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79"/>
  </p:notesMasterIdLst>
  <p:handoutMasterIdLst>
    <p:handoutMasterId r:id="rId80"/>
  </p:handoutMasterIdLst>
  <p:sldIdLst>
    <p:sldId id="256" r:id="rId2"/>
    <p:sldId id="340" r:id="rId3"/>
    <p:sldId id="341" r:id="rId4"/>
    <p:sldId id="342" r:id="rId5"/>
    <p:sldId id="343" r:id="rId6"/>
    <p:sldId id="346" r:id="rId7"/>
    <p:sldId id="344" r:id="rId8"/>
    <p:sldId id="345" r:id="rId9"/>
    <p:sldId id="348" r:id="rId10"/>
    <p:sldId id="350" r:id="rId11"/>
    <p:sldId id="351" r:id="rId12"/>
    <p:sldId id="352" r:id="rId13"/>
    <p:sldId id="356" r:id="rId14"/>
    <p:sldId id="353" r:id="rId15"/>
    <p:sldId id="354" r:id="rId16"/>
    <p:sldId id="357" r:id="rId17"/>
    <p:sldId id="358" r:id="rId18"/>
    <p:sldId id="359" r:id="rId19"/>
    <p:sldId id="349" r:id="rId20"/>
    <p:sldId id="363" r:id="rId21"/>
    <p:sldId id="364" r:id="rId22"/>
    <p:sldId id="365" r:id="rId23"/>
    <p:sldId id="366" r:id="rId24"/>
    <p:sldId id="370" r:id="rId25"/>
    <p:sldId id="369" r:id="rId26"/>
    <p:sldId id="373" r:id="rId27"/>
    <p:sldId id="376" r:id="rId28"/>
    <p:sldId id="377" r:id="rId29"/>
    <p:sldId id="378" r:id="rId30"/>
    <p:sldId id="379" r:id="rId31"/>
    <p:sldId id="380" r:id="rId32"/>
    <p:sldId id="381" r:id="rId33"/>
    <p:sldId id="382" r:id="rId34"/>
    <p:sldId id="383" r:id="rId35"/>
    <p:sldId id="384" r:id="rId36"/>
    <p:sldId id="385" r:id="rId37"/>
    <p:sldId id="283" r:id="rId38"/>
    <p:sldId id="394" r:id="rId39"/>
    <p:sldId id="395" r:id="rId40"/>
    <p:sldId id="396" r:id="rId41"/>
    <p:sldId id="392" r:id="rId42"/>
    <p:sldId id="294" r:id="rId43"/>
    <p:sldId id="397" r:id="rId44"/>
    <p:sldId id="398" r:id="rId45"/>
    <p:sldId id="361" r:id="rId46"/>
    <p:sldId id="298" r:id="rId47"/>
    <p:sldId id="299" r:id="rId48"/>
    <p:sldId id="323" r:id="rId49"/>
    <p:sldId id="327" r:id="rId50"/>
    <p:sldId id="328" r:id="rId51"/>
    <p:sldId id="301" r:id="rId52"/>
    <p:sldId id="362" r:id="rId53"/>
    <p:sldId id="302" r:id="rId54"/>
    <p:sldId id="304" r:id="rId55"/>
    <p:sldId id="305" r:id="rId56"/>
    <p:sldId id="306" r:id="rId57"/>
    <p:sldId id="393" r:id="rId58"/>
    <p:sldId id="313" r:id="rId59"/>
    <p:sldId id="314" r:id="rId60"/>
    <p:sldId id="315" r:id="rId61"/>
    <p:sldId id="330" r:id="rId62"/>
    <p:sldId id="316" r:id="rId63"/>
    <p:sldId id="399" r:id="rId64"/>
    <p:sldId id="318" r:id="rId65"/>
    <p:sldId id="320" r:id="rId66"/>
    <p:sldId id="391" r:id="rId67"/>
    <p:sldId id="317" r:id="rId68"/>
    <p:sldId id="334" r:id="rId69"/>
    <p:sldId id="335" r:id="rId70"/>
    <p:sldId id="400" r:id="rId71"/>
    <p:sldId id="401" r:id="rId72"/>
    <p:sldId id="402" r:id="rId73"/>
    <p:sldId id="403" r:id="rId74"/>
    <p:sldId id="404" r:id="rId75"/>
    <p:sldId id="405" r:id="rId76"/>
    <p:sldId id="406" r:id="rId77"/>
    <p:sldId id="407" r:id="rId7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7C80"/>
    <a:srgbClr val="FF3399"/>
    <a:srgbClr val="BCB9F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1976" autoAdjust="0"/>
    <p:restoredTop sz="95226" autoAdjust="0"/>
  </p:normalViewPr>
  <p:slideViewPr>
    <p:cSldViewPr>
      <p:cViewPr varScale="1">
        <p:scale>
          <a:sx n="86" d="100"/>
          <a:sy n="86" d="100"/>
        </p:scale>
        <p:origin x="1522"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979"/>
    </p:cViewPr>
  </p:sorterViewPr>
  <p:notesViewPr>
    <p:cSldViewPr>
      <p:cViewPr varScale="1">
        <p:scale>
          <a:sx n="62" d="100"/>
          <a:sy n="62" d="100"/>
        </p:scale>
        <p:origin x="2266"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28D19BD-5DBC-4FF5-9380-C94889F2B2CA}"/>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defTabSz="915988">
              <a:defRPr sz="1200">
                <a:latin typeface="Arial" charset="0"/>
                <a:cs typeface="Arial" charset="0"/>
              </a:defRPr>
            </a:lvl1pPr>
          </a:lstStyle>
          <a:p>
            <a:pPr>
              <a:defRPr/>
            </a:pPr>
            <a:endParaRPr lang="en-US"/>
          </a:p>
        </p:txBody>
      </p:sp>
      <p:sp>
        <p:nvSpPr>
          <p:cNvPr id="25603" name="Rectangle 3">
            <a:extLst>
              <a:ext uri="{FF2B5EF4-FFF2-40B4-BE49-F238E27FC236}">
                <a16:creationId xmlns:a16="http://schemas.microsoft.com/office/drawing/2014/main" id="{8CA976E2-DF60-4CB5-9D55-DE7C73F3D29C}"/>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defTabSz="915988">
              <a:defRPr sz="1200">
                <a:latin typeface="Arial" charset="0"/>
                <a:cs typeface="Arial" charset="0"/>
              </a:defRPr>
            </a:lvl1pPr>
          </a:lstStyle>
          <a:p>
            <a:pPr>
              <a:defRPr/>
            </a:pPr>
            <a:fld id="{995F5A4E-4CD5-4608-B2B4-BA1144E65BB5}" type="datetime1">
              <a:rPr lang="en-US"/>
              <a:pPr>
                <a:defRPr/>
              </a:pPr>
              <a:t>11/22/2023</a:t>
            </a:fld>
            <a:endParaRPr lang="en-US"/>
          </a:p>
        </p:txBody>
      </p:sp>
      <p:sp>
        <p:nvSpPr>
          <p:cNvPr id="25604" name="Rectangle 4">
            <a:extLst>
              <a:ext uri="{FF2B5EF4-FFF2-40B4-BE49-F238E27FC236}">
                <a16:creationId xmlns:a16="http://schemas.microsoft.com/office/drawing/2014/main" id="{C5373262-46EC-484F-9540-33F8F11F531E}"/>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defTabSz="915988">
              <a:defRPr sz="1200">
                <a:latin typeface="Arial" charset="0"/>
                <a:cs typeface="Arial" charset="0"/>
              </a:defRPr>
            </a:lvl1pPr>
          </a:lstStyle>
          <a:p>
            <a:pPr>
              <a:defRPr/>
            </a:pPr>
            <a:endParaRPr lang="en-US"/>
          </a:p>
        </p:txBody>
      </p:sp>
      <p:sp>
        <p:nvSpPr>
          <p:cNvPr id="25605" name="Rectangle 5">
            <a:extLst>
              <a:ext uri="{FF2B5EF4-FFF2-40B4-BE49-F238E27FC236}">
                <a16:creationId xmlns:a16="http://schemas.microsoft.com/office/drawing/2014/main" id="{577CA3CC-C41D-4170-8712-870421B09130}"/>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defTabSz="915988">
              <a:defRPr sz="1200">
                <a:latin typeface="Arial" panose="020B0604020202020204" pitchFamily="34" charset="0"/>
              </a:defRPr>
            </a:lvl1pPr>
          </a:lstStyle>
          <a:p>
            <a:fld id="{FA6BDC7A-CD60-42AC-BB2F-2E0227EAACCA}" type="slidenum">
              <a:rPr lang="ar-SA"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DF5160B-2A98-447E-B5E7-2D840D676ED5}"/>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defTabSz="915988">
              <a:defRPr sz="1200">
                <a:latin typeface="Arial" charset="0"/>
                <a:cs typeface="Arial" charset="0"/>
              </a:defRPr>
            </a:lvl1pPr>
          </a:lstStyle>
          <a:p>
            <a:pPr>
              <a:defRPr/>
            </a:pPr>
            <a:endParaRPr lang="en-US"/>
          </a:p>
        </p:txBody>
      </p:sp>
      <p:sp>
        <p:nvSpPr>
          <p:cNvPr id="24579" name="Rectangle 3">
            <a:extLst>
              <a:ext uri="{FF2B5EF4-FFF2-40B4-BE49-F238E27FC236}">
                <a16:creationId xmlns:a16="http://schemas.microsoft.com/office/drawing/2014/main" id="{26CDEFD1-261E-4F13-9A3B-3E736B16FF29}"/>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defTabSz="915988">
              <a:defRPr sz="1200">
                <a:latin typeface="Arial" charset="0"/>
                <a:cs typeface="Arial" charset="0"/>
              </a:defRPr>
            </a:lvl1pPr>
          </a:lstStyle>
          <a:p>
            <a:pPr>
              <a:defRPr/>
            </a:pPr>
            <a:fld id="{F6DD33FA-6235-4874-B006-10EDF52A7E80}" type="datetime1">
              <a:rPr lang="en-US"/>
              <a:pPr>
                <a:defRPr/>
              </a:pPr>
              <a:t>11/22/2023</a:t>
            </a:fld>
            <a:endParaRPr lang="en-US"/>
          </a:p>
        </p:txBody>
      </p:sp>
      <p:sp>
        <p:nvSpPr>
          <p:cNvPr id="95236" name="Rectangle 4">
            <a:extLst>
              <a:ext uri="{FF2B5EF4-FFF2-40B4-BE49-F238E27FC236}">
                <a16:creationId xmlns:a16="http://schemas.microsoft.com/office/drawing/2014/main" id="{97BC389D-24BF-4E0D-8517-15161E1CB98F}"/>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a:extLst>
              <a:ext uri="{FF2B5EF4-FFF2-40B4-BE49-F238E27FC236}">
                <a16:creationId xmlns:a16="http://schemas.microsoft.com/office/drawing/2014/main" id="{E1921A2F-05E2-4942-952D-AB6A7DF16B1A}"/>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a:extLst>
              <a:ext uri="{FF2B5EF4-FFF2-40B4-BE49-F238E27FC236}">
                <a16:creationId xmlns:a16="http://schemas.microsoft.com/office/drawing/2014/main" id="{A0338983-232A-4F1B-92BC-1C7FAA0DF9FC}"/>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defTabSz="915988">
              <a:defRPr sz="1200">
                <a:latin typeface="Arial" charset="0"/>
                <a:cs typeface="Arial" charset="0"/>
              </a:defRPr>
            </a:lvl1pPr>
          </a:lstStyle>
          <a:p>
            <a:pPr>
              <a:defRPr/>
            </a:pPr>
            <a:endParaRPr lang="en-US"/>
          </a:p>
        </p:txBody>
      </p:sp>
      <p:sp>
        <p:nvSpPr>
          <p:cNvPr id="24583" name="Rectangle 7">
            <a:extLst>
              <a:ext uri="{FF2B5EF4-FFF2-40B4-BE49-F238E27FC236}">
                <a16:creationId xmlns:a16="http://schemas.microsoft.com/office/drawing/2014/main" id="{4C616FA4-34B5-425E-9AAF-D3FC019DA9E6}"/>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defTabSz="915988">
              <a:defRPr sz="1200">
                <a:latin typeface="Arial" panose="020B0604020202020204" pitchFamily="34" charset="0"/>
              </a:defRPr>
            </a:lvl1pPr>
          </a:lstStyle>
          <a:p>
            <a:fld id="{57E1EB26-F66D-444F-A7D5-E96B690A7342}" type="slidenum">
              <a:rPr lang="ar-SA" altLang="en-US"/>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a:extLst>
              <a:ext uri="{FF2B5EF4-FFF2-40B4-BE49-F238E27FC236}">
                <a16:creationId xmlns:a16="http://schemas.microsoft.com/office/drawing/2014/main" id="{D78E2E58-67D9-45E4-8493-4A6B69F57FF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D9A4791-AA30-4405-9016-A96BBF3716D3}"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98307" name="Rectangle 7">
            <a:extLst>
              <a:ext uri="{FF2B5EF4-FFF2-40B4-BE49-F238E27FC236}">
                <a16:creationId xmlns:a16="http://schemas.microsoft.com/office/drawing/2014/main" id="{B0FE42F3-F22A-42C0-8857-8EA5F8E792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18AAA3B-1065-49A2-AF6D-5BFD82EAF5F9}" type="slidenum">
              <a:rPr lang="ar-SA" altLang="en-US">
                <a:latin typeface="Arial" panose="020B0604020202020204" pitchFamily="34" charset="0"/>
              </a:rPr>
              <a:pPr eaLnBrk="1" hangingPunct="1"/>
              <a:t>2</a:t>
            </a:fld>
            <a:endParaRPr lang="en-US" altLang="en-US">
              <a:latin typeface="Arial" panose="020B0604020202020204" pitchFamily="34" charset="0"/>
            </a:endParaRPr>
          </a:p>
        </p:txBody>
      </p:sp>
      <p:sp>
        <p:nvSpPr>
          <p:cNvPr id="98308" name="Rectangle 2">
            <a:extLst>
              <a:ext uri="{FF2B5EF4-FFF2-40B4-BE49-F238E27FC236}">
                <a16:creationId xmlns:a16="http://schemas.microsoft.com/office/drawing/2014/main" id="{C9EE2E8D-4225-4B01-BC3B-AE5753597ED3}"/>
              </a:ext>
            </a:extLst>
          </p:cNvPr>
          <p:cNvSpPr>
            <a:spLocks noGrp="1" noRot="1" noChangeAspect="1" noChangeArrowheads="1" noTextEdit="1"/>
          </p:cNvSpPr>
          <p:nvPr>
            <p:ph type="sldImg"/>
          </p:nvPr>
        </p:nvSpPr>
        <p:spPr>
          <a:ln/>
        </p:spPr>
      </p:sp>
      <p:sp>
        <p:nvSpPr>
          <p:cNvPr id="98309" name="Rectangle 3">
            <a:extLst>
              <a:ext uri="{FF2B5EF4-FFF2-40B4-BE49-F238E27FC236}">
                <a16:creationId xmlns:a16="http://schemas.microsoft.com/office/drawing/2014/main" id="{3E88D6E0-1BE7-4084-A2A2-4BD465B904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C83B69A2-1D06-47D1-8AB5-7CC43021A95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D61029E-2768-41E3-B984-6281D7ED3013}"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08547" name="Rectangle 7">
            <a:extLst>
              <a:ext uri="{FF2B5EF4-FFF2-40B4-BE49-F238E27FC236}">
                <a16:creationId xmlns:a16="http://schemas.microsoft.com/office/drawing/2014/main" id="{DB2619DE-3943-44A1-8DF9-131CB54103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B17B708-F622-483F-9EDD-D0CDFCCCEAFE}" type="slidenum">
              <a:rPr lang="ar-SA" altLang="en-US">
                <a:latin typeface="Arial" panose="020B0604020202020204" pitchFamily="34" charset="0"/>
              </a:rPr>
              <a:pPr eaLnBrk="1" hangingPunct="1"/>
              <a:t>11</a:t>
            </a:fld>
            <a:endParaRPr lang="en-US" altLang="en-US">
              <a:latin typeface="Arial" panose="020B0604020202020204" pitchFamily="34" charset="0"/>
            </a:endParaRPr>
          </a:p>
        </p:txBody>
      </p:sp>
      <p:sp>
        <p:nvSpPr>
          <p:cNvPr id="108548" name="Rectangle 2">
            <a:extLst>
              <a:ext uri="{FF2B5EF4-FFF2-40B4-BE49-F238E27FC236}">
                <a16:creationId xmlns:a16="http://schemas.microsoft.com/office/drawing/2014/main" id="{214F4BDE-B60D-4EC1-A2F5-E43B09EB9C09}"/>
              </a:ext>
            </a:extLst>
          </p:cNvPr>
          <p:cNvSpPr>
            <a:spLocks noGrp="1" noRot="1" noChangeAspect="1" noChangeArrowheads="1" noTextEdit="1"/>
          </p:cNvSpPr>
          <p:nvPr>
            <p:ph type="sldImg"/>
          </p:nvPr>
        </p:nvSpPr>
        <p:spPr>
          <a:ln/>
        </p:spPr>
      </p:sp>
      <p:sp>
        <p:nvSpPr>
          <p:cNvPr id="108549" name="Rectangle 3">
            <a:extLst>
              <a:ext uri="{FF2B5EF4-FFF2-40B4-BE49-F238E27FC236}">
                <a16:creationId xmlns:a16="http://schemas.microsoft.com/office/drawing/2014/main" id="{07B1036C-5B24-4E64-8727-5993E55C90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a:extLst>
              <a:ext uri="{FF2B5EF4-FFF2-40B4-BE49-F238E27FC236}">
                <a16:creationId xmlns:a16="http://schemas.microsoft.com/office/drawing/2014/main" id="{1F7F853F-70D9-4F49-A991-B5C17B3A1E2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1BF9E67-5D80-4C6F-8E21-B2A3458A6458}"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09571" name="Rectangle 7">
            <a:extLst>
              <a:ext uri="{FF2B5EF4-FFF2-40B4-BE49-F238E27FC236}">
                <a16:creationId xmlns:a16="http://schemas.microsoft.com/office/drawing/2014/main" id="{0CFD590E-6DCE-4638-A29B-065469BEDE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C125197-247F-4000-BCEE-D26457146876}" type="slidenum">
              <a:rPr lang="ar-SA" altLang="en-US">
                <a:latin typeface="Arial" panose="020B0604020202020204" pitchFamily="34" charset="0"/>
              </a:rPr>
              <a:pPr eaLnBrk="1" hangingPunct="1"/>
              <a:t>12</a:t>
            </a:fld>
            <a:endParaRPr lang="en-US" altLang="en-US">
              <a:latin typeface="Arial" panose="020B0604020202020204" pitchFamily="34" charset="0"/>
            </a:endParaRPr>
          </a:p>
        </p:txBody>
      </p:sp>
      <p:sp>
        <p:nvSpPr>
          <p:cNvPr id="109572" name="Rectangle 2">
            <a:extLst>
              <a:ext uri="{FF2B5EF4-FFF2-40B4-BE49-F238E27FC236}">
                <a16:creationId xmlns:a16="http://schemas.microsoft.com/office/drawing/2014/main" id="{85C3D8FB-C6EB-4E3B-9512-E83666D47538}"/>
              </a:ext>
            </a:extLst>
          </p:cNvPr>
          <p:cNvSpPr>
            <a:spLocks noGrp="1" noRot="1" noChangeAspect="1" noChangeArrowheads="1" noTextEdit="1"/>
          </p:cNvSpPr>
          <p:nvPr>
            <p:ph type="sldImg"/>
          </p:nvPr>
        </p:nvSpPr>
        <p:spPr>
          <a:ln/>
        </p:spPr>
      </p:sp>
      <p:sp>
        <p:nvSpPr>
          <p:cNvPr id="109573" name="Rectangle 3">
            <a:extLst>
              <a:ext uri="{FF2B5EF4-FFF2-40B4-BE49-F238E27FC236}">
                <a16:creationId xmlns:a16="http://schemas.microsoft.com/office/drawing/2014/main" id="{F24BBDD3-9DC6-49BC-968A-26C4571A6E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FC346620-F8F2-4537-8A12-E3C0475EE28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BC76F13-BA9D-4BBD-A9B1-E8564586051D}"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10595" name="Rectangle 7">
            <a:extLst>
              <a:ext uri="{FF2B5EF4-FFF2-40B4-BE49-F238E27FC236}">
                <a16:creationId xmlns:a16="http://schemas.microsoft.com/office/drawing/2014/main" id="{424A97FF-D1C1-4943-A73B-889917377B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3350355-B02E-4887-8737-98C5B51B8137}" type="slidenum">
              <a:rPr lang="ar-SA" altLang="en-US">
                <a:latin typeface="Arial" panose="020B0604020202020204" pitchFamily="34" charset="0"/>
              </a:rPr>
              <a:pPr eaLnBrk="1" hangingPunct="1"/>
              <a:t>13</a:t>
            </a:fld>
            <a:endParaRPr lang="en-US" altLang="en-US">
              <a:latin typeface="Arial" panose="020B0604020202020204" pitchFamily="34" charset="0"/>
            </a:endParaRPr>
          </a:p>
        </p:txBody>
      </p:sp>
      <p:sp>
        <p:nvSpPr>
          <p:cNvPr id="110596" name="Rectangle 2">
            <a:extLst>
              <a:ext uri="{FF2B5EF4-FFF2-40B4-BE49-F238E27FC236}">
                <a16:creationId xmlns:a16="http://schemas.microsoft.com/office/drawing/2014/main" id="{0AF1CA92-D90B-4011-99BB-2EECE6CC53F5}"/>
              </a:ext>
            </a:extLst>
          </p:cNvPr>
          <p:cNvSpPr>
            <a:spLocks noGrp="1" noRot="1" noChangeAspect="1" noChangeArrowheads="1" noTextEdit="1"/>
          </p:cNvSpPr>
          <p:nvPr>
            <p:ph type="sldImg"/>
          </p:nvPr>
        </p:nvSpPr>
        <p:spPr>
          <a:ln/>
        </p:spPr>
      </p:sp>
      <p:sp>
        <p:nvSpPr>
          <p:cNvPr id="110597" name="Rectangle 3">
            <a:extLst>
              <a:ext uri="{FF2B5EF4-FFF2-40B4-BE49-F238E27FC236}">
                <a16:creationId xmlns:a16="http://schemas.microsoft.com/office/drawing/2014/main" id="{A98FEF8A-975B-4130-BBF1-C1769387A7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a:extLst>
              <a:ext uri="{FF2B5EF4-FFF2-40B4-BE49-F238E27FC236}">
                <a16:creationId xmlns:a16="http://schemas.microsoft.com/office/drawing/2014/main" id="{97D5B568-AA3B-4A06-84E9-5FBE61A43D5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70EB81F-8195-4834-B57C-2B3D0465272B}"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11619" name="Rectangle 7">
            <a:extLst>
              <a:ext uri="{FF2B5EF4-FFF2-40B4-BE49-F238E27FC236}">
                <a16:creationId xmlns:a16="http://schemas.microsoft.com/office/drawing/2014/main" id="{C311C4E0-B4EF-4276-AE22-963AAB329F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EA1B6DE-C90C-4CBB-97C3-1BB3D0256246}" type="slidenum">
              <a:rPr lang="ar-SA" altLang="en-US">
                <a:latin typeface="Arial" panose="020B0604020202020204" pitchFamily="34" charset="0"/>
              </a:rPr>
              <a:pPr eaLnBrk="1" hangingPunct="1"/>
              <a:t>14</a:t>
            </a:fld>
            <a:endParaRPr lang="en-US" altLang="en-US">
              <a:latin typeface="Arial" panose="020B0604020202020204" pitchFamily="34" charset="0"/>
            </a:endParaRPr>
          </a:p>
        </p:txBody>
      </p:sp>
      <p:sp>
        <p:nvSpPr>
          <p:cNvPr id="111620" name="Rectangle 2">
            <a:extLst>
              <a:ext uri="{FF2B5EF4-FFF2-40B4-BE49-F238E27FC236}">
                <a16:creationId xmlns:a16="http://schemas.microsoft.com/office/drawing/2014/main" id="{B45F80B9-1C39-4BD0-A3D2-47E2ADB4B224}"/>
              </a:ext>
            </a:extLst>
          </p:cNvPr>
          <p:cNvSpPr>
            <a:spLocks noGrp="1" noRot="1" noChangeAspect="1" noChangeArrowheads="1" noTextEdit="1"/>
          </p:cNvSpPr>
          <p:nvPr>
            <p:ph type="sldImg"/>
          </p:nvPr>
        </p:nvSpPr>
        <p:spPr>
          <a:ln/>
        </p:spPr>
      </p:sp>
      <p:sp>
        <p:nvSpPr>
          <p:cNvPr id="111621" name="Rectangle 3">
            <a:extLst>
              <a:ext uri="{FF2B5EF4-FFF2-40B4-BE49-F238E27FC236}">
                <a16:creationId xmlns:a16="http://schemas.microsoft.com/office/drawing/2014/main" id="{C1DE11C0-A844-45B3-8A80-C2727B5CD2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a:extLst>
              <a:ext uri="{FF2B5EF4-FFF2-40B4-BE49-F238E27FC236}">
                <a16:creationId xmlns:a16="http://schemas.microsoft.com/office/drawing/2014/main" id="{C18996C8-3B86-4C79-AE3C-97EB0EBFE41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A790134-8D3D-41BE-95BD-3E1D4E6AC40A}"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12643" name="Rectangle 7">
            <a:extLst>
              <a:ext uri="{FF2B5EF4-FFF2-40B4-BE49-F238E27FC236}">
                <a16:creationId xmlns:a16="http://schemas.microsoft.com/office/drawing/2014/main" id="{485D9198-4B91-4326-A827-C244B2A4EB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9344773-853D-492E-BA43-458BB1CDEC67}" type="slidenum">
              <a:rPr lang="ar-SA" altLang="en-US">
                <a:latin typeface="Arial" panose="020B0604020202020204" pitchFamily="34" charset="0"/>
              </a:rPr>
              <a:pPr eaLnBrk="1" hangingPunct="1"/>
              <a:t>15</a:t>
            </a:fld>
            <a:endParaRPr lang="en-US" altLang="en-US">
              <a:latin typeface="Arial" panose="020B0604020202020204" pitchFamily="34" charset="0"/>
            </a:endParaRPr>
          </a:p>
        </p:txBody>
      </p:sp>
      <p:sp>
        <p:nvSpPr>
          <p:cNvPr id="112644" name="Rectangle 2">
            <a:extLst>
              <a:ext uri="{FF2B5EF4-FFF2-40B4-BE49-F238E27FC236}">
                <a16:creationId xmlns:a16="http://schemas.microsoft.com/office/drawing/2014/main" id="{E43D6F49-93A1-4C80-B266-EDD8D9547598}"/>
              </a:ext>
            </a:extLst>
          </p:cNvPr>
          <p:cNvSpPr>
            <a:spLocks noGrp="1" noRot="1" noChangeAspect="1" noChangeArrowheads="1" noTextEdit="1"/>
          </p:cNvSpPr>
          <p:nvPr>
            <p:ph type="sldImg"/>
          </p:nvPr>
        </p:nvSpPr>
        <p:spPr>
          <a:ln/>
        </p:spPr>
      </p:sp>
      <p:sp>
        <p:nvSpPr>
          <p:cNvPr id="112645" name="Rectangle 3">
            <a:extLst>
              <a:ext uri="{FF2B5EF4-FFF2-40B4-BE49-F238E27FC236}">
                <a16:creationId xmlns:a16="http://schemas.microsoft.com/office/drawing/2014/main" id="{C224795F-0327-4A2F-AAE7-80400241F8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a:extLst>
              <a:ext uri="{FF2B5EF4-FFF2-40B4-BE49-F238E27FC236}">
                <a16:creationId xmlns:a16="http://schemas.microsoft.com/office/drawing/2014/main" id="{F2E4A4E8-EC37-4FF9-A148-CE05DA72F01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A13AB35-5851-42C0-8917-1EA3C75D8665}"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13667" name="Rectangle 7">
            <a:extLst>
              <a:ext uri="{FF2B5EF4-FFF2-40B4-BE49-F238E27FC236}">
                <a16:creationId xmlns:a16="http://schemas.microsoft.com/office/drawing/2014/main" id="{76011BA1-49DB-4391-8094-3B5E458B35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C7557B7-5915-449F-ACC8-64F1388A37DA}" type="slidenum">
              <a:rPr lang="ar-SA" altLang="en-US">
                <a:latin typeface="Arial" panose="020B0604020202020204" pitchFamily="34" charset="0"/>
              </a:rPr>
              <a:pPr eaLnBrk="1" hangingPunct="1"/>
              <a:t>16</a:t>
            </a:fld>
            <a:endParaRPr lang="en-US" altLang="en-US">
              <a:latin typeface="Arial" panose="020B0604020202020204" pitchFamily="34" charset="0"/>
            </a:endParaRPr>
          </a:p>
        </p:txBody>
      </p:sp>
      <p:sp>
        <p:nvSpPr>
          <p:cNvPr id="113668" name="Rectangle 2">
            <a:extLst>
              <a:ext uri="{FF2B5EF4-FFF2-40B4-BE49-F238E27FC236}">
                <a16:creationId xmlns:a16="http://schemas.microsoft.com/office/drawing/2014/main" id="{39017E22-C53C-44D8-AF11-842CC1C58A5E}"/>
              </a:ext>
            </a:extLst>
          </p:cNvPr>
          <p:cNvSpPr>
            <a:spLocks noGrp="1" noRot="1" noChangeAspect="1" noChangeArrowheads="1" noTextEdit="1"/>
          </p:cNvSpPr>
          <p:nvPr>
            <p:ph type="sldImg"/>
          </p:nvPr>
        </p:nvSpPr>
        <p:spPr>
          <a:ln/>
        </p:spPr>
      </p:sp>
      <p:sp>
        <p:nvSpPr>
          <p:cNvPr id="113669" name="Rectangle 3">
            <a:extLst>
              <a:ext uri="{FF2B5EF4-FFF2-40B4-BE49-F238E27FC236}">
                <a16:creationId xmlns:a16="http://schemas.microsoft.com/office/drawing/2014/main" id="{8DE3613C-5442-490C-841B-EDED19B526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CC11930E-7E07-4C95-8ADF-FF264FD2747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13A44E7C-A2DA-4A9A-9416-0E919B91D921}"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14691" name="Rectangle 7">
            <a:extLst>
              <a:ext uri="{FF2B5EF4-FFF2-40B4-BE49-F238E27FC236}">
                <a16:creationId xmlns:a16="http://schemas.microsoft.com/office/drawing/2014/main" id="{4A42751F-60A4-411A-A2BB-227C709BAD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B4299FC-ACD0-4422-8C3B-4058BE724EAA}" type="slidenum">
              <a:rPr lang="ar-SA" altLang="en-US">
                <a:latin typeface="Arial" panose="020B0604020202020204" pitchFamily="34" charset="0"/>
              </a:rPr>
              <a:pPr eaLnBrk="1" hangingPunct="1"/>
              <a:t>17</a:t>
            </a:fld>
            <a:endParaRPr lang="en-US" altLang="en-US">
              <a:latin typeface="Arial" panose="020B0604020202020204" pitchFamily="34" charset="0"/>
            </a:endParaRPr>
          </a:p>
        </p:txBody>
      </p:sp>
      <p:sp>
        <p:nvSpPr>
          <p:cNvPr id="114692" name="Rectangle 2">
            <a:extLst>
              <a:ext uri="{FF2B5EF4-FFF2-40B4-BE49-F238E27FC236}">
                <a16:creationId xmlns:a16="http://schemas.microsoft.com/office/drawing/2014/main" id="{B83027A2-BEFC-440B-872D-577E3B3F63B7}"/>
              </a:ext>
            </a:extLst>
          </p:cNvPr>
          <p:cNvSpPr>
            <a:spLocks noGrp="1" noRot="1" noChangeAspect="1" noChangeArrowheads="1" noTextEdit="1"/>
          </p:cNvSpPr>
          <p:nvPr>
            <p:ph type="sldImg"/>
          </p:nvPr>
        </p:nvSpPr>
        <p:spPr>
          <a:ln/>
        </p:spPr>
      </p:sp>
      <p:sp>
        <p:nvSpPr>
          <p:cNvPr id="114693" name="Rectangle 3">
            <a:extLst>
              <a:ext uri="{FF2B5EF4-FFF2-40B4-BE49-F238E27FC236}">
                <a16:creationId xmlns:a16="http://schemas.microsoft.com/office/drawing/2014/main" id="{BF7AE213-DAE9-48EB-88CC-6F93098B45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a:extLst>
              <a:ext uri="{FF2B5EF4-FFF2-40B4-BE49-F238E27FC236}">
                <a16:creationId xmlns:a16="http://schemas.microsoft.com/office/drawing/2014/main" id="{05F2DDCC-B7B6-47CB-9D30-63EE6989D62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1E250E95-C705-4594-8C71-0B1619370BA0}"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15715" name="Rectangle 7">
            <a:extLst>
              <a:ext uri="{FF2B5EF4-FFF2-40B4-BE49-F238E27FC236}">
                <a16:creationId xmlns:a16="http://schemas.microsoft.com/office/drawing/2014/main" id="{4671138F-D70B-43DB-BB64-BD7FEA4B8A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C290F40-F1DF-48B4-B044-EBF471ABFF1A}" type="slidenum">
              <a:rPr lang="ar-SA" altLang="en-US">
                <a:latin typeface="Arial" panose="020B0604020202020204" pitchFamily="34" charset="0"/>
              </a:rPr>
              <a:pPr eaLnBrk="1" hangingPunct="1"/>
              <a:t>18</a:t>
            </a:fld>
            <a:endParaRPr lang="en-US" altLang="en-US">
              <a:latin typeface="Arial" panose="020B0604020202020204" pitchFamily="34" charset="0"/>
            </a:endParaRPr>
          </a:p>
        </p:txBody>
      </p:sp>
      <p:sp>
        <p:nvSpPr>
          <p:cNvPr id="115716" name="Rectangle 2">
            <a:extLst>
              <a:ext uri="{FF2B5EF4-FFF2-40B4-BE49-F238E27FC236}">
                <a16:creationId xmlns:a16="http://schemas.microsoft.com/office/drawing/2014/main" id="{14FA1A4F-ECCF-42F3-B067-572C7CC2A5B3}"/>
              </a:ext>
            </a:extLst>
          </p:cNvPr>
          <p:cNvSpPr>
            <a:spLocks noGrp="1" noRot="1" noChangeAspect="1" noChangeArrowheads="1" noTextEdit="1"/>
          </p:cNvSpPr>
          <p:nvPr>
            <p:ph type="sldImg"/>
          </p:nvPr>
        </p:nvSpPr>
        <p:spPr>
          <a:ln/>
        </p:spPr>
      </p:sp>
      <p:sp>
        <p:nvSpPr>
          <p:cNvPr id="115717" name="Rectangle 3">
            <a:extLst>
              <a:ext uri="{FF2B5EF4-FFF2-40B4-BE49-F238E27FC236}">
                <a16:creationId xmlns:a16="http://schemas.microsoft.com/office/drawing/2014/main" id="{F5333B68-8648-4D6C-AEAE-321F097886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a:extLst>
              <a:ext uri="{FF2B5EF4-FFF2-40B4-BE49-F238E27FC236}">
                <a16:creationId xmlns:a16="http://schemas.microsoft.com/office/drawing/2014/main" id="{172E6397-A704-4133-A7F0-D980F6368F4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D26F032A-BCE2-4953-83AE-F0AC77FA5C7E}"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17763" name="Rectangle 7">
            <a:extLst>
              <a:ext uri="{FF2B5EF4-FFF2-40B4-BE49-F238E27FC236}">
                <a16:creationId xmlns:a16="http://schemas.microsoft.com/office/drawing/2014/main" id="{DE3E801D-CCAE-4D2A-A03F-814DCF265C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703A360-C3C4-4231-9854-30C8D55E7948}" type="slidenum">
              <a:rPr lang="ar-SA" altLang="en-US">
                <a:latin typeface="Arial" panose="020B0604020202020204" pitchFamily="34" charset="0"/>
              </a:rPr>
              <a:pPr eaLnBrk="1" hangingPunct="1"/>
              <a:t>20</a:t>
            </a:fld>
            <a:endParaRPr lang="en-US" altLang="en-US">
              <a:latin typeface="Arial" panose="020B0604020202020204" pitchFamily="34" charset="0"/>
            </a:endParaRPr>
          </a:p>
        </p:txBody>
      </p:sp>
      <p:sp>
        <p:nvSpPr>
          <p:cNvPr id="117764" name="Rectangle 2">
            <a:extLst>
              <a:ext uri="{FF2B5EF4-FFF2-40B4-BE49-F238E27FC236}">
                <a16:creationId xmlns:a16="http://schemas.microsoft.com/office/drawing/2014/main" id="{8E4867A8-8649-4F61-98B1-4B833B6BB3A4}"/>
              </a:ext>
            </a:extLst>
          </p:cNvPr>
          <p:cNvSpPr>
            <a:spLocks noGrp="1" noRot="1" noChangeAspect="1" noChangeArrowheads="1" noTextEdit="1"/>
          </p:cNvSpPr>
          <p:nvPr>
            <p:ph type="sldImg"/>
          </p:nvPr>
        </p:nvSpPr>
        <p:spPr>
          <a:ln/>
        </p:spPr>
      </p:sp>
      <p:sp>
        <p:nvSpPr>
          <p:cNvPr id="117765" name="Rectangle 3">
            <a:extLst>
              <a:ext uri="{FF2B5EF4-FFF2-40B4-BE49-F238E27FC236}">
                <a16:creationId xmlns:a16="http://schemas.microsoft.com/office/drawing/2014/main" id="{EBC196B6-CDEE-4996-8586-4546E57D44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a:extLst>
              <a:ext uri="{FF2B5EF4-FFF2-40B4-BE49-F238E27FC236}">
                <a16:creationId xmlns:a16="http://schemas.microsoft.com/office/drawing/2014/main" id="{E8D42A00-F0C9-4279-A871-2FF960F4CD8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A68C1A8-C27E-4E17-900A-42FCC2B5B37D}"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18787" name="Rectangle 7">
            <a:extLst>
              <a:ext uri="{FF2B5EF4-FFF2-40B4-BE49-F238E27FC236}">
                <a16:creationId xmlns:a16="http://schemas.microsoft.com/office/drawing/2014/main" id="{CFF2D458-D473-42CD-84A2-01406DE2AC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42918BE-6F41-4B98-B6C0-D34E351E7BC6}" type="slidenum">
              <a:rPr lang="ar-SA" altLang="en-US">
                <a:latin typeface="Arial" panose="020B0604020202020204" pitchFamily="34" charset="0"/>
              </a:rPr>
              <a:pPr eaLnBrk="1" hangingPunct="1"/>
              <a:t>21</a:t>
            </a:fld>
            <a:endParaRPr lang="en-US" altLang="en-US">
              <a:latin typeface="Arial" panose="020B0604020202020204" pitchFamily="34" charset="0"/>
            </a:endParaRPr>
          </a:p>
        </p:txBody>
      </p:sp>
      <p:sp>
        <p:nvSpPr>
          <p:cNvPr id="118788" name="Rectangle 2">
            <a:extLst>
              <a:ext uri="{FF2B5EF4-FFF2-40B4-BE49-F238E27FC236}">
                <a16:creationId xmlns:a16="http://schemas.microsoft.com/office/drawing/2014/main" id="{FE80343D-DC0E-44EF-B326-E025659F24B5}"/>
              </a:ext>
            </a:extLst>
          </p:cNvPr>
          <p:cNvSpPr>
            <a:spLocks noGrp="1" noRot="1" noChangeAspect="1" noChangeArrowheads="1" noTextEdit="1"/>
          </p:cNvSpPr>
          <p:nvPr>
            <p:ph type="sldImg"/>
          </p:nvPr>
        </p:nvSpPr>
        <p:spPr>
          <a:ln/>
        </p:spPr>
      </p:sp>
      <p:sp>
        <p:nvSpPr>
          <p:cNvPr id="118789" name="Rectangle 3">
            <a:extLst>
              <a:ext uri="{FF2B5EF4-FFF2-40B4-BE49-F238E27FC236}">
                <a16:creationId xmlns:a16="http://schemas.microsoft.com/office/drawing/2014/main" id="{C6A4AD25-A1E9-46A7-9F69-2F2156E525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99383178-7F60-4F87-8E6E-0B14C66EF21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716619B-6809-4461-959B-12C3C12FAFFA}"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99331" name="Rectangle 7">
            <a:extLst>
              <a:ext uri="{FF2B5EF4-FFF2-40B4-BE49-F238E27FC236}">
                <a16:creationId xmlns:a16="http://schemas.microsoft.com/office/drawing/2014/main" id="{A80AC820-DD24-4ED7-8CC1-B39BA06930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D2B66E6E-0CE4-4514-9753-E7A204B14293}" type="slidenum">
              <a:rPr lang="ar-SA" altLang="en-US">
                <a:latin typeface="Arial" panose="020B0604020202020204" pitchFamily="34" charset="0"/>
              </a:rPr>
              <a:pPr eaLnBrk="1" hangingPunct="1"/>
              <a:t>3</a:t>
            </a:fld>
            <a:endParaRPr lang="en-US" altLang="en-US">
              <a:latin typeface="Arial" panose="020B0604020202020204" pitchFamily="34" charset="0"/>
            </a:endParaRPr>
          </a:p>
        </p:txBody>
      </p:sp>
      <p:sp>
        <p:nvSpPr>
          <p:cNvPr id="99332" name="Rectangle 2">
            <a:extLst>
              <a:ext uri="{FF2B5EF4-FFF2-40B4-BE49-F238E27FC236}">
                <a16:creationId xmlns:a16="http://schemas.microsoft.com/office/drawing/2014/main" id="{C1FD3A39-0035-4170-8177-EDD8899785C9}"/>
              </a:ext>
            </a:extLst>
          </p:cNvPr>
          <p:cNvSpPr>
            <a:spLocks noGrp="1" noRot="1" noChangeAspect="1" noChangeArrowheads="1" noTextEdit="1"/>
          </p:cNvSpPr>
          <p:nvPr>
            <p:ph type="sldImg"/>
          </p:nvPr>
        </p:nvSpPr>
        <p:spPr>
          <a:ln/>
        </p:spPr>
      </p:sp>
      <p:sp>
        <p:nvSpPr>
          <p:cNvPr id="99333" name="Rectangle 3">
            <a:extLst>
              <a:ext uri="{FF2B5EF4-FFF2-40B4-BE49-F238E27FC236}">
                <a16:creationId xmlns:a16="http://schemas.microsoft.com/office/drawing/2014/main" id="{752E1222-D7C3-42A4-87A3-D9A3B674C3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a:extLst>
              <a:ext uri="{FF2B5EF4-FFF2-40B4-BE49-F238E27FC236}">
                <a16:creationId xmlns:a16="http://schemas.microsoft.com/office/drawing/2014/main" id="{DA09D08C-0EEA-42A9-BA4C-3545CA82ECE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CEE73BB-7E68-4D59-B8D3-886FBC9725B4}"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19811" name="Rectangle 7">
            <a:extLst>
              <a:ext uri="{FF2B5EF4-FFF2-40B4-BE49-F238E27FC236}">
                <a16:creationId xmlns:a16="http://schemas.microsoft.com/office/drawing/2014/main" id="{E2FFAB35-BA51-4DE3-AB83-7D7ACF3BDF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5CF8579-7574-4FF5-9B1C-E4C11E2958C1}" type="slidenum">
              <a:rPr lang="ar-SA" altLang="en-US">
                <a:latin typeface="Arial" panose="020B0604020202020204" pitchFamily="34" charset="0"/>
              </a:rPr>
              <a:pPr eaLnBrk="1" hangingPunct="1"/>
              <a:t>22</a:t>
            </a:fld>
            <a:endParaRPr lang="en-US" altLang="en-US">
              <a:latin typeface="Arial" panose="020B0604020202020204" pitchFamily="34" charset="0"/>
            </a:endParaRPr>
          </a:p>
        </p:txBody>
      </p:sp>
      <p:sp>
        <p:nvSpPr>
          <p:cNvPr id="119812" name="Rectangle 2">
            <a:extLst>
              <a:ext uri="{FF2B5EF4-FFF2-40B4-BE49-F238E27FC236}">
                <a16:creationId xmlns:a16="http://schemas.microsoft.com/office/drawing/2014/main" id="{1BD25D82-3795-4862-9F81-E3DB9DCF9D99}"/>
              </a:ext>
            </a:extLst>
          </p:cNvPr>
          <p:cNvSpPr>
            <a:spLocks noGrp="1" noRot="1" noChangeAspect="1" noChangeArrowheads="1" noTextEdit="1"/>
          </p:cNvSpPr>
          <p:nvPr>
            <p:ph type="sldImg"/>
          </p:nvPr>
        </p:nvSpPr>
        <p:spPr>
          <a:ln/>
        </p:spPr>
      </p:sp>
      <p:sp>
        <p:nvSpPr>
          <p:cNvPr id="119813" name="Rectangle 3">
            <a:extLst>
              <a:ext uri="{FF2B5EF4-FFF2-40B4-BE49-F238E27FC236}">
                <a16:creationId xmlns:a16="http://schemas.microsoft.com/office/drawing/2014/main" id="{BA43CF32-176C-4661-A5EB-1364B58681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a:extLst>
              <a:ext uri="{FF2B5EF4-FFF2-40B4-BE49-F238E27FC236}">
                <a16:creationId xmlns:a16="http://schemas.microsoft.com/office/drawing/2014/main" id="{4601C3DE-677A-43E9-9648-5F3C86100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8E36088-328F-4DE5-A8B7-98403F80D02E}"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20835" name="Rectangle 7">
            <a:extLst>
              <a:ext uri="{FF2B5EF4-FFF2-40B4-BE49-F238E27FC236}">
                <a16:creationId xmlns:a16="http://schemas.microsoft.com/office/drawing/2014/main" id="{A786E168-28EF-4CA3-B341-5C04354092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80272B9-EF73-4DEC-9489-FD843FB96507}" type="slidenum">
              <a:rPr lang="ar-SA" altLang="en-US">
                <a:latin typeface="Arial" panose="020B0604020202020204" pitchFamily="34" charset="0"/>
              </a:rPr>
              <a:pPr eaLnBrk="1" hangingPunct="1"/>
              <a:t>23</a:t>
            </a:fld>
            <a:endParaRPr lang="en-US" altLang="en-US">
              <a:latin typeface="Arial" panose="020B0604020202020204" pitchFamily="34" charset="0"/>
            </a:endParaRPr>
          </a:p>
        </p:txBody>
      </p:sp>
      <p:sp>
        <p:nvSpPr>
          <p:cNvPr id="120836" name="Rectangle 2">
            <a:extLst>
              <a:ext uri="{FF2B5EF4-FFF2-40B4-BE49-F238E27FC236}">
                <a16:creationId xmlns:a16="http://schemas.microsoft.com/office/drawing/2014/main" id="{4389B8F2-8717-4B2F-A18D-0AA6C42BF171}"/>
              </a:ext>
            </a:extLst>
          </p:cNvPr>
          <p:cNvSpPr>
            <a:spLocks noGrp="1" noRot="1" noChangeAspect="1" noChangeArrowheads="1" noTextEdit="1"/>
          </p:cNvSpPr>
          <p:nvPr>
            <p:ph type="sldImg"/>
          </p:nvPr>
        </p:nvSpPr>
        <p:spPr>
          <a:ln/>
        </p:spPr>
      </p:sp>
      <p:sp>
        <p:nvSpPr>
          <p:cNvPr id="120837" name="Rectangle 3">
            <a:extLst>
              <a:ext uri="{FF2B5EF4-FFF2-40B4-BE49-F238E27FC236}">
                <a16:creationId xmlns:a16="http://schemas.microsoft.com/office/drawing/2014/main" id="{F0909A43-234B-413D-A1A9-7240221365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Convert to Speech:</a:t>
            </a:r>
          </a:p>
          <a:p>
            <a:pPr eaLnBrk="1" hangingPunct="1"/>
            <a:r>
              <a:rPr lang="en-US" altLang="en-US">
                <a:latin typeface="Arial" panose="020B0604020202020204" pitchFamily="34" charset="0"/>
                <a:cs typeface="Arial" panose="020B0604020202020204" pitchFamily="34" charset="0"/>
              </a:rPr>
              <a:t>if the function is continuous and ef of ay and ef of be have different signs then the functions has at least one zero and  the Bisection method can be applied to find a zero of the function.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a:extLst>
              <a:ext uri="{FF2B5EF4-FFF2-40B4-BE49-F238E27FC236}">
                <a16:creationId xmlns:a16="http://schemas.microsoft.com/office/drawing/2014/main" id="{C0AC886A-123C-4AE4-8EBF-B4873DD174C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89A737B-4E4F-405E-85B0-FD46B1A0B5E1}"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22883" name="Rectangle 7">
            <a:extLst>
              <a:ext uri="{FF2B5EF4-FFF2-40B4-BE49-F238E27FC236}">
                <a16:creationId xmlns:a16="http://schemas.microsoft.com/office/drawing/2014/main" id="{B3A45755-31D6-491F-B3A9-FCFAABCB66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B1F8A15-8978-419F-A296-8C6D3115E1CC}" type="slidenum">
              <a:rPr lang="ar-SA" altLang="en-US">
                <a:latin typeface="Arial" panose="020B0604020202020204" pitchFamily="34" charset="0"/>
              </a:rPr>
              <a:pPr eaLnBrk="1" hangingPunct="1"/>
              <a:t>24</a:t>
            </a:fld>
            <a:endParaRPr lang="en-US" altLang="en-US">
              <a:latin typeface="Arial" panose="020B0604020202020204" pitchFamily="34" charset="0"/>
            </a:endParaRPr>
          </a:p>
        </p:txBody>
      </p:sp>
      <p:sp>
        <p:nvSpPr>
          <p:cNvPr id="122884" name="Rectangle 2">
            <a:extLst>
              <a:ext uri="{FF2B5EF4-FFF2-40B4-BE49-F238E27FC236}">
                <a16:creationId xmlns:a16="http://schemas.microsoft.com/office/drawing/2014/main" id="{63F804EA-6BF7-4CB8-B376-31D9BD46D691}"/>
              </a:ext>
            </a:extLst>
          </p:cNvPr>
          <p:cNvSpPr>
            <a:spLocks noGrp="1" noRot="1" noChangeAspect="1" noChangeArrowheads="1" noTextEdit="1"/>
          </p:cNvSpPr>
          <p:nvPr>
            <p:ph type="sldImg"/>
          </p:nvPr>
        </p:nvSpPr>
        <p:spPr>
          <a:ln/>
        </p:spPr>
      </p:sp>
      <p:sp>
        <p:nvSpPr>
          <p:cNvPr id="122885" name="Rectangle 3">
            <a:extLst>
              <a:ext uri="{FF2B5EF4-FFF2-40B4-BE49-F238E27FC236}">
                <a16:creationId xmlns:a16="http://schemas.microsoft.com/office/drawing/2014/main" id="{C4071A00-128D-4425-BFD4-D0455785E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Convert to Speech:</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The assumptions are:</a:t>
            </a:r>
          </a:p>
          <a:p>
            <a:pPr eaLnBrk="1" hangingPunct="1"/>
            <a:r>
              <a:rPr lang="en-US" altLang="en-US">
                <a:latin typeface="Arial" panose="020B0604020202020204" pitchFamily="34" charset="0"/>
                <a:cs typeface="Arial" panose="020B0604020202020204" pitchFamily="34" charset="0"/>
              </a:rPr>
              <a:t>Given an interval  ae be</a:t>
            </a:r>
          </a:p>
          <a:p>
            <a:pPr eaLnBrk="1" hangingPunct="1"/>
            <a:r>
              <a:rPr lang="en-US" altLang="en-US">
                <a:latin typeface="Arial" panose="020B0604020202020204" pitchFamily="34" charset="0"/>
                <a:cs typeface="Arial" panose="020B0604020202020204" pitchFamily="34" charset="0"/>
              </a:rPr>
              <a:t>The function is continuous on the interal </a:t>
            </a:r>
          </a:p>
          <a:p>
            <a:pPr eaLnBrk="1" hangingPunct="1"/>
            <a:r>
              <a:rPr lang="en-US" altLang="en-US">
                <a:latin typeface="Arial" panose="020B0604020202020204" pitchFamily="34" charset="0"/>
                <a:cs typeface="Arial" panose="020B0604020202020204" pitchFamily="34" charset="0"/>
              </a:rPr>
              <a:t>And the values of ef of a and ef of be have different signs.</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These assumptions ensures the existence of at least one zero in the interval  </a:t>
            </a:r>
            <a:r>
              <a:rPr lang="en-US" altLang="en-US">
                <a:solidFill>
                  <a:srgbClr val="FF0000"/>
                </a:solidFill>
                <a:latin typeface="Arial" panose="020B0604020202020204" pitchFamily="34" charset="0"/>
                <a:cs typeface="Arial" panose="020B0604020202020204" pitchFamily="34" charset="0"/>
              </a:rPr>
              <a:t>[a,b]</a:t>
            </a:r>
            <a:r>
              <a:rPr lang="en-US" altLang="en-US">
                <a:latin typeface="Arial" panose="020B0604020202020204" pitchFamily="34" charset="0"/>
                <a:cs typeface="Arial" panose="020B0604020202020204" pitchFamily="34" charset="0"/>
              </a:rPr>
              <a:t>  and  the bisection method can be used to obtain a smaller interval that contains the zero.</a:t>
            </a:r>
          </a:p>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a:extLst>
              <a:ext uri="{FF2B5EF4-FFF2-40B4-BE49-F238E27FC236}">
                <a16:creationId xmlns:a16="http://schemas.microsoft.com/office/drawing/2014/main" id="{DB11A278-33CD-4339-B301-7F37013BDEC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C93A4FF-22A3-413F-A281-C2B3A157F17A}"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23907" name="Rectangle 7">
            <a:extLst>
              <a:ext uri="{FF2B5EF4-FFF2-40B4-BE49-F238E27FC236}">
                <a16:creationId xmlns:a16="http://schemas.microsoft.com/office/drawing/2014/main" id="{076E63D7-1600-40C9-AB87-303D26477A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1CBDC14-C1A0-48A3-B9E8-1952C4B9DBAB}" type="slidenum">
              <a:rPr lang="ar-SA" altLang="en-US">
                <a:latin typeface="Arial" panose="020B0604020202020204" pitchFamily="34" charset="0"/>
              </a:rPr>
              <a:pPr eaLnBrk="1" hangingPunct="1"/>
              <a:t>25</a:t>
            </a:fld>
            <a:endParaRPr lang="en-US" altLang="en-US">
              <a:latin typeface="Arial" panose="020B0604020202020204" pitchFamily="34" charset="0"/>
            </a:endParaRPr>
          </a:p>
        </p:txBody>
      </p:sp>
      <p:sp>
        <p:nvSpPr>
          <p:cNvPr id="123908" name="Rectangle 2">
            <a:extLst>
              <a:ext uri="{FF2B5EF4-FFF2-40B4-BE49-F238E27FC236}">
                <a16:creationId xmlns:a16="http://schemas.microsoft.com/office/drawing/2014/main" id="{1B157DBE-C841-49CC-B203-08AA8A11A5F5}"/>
              </a:ext>
            </a:extLst>
          </p:cNvPr>
          <p:cNvSpPr>
            <a:spLocks noGrp="1" noRot="1" noChangeAspect="1" noChangeArrowheads="1" noTextEdit="1"/>
          </p:cNvSpPr>
          <p:nvPr>
            <p:ph type="sldImg"/>
          </p:nvPr>
        </p:nvSpPr>
        <p:spPr>
          <a:ln/>
        </p:spPr>
      </p:sp>
      <p:sp>
        <p:nvSpPr>
          <p:cNvPr id="123909" name="Rectangle 3">
            <a:extLst>
              <a:ext uri="{FF2B5EF4-FFF2-40B4-BE49-F238E27FC236}">
                <a16:creationId xmlns:a16="http://schemas.microsoft.com/office/drawing/2014/main" id="{E0C247BC-2FA4-4826-9A7F-6C043C613F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Convert to Speech:</a:t>
            </a:r>
          </a:p>
          <a:p>
            <a:pPr eaLnBrk="1" hangingPunct="1"/>
            <a:r>
              <a:rPr lang="en-US" altLang="en-US">
                <a:latin typeface="Arial" panose="020B0604020202020204" pitchFamily="34" charset="0"/>
                <a:cs typeface="Arial" panose="020B0604020202020204" pitchFamily="34" charset="0"/>
              </a:rPr>
              <a:t>Assuming that the function is continuous on ay be and ef of ay times ef of be is negative. The Bisection algorithm is an iterative procedure that obtains a new interval that is guaranteed to contain a zero of the function.</a:t>
            </a:r>
          </a:p>
          <a:p>
            <a:pPr eaLnBrk="1" hangingPunct="1"/>
            <a:r>
              <a:rPr lang="en-US" altLang="en-US">
                <a:latin typeface="Arial" panose="020B0604020202020204" pitchFamily="34" charset="0"/>
                <a:cs typeface="Arial" panose="020B0604020202020204" pitchFamily="34" charset="0"/>
              </a:rPr>
              <a:t>In each iteration, the first step is to obtain the middle point in the interval then evaluate the function at the mid point. In the third step the new interval is obtained based on the sign of  ef of ay times ef of see. If this product is negative then the new interval is ay see otherwise the new interval is ay be.</a:t>
            </a:r>
          </a:p>
          <a:p>
            <a:pPr eaLnBrk="1" hangingPunct="1"/>
            <a:r>
              <a:rPr lang="en-US" altLang="en-US">
                <a:latin typeface="Arial" panose="020B0604020202020204" pitchFamily="34" charset="0"/>
                <a:cs typeface="Arial" panose="020B0604020202020204" pitchFamily="34" charset="0"/>
              </a:rPr>
              <a:t> </a:t>
            </a:r>
          </a:p>
          <a:p>
            <a:pPr eaLnBrk="1" hangingPunct="1"/>
            <a:r>
              <a:rPr lang="en-US" altLang="en-US">
                <a:latin typeface="Arial" panose="020B0604020202020204" pitchFamily="34" charset="0"/>
                <a:cs typeface="Arial" panose="020B0604020202020204" pitchFamily="34" charset="0"/>
              </a:rPr>
              <a:t>And the procedure is repeated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a:extLst>
              <a:ext uri="{FF2B5EF4-FFF2-40B4-BE49-F238E27FC236}">
                <a16:creationId xmlns:a16="http://schemas.microsoft.com/office/drawing/2014/main" id="{C7BE41A8-4731-40B6-BB3D-FA23C0220FD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6002269-C8A6-4059-B320-53812D2A46ED}"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29027" name="Rectangle 7">
            <a:extLst>
              <a:ext uri="{FF2B5EF4-FFF2-40B4-BE49-F238E27FC236}">
                <a16:creationId xmlns:a16="http://schemas.microsoft.com/office/drawing/2014/main" id="{B2B8E0B3-5258-4AF3-9BD8-D729641CFD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19406F6-338C-4869-B45D-3838D68D8D12}" type="slidenum">
              <a:rPr lang="ar-SA" altLang="en-US">
                <a:latin typeface="Arial" panose="020B0604020202020204" pitchFamily="34" charset="0"/>
              </a:rPr>
              <a:pPr eaLnBrk="1" hangingPunct="1"/>
              <a:t>26</a:t>
            </a:fld>
            <a:endParaRPr lang="en-US" altLang="en-US">
              <a:latin typeface="Arial" panose="020B0604020202020204" pitchFamily="34" charset="0"/>
            </a:endParaRPr>
          </a:p>
        </p:txBody>
      </p:sp>
      <p:sp>
        <p:nvSpPr>
          <p:cNvPr id="129028" name="Rectangle 2">
            <a:extLst>
              <a:ext uri="{FF2B5EF4-FFF2-40B4-BE49-F238E27FC236}">
                <a16:creationId xmlns:a16="http://schemas.microsoft.com/office/drawing/2014/main" id="{7CBE96E3-C067-4593-ACF4-6E1BA0F016D4}"/>
              </a:ext>
            </a:extLst>
          </p:cNvPr>
          <p:cNvSpPr>
            <a:spLocks noGrp="1" noRot="1" noChangeAspect="1" noChangeArrowheads="1" noTextEdit="1"/>
          </p:cNvSpPr>
          <p:nvPr>
            <p:ph type="sldImg"/>
          </p:nvPr>
        </p:nvSpPr>
        <p:spPr>
          <a:ln/>
        </p:spPr>
      </p:sp>
      <p:sp>
        <p:nvSpPr>
          <p:cNvPr id="129029" name="Rectangle 3">
            <a:extLst>
              <a:ext uri="{FF2B5EF4-FFF2-40B4-BE49-F238E27FC236}">
                <a16:creationId xmlns:a16="http://schemas.microsoft.com/office/drawing/2014/main" id="{9C70A883-2CFF-478A-826B-7B86D93D8D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Convert to Speech:</a:t>
            </a:r>
          </a:p>
          <a:p>
            <a:pPr eaLnBrk="1" hangingPunct="1"/>
            <a:r>
              <a:rPr lang="en-US" altLang="en-US">
                <a:latin typeface="Arial" panose="020B0604020202020204" pitchFamily="34" charset="0"/>
                <a:cs typeface="Arial" panose="020B0604020202020204" pitchFamily="34" charset="0"/>
              </a:rPr>
              <a:t>Can you use bisection method to find a zero of the function</a:t>
            </a:r>
          </a:p>
          <a:p>
            <a:pPr eaLnBrk="1" hangingPunct="1"/>
            <a:r>
              <a:rPr lang="en-US" altLang="en-US">
                <a:latin typeface="Arial" panose="020B0604020202020204" pitchFamily="34" charset="0"/>
                <a:cs typeface="Arial" panose="020B0604020202020204" pitchFamily="34" charset="0"/>
              </a:rPr>
              <a:t>Ex cube minus three x plus one over the interval zero to one.</a:t>
            </a:r>
          </a:p>
          <a:p>
            <a:pPr eaLnBrk="1" hangingPunct="1"/>
            <a:r>
              <a:rPr lang="en-US" altLang="en-US">
                <a:latin typeface="Arial" panose="020B0604020202020204" pitchFamily="34" charset="0"/>
                <a:cs typeface="Arial" panose="020B0604020202020204" pitchFamily="34" charset="0"/>
              </a:rPr>
              <a:t>Answer:</a:t>
            </a:r>
          </a:p>
          <a:p>
            <a:pPr eaLnBrk="1" hangingPunct="1"/>
            <a:r>
              <a:rPr lang="en-US" altLang="en-US">
                <a:latin typeface="Arial" panose="020B0604020202020204" pitchFamily="34" charset="0"/>
                <a:cs typeface="Arial" panose="020B0604020202020204" pitchFamily="34" charset="0"/>
              </a:rPr>
              <a:t>Ef of ex is a polynomial therefore it is continuous. Ef of zero times ef of 1 is equal to minus one. </a:t>
            </a:r>
          </a:p>
          <a:p>
            <a:pPr eaLnBrk="1" hangingPunct="1"/>
            <a:r>
              <a:rPr lang="en-US" altLang="en-US">
                <a:latin typeface="Arial" panose="020B0604020202020204" pitchFamily="34" charset="0"/>
                <a:cs typeface="Arial" panose="020B0604020202020204" pitchFamily="34" charset="0"/>
              </a:rPr>
              <a:t>All  assumptions are satisfied  and there fore we can   use the bisection method.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a:extLst>
              <a:ext uri="{FF2B5EF4-FFF2-40B4-BE49-F238E27FC236}">
                <a16:creationId xmlns:a16="http://schemas.microsoft.com/office/drawing/2014/main" id="{A03371A9-982A-4365-9CE3-790EF6F7A3A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CD486D4-97E8-4E78-9972-110D6CF12474}"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32099" name="Rectangle 7">
            <a:extLst>
              <a:ext uri="{FF2B5EF4-FFF2-40B4-BE49-F238E27FC236}">
                <a16:creationId xmlns:a16="http://schemas.microsoft.com/office/drawing/2014/main" id="{730A5694-B0A7-4F19-A068-5576D5F40B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9800117-3692-408F-8A18-94B2114FC70B}" type="slidenum">
              <a:rPr lang="ar-SA" altLang="en-US">
                <a:latin typeface="Arial" panose="020B0604020202020204" pitchFamily="34" charset="0"/>
              </a:rPr>
              <a:pPr eaLnBrk="1" hangingPunct="1"/>
              <a:t>27</a:t>
            </a:fld>
            <a:endParaRPr lang="en-US" altLang="en-US">
              <a:latin typeface="Arial" panose="020B0604020202020204" pitchFamily="34" charset="0"/>
            </a:endParaRPr>
          </a:p>
        </p:txBody>
      </p:sp>
      <p:sp>
        <p:nvSpPr>
          <p:cNvPr id="132100" name="Rectangle 2">
            <a:extLst>
              <a:ext uri="{FF2B5EF4-FFF2-40B4-BE49-F238E27FC236}">
                <a16:creationId xmlns:a16="http://schemas.microsoft.com/office/drawing/2014/main" id="{B4E5674F-746D-4A46-A9E1-B4733E416175}"/>
              </a:ext>
            </a:extLst>
          </p:cNvPr>
          <p:cNvSpPr>
            <a:spLocks noGrp="1" noRot="1" noChangeAspect="1" noChangeArrowheads="1" noTextEdit="1"/>
          </p:cNvSpPr>
          <p:nvPr>
            <p:ph type="sldImg"/>
          </p:nvPr>
        </p:nvSpPr>
        <p:spPr>
          <a:ln/>
        </p:spPr>
      </p:sp>
      <p:sp>
        <p:nvSpPr>
          <p:cNvPr id="132101" name="Rectangle 3">
            <a:extLst>
              <a:ext uri="{FF2B5EF4-FFF2-40B4-BE49-F238E27FC236}">
                <a16:creationId xmlns:a16="http://schemas.microsoft.com/office/drawing/2014/main" id="{EFD40209-5245-4B27-9612-F618421F5F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Convert to Speech:</a:t>
            </a:r>
          </a:p>
          <a:p>
            <a:pPr eaLnBrk="1" hangingPunct="1"/>
            <a:r>
              <a:rPr lang="en-US" altLang="en-US">
                <a:latin typeface="Arial" panose="020B0604020202020204" pitchFamily="34" charset="0"/>
                <a:cs typeface="Arial" panose="020B0604020202020204" pitchFamily="34" charset="0"/>
              </a:rPr>
              <a:t>Two commonly used way to stop the Bisection method.</a:t>
            </a:r>
            <a:endParaRPr lang="en-US" altLang="en-US" b="1">
              <a:latin typeface="Arial" panose="020B0604020202020204" pitchFamily="34" charset="0"/>
              <a:cs typeface="Arial" panose="020B0604020202020204" pitchFamily="34" charset="0"/>
            </a:endParaRPr>
          </a:p>
          <a:p>
            <a:pPr eaLnBrk="1" hangingPunct="1"/>
            <a:r>
              <a:rPr lang="en-US" altLang="en-US" b="1">
                <a:latin typeface="Arial" panose="020B0604020202020204" pitchFamily="34" charset="0"/>
                <a:cs typeface="Arial" panose="020B0604020202020204" pitchFamily="34" charset="0"/>
              </a:rPr>
              <a:t>Stop after a given fixed number of iterations</a:t>
            </a:r>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Or</a:t>
            </a:r>
            <a:endParaRPr lang="en-US" altLang="en-US" b="1">
              <a:latin typeface="Arial" panose="020B0604020202020204" pitchFamily="34" charset="0"/>
              <a:cs typeface="Arial" panose="020B0604020202020204" pitchFamily="34" charset="0"/>
            </a:endParaRPr>
          </a:p>
          <a:p>
            <a:pPr eaLnBrk="1" hangingPunct="1"/>
            <a:r>
              <a:rPr lang="en-US" altLang="en-US" b="1">
                <a:latin typeface="Arial" panose="020B0604020202020204" pitchFamily="34" charset="0"/>
                <a:cs typeface="Arial" panose="020B0604020202020204" pitchFamily="34" charset="0"/>
              </a:rPr>
              <a:t>Stop when the error is less than a specified value</a:t>
            </a:r>
            <a:r>
              <a:rPr lang="en-US" altLang="en-US">
                <a:latin typeface="Arial" panose="020B0604020202020204" pitchFamily="34" charset="0"/>
                <a:cs typeface="Arial" panose="020B0604020202020204" pitchFamily="34" charset="0"/>
              </a:rPr>
              <a:t>.</a:t>
            </a:r>
          </a:p>
          <a:p>
            <a:pPr eaLnBrk="1" hangingPunct="1"/>
            <a:r>
              <a:rPr lang="en-US" altLang="en-US">
                <a:latin typeface="Arial" panose="020B0604020202020204" pitchFamily="34" charset="0"/>
                <a:cs typeface="Arial" panose="020B0604020202020204" pitchFamily="34" charset="0"/>
              </a:rPr>
              <a:t>In fact if one is given the initial interval and the error level, the number of iterations needed to achieve this accuracy can be calculated easily. Similarly if the initial interval and the number of iterations are given then one can obtain an upper bound on the resulted error.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a:extLst>
              <a:ext uri="{FF2B5EF4-FFF2-40B4-BE49-F238E27FC236}">
                <a16:creationId xmlns:a16="http://schemas.microsoft.com/office/drawing/2014/main" id="{DBDCA5E2-FAD2-4A93-AAD1-C91E3E9A928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EDD1450-8944-45D7-8B96-C6375EF29FC1}"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33123" name="Rectangle 7">
            <a:extLst>
              <a:ext uri="{FF2B5EF4-FFF2-40B4-BE49-F238E27FC236}">
                <a16:creationId xmlns:a16="http://schemas.microsoft.com/office/drawing/2014/main" id="{2C3C4CB8-FE1E-48AC-90A5-0B83EA48E0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E3F0A87-7C1D-4E61-8E33-C27BD2D54613}" type="slidenum">
              <a:rPr lang="ar-SA" altLang="en-US">
                <a:latin typeface="Arial" panose="020B0604020202020204" pitchFamily="34" charset="0"/>
              </a:rPr>
              <a:pPr eaLnBrk="1" hangingPunct="1"/>
              <a:t>28</a:t>
            </a:fld>
            <a:endParaRPr lang="en-US" altLang="en-US">
              <a:latin typeface="Arial" panose="020B0604020202020204" pitchFamily="34" charset="0"/>
            </a:endParaRPr>
          </a:p>
        </p:txBody>
      </p:sp>
      <p:sp>
        <p:nvSpPr>
          <p:cNvPr id="133124" name="Rectangle 2">
            <a:extLst>
              <a:ext uri="{FF2B5EF4-FFF2-40B4-BE49-F238E27FC236}">
                <a16:creationId xmlns:a16="http://schemas.microsoft.com/office/drawing/2014/main" id="{88A8E71B-F5A2-4464-8C08-F48FD4E8F603}"/>
              </a:ext>
            </a:extLst>
          </p:cNvPr>
          <p:cNvSpPr>
            <a:spLocks noGrp="1" noRot="1" noChangeAspect="1" noChangeArrowheads="1" noTextEdit="1"/>
          </p:cNvSpPr>
          <p:nvPr>
            <p:ph type="sldImg"/>
          </p:nvPr>
        </p:nvSpPr>
        <p:spPr>
          <a:ln/>
        </p:spPr>
      </p:sp>
      <p:sp>
        <p:nvSpPr>
          <p:cNvPr id="133125" name="Rectangle 3">
            <a:extLst>
              <a:ext uri="{FF2B5EF4-FFF2-40B4-BE49-F238E27FC236}">
                <a16:creationId xmlns:a16="http://schemas.microsoft.com/office/drawing/2014/main" id="{96D12F76-C42F-48A0-AF29-25A3C96179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The above criteria are related. Fixing the number of iteration, you can get a formula relating the error to the number of iterations.</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Let c en  be the midpoint of the interval after n iterations and let r be the zero of the function</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The error after n iterations is less than b minus a over two to the power 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a:extLst>
              <a:ext uri="{FF2B5EF4-FFF2-40B4-BE49-F238E27FC236}">
                <a16:creationId xmlns:a16="http://schemas.microsoft.com/office/drawing/2014/main" id="{6A0A605B-F2D0-488E-A276-34586D9F8C9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1B58B00-1582-42FF-8DC0-C128E1C5BE48}"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34147" name="Rectangle 7">
            <a:extLst>
              <a:ext uri="{FF2B5EF4-FFF2-40B4-BE49-F238E27FC236}">
                <a16:creationId xmlns:a16="http://schemas.microsoft.com/office/drawing/2014/main" id="{5CA4FAB4-2F9C-4D71-8E21-DEE386D4FB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22E91CD-D9C1-48A1-A279-256FD33B20E6}" type="slidenum">
              <a:rPr lang="ar-SA" altLang="en-US">
                <a:latin typeface="Arial" panose="020B0604020202020204" pitchFamily="34" charset="0"/>
              </a:rPr>
              <a:pPr eaLnBrk="1" hangingPunct="1"/>
              <a:t>29</a:t>
            </a:fld>
            <a:endParaRPr lang="en-US" altLang="en-US">
              <a:latin typeface="Arial" panose="020B0604020202020204" pitchFamily="34" charset="0"/>
            </a:endParaRPr>
          </a:p>
        </p:txBody>
      </p:sp>
      <p:sp>
        <p:nvSpPr>
          <p:cNvPr id="134148" name="Rectangle 2">
            <a:extLst>
              <a:ext uri="{FF2B5EF4-FFF2-40B4-BE49-F238E27FC236}">
                <a16:creationId xmlns:a16="http://schemas.microsoft.com/office/drawing/2014/main" id="{848D1E98-1CD3-44AA-A4DB-0045A4B5B23E}"/>
              </a:ext>
            </a:extLst>
          </p:cNvPr>
          <p:cNvSpPr>
            <a:spLocks noGrp="1" noRot="1" noChangeAspect="1" noChangeArrowheads="1" noTextEdit="1"/>
          </p:cNvSpPr>
          <p:nvPr>
            <p:ph type="sldImg"/>
          </p:nvPr>
        </p:nvSpPr>
        <p:spPr>
          <a:ln/>
        </p:spPr>
      </p:sp>
      <p:sp>
        <p:nvSpPr>
          <p:cNvPr id="134149" name="Rectangle 3">
            <a:extLst>
              <a:ext uri="{FF2B5EF4-FFF2-40B4-BE49-F238E27FC236}">
                <a16:creationId xmlns:a16="http://schemas.microsoft.com/office/drawing/2014/main" id="{89710B72-D171-4B4E-8901-743C094E73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Given ef of x , a, b and epsilon</a:t>
            </a:r>
          </a:p>
          <a:p>
            <a:pPr eaLnBrk="1" hangingPunct="1"/>
            <a:r>
              <a:rPr lang="en-US" altLang="en-US">
                <a:latin typeface="Arial" panose="020B0604020202020204" pitchFamily="34" charset="0"/>
                <a:cs typeface="Arial" panose="020B0604020202020204" pitchFamily="34" charset="0"/>
              </a:rPr>
              <a:t>We need to determine the number of iterations such that the absolute of r minus x is less than epsilon.</a:t>
            </a:r>
          </a:p>
          <a:p>
            <a:pPr eaLnBrk="1" hangingPunct="1"/>
            <a:r>
              <a:rPr lang="en-US" altLang="en-US">
                <a:latin typeface="Arial" panose="020B0604020202020204" pitchFamily="34" charset="0"/>
                <a:cs typeface="Arial" panose="020B0604020202020204" pitchFamily="34" charset="0"/>
              </a:rPr>
              <a:t>R here is the zero of the function and x is the bisection estimate. That is x equals see  kay</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The number of iterations n is given by the equation  </a:t>
            </a:r>
          </a:p>
          <a:p>
            <a:pPr eaLnBrk="1" hangingPunct="1"/>
            <a:r>
              <a:rPr lang="en-US" altLang="en-US">
                <a:latin typeface="Arial" panose="020B0604020202020204" pitchFamily="34" charset="0"/>
                <a:cs typeface="Arial" panose="020B0604020202020204" pitchFamily="34" charset="0"/>
              </a:rPr>
              <a:t>N is greater than or equal to log of b minus a minus log of epsilon  all over log of two.</a:t>
            </a:r>
          </a:p>
          <a:p>
            <a:pPr eaLnBrk="1" hangingPunct="1"/>
            <a:endParaRPr lang="en-US" altLang="en-US">
              <a:latin typeface="Arial" panose="020B0604020202020204" pitchFamily="34" charset="0"/>
              <a:cs typeface="Arial" panose="020B0604020202020204" pitchFamily="34" charset="0"/>
            </a:endParaRPr>
          </a:p>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a:extLst>
              <a:ext uri="{FF2B5EF4-FFF2-40B4-BE49-F238E27FC236}">
                <a16:creationId xmlns:a16="http://schemas.microsoft.com/office/drawing/2014/main" id="{A27BC147-559C-4DE5-B654-6A8E0C13959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7AD53B5-6F28-479A-BDF2-794E816A4544}"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35171" name="Rectangle 7">
            <a:extLst>
              <a:ext uri="{FF2B5EF4-FFF2-40B4-BE49-F238E27FC236}">
                <a16:creationId xmlns:a16="http://schemas.microsoft.com/office/drawing/2014/main" id="{C4290BFD-D40C-4586-9845-AC566F3925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D85553E-914C-4144-9FB3-137CA98F4B93}" type="slidenum">
              <a:rPr lang="ar-SA" altLang="en-US">
                <a:latin typeface="Arial" panose="020B0604020202020204" pitchFamily="34" charset="0"/>
              </a:rPr>
              <a:pPr eaLnBrk="1" hangingPunct="1"/>
              <a:t>30</a:t>
            </a:fld>
            <a:endParaRPr lang="en-US" altLang="en-US">
              <a:latin typeface="Arial" panose="020B0604020202020204" pitchFamily="34" charset="0"/>
            </a:endParaRPr>
          </a:p>
        </p:txBody>
      </p:sp>
      <p:sp>
        <p:nvSpPr>
          <p:cNvPr id="135172" name="Rectangle 2">
            <a:extLst>
              <a:ext uri="{FF2B5EF4-FFF2-40B4-BE49-F238E27FC236}">
                <a16:creationId xmlns:a16="http://schemas.microsoft.com/office/drawing/2014/main" id="{B6C98343-566A-41A9-9A56-1CCCBC3D17EB}"/>
              </a:ext>
            </a:extLst>
          </p:cNvPr>
          <p:cNvSpPr>
            <a:spLocks noGrp="1" noRot="1" noChangeAspect="1" noChangeArrowheads="1" noTextEdit="1"/>
          </p:cNvSpPr>
          <p:nvPr>
            <p:ph type="sldImg"/>
          </p:nvPr>
        </p:nvSpPr>
        <p:spPr>
          <a:ln/>
        </p:spPr>
      </p:sp>
      <p:sp>
        <p:nvSpPr>
          <p:cNvPr id="135173" name="Rectangle 3">
            <a:extLst>
              <a:ext uri="{FF2B5EF4-FFF2-40B4-BE49-F238E27FC236}">
                <a16:creationId xmlns:a16="http://schemas.microsoft.com/office/drawing/2014/main" id="{3D805AA3-99E6-41E4-AFF7-88903455E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An alternative formula is given here</a:t>
            </a:r>
          </a:p>
          <a:p>
            <a:pPr eaLnBrk="1" hangingPunct="1"/>
            <a:r>
              <a:rPr lang="en-US" altLang="en-US">
                <a:latin typeface="Arial" panose="020B0604020202020204" pitchFamily="34" charset="0"/>
                <a:cs typeface="Arial" panose="020B0604020202020204" pitchFamily="34" charset="0"/>
              </a:rPr>
              <a:t>The number of iterations is greater than or equal to log to base two of the ratio of the width of the initial interval to the desired error.</a:t>
            </a:r>
          </a:p>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a:extLst>
              <a:ext uri="{FF2B5EF4-FFF2-40B4-BE49-F238E27FC236}">
                <a16:creationId xmlns:a16="http://schemas.microsoft.com/office/drawing/2014/main" id="{C9A01C8E-EFE8-48DE-BA88-FC9185F1565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7CB486D-208E-4EBC-90F5-788CAF113AE3}"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36195" name="Rectangle 7">
            <a:extLst>
              <a:ext uri="{FF2B5EF4-FFF2-40B4-BE49-F238E27FC236}">
                <a16:creationId xmlns:a16="http://schemas.microsoft.com/office/drawing/2014/main" id="{36BA973F-B488-4FA0-A2E8-1EE6C76C82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887011D-AB16-4DB8-BA21-C81A94B70F20}" type="slidenum">
              <a:rPr lang="ar-SA" altLang="en-US">
                <a:latin typeface="Arial" panose="020B0604020202020204" pitchFamily="34" charset="0"/>
              </a:rPr>
              <a:pPr eaLnBrk="1" hangingPunct="1"/>
              <a:t>31</a:t>
            </a:fld>
            <a:endParaRPr lang="en-US" altLang="en-US">
              <a:latin typeface="Arial" panose="020B0604020202020204" pitchFamily="34" charset="0"/>
            </a:endParaRPr>
          </a:p>
        </p:txBody>
      </p:sp>
      <p:sp>
        <p:nvSpPr>
          <p:cNvPr id="136196" name="Rectangle 2">
            <a:extLst>
              <a:ext uri="{FF2B5EF4-FFF2-40B4-BE49-F238E27FC236}">
                <a16:creationId xmlns:a16="http://schemas.microsoft.com/office/drawing/2014/main" id="{267C6BC7-425C-432C-81F3-FB04CF84FFD1}"/>
              </a:ext>
            </a:extLst>
          </p:cNvPr>
          <p:cNvSpPr>
            <a:spLocks noGrp="1" noRot="1" noChangeAspect="1" noChangeArrowheads="1" noTextEdit="1"/>
          </p:cNvSpPr>
          <p:nvPr>
            <p:ph type="sldImg"/>
          </p:nvPr>
        </p:nvSpPr>
        <p:spPr>
          <a:ln/>
        </p:spPr>
      </p:sp>
      <p:sp>
        <p:nvSpPr>
          <p:cNvPr id="136197" name="Rectangle 3">
            <a:extLst>
              <a:ext uri="{FF2B5EF4-FFF2-40B4-BE49-F238E27FC236}">
                <a16:creationId xmlns:a16="http://schemas.microsoft.com/office/drawing/2014/main" id="{E765420B-D3E0-439A-8158-CB82D70A31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In this example the formula for the number of iterations is used to answer the question</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How many iterations of the bisection method is needed so that the error is less than epsilon</a:t>
            </a:r>
          </a:p>
          <a:p>
            <a:pPr eaLnBrk="1" hangingPunct="1"/>
            <a:r>
              <a:rPr lang="en-US" altLang="en-US">
                <a:latin typeface="Arial" panose="020B0604020202020204" pitchFamily="34" charset="0"/>
                <a:cs typeface="Arial" panose="020B0604020202020204" pitchFamily="34" charset="0"/>
              </a:rPr>
              <a:t>Here ay is 6, bee is 7 and epsilon is 0.0005</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Direct substitution results in the inequality n must be greater than or equal to eleven.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a:extLst>
              <a:ext uri="{FF2B5EF4-FFF2-40B4-BE49-F238E27FC236}">
                <a16:creationId xmlns:a16="http://schemas.microsoft.com/office/drawing/2014/main" id="{1B61FCD5-ABFF-4CF1-B113-CCD2B170467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6F9B810-8E5E-4CD9-93DC-9AB0CAE77572}"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00355" name="Rectangle 7">
            <a:extLst>
              <a:ext uri="{FF2B5EF4-FFF2-40B4-BE49-F238E27FC236}">
                <a16:creationId xmlns:a16="http://schemas.microsoft.com/office/drawing/2014/main" id="{B1BFA330-5D29-475D-851F-748BBB8127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BB3AB80-E01C-4A30-93FA-6A3AC219F185}" type="slidenum">
              <a:rPr lang="ar-SA" altLang="en-US">
                <a:latin typeface="Arial" panose="020B0604020202020204" pitchFamily="34" charset="0"/>
              </a:rPr>
              <a:pPr eaLnBrk="1" hangingPunct="1"/>
              <a:t>4</a:t>
            </a:fld>
            <a:endParaRPr lang="en-US" altLang="en-US">
              <a:latin typeface="Arial" panose="020B0604020202020204" pitchFamily="34" charset="0"/>
            </a:endParaRPr>
          </a:p>
        </p:txBody>
      </p:sp>
      <p:sp>
        <p:nvSpPr>
          <p:cNvPr id="100356" name="Rectangle 2">
            <a:extLst>
              <a:ext uri="{FF2B5EF4-FFF2-40B4-BE49-F238E27FC236}">
                <a16:creationId xmlns:a16="http://schemas.microsoft.com/office/drawing/2014/main" id="{F004A11F-729E-48CE-BC3C-145E860B2373}"/>
              </a:ext>
            </a:extLst>
          </p:cNvPr>
          <p:cNvSpPr>
            <a:spLocks noGrp="1" noRot="1" noChangeAspect="1" noChangeArrowheads="1" noTextEdit="1"/>
          </p:cNvSpPr>
          <p:nvPr>
            <p:ph type="sldImg"/>
          </p:nvPr>
        </p:nvSpPr>
        <p:spPr>
          <a:ln/>
        </p:spPr>
      </p:sp>
      <p:sp>
        <p:nvSpPr>
          <p:cNvPr id="100357" name="Rectangle 3">
            <a:extLst>
              <a:ext uri="{FF2B5EF4-FFF2-40B4-BE49-F238E27FC236}">
                <a16:creationId xmlns:a16="http://schemas.microsoft.com/office/drawing/2014/main" id="{E5D3D7E2-2BC1-4A4A-83F4-B9AD28EDA2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a:extLst>
              <a:ext uri="{FF2B5EF4-FFF2-40B4-BE49-F238E27FC236}">
                <a16:creationId xmlns:a16="http://schemas.microsoft.com/office/drawing/2014/main" id="{79A8F306-2039-414E-A60D-8D7EDCD6774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4C718A6-9B99-414A-9F3B-528173601BC8}"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37219" name="Rectangle 7">
            <a:extLst>
              <a:ext uri="{FF2B5EF4-FFF2-40B4-BE49-F238E27FC236}">
                <a16:creationId xmlns:a16="http://schemas.microsoft.com/office/drawing/2014/main" id="{12B08F21-3267-45EB-86FC-AF28970DF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9962669-A483-4430-BECA-7E83F99B280F}" type="slidenum">
              <a:rPr lang="ar-SA" altLang="en-US">
                <a:latin typeface="Arial" panose="020B0604020202020204" pitchFamily="34" charset="0"/>
              </a:rPr>
              <a:pPr eaLnBrk="1" hangingPunct="1"/>
              <a:t>32</a:t>
            </a:fld>
            <a:endParaRPr lang="en-US" altLang="en-US">
              <a:latin typeface="Arial" panose="020B0604020202020204" pitchFamily="34" charset="0"/>
            </a:endParaRPr>
          </a:p>
        </p:txBody>
      </p:sp>
      <p:sp>
        <p:nvSpPr>
          <p:cNvPr id="137220" name="Rectangle 2">
            <a:extLst>
              <a:ext uri="{FF2B5EF4-FFF2-40B4-BE49-F238E27FC236}">
                <a16:creationId xmlns:a16="http://schemas.microsoft.com/office/drawing/2014/main" id="{934D18F0-827E-4D3E-A401-3E5392313439}"/>
              </a:ext>
            </a:extLst>
          </p:cNvPr>
          <p:cNvSpPr>
            <a:spLocks noGrp="1" noRot="1" noChangeAspect="1" noChangeArrowheads="1" noTextEdit="1"/>
          </p:cNvSpPr>
          <p:nvPr>
            <p:ph type="sldImg"/>
          </p:nvPr>
        </p:nvSpPr>
        <p:spPr>
          <a:ln/>
        </p:spPr>
      </p:sp>
      <p:sp>
        <p:nvSpPr>
          <p:cNvPr id="137221" name="Rectangle 3">
            <a:extLst>
              <a:ext uri="{FF2B5EF4-FFF2-40B4-BE49-F238E27FC236}">
                <a16:creationId xmlns:a16="http://schemas.microsoft.com/office/drawing/2014/main" id="{57FFDE60-CE73-43CD-8DC6-70232A8DF3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 to solve this problem we need to answer four questions</a:t>
            </a:r>
          </a:p>
          <a:p>
            <a:pPr eaLnBrk="1" hangingPunct="1">
              <a:lnSpc>
                <a:spcPct val="90000"/>
              </a:lnSpc>
            </a:pPr>
            <a:r>
              <a:rPr lang="en-US" altLang="en-US">
                <a:latin typeface="Arial" panose="020B0604020202020204" pitchFamily="34" charset="0"/>
                <a:cs typeface="Arial" panose="020B0604020202020204" pitchFamily="34" charset="0"/>
              </a:rPr>
              <a:t>  What is </a:t>
            </a:r>
            <a:r>
              <a:rPr lang="en-US" altLang="en-US" i="1">
                <a:latin typeface="Arial" panose="020B0604020202020204" pitchFamily="34" charset="0"/>
                <a:cs typeface="Arial" panose="020B0604020202020204" pitchFamily="34" charset="0"/>
              </a:rPr>
              <a:t>f (x)  in case it is not available directly.</a:t>
            </a:r>
          </a:p>
          <a:p>
            <a:pPr eaLnBrk="1" hangingPunct="1">
              <a:lnSpc>
                <a:spcPct val="90000"/>
              </a:lnSpc>
            </a:pPr>
            <a:r>
              <a:rPr lang="en-US" altLang="en-US">
                <a:latin typeface="Arial" panose="020B0604020202020204" pitchFamily="34" charset="0"/>
                <a:cs typeface="Arial" panose="020B0604020202020204" pitchFamily="34" charset="0"/>
              </a:rPr>
              <a:t> Are the assumptions satisfied ? </a:t>
            </a:r>
          </a:p>
          <a:p>
            <a:pPr eaLnBrk="1" hangingPunct="1">
              <a:lnSpc>
                <a:spcPct val="90000"/>
              </a:lnSpc>
            </a:pPr>
            <a:r>
              <a:rPr lang="en-US" altLang="en-US">
                <a:latin typeface="Arial" panose="020B0604020202020204" pitchFamily="34" charset="0"/>
                <a:cs typeface="Arial" panose="020B0604020202020204" pitchFamily="34" charset="0"/>
              </a:rPr>
              <a:t>How many iterations are needed to achieve the desired accuracy?</a:t>
            </a:r>
          </a:p>
          <a:p>
            <a:pPr eaLnBrk="1" hangingPunct="1">
              <a:lnSpc>
                <a:spcPct val="90000"/>
              </a:lnSpc>
            </a:pPr>
            <a:r>
              <a:rPr lang="en-US" altLang="en-US">
                <a:latin typeface="Arial" panose="020B0604020202020204" pitchFamily="34" charset="0"/>
                <a:cs typeface="Arial" panose="020B0604020202020204" pitchFamily="34" charset="0"/>
              </a:rPr>
              <a:t>And finally </a:t>
            </a:r>
          </a:p>
          <a:p>
            <a:pPr eaLnBrk="1" hangingPunct="1">
              <a:lnSpc>
                <a:spcPct val="90000"/>
              </a:lnSpc>
            </a:pPr>
            <a:r>
              <a:rPr lang="en-US" altLang="en-US">
                <a:latin typeface="Arial" panose="020B0604020202020204" pitchFamily="34" charset="0"/>
                <a:cs typeface="Arial" panose="020B0604020202020204" pitchFamily="34" charset="0"/>
              </a:rPr>
              <a:t> How to compute the new estimate ?</a:t>
            </a:r>
          </a:p>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a:extLst>
              <a:ext uri="{FF2B5EF4-FFF2-40B4-BE49-F238E27FC236}">
                <a16:creationId xmlns:a16="http://schemas.microsoft.com/office/drawing/2014/main" id="{75D96307-3964-4D17-869E-89277BDE149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41680E8-C0B8-48F5-861F-FD91E290ED4E}"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38243" name="Rectangle 7">
            <a:extLst>
              <a:ext uri="{FF2B5EF4-FFF2-40B4-BE49-F238E27FC236}">
                <a16:creationId xmlns:a16="http://schemas.microsoft.com/office/drawing/2014/main" id="{A72B7639-9CE5-4533-9B0E-CDDC287A14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8C5AD85-07F3-400F-B161-3441611296DB}" type="slidenum">
              <a:rPr lang="ar-SA" altLang="en-US">
                <a:latin typeface="Arial" panose="020B0604020202020204" pitchFamily="34" charset="0"/>
              </a:rPr>
              <a:pPr eaLnBrk="1" hangingPunct="1"/>
              <a:t>33</a:t>
            </a:fld>
            <a:endParaRPr lang="en-US" altLang="en-US">
              <a:latin typeface="Arial" panose="020B0604020202020204" pitchFamily="34" charset="0"/>
            </a:endParaRPr>
          </a:p>
        </p:txBody>
      </p:sp>
      <p:sp>
        <p:nvSpPr>
          <p:cNvPr id="138244" name="Rectangle 2">
            <a:extLst>
              <a:ext uri="{FF2B5EF4-FFF2-40B4-BE49-F238E27FC236}">
                <a16:creationId xmlns:a16="http://schemas.microsoft.com/office/drawing/2014/main" id="{A04493FF-520A-49AC-B171-9C7E8EC525A9}"/>
              </a:ext>
            </a:extLst>
          </p:cNvPr>
          <p:cNvSpPr>
            <a:spLocks noGrp="1" noRot="1" noChangeAspect="1" noChangeArrowheads="1" noTextEdit="1"/>
          </p:cNvSpPr>
          <p:nvPr>
            <p:ph type="sldImg"/>
          </p:nvPr>
        </p:nvSpPr>
        <p:spPr>
          <a:ln/>
        </p:spPr>
      </p:sp>
      <p:sp>
        <p:nvSpPr>
          <p:cNvPr id="138245" name="Rectangle 3">
            <a:extLst>
              <a:ext uri="{FF2B5EF4-FFF2-40B4-BE49-F238E27FC236}">
                <a16:creationId xmlns:a16="http://schemas.microsoft.com/office/drawing/2014/main" id="{18E3EA3A-7D0D-4845-860C-2F71003732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This graph shows a plot of the function x minus cosine  ex </a:t>
            </a:r>
          </a:p>
          <a:p>
            <a:pPr eaLnBrk="1" hangingPunct="1"/>
            <a:r>
              <a:rPr lang="en-US" altLang="en-US">
                <a:latin typeface="Arial" panose="020B0604020202020204" pitchFamily="34" charset="0"/>
                <a:cs typeface="Arial" panose="020B0604020202020204" pitchFamily="34" charset="0"/>
              </a:rPr>
              <a:t>The zero of the function is approximatley  zero point seven and the interval zero pont five to zero point nine contains the zero for sure.</a:t>
            </a:r>
          </a:p>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a:extLst>
              <a:ext uri="{FF2B5EF4-FFF2-40B4-BE49-F238E27FC236}">
                <a16:creationId xmlns:a16="http://schemas.microsoft.com/office/drawing/2014/main" id="{07D6BE68-4651-4A5D-BEE5-8D16EF158B7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AEB887D-831E-42E0-A0D6-C8F4590750CA}"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39267" name="Rectangle 7">
            <a:extLst>
              <a:ext uri="{FF2B5EF4-FFF2-40B4-BE49-F238E27FC236}">
                <a16:creationId xmlns:a16="http://schemas.microsoft.com/office/drawing/2014/main" id="{77B4C51A-65C0-4093-8615-D63B26D48B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E6931CD-E82C-4690-A44F-CBCDF87E00FF}" type="slidenum">
              <a:rPr lang="ar-SA" altLang="en-US">
                <a:latin typeface="Arial" panose="020B0604020202020204" pitchFamily="34" charset="0"/>
              </a:rPr>
              <a:pPr eaLnBrk="1" hangingPunct="1"/>
              <a:t>34</a:t>
            </a:fld>
            <a:endParaRPr lang="en-US" altLang="en-US">
              <a:latin typeface="Arial" panose="020B0604020202020204" pitchFamily="34" charset="0"/>
            </a:endParaRPr>
          </a:p>
        </p:txBody>
      </p:sp>
      <p:sp>
        <p:nvSpPr>
          <p:cNvPr id="139268" name="Rectangle 2">
            <a:extLst>
              <a:ext uri="{FF2B5EF4-FFF2-40B4-BE49-F238E27FC236}">
                <a16:creationId xmlns:a16="http://schemas.microsoft.com/office/drawing/2014/main" id="{1F20E49D-28EC-4193-972B-6A2F783BAAD7}"/>
              </a:ext>
            </a:extLst>
          </p:cNvPr>
          <p:cNvSpPr>
            <a:spLocks noGrp="1" noRot="1" noChangeAspect="1" noChangeArrowheads="1" noTextEdit="1"/>
          </p:cNvSpPr>
          <p:nvPr>
            <p:ph type="sldImg"/>
          </p:nvPr>
        </p:nvSpPr>
        <p:spPr>
          <a:ln/>
        </p:spPr>
      </p:sp>
      <p:sp>
        <p:nvSpPr>
          <p:cNvPr id="139269" name="Rectangle 3">
            <a:extLst>
              <a:ext uri="{FF2B5EF4-FFF2-40B4-BE49-F238E27FC236}">
                <a16:creationId xmlns:a16="http://schemas.microsoft.com/office/drawing/2014/main" id="{56E82559-9EB8-4001-AE7A-90D22EF2E5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a:extLst>
              <a:ext uri="{FF2B5EF4-FFF2-40B4-BE49-F238E27FC236}">
                <a16:creationId xmlns:a16="http://schemas.microsoft.com/office/drawing/2014/main" id="{FAB2A63D-1492-4823-8BD5-9DCB6991CA1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83321E8-63B4-44E5-A6C5-D770CC2A78F6}"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40291" name="Rectangle 7">
            <a:extLst>
              <a:ext uri="{FF2B5EF4-FFF2-40B4-BE49-F238E27FC236}">
                <a16:creationId xmlns:a16="http://schemas.microsoft.com/office/drawing/2014/main" id="{C1184467-FB8C-4301-BF3F-A730E18FD4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70F9BDD-4C9B-42D2-8894-2BA69F2F2188}" type="slidenum">
              <a:rPr lang="ar-SA" altLang="en-US">
                <a:latin typeface="Arial" panose="020B0604020202020204" pitchFamily="34" charset="0"/>
              </a:rPr>
              <a:pPr eaLnBrk="1" hangingPunct="1"/>
              <a:t>35</a:t>
            </a:fld>
            <a:endParaRPr lang="en-US" altLang="en-US">
              <a:latin typeface="Arial" panose="020B0604020202020204" pitchFamily="34" charset="0"/>
            </a:endParaRPr>
          </a:p>
        </p:txBody>
      </p:sp>
      <p:sp>
        <p:nvSpPr>
          <p:cNvPr id="140292" name="Rectangle 2">
            <a:extLst>
              <a:ext uri="{FF2B5EF4-FFF2-40B4-BE49-F238E27FC236}">
                <a16:creationId xmlns:a16="http://schemas.microsoft.com/office/drawing/2014/main" id="{23893B9D-F338-44B9-A54F-6744134D85BB}"/>
              </a:ext>
            </a:extLst>
          </p:cNvPr>
          <p:cNvSpPr>
            <a:spLocks noGrp="1" noRot="1" noChangeAspect="1" noChangeArrowheads="1" noTextEdit="1"/>
          </p:cNvSpPr>
          <p:nvPr>
            <p:ph type="sldImg"/>
          </p:nvPr>
        </p:nvSpPr>
        <p:spPr>
          <a:ln/>
        </p:spPr>
      </p:sp>
      <p:sp>
        <p:nvSpPr>
          <p:cNvPr id="140293" name="Rectangle 3">
            <a:extLst>
              <a:ext uri="{FF2B5EF4-FFF2-40B4-BE49-F238E27FC236}">
                <a16:creationId xmlns:a16="http://schemas.microsoft.com/office/drawing/2014/main" id="{8B47F323-E8EE-4A67-BFF5-22B13B6EB2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a:extLst>
              <a:ext uri="{FF2B5EF4-FFF2-40B4-BE49-F238E27FC236}">
                <a16:creationId xmlns:a16="http://schemas.microsoft.com/office/drawing/2014/main" id="{598DA4EC-C362-475D-9F14-B5B9FAADD81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8F533A0-C93B-44E2-9021-B3A05BD8C5EF}"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41315" name="Rectangle 7">
            <a:extLst>
              <a:ext uri="{FF2B5EF4-FFF2-40B4-BE49-F238E27FC236}">
                <a16:creationId xmlns:a16="http://schemas.microsoft.com/office/drawing/2014/main" id="{944FDBA8-03B1-4FF0-A34A-80152C69EC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08DB49D-1C60-4C79-83C6-516547613D76}" type="slidenum">
              <a:rPr lang="ar-SA" altLang="en-US">
                <a:latin typeface="Arial" panose="020B0604020202020204" pitchFamily="34" charset="0"/>
              </a:rPr>
              <a:pPr eaLnBrk="1" hangingPunct="1"/>
              <a:t>36</a:t>
            </a:fld>
            <a:endParaRPr lang="en-US" altLang="en-US">
              <a:latin typeface="Arial" panose="020B0604020202020204" pitchFamily="34" charset="0"/>
            </a:endParaRPr>
          </a:p>
        </p:txBody>
      </p:sp>
      <p:sp>
        <p:nvSpPr>
          <p:cNvPr id="141316" name="Rectangle 2">
            <a:extLst>
              <a:ext uri="{FF2B5EF4-FFF2-40B4-BE49-F238E27FC236}">
                <a16:creationId xmlns:a16="http://schemas.microsoft.com/office/drawing/2014/main" id="{B8DBE1A1-FFB7-4DD5-AB4A-B463E026CA9B}"/>
              </a:ext>
            </a:extLst>
          </p:cNvPr>
          <p:cNvSpPr>
            <a:spLocks noGrp="1" noRot="1" noChangeAspect="1" noChangeArrowheads="1" noTextEdit="1"/>
          </p:cNvSpPr>
          <p:nvPr>
            <p:ph type="sldImg"/>
          </p:nvPr>
        </p:nvSpPr>
        <p:spPr>
          <a:ln/>
        </p:spPr>
      </p:sp>
      <p:sp>
        <p:nvSpPr>
          <p:cNvPr id="141317" name="Rectangle 3">
            <a:extLst>
              <a:ext uri="{FF2B5EF4-FFF2-40B4-BE49-F238E27FC236}">
                <a16:creationId xmlns:a16="http://schemas.microsoft.com/office/drawing/2014/main" id="{BD24FAC4-4234-4B9E-AD97-E0D2694AEB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a:extLst>
              <a:ext uri="{FF2B5EF4-FFF2-40B4-BE49-F238E27FC236}">
                <a16:creationId xmlns:a16="http://schemas.microsoft.com/office/drawing/2014/main" id="{D98D6296-8C74-4D6E-8C62-B18EE05FFD1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71516BF-74B0-4465-83BF-8F52DB5FEF0A}"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46435" name="Rectangle 7">
            <a:extLst>
              <a:ext uri="{FF2B5EF4-FFF2-40B4-BE49-F238E27FC236}">
                <a16:creationId xmlns:a16="http://schemas.microsoft.com/office/drawing/2014/main" id="{A0F3B4A5-64E4-4AC8-9DD3-6D95B15B28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E0C4D32-80A5-4976-A136-0EB053E32D8D}" type="slidenum">
              <a:rPr lang="ar-SA" altLang="en-US">
                <a:latin typeface="Arial" panose="020B0604020202020204" pitchFamily="34" charset="0"/>
              </a:rPr>
              <a:pPr eaLnBrk="1" hangingPunct="1"/>
              <a:t>37</a:t>
            </a:fld>
            <a:endParaRPr lang="en-US" altLang="en-US">
              <a:latin typeface="Arial" panose="020B0604020202020204" pitchFamily="34" charset="0"/>
            </a:endParaRPr>
          </a:p>
        </p:txBody>
      </p:sp>
      <p:sp>
        <p:nvSpPr>
          <p:cNvPr id="146436" name="Rectangle 2">
            <a:extLst>
              <a:ext uri="{FF2B5EF4-FFF2-40B4-BE49-F238E27FC236}">
                <a16:creationId xmlns:a16="http://schemas.microsoft.com/office/drawing/2014/main" id="{600F5B09-A3EE-4370-92CC-5B3A06A3F917}"/>
              </a:ext>
            </a:extLst>
          </p:cNvPr>
          <p:cNvSpPr>
            <a:spLocks noGrp="1" noRot="1" noChangeAspect="1" noChangeArrowheads="1" noTextEdit="1"/>
          </p:cNvSpPr>
          <p:nvPr>
            <p:ph type="sldImg"/>
          </p:nvPr>
        </p:nvSpPr>
        <p:spPr>
          <a:ln/>
        </p:spPr>
      </p:sp>
      <p:sp>
        <p:nvSpPr>
          <p:cNvPr id="146437" name="Rectangle 3">
            <a:extLst>
              <a:ext uri="{FF2B5EF4-FFF2-40B4-BE49-F238E27FC236}">
                <a16:creationId xmlns:a16="http://schemas.microsoft.com/office/drawing/2014/main" id="{1284C695-101B-4782-A441-2BBA6C03A3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a:extLst>
              <a:ext uri="{FF2B5EF4-FFF2-40B4-BE49-F238E27FC236}">
                <a16:creationId xmlns:a16="http://schemas.microsoft.com/office/drawing/2014/main" id="{E6815804-F6AF-4500-947C-89A7B5A0CE3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D835E33-D75B-4ECF-AB9D-CE353932C0AC}"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48483" name="Rectangle 7">
            <a:extLst>
              <a:ext uri="{FF2B5EF4-FFF2-40B4-BE49-F238E27FC236}">
                <a16:creationId xmlns:a16="http://schemas.microsoft.com/office/drawing/2014/main" id="{9D2FA9CE-5130-4307-9B5A-16D4082E9A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B3D32D5-A992-425D-B3EE-36B28D53B68B}" type="slidenum">
              <a:rPr lang="ar-SA" altLang="en-US">
                <a:latin typeface="Arial" panose="020B0604020202020204" pitchFamily="34" charset="0"/>
              </a:rPr>
              <a:pPr eaLnBrk="1" hangingPunct="1"/>
              <a:t>42</a:t>
            </a:fld>
            <a:endParaRPr lang="en-US" altLang="en-US">
              <a:latin typeface="Arial" panose="020B0604020202020204" pitchFamily="34" charset="0"/>
            </a:endParaRPr>
          </a:p>
        </p:txBody>
      </p:sp>
      <p:sp>
        <p:nvSpPr>
          <p:cNvPr id="148484" name="Rectangle 2">
            <a:extLst>
              <a:ext uri="{FF2B5EF4-FFF2-40B4-BE49-F238E27FC236}">
                <a16:creationId xmlns:a16="http://schemas.microsoft.com/office/drawing/2014/main" id="{C26A67FF-56C3-4E72-98C0-C97C2A17D02F}"/>
              </a:ext>
            </a:extLst>
          </p:cNvPr>
          <p:cNvSpPr>
            <a:spLocks noGrp="1" noRot="1" noChangeAspect="1" noChangeArrowheads="1" noTextEdit="1"/>
          </p:cNvSpPr>
          <p:nvPr>
            <p:ph type="sldImg"/>
          </p:nvPr>
        </p:nvSpPr>
        <p:spPr>
          <a:ln/>
        </p:spPr>
      </p:sp>
      <p:sp>
        <p:nvSpPr>
          <p:cNvPr id="148485" name="Rectangle 3">
            <a:extLst>
              <a:ext uri="{FF2B5EF4-FFF2-40B4-BE49-F238E27FC236}">
                <a16:creationId xmlns:a16="http://schemas.microsoft.com/office/drawing/2014/main" id="{2E08D32A-1195-4174-9E17-71476F3F3B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a:defRPr/>
            </a:pPr>
            <a:fld id="{F6DD33FA-6235-4874-B006-10EDF52A7E80}" type="datetime1">
              <a:rPr lang="en-US" smtClean="0"/>
              <a:pPr>
                <a:defRPr/>
              </a:pPr>
              <a:t>11/22/2023</a:t>
            </a:fld>
            <a:endParaRPr lang="en-US"/>
          </a:p>
        </p:txBody>
      </p:sp>
      <p:sp>
        <p:nvSpPr>
          <p:cNvPr id="5" name="Slide Number Placeholder 4"/>
          <p:cNvSpPr>
            <a:spLocks noGrp="1"/>
          </p:cNvSpPr>
          <p:nvPr>
            <p:ph type="sldNum" sz="quarter" idx="5"/>
          </p:nvPr>
        </p:nvSpPr>
        <p:spPr/>
        <p:txBody>
          <a:bodyPr/>
          <a:lstStyle/>
          <a:p>
            <a:fld id="{57E1EB26-F66D-444F-A7D5-E96B690A7342}" type="slidenum">
              <a:rPr lang="ar-SA" altLang="en-US" smtClean="0"/>
              <a:pPr/>
              <a:t>43</a:t>
            </a:fld>
            <a:endParaRPr lang="en-US" altLang="en-US"/>
          </a:p>
        </p:txBody>
      </p:sp>
    </p:spTree>
    <p:extLst>
      <p:ext uri="{BB962C8B-B14F-4D97-AF65-F5344CB8AC3E}">
        <p14:creationId xmlns:p14="http://schemas.microsoft.com/office/powerpoint/2010/main" val="1680734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a:extLst>
              <a:ext uri="{FF2B5EF4-FFF2-40B4-BE49-F238E27FC236}">
                <a16:creationId xmlns:a16="http://schemas.microsoft.com/office/drawing/2014/main" id="{C74C361D-388C-4751-8F6E-D69561A5574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5EFEA02-1898-442A-8635-2C8F69AD2E5C}"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53603" name="Rectangle 7">
            <a:extLst>
              <a:ext uri="{FF2B5EF4-FFF2-40B4-BE49-F238E27FC236}">
                <a16:creationId xmlns:a16="http://schemas.microsoft.com/office/drawing/2014/main" id="{ADF7CAC9-B017-4828-B6B1-2B26BCF77F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10D14D9-96A2-47E5-AFEA-B658454AD7D5}" type="slidenum">
              <a:rPr lang="ar-SA" altLang="en-US">
                <a:latin typeface="Arial" panose="020B0604020202020204" pitchFamily="34" charset="0"/>
              </a:rPr>
              <a:pPr eaLnBrk="1" hangingPunct="1"/>
              <a:t>46</a:t>
            </a:fld>
            <a:endParaRPr lang="en-US" altLang="en-US">
              <a:latin typeface="Arial" panose="020B0604020202020204" pitchFamily="34" charset="0"/>
            </a:endParaRPr>
          </a:p>
        </p:txBody>
      </p:sp>
      <p:sp>
        <p:nvSpPr>
          <p:cNvPr id="153604" name="Rectangle 2">
            <a:extLst>
              <a:ext uri="{FF2B5EF4-FFF2-40B4-BE49-F238E27FC236}">
                <a16:creationId xmlns:a16="http://schemas.microsoft.com/office/drawing/2014/main" id="{874CCC0F-7423-4EFE-AFA4-76A64CA68A92}"/>
              </a:ext>
            </a:extLst>
          </p:cNvPr>
          <p:cNvSpPr>
            <a:spLocks noGrp="1" noRot="1" noChangeAspect="1" noChangeArrowheads="1" noTextEdit="1"/>
          </p:cNvSpPr>
          <p:nvPr>
            <p:ph type="sldImg"/>
          </p:nvPr>
        </p:nvSpPr>
        <p:spPr>
          <a:ln/>
        </p:spPr>
      </p:sp>
      <p:sp>
        <p:nvSpPr>
          <p:cNvPr id="153605" name="Rectangle 3">
            <a:extLst>
              <a:ext uri="{FF2B5EF4-FFF2-40B4-BE49-F238E27FC236}">
                <a16:creationId xmlns:a16="http://schemas.microsoft.com/office/drawing/2014/main" id="{EFBD9264-594C-4880-AB5C-A9E507DE05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a:extLst>
              <a:ext uri="{FF2B5EF4-FFF2-40B4-BE49-F238E27FC236}">
                <a16:creationId xmlns:a16="http://schemas.microsoft.com/office/drawing/2014/main" id="{FB92842D-76E7-4863-976D-A8C614FC5AC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78D626A-E8CF-489F-9AAB-CFB72B82DBAE}"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54627" name="Rectangle 7">
            <a:extLst>
              <a:ext uri="{FF2B5EF4-FFF2-40B4-BE49-F238E27FC236}">
                <a16:creationId xmlns:a16="http://schemas.microsoft.com/office/drawing/2014/main" id="{6AB6BF4E-72AB-4AA9-AE28-D6648EC445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98CA03A-260F-4755-9749-490DD141C2EF}" type="slidenum">
              <a:rPr lang="ar-SA" altLang="en-US">
                <a:latin typeface="Arial" panose="020B0604020202020204" pitchFamily="34" charset="0"/>
              </a:rPr>
              <a:pPr eaLnBrk="1" hangingPunct="1"/>
              <a:t>47</a:t>
            </a:fld>
            <a:endParaRPr lang="en-US" altLang="en-US">
              <a:latin typeface="Arial" panose="020B0604020202020204" pitchFamily="34" charset="0"/>
            </a:endParaRPr>
          </a:p>
        </p:txBody>
      </p:sp>
      <p:sp>
        <p:nvSpPr>
          <p:cNvPr id="154628" name="Rectangle 2">
            <a:extLst>
              <a:ext uri="{FF2B5EF4-FFF2-40B4-BE49-F238E27FC236}">
                <a16:creationId xmlns:a16="http://schemas.microsoft.com/office/drawing/2014/main" id="{CBA46D67-5CD4-4795-943D-1F3AB7E64520}"/>
              </a:ext>
            </a:extLst>
          </p:cNvPr>
          <p:cNvSpPr>
            <a:spLocks noGrp="1" noRot="1" noChangeAspect="1" noChangeArrowheads="1" noTextEdit="1"/>
          </p:cNvSpPr>
          <p:nvPr>
            <p:ph type="sldImg"/>
          </p:nvPr>
        </p:nvSpPr>
        <p:spPr>
          <a:ln/>
        </p:spPr>
      </p:sp>
      <p:sp>
        <p:nvSpPr>
          <p:cNvPr id="154629" name="Rectangle 3">
            <a:extLst>
              <a:ext uri="{FF2B5EF4-FFF2-40B4-BE49-F238E27FC236}">
                <a16:creationId xmlns:a16="http://schemas.microsoft.com/office/drawing/2014/main" id="{8113A9C6-A90A-4D38-841C-9A80A53F6C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a:extLst>
              <a:ext uri="{FF2B5EF4-FFF2-40B4-BE49-F238E27FC236}">
                <a16:creationId xmlns:a16="http://schemas.microsoft.com/office/drawing/2014/main" id="{BE54F0BD-EDCB-4A8B-A85E-5A1BC593723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F362415-8119-4ACA-A081-E7ED8CD5594E}"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01379" name="Rectangle 7">
            <a:extLst>
              <a:ext uri="{FF2B5EF4-FFF2-40B4-BE49-F238E27FC236}">
                <a16:creationId xmlns:a16="http://schemas.microsoft.com/office/drawing/2014/main" id="{140944EA-3A8D-4BCE-9F2F-10F7DAF62A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D40DE01A-3051-49F4-ACF5-17FA678EDB22}" type="slidenum">
              <a:rPr lang="ar-SA" altLang="en-US">
                <a:latin typeface="Arial" panose="020B0604020202020204" pitchFamily="34" charset="0"/>
              </a:rPr>
              <a:pPr eaLnBrk="1" hangingPunct="1"/>
              <a:t>5</a:t>
            </a:fld>
            <a:endParaRPr lang="en-US" altLang="en-US">
              <a:latin typeface="Arial" panose="020B0604020202020204" pitchFamily="34" charset="0"/>
            </a:endParaRPr>
          </a:p>
        </p:txBody>
      </p:sp>
      <p:sp>
        <p:nvSpPr>
          <p:cNvPr id="101380" name="Rectangle 2">
            <a:extLst>
              <a:ext uri="{FF2B5EF4-FFF2-40B4-BE49-F238E27FC236}">
                <a16:creationId xmlns:a16="http://schemas.microsoft.com/office/drawing/2014/main" id="{6B8C9C36-AD4D-4F6B-B57B-BCA9BDEC0D66}"/>
              </a:ext>
            </a:extLst>
          </p:cNvPr>
          <p:cNvSpPr>
            <a:spLocks noGrp="1" noRot="1" noChangeAspect="1" noChangeArrowheads="1" noTextEdit="1"/>
          </p:cNvSpPr>
          <p:nvPr>
            <p:ph type="sldImg"/>
          </p:nvPr>
        </p:nvSpPr>
        <p:spPr>
          <a:ln/>
        </p:spPr>
      </p:sp>
      <p:sp>
        <p:nvSpPr>
          <p:cNvPr id="101381" name="Rectangle 3">
            <a:extLst>
              <a:ext uri="{FF2B5EF4-FFF2-40B4-BE49-F238E27FC236}">
                <a16:creationId xmlns:a16="http://schemas.microsoft.com/office/drawing/2014/main" id="{28AFE43E-9B89-4CD4-B5EE-9FE381FDE4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a:extLst>
              <a:ext uri="{FF2B5EF4-FFF2-40B4-BE49-F238E27FC236}">
                <a16:creationId xmlns:a16="http://schemas.microsoft.com/office/drawing/2014/main" id="{A9885FC6-F3B8-430B-AB51-BF066EF1889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D57DD677-C021-4A0A-A059-96A4066CB274}"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82275" name="Rectangle 7">
            <a:extLst>
              <a:ext uri="{FF2B5EF4-FFF2-40B4-BE49-F238E27FC236}">
                <a16:creationId xmlns:a16="http://schemas.microsoft.com/office/drawing/2014/main" id="{6865EED4-8451-473F-B996-403934A1A4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9E126D9-22A8-4AB2-92A7-D6DD9C5287B8}" type="slidenum">
              <a:rPr lang="ar-SA" altLang="en-US">
                <a:latin typeface="Arial" panose="020B0604020202020204" pitchFamily="34" charset="0"/>
              </a:rPr>
              <a:pPr eaLnBrk="1" hangingPunct="1"/>
              <a:t>48</a:t>
            </a:fld>
            <a:endParaRPr lang="en-US" altLang="en-US">
              <a:latin typeface="Arial" panose="020B0604020202020204" pitchFamily="34" charset="0"/>
            </a:endParaRPr>
          </a:p>
        </p:txBody>
      </p:sp>
      <p:sp>
        <p:nvSpPr>
          <p:cNvPr id="182276" name="Rectangle 2">
            <a:extLst>
              <a:ext uri="{FF2B5EF4-FFF2-40B4-BE49-F238E27FC236}">
                <a16:creationId xmlns:a16="http://schemas.microsoft.com/office/drawing/2014/main" id="{310AEDC7-FAD5-4212-8726-8EBECF75B5F2}"/>
              </a:ext>
            </a:extLst>
          </p:cNvPr>
          <p:cNvSpPr>
            <a:spLocks noGrp="1" noRot="1" noChangeAspect="1" noChangeArrowheads="1" noTextEdit="1"/>
          </p:cNvSpPr>
          <p:nvPr>
            <p:ph type="sldImg"/>
          </p:nvPr>
        </p:nvSpPr>
        <p:spPr>
          <a:ln/>
        </p:spPr>
      </p:sp>
      <p:sp>
        <p:nvSpPr>
          <p:cNvPr id="182277" name="Rectangle 3">
            <a:extLst>
              <a:ext uri="{FF2B5EF4-FFF2-40B4-BE49-F238E27FC236}">
                <a16:creationId xmlns:a16="http://schemas.microsoft.com/office/drawing/2014/main" id="{EF19FAA0-D745-4246-8ABB-7678D1FAFE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669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a:extLst>
              <a:ext uri="{FF2B5EF4-FFF2-40B4-BE49-F238E27FC236}">
                <a16:creationId xmlns:a16="http://schemas.microsoft.com/office/drawing/2014/main" id="{01D84327-7821-4DAB-8A9D-C29A389AD16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F35024B-6687-4556-A495-E2F76E0DE744}"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84323" name="Rectangle 7">
            <a:extLst>
              <a:ext uri="{FF2B5EF4-FFF2-40B4-BE49-F238E27FC236}">
                <a16:creationId xmlns:a16="http://schemas.microsoft.com/office/drawing/2014/main" id="{B3F67370-9FA7-4D49-AD13-362F8E18B7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1AA7465-41C6-4C06-AC60-9E5E6A288F6A}" type="slidenum">
              <a:rPr lang="ar-SA" altLang="en-US">
                <a:latin typeface="Arial" panose="020B0604020202020204" pitchFamily="34" charset="0"/>
              </a:rPr>
              <a:pPr eaLnBrk="1" hangingPunct="1"/>
              <a:t>49</a:t>
            </a:fld>
            <a:endParaRPr lang="en-US" altLang="en-US">
              <a:latin typeface="Arial" panose="020B0604020202020204" pitchFamily="34" charset="0"/>
            </a:endParaRPr>
          </a:p>
        </p:txBody>
      </p:sp>
      <p:sp>
        <p:nvSpPr>
          <p:cNvPr id="184324" name="Rectangle 2">
            <a:extLst>
              <a:ext uri="{FF2B5EF4-FFF2-40B4-BE49-F238E27FC236}">
                <a16:creationId xmlns:a16="http://schemas.microsoft.com/office/drawing/2014/main" id="{EBB7E6E3-B922-4804-B4F3-041A161657DF}"/>
              </a:ext>
            </a:extLst>
          </p:cNvPr>
          <p:cNvSpPr>
            <a:spLocks noGrp="1" noRot="1" noChangeAspect="1" noChangeArrowheads="1" noTextEdit="1"/>
          </p:cNvSpPr>
          <p:nvPr>
            <p:ph type="sldImg"/>
          </p:nvPr>
        </p:nvSpPr>
        <p:spPr>
          <a:ln/>
        </p:spPr>
      </p:sp>
      <p:sp>
        <p:nvSpPr>
          <p:cNvPr id="184325" name="Rectangle 3">
            <a:extLst>
              <a:ext uri="{FF2B5EF4-FFF2-40B4-BE49-F238E27FC236}">
                <a16:creationId xmlns:a16="http://schemas.microsoft.com/office/drawing/2014/main" id="{FF2B93A0-8C9D-4EEE-8D57-A877504933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44990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3">
            <a:extLst>
              <a:ext uri="{FF2B5EF4-FFF2-40B4-BE49-F238E27FC236}">
                <a16:creationId xmlns:a16="http://schemas.microsoft.com/office/drawing/2014/main" id="{8B46EAD5-B537-4381-897D-717B6C2B470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6A82CC4-14CA-4EBC-9E94-4FC9BB3BBE50}"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85347" name="Rectangle 7">
            <a:extLst>
              <a:ext uri="{FF2B5EF4-FFF2-40B4-BE49-F238E27FC236}">
                <a16:creationId xmlns:a16="http://schemas.microsoft.com/office/drawing/2014/main" id="{3828A03C-F6B1-410A-983F-20AAF42FDF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E3723BA-F597-48ED-8295-2416FC0C83F9}" type="slidenum">
              <a:rPr lang="ar-SA" altLang="en-US">
                <a:latin typeface="Arial" panose="020B0604020202020204" pitchFamily="34" charset="0"/>
              </a:rPr>
              <a:pPr eaLnBrk="1" hangingPunct="1"/>
              <a:t>50</a:t>
            </a:fld>
            <a:endParaRPr lang="en-US" altLang="en-US">
              <a:latin typeface="Arial" panose="020B0604020202020204" pitchFamily="34" charset="0"/>
            </a:endParaRPr>
          </a:p>
        </p:txBody>
      </p:sp>
      <p:sp>
        <p:nvSpPr>
          <p:cNvPr id="185348" name="Rectangle 2">
            <a:extLst>
              <a:ext uri="{FF2B5EF4-FFF2-40B4-BE49-F238E27FC236}">
                <a16:creationId xmlns:a16="http://schemas.microsoft.com/office/drawing/2014/main" id="{B1726731-C71E-4B91-AB89-66E1E48D8811}"/>
              </a:ext>
            </a:extLst>
          </p:cNvPr>
          <p:cNvSpPr>
            <a:spLocks noGrp="1" noRot="1" noChangeAspect="1" noChangeArrowheads="1" noTextEdit="1"/>
          </p:cNvSpPr>
          <p:nvPr>
            <p:ph type="sldImg"/>
          </p:nvPr>
        </p:nvSpPr>
        <p:spPr>
          <a:ln/>
        </p:spPr>
      </p:sp>
      <p:sp>
        <p:nvSpPr>
          <p:cNvPr id="185349" name="Rectangle 3">
            <a:extLst>
              <a:ext uri="{FF2B5EF4-FFF2-40B4-BE49-F238E27FC236}">
                <a16:creationId xmlns:a16="http://schemas.microsoft.com/office/drawing/2014/main" id="{7886F23E-3044-407F-92A3-C93D3533BE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4786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a:extLst>
              <a:ext uri="{FF2B5EF4-FFF2-40B4-BE49-F238E27FC236}">
                <a16:creationId xmlns:a16="http://schemas.microsoft.com/office/drawing/2014/main" id="{543753B7-5B3D-4269-BBFA-83B0B00C53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1D0845D-A33F-4053-B6CE-BF13E54C6416}"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56675" name="Rectangle 7">
            <a:extLst>
              <a:ext uri="{FF2B5EF4-FFF2-40B4-BE49-F238E27FC236}">
                <a16:creationId xmlns:a16="http://schemas.microsoft.com/office/drawing/2014/main" id="{95358278-293B-4CF5-8264-B4ECDB1DD7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4722E8A-7F84-4FF8-A10B-FEA439D8EDBD}" type="slidenum">
              <a:rPr lang="ar-SA" altLang="en-US">
                <a:latin typeface="Arial" panose="020B0604020202020204" pitchFamily="34" charset="0"/>
              </a:rPr>
              <a:pPr eaLnBrk="1" hangingPunct="1"/>
              <a:t>51</a:t>
            </a:fld>
            <a:endParaRPr lang="en-US" altLang="en-US">
              <a:latin typeface="Arial" panose="020B0604020202020204" pitchFamily="34" charset="0"/>
            </a:endParaRPr>
          </a:p>
        </p:txBody>
      </p:sp>
      <p:sp>
        <p:nvSpPr>
          <p:cNvPr id="156676" name="Rectangle 2">
            <a:extLst>
              <a:ext uri="{FF2B5EF4-FFF2-40B4-BE49-F238E27FC236}">
                <a16:creationId xmlns:a16="http://schemas.microsoft.com/office/drawing/2014/main" id="{3246291D-513B-4240-B1B1-42DBEBF5FF97}"/>
              </a:ext>
            </a:extLst>
          </p:cNvPr>
          <p:cNvSpPr>
            <a:spLocks noGrp="1" noRot="1" noChangeAspect="1" noChangeArrowheads="1" noTextEdit="1"/>
          </p:cNvSpPr>
          <p:nvPr>
            <p:ph type="sldImg"/>
          </p:nvPr>
        </p:nvSpPr>
        <p:spPr>
          <a:ln/>
        </p:spPr>
      </p:sp>
      <p:sp>
        <p:nvSpPr>
          <p:cNvPr id="156677" name="Rectangle 3">
            <a:extLst>
              <a:ext uri="{FF2B5EF4-FFF2-40B4-BE49-F238E27FC236}">
                <a16:creationId xmlns:a16="http://schemas.microsoft.com/office/drawing/2014/main" id="{371E794D-BD8E-4912-957D-FBA55C770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a:extLst>
              <a:ext uri="{FF2B5EF4-FFF2-40B4-BE49-F238E27FC236}">
                <a16:creationId xmlns:a16="http://schemas.microsoft.com/office/drawing/2014/main" id="{9A010378-FBB0-488D-A063-A89B36FF75E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A0071FA7-EE1C-462A-B692-EF909FE6866D}"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57699" name="Rectangle 7">
            <a:extLst>
              <a:ext uri="{FF2B5EF4-FFF2-40B4-BE49-F238E27FC236}">
                <a16:creationId xmlns:a16="http://schemas.microsoft.com/office/drawing/2014/main" id="{7763388A-BEA9-47BF-B690-E4291D7CF5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CCB955C-54F5-4AEC-9E79-FAB45EAC7DAF}" type="slidenum">
              <a:rPr lang="ar-SA" altLang="en-US">
                <a:latin typeface="Arial" panose="020B0604020202020204" pitchFamily="34" charset="0"/>
              </a:rPr>
              <a:pPr eaLnBrk="1" hangingPunct="1"/>
              <a:t>53</a:t>
            </a:fld>
            <a:endParaRPr lang="en-US" altLang="en-US">
              <a:latin typeface="Arial" panose="020B0604020202020204" pitchFamily="34" charset="0"/>
            </a:endParaRPr>
          </a:p>
        </p:txBody>
      </p:sp>
      <p:sp>
        <p:nvSpPr>
          <p:cNvPr id="157700" name="Rectangle 2">
            <a:extLst>
              <a:ext uri="{FF2B5EF4-FFF2-40B4-BE49-F238E27FC236}">
                <a16:creationId xmlns:a16="http://schemas.microsoft.com/office/drawing/2014/main" id="{E44B64B3-800D-4B48-9338-D6A9F2E4F0D2}"/>
              </a:ext>
            </a:extLst>
          </p:cNvPr>
          <p:cNvSpPr>
            <a:spLocks noGrp="1" noRot="1" noChangeAspect="1" noChangeArrowheads="1" noTextEdit="1"/>
          </p:cNvSpPr>
          <p:nvPr>
            <p:ph type="sldImg"/>
          </p:nvPr>
        </p:nvSpPr>
        <p:spPr>
          <a:ln/>
        </p:spPr>
      </p:sp>
      <p:sp>
        <p:nvSpPr>
          <p:cNvPr id="157701" name="Rectangle 3">
            <a:extLst>
              <a:ext uri="{FF2B5EF4-FFF2-40B4-BE49-F238E27FC236}">
                <a16:creationId xmlns:a16="http://schemas.microsoft.com/office/drawing/2014/main" id="{D675F98A-6321-4FE9-9F6C-1696CFD5FE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a:extLst>
              <a:ext uri="{FF2B5EF4-FFF2-40B4-BE49-F238E27FC236}">
                <a16:creationId xmlns:a16="http://schemas.microsoft.com/office/drawing/2014/main" id="{0CFB2AB0-9E3F-4DFE-8CBF-AA0E7A9CE09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659FD90-C444-4A4A-9268-6AB834464056}"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59747" name="Rectangle 7">
            <a:extLst>
              <a:ext uri="{FF2B5EF4-FFF2-40B4-BE49-F238E27FC236}">
                <a16:creationId xmlns:a16="http://schemas.microsoft.com/office/drawing/2014/main" id="{E13546B5-FB4B-4FC2-8912-4816D53F23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69F787A-A606-44C3-912E-6A3107ABE69E}" type="slidenum">
              <a:rPr lang="ar-SA" altLang="en-US">
                <a:latin typeface="Arial" panose="020B0604020202020204" pitchFamily="34" charset="0"/>
              </a:rPr>
              <a:pPr eaLnBrk="1" hangingPunct="1"/>
              <a:t>54</a:t>
            </a:fld>
            <a:endParaRPr lang="en-US" altLang="en-US">
              <a:latin typeface="Arial" panose="020B0604020202020204" pitchFamily="34" charset="0"/>
            </a:endParaRPr>
          </a:p>
        </p:txBody>
      </p:sp>
      <p:sp>
        <p:nvSpPr>
          <p:cNvPr id="159748" name="Rectangle 2">
            <a:extLst>
              <a:ext uri="{FF2B5EF4-FFF2-40B4-BE49-F238E27FC236}">
                <a16:creationId xmlns:a16="http://schemas.microsoft.com/office/drawing/2014/main" id="{5A4CC64B-7037-4024-B104-5EC0F7923B1C}"/>
              </a:ext>
            </a:extLst>
          </p:cNvPr>
          <p:cNvSpPr>
            <a:spLocks noGrp="1" noRot="1" noChangeAspect="1" noChangeArrowheads="1" noTextEdit="1"/>
          </p:cNvSpPr>
          <p:nvPr>
            <p:ph type="sldImg"/>
          </p:nvPr>
        </p:nvSpPr>
        <p:spPr>
          <a:ln/>
        </p:spPr>
      </p:sp>
      <p:sp>
        <p:nvSpPr>
          <p:cNvPr id="159749" name="Rectangle 3">
            <a:extLst>
              <a:ext uri="{FF2B5EF4-FFF2-40B4-BE49-F238E27FC236}">
                <a16:creationId xmlns:a16="http://schemas.microsoft.com/office/drawing/2014/main" id="{52D289E6-E7BA-49B7-BFB1-C56D82A9BC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a:extLst>
              <a:ext uri="{FF2B5EF4-FFF2-40B4-BE49-F238E27FC236}">
                <a16:creationId xmlns:a16="http://schemas.microsoft.com/office/drawing/2014/main" id="{35D9C5EE-9A07-4FB2-9CB7-1867EA1EF7F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365E311-0167-472C-9606-81EC6134F10C}"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60771" name="Rectangle 7">
            <a:extLst>
              <a:ext uri="{FF2B5EF4-FFF2-40B4-BE49-F238E27FC236}">
                <a16:creationId xmlns:a16="http://schemas.microsoft.com/office/drawing/2014/main" id="{25C7BA19-3645-431C-BCB1-C192E489E6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1254248E-9737-446E-851E-605F892469BC}" type="slidenum">
              <a:rPr lang="ar-SA" altLang="en-US">
                <a:latin typeface="Arial" panose="020B0604020202020204" pitchFamily="34" charset="0"/>
              </a:rPr>
              <a:pPr eaLnBrk="1" hangingPunct="1"/>
              <a:t>55</a:t>
            </a:fld>
            <a:endParaRPr lang="en-US" altLang="en-US">
              <a:latin typeface="Arial" panose="020B0604020202020204" pitchFamily="34" charset="0"/>
            </a:endParaRPr>
          </a:p>
        </p:txBody>
      </p:sp>
      <p:sp>
        <p:nvSpPr>
          <p:cNvPr id="160772" name="Rectangle 2">
            <a:extLst>
              <a:ext uri="{FF2B5EF4-FFF2-40B4-BE49-F238E27FC236}">
                <a16:creationId xmlns:a16="http://schemas.microsoft.com/office/drawing/2014/main" id="{0992CDA1-F8D2-4C92-A502-4F66DAF9A5D3}"/>
              </a:ext>
            </a:extLst>
          </p:cNvPr>
          <p:cNvSpPr>
            <a:spLocks noGrp="1" noRot="1" noChangeAspect="1" noChangeArrowheads="1" noTextEdit="1"/>
          </p:cNvSpPr>
          <p:nvPr>
            <p:ph type="sldImg"/>
          </p:nvPr>
        </p:nvSpPr>
        <p:spPr>
          <a:ln/>
        </p:spPr>
      </p:sp>
      <p:sp>
        <p:nvSpPr>
          <p:cNvPr id="160773" name="Rectangle 3">
            <a:extLst>
              <a:ext uri="{FF2B5EF4-FFF2-40B4-BE49-F238E27FC236}">
                <a16:creationId xmlns:a16="http://schemas.microsoft.com/office/drawing/2014/main" id="{831B6EB2-5A1E-4E2F-9556-9720E96AD2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a:extLst>
              <a:ext uri="{FF2B5EF4-FFF2-40B4-BE49-F238E27FC236}">
                <a16:creationId xmlns:a16="http://schemas.microsoft.com/office/drawing/2014/main" id="{A0B28906-2357-4339-9FF4-4BD0ADCD33D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AEAAAD5-2757-41B8-A357-AA262CFD4221}"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61795" name="Rectangle 7">
            <a:extLst>
              <a:ext uri="{FF2B5EF4-FFF2-40B4-BE49-F238E27FC236}">
                <a16:creationId xmlns:a16="http://schemas.microsoft.com/office/drawing/2014/main" id="{C28AFB6B-4BA9-45CE-8F81-B2274F08CB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750C635-FD83-488D-A631-74FE0EE64A94}" type="slidenum">
              <a:rPr lang="ar-SA" altLang="en-US">
                <a:latin typeface="Arial" panose="020B0604020202020204" pitchFamily="34" charset="0"/>
              </a:rPr>
              <a:pPr eaLnBrk="1" hangingPunct="1"/>
              <a:t>56</a:t>
            </a:fld>
            <a:endParaRPr lang="en-US" altLang="en-US">
              <a:latin typeface="Arial" panose="020B0604020202020204" pitchFamily="34" charset="0"/>
            </a:endParaRPr>
          </a:p>
        </p:txBody>
      </p:sp>
      <p:sp>
        <p:nvSpPr>
          <p:cNvPr id="161796" name="Rectangle 2">
            <a:extLst>
              <a:ext uri="{FF2B5EF4-FFF2-40B4-BE49-F238E27FC236}">
                <a16:creationId xmlns:a16="http://schemas.microsoft.com/office/drawing/2014/main" id="{C042D78D-054A-4694-AF8A-6B6146A88090}"/>
              </a:ext>
            </a:extLst>
          </p:cNvPr>
          <p:cNvSpPr>
            <a:spLocks noGrp="1" noRot="1" noChangeAspect="1" noChangeArrowheads="1" noTextEdit="1"/>
          </p:cNvSpPr>
          <p:nvPr>
            <p:ph type="sldImg"/>
          </p:nvPr>
        </p:nvSpPr>
        <p:spPr>
          <a:ln/>
        </p:spPr>
      </p:sp>
      <p:sp>
        <p:nvSpPr>
          <p:cNvPr id="161797" name="Rectangle 3">
            <a:extLst>
              <a:ext uri="{FF2B5EF4-FFF2-40B4-BE49-F238E27FC236}">
                <a16:creationId xmlns:a16="http://schemas.microsoft.com/office/drawing/2014/main" id="{F41C561D-903A-4D53-9854-00C3E6C9E3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a:extLst>
              <a:ext uri="{FF2B5EF4-FFF2-40B4-BE49-F238E27FC236}">
                <a16:creationId xmlns:a16="http://schemas.microsoft.com/office/drawing/2014/main" id="{38EAC3BF-81FD-4D03-9C52-41561D543FA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BEE145B-3C78-4FBC-A3EE-22D295C8C7F8}"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68963" name="Rectangle 7">
            <a:extLst>
              <a:ext uri="{FF2B5EF4-FFF2-40B4-BE49-F238E27FC236}">
                <a16:creationId xmlns:a16="http://schemas.microsoft.com/office/drawing/2014/main" id="{4E6F207A-CAB0-4A40-AEBB-E9D846E08E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659AFA7-99E3-47DA-B94E-485AE9D28A4F}" type="slidenum">
              <a:rPr lang="ar-SA" altLang="en-US">
                <a:latin typeface="Arial" panose="020B0604020202020204" pitchFamily="34" charset="0"/>
              </a:rPr>
              <a:pPr eaLnBrk="1" hangingPunct="1"/>
              <a:t>58</a:t>
            </a:fld>
            <a:endParaRPr lang="en-US" altLang="en-US">
              <a:latin typeface="Arial" panose="020B0604020202020204" pitchFamily="34" charset="0"/>
            </a:endParaRPr>
          </a:p>
        </p:txBody>
      </p:sp>
      <p:sp>
        <p:nvSpPr>
          <p:cNvPr id="168964" name="Rectangle 2">
            <a:extLst>
              <a:ext uri="{FF2B5EF4-FFF2-40B4-BE49-F238E27FC236}">
                <a16:creationId xmlns:a16="http://schemas.microsoft.com/office/drawing/2014/main" id="{E723F14F-5741-4213-BDF1-ED3FCD058351}"/>
              </a:ext>
            </a:extLst>
          </p:cNvPr>
          <p:cNvSpPr>
            <a:spLocks noGrp="1" noRot="1" noChangeAspect="1" noChangeArrowheads="1" noTextEdit="1"/>
          </p:cNvSpPr>
          <p:nvPr>
            <p:ph type="sldImg"/>
          </p:nvPr>
        </p:nvSpPr>
        <p:spPr>
          <a:ln/>
        </p:spPr>
      </p:sp>
      <p:sp>
        <p:nvSpPr>
          <p:cNvPr id="168965" name="Rectangle 3">
            <a:extLst>
              <a:ext uri="{FF2B5EF4-FFF2-40B4-BE49-F238E27FC236}">
                <a16:creationId xmlns:a16="http://schemas.microsoft.com/office/drawing/2014/main" id="{6667B05F-904B-45C8-8AFE-E2E627210D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a:extLst>
              <a:ext uri="{FF2B5EF4-FFF2-40B4-BE49-F238E27FC236}">
                <a16:creationId xmlns:a16="http://schemas.microsoft.com/office/drawing/2014/main" id="{072B4EB4-2DEF-4DBF-BA88-D96B2E103D4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24AAEBE-DA6D-4BF5-BEFA-AE040102FBC2}"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69987" name="Rectangle 7">
            <a:extLst>
              <a:ext uri="{FF2B5EF4-FFF2-40B4-BE49-F238E27FC236}">
                <a16:creationId xmlns:a16="http://schemas.microsoft.com/office/drawing/2014/main" id="{0D04DA6A-4E98-48FA-B80A-E620CBBA6C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AAF426FE-868D-45B9-AFFD-6B439F86F63A}" type="slidenum">
              <a:rPr lang="ar-SA" altLang="en-US">
                <a:latin typeface="Arial" panose="020B0604020202020204" pitchFamily="34" charset="0"/>
              </a:rPr>
              <a:pPr eaLnBrk="1" hangingPunct="1"/>
              <a:t>59</a:t>
            </a:fld>
            <a:endParaRPr lang="en-US" altLang="en-US">
              <a:latin typeface="Arial" panose="020B0604020202020204" pitchFamily="34" charset="0"/>
            </a:endParaRPr>
          </a:p>
        </p:txBody>
      </p:sp>
      <p:sp>
        <p:nvSpPr>
          <p:cNvPr id="169988" name="Rectangle 2">
            <a:extLst>
              <a:ext uri="{FF2B5EF4-FFF2-40B4-BE49-F238E27FC236}">
                <a16:creationId xmlns:a16="http://schemas.microsoft.com/office/drawing/2014/main" id="{C87EDC22-AAAC-4538-B48F-11F3BC6EC451}"/>
              </a:ext>
            </a:extLst>
          </p:cNvPr>
          <p:cNvSpPr>
            <a:spLocks noGrp="1" noRot="1" noChangeAspect="1" noChangeArrowheads="1" noTextEdit="1"/>
          </p:cNvSpPr>
          <p:nvPr>
            <p:ph type="sldImg"/>
          </p:nvPr>
        </p:nvSpPr>
        <p:spPr>
          <a:ln/>
        </p:spPr>
      </p:sp>
      <p:sp>
        <p:nvSpPr>
          <p:cNvPr id="169989" name="Rectangle 3">
            <a:extLst>
              <a:ext uri="{FF2B5EF4-FFF2-40B4-BE49-F238E27FC236}">
                <a16:creationId xmlns:a16="http://schemas.microsoft.com/office/drawing/2014/main" id="{C91DCE94-5676-4359-BC3D-43430501E3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69B514B0-8C01-428E-B6ED-81A4E158110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8152E8C-8A2B-4EAD-A746-AA1D745314E2}"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02403" name="Rectangle 7">
            <a:extLst>
              <a:ext uri="{FF2B5EF4-FFF2-40B4-BE49-F238E27FC236}">
                <a16:creationId xmlns:a16="http://schemas.microsoft.com/office/drawing/2014/main" id="{1D0E82F6-A111-4C25-A810-4E52927D4D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3AAEB36-2FFE-4D02-98F0-262581BEF016}" type="slidenum">
              <a:rPr lang="ar-SA" altLang="en-US">
                <a:latin typeface="Arial" panose="020B0604020202020204" pitchFamily="34" charset="0"/>
              </a:rPr>
              <a:pPr eaLnBrk="1" hangingPunct="1"/>
              <a:t>6</a:t>
            </a:fld>
            <a:endParaRPr lang="en-US" altLang="en-US">
              <a:latin typeface="Arial" panose="020B0604020202020204" pitchFamily="34" charset="0"/>
            </a:endParaRPr>
          </a:p>
        </p:txBody>
      </p:sp>
      <p:sp>
        <p:nvSpPr>
          <p:cNvPr id="102404" name="Rectangle 2">
            <a:extLst>
              <a:ext uri="{FF2B5EF4-FFF2-40B4-BE49-F238E27FC236}">
                <a16:creationId xmlns:a16="http://schemas.microsoft.com/office/drawing/2014/main" id="{CC60B15C-1630-4D9F-A330-8BFF12F2E841}"/>
              </a:ext>
            </a:extLst>
          </p:cNvPr>
          <p:cNvSpPr>
            <a:spLocks noGrp="1" noRot="1" noChangeAspect="1" noChangeArrowheads="1" noTextEdit="1"/>
          </p:cNvSpPr>
          <p:nvPr>
            <p:ph type="sldImg"/>
          </p:nvPr>
        </p:nvSpPr>
        <p:spPr>
          <a:ln/>
        </p:spPr>
      </p:sp>
      <p:sp>
        <p:nvSpPr>
          <p:cNvPr id="102405" name="Rectangle 3">
            <a:extLst>
              <a:ext uri="{FF2B5EF4-FFF2-40B4-BE49-F238E27FC236}">
                <a16:creationId xmlns:a16="http://schemas.microsoft.com/office/drawing/2014/main" id="{06C5736C-6045-4D22-A06D-4AE2020744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a:extLst>
              <a:ext uri="{FF2B5EF4-FFF2-40B4-BE49-F238E27FC236}">
                <a16:creationId xmlns:a16="http://schemas.microsoft.com/office/drawing/2014/main" id="{69BFC34B-B003-4ABE-98D6-F5A78DE6226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369D5EC-B697-49FE-9205-FE3091291E17}"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71011" name="Rectangle 7">
            <a:extLst>
              <a:ext uri="{FF2B5EF4-FFF2-40B4-BE49-F238E27FC236}">
                <a16:creationId xmlns:a16="http://schemas.microsoft.com/office/drawing/2014/main" id="{89F356CF-9DC4-4167-9FD3-F21A04E778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DDD2332-7354-4D51-9680-989564F6FFAF}" type="slidenum">
              <a:rPr lang="ar-SA" altLang="en-US">
                <a:latin typeface="Arial" panose="020B0604020202020204" pitchFamily="34" charset="0"/>
              </a:rPr>
              <a:pPr eaLnBrk="1" hangingPunct="1"/>
              <a:t>60</a:t>
            </a:fld>
            <a:endParaRPr lang="en-US" altLang="en-US">
              <a:latin typeface="Arial" panose="020B0604020202020204" pitchFamily="34" charset="0"/>
            </a:endParaRPr>
          </a:p>
        </p:txBody>
      </p:sp>
      <p:sp>
        <p:nvSpPr>
          <p:cNvPr id="171012" name="Rectangle 2">
            <a:extLst>
              <a:ext uri="{FF2B5EF4-FFF2-40B4-BE49-F238E27FC236}">
                <a16:creationId xmlns:a16="http://schemas.microsoft.com/office/drawing/2014/main" id="{FBCA8698-8DA9-4E3C-8B6A-5329AA5D5873}"/>
              </a:ext>
            </a:extLst>
          </p:cNvPr>
          <p:cNvSpPr>
            <a:spLocks noGrp="1" noRot="1" noChangeAspect="1" noChangeArrowheads="1" noTextEdit="1"/>
          </p:cNvSpPr>
          <p:nvPr>
            <p:ph type="sldImg"/>
          </p:nvPr>
        </p:nvSpPr>
        <p:spPr>
          <a:ln/>
        </p:spPr>
      </p:sp>
      <p:sp>
        <p:nvSpPr>
          <p:cNvPr id="171013" name="Rectangle 3">
            <a:extLst>
              <a:ext uri="{FF2B5EF4-FFF2-40B4-BE49-F238E27FC236}">
                <a16:creationId xmlns:a16="http://schemas.microsoft.com/office/drawing/2014/main" id="{7D2514F4-95A0-4763-8AF3-424CF29628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a:extLst>
              <a:ext uri="{FF2B5EF4-FFF2-40B4-BE49-F238E27FC236}">
                <a16:creationId xmlns:a16="http://schemas.microsoft.com/office/drawing/2014/main" id="{2E08A4AA-4537-46E3-829C-5758DA3EB54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D1EB262-9133-4728-A15F-0F668BD9CED6}"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72035" name="Rectangle 7">
            <a:extLst>
              <a:ext uri="{FF2B5EF4-FFF2-40B4-BE49-F238E27FC236}">
                <a16:creationId xmlns:a16="http://schemas.microsoft.com/office/drawing/2014/main" id="{85A9C23D-6431-4513-A5C2-F9685AE3CB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CB6A600-340E-428B-8197-C8E8B3D011EB}" type="slidenum">
              <a:rPr lang="ar-SA" altLang="en-US">
                <a:latin typeface="Arial" panose="020B0604020202020204" pitchFamily="34" charset="0"/>
              </a:rPr>
              <a:pPr eaLnBrk="1" hangingPunct="1"/>
              <a:t>61</a:t>
            </a:fld>
            <a:endParaRPr lang="en-US" altLang="en-US">
              <a:latin typeface="Arial" panose="020B0604020202020204" pitchFamily="34" charset="0"/>
            </a:endParaRPr>
          </a:p>
        </p:txBody>
      </p:sp>
      <p:sp>
        <p:nvSpPr>
          <p:cNvPr id="172036" name="Rectangle 2">
            <a:extLst>
              <a:ext uri="{FF2B5EF4-FFF2-40B4-BE49-F238E27FC236}">
                <a16:creationId xmlns:a16="http://schemas.microsoft.com/office/drawing/2014/main" id="{2B2FE54B-989C-4C3B-9309-DC611F77D5C2}"/>
              </a:ext>
            </a:extLst>
          </p:cNvPr>
          <p:cNvSpPr>
            <a:spLocks noGrp="1" noRot="1" noChangeAspect="1" noChangeArrowheads="1" noTextEdit="1"/>
          </p:cNvSpPr>
          <p:nvPr>
            <p:ph type="sldImg"/>
          </p:nvPr>
        </p:nvSpPr>
        <p:spPr>
          <a:ln/>
        </p:spPr>
      </p:sp>
      <p:sp>
        <p:nvSpPr>
          <p:cNvPr id="172037" name="Rectangle 3">
            <a:extLst>
              <a:ext uri="{FF2B5EF4-FFF2-40B4-BE49-F238E27FC236}">
                <a16:creationId xmlns:a16="http://schemas.microsoft.com/office/drawing/2014/main" id="{213DE110-4C1D-42B1-86C0-9297D2C41E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a:extLst>
              <a:ext uri="{FF2B5EF4-FFF2-40B4-BE49-F238E27FC236}">
                <a16:creationId xmlns:a16="http://schemas.microsoft.com/office/drawing/2014/main" id="{735044F7-7907-4654-BC7E-09EF890DA1D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AD38ECD-2146-451E-9316-7DF6C6AE2936}"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73059" name="Rectangle 7">
            <a:extLst>
              <a:ext uri="{FF2B5EF4-FFF2-40B4-BE49-F238E27FC236}">
                <a16:creationId xmlns:a16="http://schemas.microsoft.com/office/drawing/2014/main" id="{2FC2B022-D8D8-412B-9EFD-DA6C39E48B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92EBA28-E4A6-4DD5-8C98-7512CBE9C169}" type="slidenum">
              <a:rPr lang="ar-SA" altLang="en-US">
                <a:latin typeface="Arial" panose="020B0604020202020204" pitchFamily="34" charset="0"/>
              </a:rPr>
              <a:pPr eaLnBrk="1" hangingPunct="1"/>
              <a:t>62</a:t>
            </a:fld>
            <a:endParaRPr lang="en-US" altLang="en-US">
              <a:latin typeface="Arial" panose="020B0604020202020204" pitchFamily="34" charset="0"/>
            </a:endParaRPr>
          </a:p>
        </p:txBody>
      </p:sp>
      <p:sp>
        <p:nvSpPr>
          <p:cNvPr id="173060" name="Rectangle 2">
            <a:extLst>
              <a:ext uri="{FF2B5EF4-FFF2-40B4-BE49-F238E27FC236}">
                <a16:creationId xmlns:a16="http://schemas.microsoft.com/office/drawing/2014/main" id="{C47BB700-D08B-4607-8335-B37A64218237}"/>
              </a:ext>
            </a:extLst>
          </p:cNvPr>
          <p:cNvSpPr>
            <a:spLocks noGrp="1" noRot="1" noChangeAspect="1" noChangeArrowheads="1" noTextEdit="1"/>
          </p:cNvSpPr>
          <p:nvPr>
            <p:ph type="sldImg"/>
          </p:nvPr>
        </p:nvSpPr>
        <p:spPr>
          <a:ln/>
        </p:spPr>
      </p:sp>
      <p:sp>
        <p:nvSpPr>
          <p:cNvPr id="173061" name="Rectangle 3">
            <a:extLst>
              <a:ext uri="{FF2B5EF4-FFF2-40B4-BE49-F238E27FC236}">
                <a16:creationId xmlns:a16="http://schemas.microsoft.com/office/drawing/2014/main" id="{6331B1E6-0F6F-4552-A197-6CB565F2B8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a:extLst>
              <a:ext uri="{FF2B5EF4-FFF2-40B4-BE49-F238E27FC236}">
                <a16:creationId xmlns:a16="http://schemas.microsoft.com/office/drawing/2014/main" id="{EBA0AB7A-F5F8-4A37-B8C1-39AB148FB89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4A77904-43F4-4F03-A035-F08846E9F4C2}"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75107" name="Rectangle 7">
            <a:extLst>
              <a:ext uri="{FF2B5EF4-FFF2-40B4-BE49-F238E27FC236}">
                <a16:creationId xmlns:a16="http://schemas.microsoft.com/office/drawing/2014/main" id="{E0DC6FEC-3D56-4841-8102-37113BE1CF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A896813-41E5-494F-83A5-3F00ADCBBFD7}" type="slidenum">
              <a:rPr lang="ar-SA" altLang="en-US">
                <a:latin typeface="Arial" panose="020B0604020202020204" pitchFamily="34" charset="0"/>
              </a:rPr>
              <a:pPr eaLnBrk="1" hangingPunct="1"/>
              <a:t>64</a:t>
            </a:fld>
            <a:endParaRPr lang="en-US" altLang="en-US">
              <a:latin typeface="Arial" panose="020B0604020202020204" pitchFamily="34" charset="0"/>
            </a:endParaRPr>
          </a:p>
        </p:txBody>
      </p:sp>
      <p:sp>
        <p:nvSpPr>
          <p:cNvPr id="175108" name="Rectangle 2">
            <a:extLst>
              <a:ext uri="{FF2B5EF4-FFF2-40B4-BE49-F238E27FC236}">
                <a16:creationId xmlns:a16="http://schemas.microsoft.com/office/drawing/2014/main" id="{40DA030B-7596-4654-BE64-408214D47172}"/>
              </a:ext>
            </a:extLst>
          </p:cNvPr>
          <p:cNvSpPr>
            <a:spLocks noGrp="1" noRot="1" noChangeAspect="1" noChangeArrowheads="1" noTextEdit="1"/>
          </p:cNvSpPr>
          <p:nvPr>
            <p:ph type="sldImg"/>
          </p:nvPr>
        </p:nvSpPr>
        <p:spPr>
          <a:ln/>
        </p:spPr>
      </p:sp>
      <p:sp>
        <p:nvSpPr>
          <p:cNvPr id="175109" name="Rectangle 3">
            <a:extLst>
              <a:ext uri="{FF2B5EF4-FFF2-40B4-BE49-F238E27FC236}">
                <a16:creationId xmlns:a16="http://schemas.microsoft.com/office/drawing/2014/main" id="{00C1366B-000E-4389-8648-5512075E66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a:extLst>
              <a:ext uri="{FF2B5EF4-FFF2-40B4-BE49-F238E27FC236}">
                <a16:creationId xmlns:a16="http://schemas.microsoft.com/office/drawing/2014/main" id="{99F55B72-BA83-4B80-AA77-B54AB38F1DE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5BD89B6-F4C2-4B25-A3B6-80D229282C56}"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77155" name="Rectangle 7">
            <a:extLst>
              <a:ext uri="{FF2B5EF4-FFF2-40B4-BE49-F238E27FC236}">
                <a16:creationId xmlns:a16="http://schemas.microsoft.com/office/drawing/2014/main" id="{E0AA2E90-641C-4732-A282-F8AB00B024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3CD7411-1F06-463A-9CD0-EB42C6E6F46F}" type="slidenum">
              <a:rPr lang="ar-SA" altLang="en-US">
                <a:latin typeface="Arial" panose="020B0604020202020204" pitchFamily="34" charset="0"/>
              </a:rPr>
              <a:pPr eaLnBrk="1" hangingPunct="1"/>
              <a:t>65</a:t>
            </a:fld>
            <a:endParaRPr lang="en-US" altLang="en-US">
              <a:latin typeface="Arial" panose="020B0604020202020204" pitchFamily="34" charset="0"/>
            </a:endParaRPr>
          </a:p>
        </p:txBody>
      </p:sp>
      <p:sp>
        <p:nvSpPr>
          <p:cNvPr id="177156" name="Rectangle 2">
            <a:extLst>
              <a:ext uri="{FF2B5EF4-FFF2-40B4-BE49-F238E27FC236}">
                <a16:creationId xmlns:a16="http://schemas.microsoft.com/office/drawing/2014/main" id="{DB40A58B-C97E-4FC4-BC99-A1C601319372}"/>
              </a:ext>
            </a:extLst>
          </p:cNvPr>
          <p:cNvSpPr>
            <a:spLocks noGrp="1" noRot="1" noChangeAspect="1" noChangeArrowheads="1" noTextEdit="1"/>
          </p:cNvSpPr>
          <p:nvPr>
            <p:ph type="sldImg"/>
          </p:nvPr>
        </p:nvSpPr>
        <p:spPr>
          <a:ln/>
        </p:spPr>
      </p:sp>
      <p:sp>
        <p:nvSpPr>
          <p:cNvPr id="177157" name="Rectangle 3">
            <a:extLst>
              <a:ext uri="{FF2B5EF4-FFF2-40B4-BE49-F238E27FC236}">
                <a16:creationId xmlns:a16="http://schemas.microsoft.com/office/drawing/2014/main" id="{F094C478-59AF-476F-881D-45050F9206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a:extLst>
              <a:ext uri="{FF2B5EF4-FFF2-40B4-BE49-F238E27FC236}">
                <a16:creationId xmlns:a16="http://schemas.microsoft.com/office/drawing/2014/main" id="{1F85DDEA-DB81-4BE9-AB0C-BACC6688172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A7C8B16A-7EEA-4414-BF45-6AF0F4FA7FC1}"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79203" name="Rectangle 7">
            <a:extLst>
              <a:ext uri="{FF2B5EF4-FFF2-40B4-BE49-F238E27FC236}">
                <a16:creationId xmlns:a16="http://schemas.microsoft.com/office/drawing/2014/main" id="{E65EF1E2-E1DA-4188-8D5D-A4C856F365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D33F96C-F7E2-4056-96D3-D3A5EE367517}" type="slidenum">
              <a:rPr lang="ar-SA" altLang="en-US">
                <a:latin typeface="Arial" panose="020B0604020202020204" pitchFamily="34" charset="0"/>
              </a:rPr>
              <a:pPr eaLnBrk="1" hangingPunct="1"/>
              <a:t>66</a:t>
            </a:fld>
            <a:endParaRPr lang="en-US" altLang="en-US">
              <a:latin typeface="Arial" panose="020B0604020202020204" pitchFamily="34" charset="0"/>
            </a:endParaRPr>
          </a:p>
        </p:txBody>
      </p:sp>
      <p:sp>
        <p:nvSpPr>
          <p:cNvPr id="179204" name="Rectangle 2">
            <a:extLst>
              <a:ext uri="{FF2B5EF4-FFF2-40B4-BE49-F238E27FC236}">
                <a16:creationId xmlns:a16="http://schemas.microsoft.com/office/drawing/2014/main" id="{A91A6BA7-2737-4771-A70A-050FEA2B2D1F}"/>
              </a:ext>
            </a:extLst>
          </p:cNvPr>
          <p:cNvSpPr>
            <a:spLocks noGrp="1" noRot="1" noChangeAspect="1" noChangeArrowheads="1" noTextEdit="1"/>
          </p:cNvSpPr>
          <p:nvPr>
            <p:ph type="sldImg"/>
          </p:nvPr>
        </p:nvSpPr>
        <p:spPr>
          <a:ln/>
        </p:spPr>
      </p:sp>
      <p:sp>
        <p:nvSpPr>
          <p:cNvPr id="179205" name="Rectangle 3">
            <a:extLst>
              <a:ext uri="{FF2B5EF4-FFF2-40B4-BE49-F238E27FC236}">
                <a16:creationId xmlns:a16="http://schemas.microsoft.com/office/drawing/2014/main" id="{AA8D5DF9-72F3-4A60-A9A5-903533E5E8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a:extLst>
              <a:ext uri="{FF2B5EF4-FFF2-40B4-BE49-F238E27FC236}">
                <a16:creationId xmlns:a16="http://schemas.microsoft.com/office/drawing/2014/main" id="{6D8FF102-3317-4ED1-B5CD-85DE06D6177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18EA0FBE-1984-4CF8-A304-599D491A38D6}"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74083" name="Rectangle 7">
            <a:extLst>
              <a:ext uri="{FF2B5EF4-FFF2-40B4-BE49-F238E27FC236}">
                <a16:creationId xmlns:a16="http://schemas.microsoft.com/office/drawing/2014/main" id="{1606862A-DC5A-4F2D-A710-948004973E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1511FC6-E331-46DE-8C72-1900F0DC220C}" type="slidenum">
              <a:rPr lang="ar-SA" altLang="en-US">
                <a:latin typeface="Arial" panose="020B0604020202020204" pitchFamily="34" charset="0"/>
              </a:rPr>
              <a:pPr eaLnBrk="1" hangingPunct="1"/>
              <a:t>67</a:t>
            </a:fld>
            <a:endParaRPr lang="en-US" altLang="en-US">
              <a:latin typeface="Arial" panose="020B0604020202020204" pitchFamily="34" charset="0"/>
            </a:endParaRPr>
          </a:p>
        </p:txBody>
      </p:sp>
      <p:sp>
        <p:nvSpPr>
          <p:cNvPr id="174084" name="Rectangle 2">
            <a:extLst>
              <a:ext uri="{FF2B5EF4-FFF2-40B4-BE49-F238E27FC236}">
                <a16:creationId xmlns:a16="http://schemas.microsoft.com/office/drawing/2014/main" id="{6284425D-3970-4D31-B697-765A5CE3B2E4}"/>
              </a:ext>
            </a:extLst>
          </p:cNvPr>
          <p:cNvSpPr>
            <a:spLocks noGrp="1" noRot="1" noChangeAspect="1" noChangeArrowheads="1" noTextEdit="1"/>
          </p:cNvSpPr>
          <p:nvPr>
            <p:ph type="sldImg"/>
          </p:nvPr>
        </p:nvSpPr>
        <p:spPr>
          <a:ln/>
        </p:spPr>
      </p:sp>
      <p:sp>
        <p:nvSpPr>
          <p:cNvPr id="174085" name="Rectangle 3">
            <a:extLst>
              <a:ext uri="{FF2B5EF4-FFF2-40B4-BE49-F238E27FC236}">
                <a16:creationId xmlns:a16="http://schemas.microsoft.com/office/drawing/2014/main" id="{720F5C4D-4607-4AB8-B999-636A98922F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a:extLst>
              <a:ext uri="{FF2B5EF4-FFF2-40B4-BE49-F238E27FC236}">
                <a16:creationId xmlns:a16="http://schemas.microsoft.com/office/drawing/2014/main" id="{DBB86891-8E62-4EF8-A1A5-47A69CAA2F6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3C6B5C9-0288-4C2D-8C85-C7F3B6E3E77A}"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86371" name="Rectangle 7">
            <a:extLst>
              <a:ext uri="{FF2B5EF4-FFF2-40B4-BE49-F238E27FC236}">
                <a16:creationId xmlns:a16="http://schemas.microsoft.com/office/drawing/2014/main" id="{3F287A57-5EA3-4192-84E5-9FAF06F12B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633D6F2-F0D9-41B1-90AE-3EE641531659}" type="slidenum">
              <a:rPr lang="ar-SA" altLang="en-US">
                <a:latin typeface="Arial" panose="020B0604020202020204" pitchFamily="34" charset="0"/>
              </a:rPr>
              <a:pPr eaLnBrk="1" hangingPunct="1"/>
              <a:t>68</a:t>
            </a:fld>
            <a:endParaRPr lang="en-US" altLang="en-US">
              <a:latin typeface="Arial" panose="020B0604020202020204" pitchFamily="34" charset="0"/>
            </a:endParaRPr>
          </a:p>
        </p:txBody>
      </p:sp>
      <p:sp>
        <p:nvSpPr>
          <p:cNvPr id="186372" name="Rectangle 2">
            <a:extLst>
              <a:ext uri="{FF2B5EF4-FFF2-40B4-BE49-F238E27FC236}">
                <a16:creationId xmlns:a16="http://schemas.microsoft.com/office/drawing/2014/main" id="{30E8030A-D609-4647-B831-6F5B300840D8}"/>
              </a:ext>
            </a:extLst>
          </p:cNvPr>
          <p:cNvSpPr>
            <a:spLocks noGrp="1" noRot="1" noChangeAspect="1" noChangeArrowheads="1" noTextEdit="1"/>
          </p:cNvSpPr>
          <p:nvPr>
            <p:ph type="sldImg"/>
          </p:nvPr>
        </p:nvSpPr>
        <p:spPr>
          <a:ln/>
        </p:spPr>
      </p:sp>
      <p:sp>
        <p:nvSpPr>
          <p:cNvPr id="186373" name="Rectangle 3">
            <a:extLst>
              <a:ext uri="{FF2B5EF4-FFF2-40B4-BE49-F238E27FC236}">
                <a16:creationId xmlns:a16="http://schemas.microsoft.com/office/drawing/2014/main" id="{BDAB5C26-0A58-4E0E-8263-2EE10B6C94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45086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a:extLst>
              <a:ext uri="{FF2B5EF4-FFF2-40B4-BE49-F238E27FC236}">
                <a16:creationId xmlns:a16="http://schemas.microsoft.com/office/drawing/2014/main" id="{FE2D8283-2B4B-4F69-9A96-E56C7B078A0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0FB2302-41B5-471F-A2B5-5838AF076F18}"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87395" name="Rectangle 7">
            <a:extLst>
              <a:ext uri="{FF2B5EF4-FFF2-40B4-BE49-F238E27FC236}">
                <a16:creationId xmlns:a16="http://schemas.microsoft.com/office/drawing/2014/main" id="{E11DF440-E442-4BD2-A90F-ED3A1B7308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6251A3F-1242-4B6D-ABAD-E895D55ABEAF}" type="slidenum">
              <a:rPr lang="ar-SA" altLang="en-US">
                <a:latin typeface="Arial" panose="020B0604020202020204" pitchFamily="34" charset="0"/>
              </a:rPr>
              <a:pPr eaLnBrk="1" hangingPunct="1"/>
              <a:t>69</a:t>
            </a:fld>
            <a:endParaRPr lang="en-US" altLang="en-US">
              <a:latin typeface="Arial" panose="020B0604020202020204" pitchFamily="34" charset="0"/>
            </a:endParaRPr>
          </a:p>
        </p:txBody>
      </p:sp>
      <p:sp>
        <p:nvSpPr>
          <p:cNvPr id="187396" name="Rectangle 2">
            <a:extLst>
              <a:ext uri="{FF2B5EF4-FFF2-40B4-BE49-F238E27FC236}">
                <a16:creationId xmlns:a16="http://schemas.microsoft.com/office/drawing/2014/main" id="{BE1F37A7-FA45-40FD-8DA7-37C4EAACF322}"/>
              </a:ext>
            </a:extLst>
          </p:cNvPr>
          <p:cNvSpPr>
            <a:spLocks noGrp="1" noRot="1" noChangeAspect="1" noChangeArrowheads="1" noTextEdit="1"/>
          </p:cNvSpPr>
          <p:nvPr>
            <p:ph type="sldImg"/>
          </p:nvPr>
        </p:nvSpPr>
        <p:spPr>
          <a:ln/>
        </p:spPr>
      </p:sp>
      <p:sp>
        <p:nvSpPr>
          <p:cNvPr id="187397" name="Rectangle 3">
            <a:extLst>
              <a:ext uri="{FF2B5EF4-FFF2-40B4-BE49-F238E27FC236}">
                <a16:creationId xmlns:a16="http://schemas.microsoft.com/office/drawing/2014/main" id="{34892DA9-98E7-43BF-AB4D-BC8F8C97E0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8958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a:defRPr/>
            </a:pPr>
            <a:fld id="{F6DD33FA-6235-4874-B006-10EDF52A7E80}" type="datetime1">
              <a:rPr lang="en-US" smtClean="0"/>
              <a:pPr>
                <a:defRPr/>
              </a:pPr>
              <a:t>11/22/2023</a:t>
            </a:fld>
            <a:endParaRPr lang="en-US"/>
          </a:p>
        </p:txBody>
      </p:sp>
      <p:sp>
        <p:nvSpPr>
          <p:cNvPr id="5" name="Slide Number Placeholder 4"/>
          <p:cNvSpPr>
            <a:spLocks noGrp="1"/>
          </p:cNvSpPr>
          <p:nvPr>
            <p:ph type="sldNum" sz="quarter" idx="5"/>
          </p:nvPr>
        </p:nvSpPr>
        <p:spPr/>
        <p:txBody>
          <a:bodyPr/>
          <a:lstStyle/>
          <a:p>
            <a:fld id="{57E1EB26-F66D-444F-A7D5-E96B690A7342}" type="slidenum">
              <a:rPr lang="ar-SA" altLang="en-US" smtClean="0"/>
              <a:pPr/>
              <a:t>73</a:t>
            </a:fld>
            <a:endParaRPr lang="en-US" altLang="en-US"/>
          </a:p>
        </p:txBody>
      </p:sp>
    </p:spTree>
    <p:extLst>
      <p:ext uri="{BB962C8B-B14F-4D97-AF65-F5344CB8AC3E}">
        <p14:creationId xmlns:p14="http://schemas.microsoft.com/office/powerpoint/2010/main" val="2185684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a:extLst>
              <a:ext uri="{FF2B5EF4-FFF2-40B4-BE49-F238E27FC236}">
                <a16:creationId xmlns:a16="http://schemas.microsoft.com/office/drawing/2014/main" id="{704177AC-E876-4797-AAA1-0BDF9AB88E4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649A356-39EF-4ED9-91DB-CEC58D157EE6}"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03427" name="Rectangle 7">
            <a:extLst>
              <a:ext uri="{FF2B5EF4-FFF2-40B4-BE49-F238E27FC236}">
                <a16:creationId xmlns:a16="http://schemas.microsoft.com/office/drawing/2014/main" id="{4252ADD7-4CCA-4E68-8119-0B65B9BB7A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1CEFC4B-547E-48E9-99EF-6E8B158AD094}" type="slidenum">
              <a:rPr lang="ar-SA" altLang="en-US">
                <a:latin typeface="Arial" panose="020B0604020202020204" pitchFamily="34" charset="0"/>
              </a:rPr>
              <a:pPr eaLnBrk="1" hangingPunct="1"/>
              <a:t>7</a:t>
            </a:fld>
            <a:endParaRPr lang="en-US" altLang="en-US">
              <a:latin typeface="Arial" panose="020B0604020202020204" pitchFamily="34" charset="0"/>
            </a:endParaRPr>
          </a:p>
        </p:txBody>
      </p:sp>
      <p:sp>
        <p:nvSpPr>
          <p:cNvPr id="103428" name="Rectangle 2">
            <a:extLst>
              <a:ext uri="{FF2B5EF4-FFF2-40B4-BE49-F238E27FC236}">
                <a16:creationId xmlns:a16="http://schemas.microsoft.com/office/drawing/2014/main" id="{652A8A5B-707D-421E-99E6-8C7E6FF0075F}"/>
              </a:ext>
            </a:extLst>
          </p:cNvPr>
          <p:cNvSpPr>
            <a:spLocks noGrp="1" noRot="1" noChangeAspect="1" noChangeArrowheads="1" noTextEdit="1"/>
          </p:cNvSpPr>
          <p:nvPr>
            <p:ph type="sldImg"/>
          </p:nvPr>
        </p:nvSpPr>
        <p:spPr>
          <a:ln/>
        </p:spPr>
      </p:sp>
      <p:sp>
        <p:nvSpPr>
          <p:cNvPr id="103429" name="Rectangle 3">
            <a:extLst>
              <a:ext uri="{FF2B5EF4-FFF2-40B4-BE49-F238E27FC236}">
                <a16:creationId xmlns:a16="http://schemas.microsoft.com/office/drawing/2014/main" id="{CDD9EEEC-CCFF-4BAB-9870-B68492455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a:defRPr/>
            </a:pPr>
            <a:fld id="{F6DD33FA-6235-4874-B006-10EDF52A7E80}" type="datetime1">
              <a:rPr lang="en-US" smtClean="0"/>
              <a:pPr>
                <a:defRPr/>
              </a:pPr>
              <a:t>11/22/2023</a:t>
            </a:fld>
            <a:endParaRPr lang="en-US"/>
          </a:p>
        </p:txBody>
      </p:sp>
      <p:sp>
        <p:nvSpPr>
          <p:cNvPr id="5" name="Slide Number Placeholder 4"/>
          <p:cNvSpPr>
            <a:spLocks noGrp="1"/>
          </p:cNvSpPr>
          <p:nvPr>
            <p:ph type="sldNum" sz="quarter" idx="5"/>
          </p:nvPr>
        </p:nvSpPr>
        <p:spPr/>
        <p:txBody>
          <a:bodyPr/>
          <a:lstStyle/>
          <a:p>
            <a:fld id="{57E1EB26-F66D-444F-A7D5-E96B690A7342}" type="slidenum">
              <a:rPr lang="ar-SA" altLang="en-US" smtClean="0"/>
              <a:pPr/>
              <a:t>74</a:t>
            </a:fld>
            <a:endParaRPr lang="en-US" altLang="en-US"/>
          </a:p>
        </p:txBody>
      </p:sp>
    </p:spTree>
    <p:extLst>
      <p:ext uri="{BB962C8B-B14F-4D97-AF65-F5344CB8AC3E}">
        <p14:creationId xmlns:p14="http://schemas.microsoft.com/office/powerpoint/2010/main" val="28109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a:extLst>
              <a:ext uri="{FF2B5EF4-FFF2-40B4-BE49-F238E27FC236}">
                <a16:creationId xmlns:a16="http://schemas.microsoft.com/office/drawing/2014/main" id="{85FC21A4-8554-4BE9-B7B4-E42A78C138F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394C8C6-F015-4C5C-8359-D339A0894AAA}"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04451" name="Rectangle 7">
            <a:extLst>
              <a:ext uri="{FF2B5EF4-FFF2-40B4-BE49-F238E27FC236}">
                <a16:creationId xmlns:a16="http://schemas.microsoft.com/office/drawing/2014/main" id="{5FC2684C-D3E6-4CD2-BF53-101DD757B6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FC8DC1F-484B-4A5E-9E51-36BA5028D5F8}" type="slidenum">
              <a:rPr lang="ar-SA" altLang="en-US">
                <a:latin typeface="Arial" panose="020B0604020202020204" pitchFamily="34" charset="0"/>
              </a:rPr>
              <a:pPr eaLnBrk="1" hangingPunct="1"/>
              <a:t>8</a:t>
            </a:fld>
            <a:endParaRPr lang="en-US" altLang="en-US">
              <a:latin typeface="Arial" panose="020B0604020202020204" pitchFamily="34" charset="0"/>
            </a:endParaRPr>
          </a:p>
        </p:txBody>
      </p:sp>
      <p:sp>
        <p:nvSpPr>
          <p:cNvPr id="104452" name="Rectangle 2">
            <a:extLst>
              <a:ext uri="{FF2B5EF4-FFF2-40B4-BE49-F238E27FC236}">
                <a16:creationId xmlns:a16="http://schemas.microsoft.com/office/drawing/2014/main" id="{F2191B39-CFDC-471B-B2B9-5AB3D7BB5A5B}"/>
              </a:ext>
            </a:extLst>
          </p:cNvPr>
          <p:cNvSpPr>
            <a:spLocks noGrp="1" noRot="1" noChangeAspect="1" noChangeArrowheads="1" noTextEdit="1"/>
          </p:cNvSpPr>
          <p:nvPr>
            <p:ph type="sldImg"/>
          </p:nvPr>
        </p:nvSpPr>
        <p:spPr>
          <a:ln/>
        </p:spPr>
      </p:sp>
      <p:sp>
        <p:nvSpPr>
          <p:cNvPr id="104453" name="Rectangle 3">
            <a:extLst>
              <a:ext uri="{FF2B5EF4-FFF2-40B4-BE49-F238E27FC236}">
                <a16:creationId xmlns:a16="http://schemas.microsoft.com/office/drawing/2014/main" id="{00783A40-4743-4173-87A7-98DD3DE6AF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a:extLst>
              <a:ext uri="{FF2B5EF4-FFF2-40B4-BE49-F238E27FC236}">
                <a16:creationId xmlns:a16="http://schemas.microsoft.com/office/drawing/2014/main" id="{AA342FF9-DE0C-49B9-A481-CD1B59D54CA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47F4A5B-4D73-4986-B907-C7F014F2AD78}"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06499" name="Rectangle 7">
            <a:extLst>
              <a:ext uri="{FF2B5EF4-FFF2-40B4-BE49-F238E27FC236}">
                <a16:creationId xmlns:a16="http://schemas.microsoft.com/office/drawing/2014/main" id="{5D1E0C94-F4C2-4606-B1D0-EB5903148F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1A5AF07-580E-4E13-8E7D-ED767A8D4D35}" type="slidenum">
              <a:rPr lang="ar-SA" altLang="en-US">
                <a:latin typeface="Arial" panose="020B0604020202020204" pitchFamily="34" charset="0"/>
              </a:rPr>
              <a:pPr eaLnBrk="1" hangingPunct="1"/>
              <a:t>9</a:t>
            </a:fld>
            <a:endParaRPr lang="en-US" altLang="en-US">
              <a:latin typeface="Arial" panose="020B0604020202020204" pitchFamily="34" charset="0"/>
            </a:endParaRPr>
          </a:p>
        </p:txBody>
      </p:sp>
      <p:sp>
        <p:nvSpPr>
          <p:cNvPr id="106500" name="Rectangle 2">
            <a:extLst>
              <a:ext uri="{FF2B5EF4-FFF2-40B4-BE49-F238E27FC236}">
                <a16:creationId xmlns:a16="http://schemas.microsoft.com/office/drawing/2014/main" id="{48379FC6-1CBA-4E57-82F3-16CD17881A8A}"/>
              </a:ext>
            </a:extLst>
          </p:cNvPr>
          <p:cNvSpPr>
            <a:spLocks noGrp="1" noRot="1" noChangeAspect="1" noChangeArrowheads="1" noTextEdit="1"/>
          </p:cNvSpPr>
          <p:nvPr>
            <p:ph type="sldImg"/>
          </p:nvPr>
        </p:nvSpPr>
        <p:spPr>
          <a:ln/>
        </p:spPr>
      </p:sp>
      <p:sp>
        <p:nvSpPr>
          <p:cNvPr id="106501" name="Rectangle 3">
            <a:extLst>
              <a:ext uri="{FF2B5EF4-FFF2-40B4-BE49-F238E27FC236}">
                <a16:creationId xmlns:a16="http://schemas.microsoft.com/office/drawing/2014/main" id="{B258F19A-74BC-4282-ABF8-3301163723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a:extLst>
              <a:ext uri="{FF2B5EF4-FFF2-40B4-BE49-F238E27FC236}">
                <a16:creationId xmlns:a16="http://schemas.microsoft.com/office/drawing/2014/main" id="{5D148D30-826D-4839-95A2-0F00A6FFBF5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AAFC416-9A28-4BBE-B725-04199AF18B55}" type="datetime1">
              <a:rPr lang="en-US" altLang="en-US" smtClean="0">
                <a:latin typeface="Arial" panose="020B0604020202020204" pitchFamily="34" charset="0"/>
              </a:rPr>
              <a:pPr eaLnBrk="1" hangingPunct="1"/>
              <a:t>11/22/2023</a:t>
            </a:fld>
            <a:endParaRPr lang="en-US" altLang="en-US">
              <a:latin typeface="Arial" panose="020B0604020202020204" pitchFamily="34" charset="0"/>
            </a:endParaRPr>
          </a:p>
        </p:txBody>
      </p:sp>
      <p:sp>
        <p:nvSpPr>
          <p:cNvPr id="107523" name="Rectangle 7">
            <a:extLst>
              <a:ext uri="{FF2B5EF4-FFF2-40B4-BE49-F238E27FC236}">
                <a16:creationId xmlns:a16="http://schemas.microsoft.com/office/drawing/2014/main" id="{FE605A66-0A88-4530-A191-5D12B044E9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B6AF5A0-F58C-49AC-89C8-7A30D084EAA7}" type="slidenum">
              <a:rPr lang="ar-SA" altLang="en-US">
                <a:latin typeface="Arial" panose="020B0604020202020204" pitchFamily="34" charset="0"/>
              </a:rPr>
              <a:pPr eaLnBrk="1" hangingPunct="1"/>
              <a:t>10</a:t>
            </a:fld>
            <a:endParaRPr lang="en-US" altLang="en-US">
              <a:latin typeface="Arial" panose="020B0604020202020204" pitchFamily="34" charset="0"/>
            </a:endParaRPr>
          </a:p>
        </p:txBody>
      </p:sp>
      <p:sp>
        <p:nvSpPr>
          <p:cNvPr id="107524" name="Rectangle 2">
            <a:extLst>
              <a:ext uri="{FF2B5EF4-FFF2-40B4-BE49-F238E27FC236}">
                <a16:creationId xmlns:a16="http://schemas.microsoft.com/office/drawing/2014/main" id="{44CE4A17-B70A-43FA-A737-B043C508119E}"/>
              </a:ext>
            </a:extLst>
          </p:cNvPr>
          <p:cNvSpPr>
            <a:spLocks noGrp="1" noRot="1" noChangeAspect="1" noChangeArrowheads="1" noTextEdit="1"/>
          </p:cNvSpPr>
          <p:nvPr>
            <p:ph type="sldImg"/>
          </p:nvPr>
        </p:nvSpPr>
        <p:spPr>
          <a:ln/>
        </p:spPr>
      </p:sp>
      <p:sp>
        <p:nvSpPr>
          <p:cNvPr id="107525" name="Rectangle 3">
            <a:extLst>
              <a:ext uri="{FF2B5EF4-FFF2-40B4-BE49-F238E27FC236}">
                <a16:creationId xmlns:a16="http://schemas.microsoft.com/office/drawing/2014/main" id="{D42A5375-8506-4F60-A17A-C1752604F0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4D9BC07-3BC9-4521-99D8-19874B9EBD2D}"/>
              </a:ext>
            </a:extLst>
          </p:cNvPr>
          <p:cNvGrpSpPr>
            <a:grpSpLocks/>
          </p:cNvGrpSpPr>
          <p:nvPr/>
        </p:nvGrpSpPr>
        <p:grpSpPr bwMode="auto">
          <a:xfrm>
            <a:off x="228600" y="2889250"/>
            <a:ext cx="8610600" cy="201613"/>
            <a:chOff x="144" y="1680"/>
            <a:chExt cx="5424" cy="144"/>
          </a:xfrm>
        </p:grpSpPr>
        <p:sp>
          <p:nvSpPr>
            <p:cNvPr id="5" name="Rectangle 8">
              <a:extLst>
                <a:ext uri="{FF2B5EF4-FFF2-40B4-BE49-F238E27FC236}">
                  <a16:creationId xmlns:a16="http://schemas.microsoft.com/office/drawing/2014/main" id="{66184D60-EC3A-45CC-9CE0-567C5ED67409}"/>
                </a:ext>
              </a:extLst>
            </p:cNvPr>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US">
                <a:cs typeface="Arial" charset="0"/>
              </a:endParaRPr>
            </a:p>
          </p:txBody>
        </p:sp>
        <p:sp>
          <p:nvSpPr>
            <p:cNvPr id="6" name="Rectangle 9">
              <a:extLst>
                <a:ext uri="{FF2B5EF4-FFF2-40B4-BE49-F238E27FC236}">
                  <a16:creationId xmlns:a16="http://schemas.microsoft.com/office/drawing/2014/main" id="{59D7A674-0DC9-4413-B97F-CBFAAB915C1E}"/>
                </a:ext>
              </a:extLst>
            </p:cNvPr>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US">
                <a:cs typeface="Arial" charset="0"/>
              </a:endParaRPr>
            </a:p>
          </p:txBody>
        </p:sp>
        <p:sp>
          <p:nvSpPr>
            <p:cNvPr id="7" name="Rectangle 10">
              <a:extLst>
                <a:ext uri="{FF2B5EF4-FFF2-40B4-BE49-F238E27FC236}">
                  <a16:creationId xmlns:a16="http://schemas.microsoft.com/office/drawing/2014/main" id="{74E9BB5A-907D-40BB-8649-349104305902}"/>
                </a:ext>
              </a:extLst>
            </p:cNvPr>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US">
                <a:cs typeface="Arial" charset="0"/>
              </a:endParaRPr>
            </a:p>
          </p:txBody>
        </p:sp>
      </p:grpSp>
      <p:sp>
        <p:nvSpPr>
          <p:cNvPr id="41986"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419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10" name="Rectangle 6">
            <a:extLst>
              <a:ext uri="{FF2B5EF4-FFF2-40B4-BE49-F238E27FC236}">
                <a16:creationId xmlns:a16="http://schemas.microsoft.com/office/drawing/2014/main" id="{FAAD6F58-C662-487F-A1C0-93D6C57AB724}"/>
              </a:ext>
            </a:extLst>
          </p:cNvPr>
          <p:cNvSpPr>
            <a:spLocks noGrp="1" noChangeArrowheads="1"/>
          </p:cNvSpPr>
          <p:nvPr>
            <p:ph type="sldNum" sz="quarter" idx="12"/>
          </p:nvPr>
        </p:nvSpPr>
        <p:spPr/>
        <p:txBody>
          <a:bodyPr/>
          <a:lstStyle>
            <a:lvl1pPr>
              <a:defRPr/>
            </a:lvl1pPr>
          </a:lstStyle>
          <a:p>
            <a:fld id="{ABB5FAAD-A812-4C4B-B713-C2B736D4CBCE}" type="slidenum">
              <a:rPr lang="ar-SA" altLang="en-US"/>
              <a:pPr/>
              <a:t>‹#›</a:t>
            </a:fld>
            <a:endParaRPr lang="en-US" altLang="en-US"/>
          </a:p>
        </p:txBody>
      </p:sp>
    </p:spTree>
    <p:extLst>
      <p:ext uri="{BB962C8B-B14F-4D97-AF65-F5344CB8AC3E}">
        <p14:creationId xmlns:p14="http://schemas.microsoft.com/office/powerpoint/2010/main" val="209266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a:extLst>
              <a:ext uri="{FF2B5EF4-FFF2-40B4-BE49-F238E27FC236}">
                <a16:creationId xmlns:a16="http://schemas.microsoft.com/office/drawing/2014/main" id="{4C94D509-7125-4C8D-8B88-0773BD96AA7B}"/>
              </a:ext>
            </a:extLst>
          </p:cNvPr>
          <p:cNvSpPr>
            <a:spLocks noGrp="1" noChangeArrowheads="1"/>
          </p:cNvSpPr>
          <p:nvPr>
            <p:ph type="sldNum" sz="quarter" idx="12"/>
          </p:nvPr>
        </p:nvSpPr>
        <p:spPr>
          <a:ln/>
        </p:spPr>
        <p:txBody>
          <a:bodyPr/>
          <a:lstStyle>
            <a:lvl1pPr>
              <a:defRPr/>
            </a:lvl1pPr>
          </a:lstStyle>
          <a:p>
            <a:fld id="{CF0549EE-D8E2-4195-9C1C-725556440598}" type="slidenum">
              <a:rPr lang="ar-SA" altLang="en-US"/>
              <a:pPr/>
              <a:t>‹#›</a:t>
            </a:fld>
            <a:endParaRPr lang="en-US" altLang="en-US"/>
          </a:p>
        </p:txBody>
      </p:sp>
    </p:spTree>
    <p:extLst>
      <p:ext uri="{BB962C8B-B14F-4D97-AF65-F5344CB8AC3E}">
        <p14:creationId xmlns:p14="http://schemas.microsoft.com/office/powerpoint/2010/main" val="352542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E501F56D-D623-4BDD-9DD5-C2032ED15E73}"/>
              </a:ext>
            </a:extLst>
          </p:cNvPr>
          <p:cNvSpPr>
            <a:spLocks noGrp="1" noChangeArrowheads="1"/>
          </p:cNvSpPr>
          <p:nvPr>
            <p:ph type="sldNum" sz="quarter" idx="12"/>
          </p:nvPr>
        </p:nvSpPr>
        <p:spPr>
          <a:ln/>
        </p:spPr>
        <p:txBody>
          <a:bodyPr/>
          <a:lstStyle>
            <a:lvl1pPr>
              <a:defRPr/>
            </a:lvl1pPr>
          </a:lstStyle>
          <a:p>
            <a:fld id="{A699BB2E-8A28-4DDB-84C5-4F0871EEA589}" type="slidenum">
              <a:rPr lang="ar-SA" altLang="en-US"/>
              <a:pPr/>
              <a:t>‹#›</a:t>
            </a:fld>
            <a:endParaRPr lang="en-US" altLang="en-US"/>
          </a:p>
        </p:txBody>
      </p:sp>
    </p:spTree>
    <p:extLst>
      <p:ext uri="{BB962C8B-B14F-4D97-AF65-F5344CB8AC3E}">
        <p14:creationId xmlns:p14="http://schemas.microsoft.com/office/powerpoint/2010/main" val="113438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6E289C25-1A94-47C3-9B4D-185F1D76816C}"/>
              </a:ext>
            </a:extLst>
          </p:cNvPr>
          <p:cNvSpPr>
            <a:spLocks noGrp="1" noChangeArrowheads="1"/>
          </p:cNvSpPr>
          <p:nvPr>
            <p:ph type="sldNum" sz="quarter" idx="12"/>
          </p:nvPr>
        </p:nvSpPr>
        <p:spPr>
          <a:ln/>
        </p:spPr>
        <p:txBody>
          <a:bodyPr/>
          <a:lstStyle>
            <a:lvl1pPr>
              <a:defRPr/>
            </a:lvl1pPr>
          </a:lstStyle>
          <a:p>
            <a:fld id="{079AFCBF-AF36-40D4-A285-372B0C895EAC}" type="slidenum">
              <a:rPr lang="ar-SA" altLang="en-US"/>
              <a:pPr/>
              <a:t>‹#›</a:t>
            </a:fld>
            <a:endParaRPr lang="en-US" altLang="en-US"/>
          </a:p>
        </p:txBody>
      </p:sp>
    </p:spTree>
    <p:extLst>
      <p:ext uri="{BB962C8B-B14F-4D97-AF65-F5344CB8AC3E}">
        <p14:creationId xmlns:p14="http://schemas.microsoft.com/office/powerpoint/2010/main" val="103899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a:extLst>
              <a:ext uri="{FF2B5EF4-FFF2-40B4-BE49-F238E27FC236}">
                <a16:creationId xmlns:a16="http://schemas.microsoft.com/office/drawing/2014/main" id="{F39BC1BA-786D-41B1-9F68-7DA508FEDAB7}"/>
              </a:ext>
            </a:extLst>
          </p:cNvPr>
          <p:cNvSpPr>
            <a:spLocks noGrp="1" noChangeArrowheads="1"/>
          </p:cNvSpPr>
          <p:nvPr>
            <p:ph type="sldNum" sz="quarter" idx="12"/>
          </p:nvPr>
        </p:nvSpPr>
        <p:spPr>
          <a:ln/>
        </p:spPr>
        <p:txBody>
          <a:bodyPr/>
          <a:lstStyle>
            <a:lvl1pPr>
              <a:defRPr/>
            </a:lvl1pPr>
          </a:lstStyle>
          <a:p>
            <a:fld id="{CFDC58C0-2265-4B3E-9240-6BC134FE386B}" type="slidenum">
              <a:rPr lang="ar-SA" altLang="en-US"/>
              <a:pPr/>
              <a:t>‹#›</a:t>
            </a:fld>
            <a:endParaRPr lang="en-US" altLang="en-US"/>
          </a:p>
        </p:txBody>
      </p:sp>
    </p:spTree>
    <p:extLst>
      <p:ext uri="{BB962C8B-B14F-4D97-AF65-F5344CB8AC3E}">
        <p14:creationId xmlns:p14="http://schemas.microsoft.com/office/powerpoint/2010/main" val="190802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a:extLst>
              <a:ext uri="{FF2B5EF4-FFF2-40B4-BE49-F238E27FC236}">
                <a16:creationId xmlns:a16="http://schemas.microsoft.com/office/drawing/2014/main" id="{EA391EF3-4901-4EC5-BD61-9B486A847D45}"/>
              </a:ext>
            </a:extLst>
          </p:cNvPr>
          <p:cNvSpPr>
            <a:spLocks noGrp="1" noChangeArrowheads="1"/>
          </p:cNvSpPr>
          <p:nvPr>
            <p:ph type="sldNum" sz="quarter" idx="12"/>
          </p:nvPr>
        </p:nvSpPr>
        <p:spPr>
          <a:ln/>
        </p:spPr>
        <p:txBody>
          <a:bodyPr/>
          <a:lstStyle>
            <a:lvl1pPr>
              <a:defRPr/>
            </a:lvl1pPr>
          </a:lstStyle>
          <a:p>
            <a:fld id="{F68252E6-F1C9-485F-A9CB-4C8AEE8FA2E3}" type="slidenum">
              <a:rPr lang="ar-SA" altLang="en-US"/>
              <a:pPr/>
              <a:t>‹#›</a:t>
            </a:fld>
            <a:endParaRPr lang="en-US" altLang="en-US"/>
          </a:p>
        </p:txBody>
      </p:sp>
    </p:spTree>
    <p:extLst>
      <p:ext uri="{BB962C8B-B14F-4D97-AF65-F5344CB8AC3E}">
        <p14:creationId xmlns:p14="http://schemas.microsoft.com/office/powerpoint/2010/main" val="91039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6" name="Rectangle 6">
            <a:extLst>
              <a:ext uri="{FF2B5EF4-FFF2-40B4-BE49-F238E27FC236}">
                <a16:creationId xmlns:a16="http://schemas.microsoft.com/office/drawing/2014/main" id="{CAAFB6EA-ED15-4A10-9F96-003FFFDCB0EA}"/>
              </a:ext>
            </a:extLst>
          </p:cNvPr>
          <p:cNvSpPr>
            <a:spLocks noGrp="1" noChangeArrowheads="1"/>
          </p:cNvSpPr>
          <p:nvPr>
            <p:ph type="sldNum" sz="quarter" idx="12"/>
          </p:nvPr>
        </p:nvSpPr>
        <p:spPr>
          <a:ln/>
        </p:spPr>
        <p:txBody>
          <a:bodyPr/>
          <a:lstStyle>
            <a:lvl1pPr>
              <a:defRPr/>
            </a:lvl1pPr>
          </a:lstStyle>
          <a:p>
            <a:fld id="{0BFC6F80-60DF-47A0-8CF8-FC6BB5118A0F}" type="slidenum">
              <a:rPr lang="ar-SA" altLang="en-US"/>
              <a:pPr/>
              <a:t>‹#›</a:t>
            </a:fld>
            <a:endParaRPr lang="en-US" altLang="en-US"/>
          </a:p>
        </p:txBody>
      </p:sp>
    </p:spTree>
    <p:extLst>
      <p:ext uri="{BB962C8B-B14F-4D97-AF65-F5344CB8AC3E}">
        <p14:creationId xmlns:p14="http://schemas.microsoft.com/office/powerpoint/2010/main" val="22189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439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6993-0B55-49ED-A0A8-8232556914C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DF9D531-9A95-4974-A13C-D788A760457E}"/>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1BD46B8F-B111-40AA-8A16-8BDC967CA811}"/>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28FA20A0-5C4E-4F84-AC3D-6F87D24D1DAA}"/>
              </a:ext>
            </a:extLst>
          </p:cNvPr>
          <p:cNvSpPr>
            <a:spLocks noGrp="1"/>
          </p:cNvSpPr>
          <p:nvPr>
            <p:ph type="sldNum" sz="quarter" idx="12"/>
          </p:nvPr>
        </p:nvSpPr>
        <p:spPr/>
        <p:txBody>
          <a:bodyPr/>
          <a:lstStyle>
            <a:lvl1pPr>
              <a:defRPr/>
            </a:lvl1pPr>
          </a:lstStyle>
          <a:p>
            <a:fld id="{09E0B7FB-E786-49A3-8D30-966A3D8EC85A}" type="slidenum">
              <a:rPr lang="en-US" altLang="en-US"/>
              <a:pPr/>
              <a:t>‹#›</a:t>
            </a:fld>
            <a:endParaRPr lang="en-US" altLang="en-US"/>
          </a:p>
        </p:txBody>
      </p:sp>
    </p:spTree>
    <p:extLst>
      <p:ext uri="{BB962C8B-B14F-4D97-AF65-F5344CB8AC3E}">
        <p14:creationId xmlns:p14="http://schemas.microsoft.com/office/powerpoint/2010/main" val="32797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FFBB8D2-DA49-44ED-9530-AC235F675188}"/>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3011" name="Rectangle 3">
            <a:extLst>
              <a:ext uri="{FF2B5EF4-FFF2-40B4-BE49-F238E27FC236}">
                <a16:creationId xmlns:a16="http://schemas.microsoft.com/office/drawing/2014/main" id="{B69EE240-5517-445B-B598-020FCE2ED80F}"/>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0966" name="Rectangle 6">
            <a:extLst>
              <a:ext uri="{FF2B5EF4-FFF2-40B4-BE49-F238E27FC236}">
                <a16:creationId xmlns:a16="http://schemas.microsoft.com/office/drawing/2014/main" id="{3B1F13D7-A99B-42A7-B5EE-5AC71551773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9A6E5838-8DAB-4545-A0FB-6666F9130660}" type="slidenum">
              <a:rPr lang="ar-SA" altLang="en-US"/>
              <a:pPr/>
              <a:t>‹#›</a:t>
            </a:fld>
            <a:endParaRPr lang="en-US" altLang="en-US"/>
          </a:p>
        </p:txBody>
      </p:sp>
      <p:sp>
        <p:nvSpPr>
          <p:cNvPr id="40967" name="Rectangle 7">
            <a:extLst>
              <a:ext uri="{FF2B5EF4-FFF2-40B4-BE49-F238E27FC236}">
                <a16:creationId xmlns:a16="http://schemas.microsoft.com/office/drawing/2014/main" id="{7C6BCD7E-BC94-470B-B57D-6FAEF7C47F3B}"/>
              </a:ext>
            </a:extLst>
          </p:cNvPr>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New Roman" pitchFamily="18" charset="0"/>
              <a:cs typeface="Arial" charset="0"/>
            </a:endParaRPr>
          </a:p>
        </p:txBody>
      </p:sp>
      <p:sp>
        <p:nvSpPr>
          <p:cNvPr id="40968" name="Line 8">
            <a:extLst>
              <a:ext uri="{FF2B5EF4-FFF2-40B4-BE49-F238E27FC236}">
                <a16:creationId xmlns:a16="http://schemas.microsoft.com/office/drawing/2014/main" id="{B459E2BA-7064-44CA-BD3B-F07CD683CFFF}"/>
              </a:ext>
            </a:extLst>
          </p:cNvPr>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n-US">
              <a:cs typeface="Arial" charset="0"/>
            </a:endParaRPr>
          </a:p>
        </p:txBody>
      </p:sp>
      <p:sp>
        <p:nvSpPr>
          <p:cNvPr id="40969" name="Rectangle 9">
            <a:extLst>
              <a:ext uri="{FF2B5EF4-FFF2-40B4-BE49-F238E27FC236}">
                <a16:creationId xmlns:a16="http://schemas.microsoft.com/office/drawing/2014/main" id="{76E95F19-2566-49C5-8D94-A01EF0C467D2}"/>
              </a:ext>
            </a:extLst>
          </p:cNvPr>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cs typeface="Arial" charset="0"/>
            </a:endParaRPr>
          </a:p>
        </p:txBody>
      </p:sp>
      <p:sp>
        <p:nvSpPr>
          <p:cNvPr id="40970" name="Rectangle 10">
            <a:extLst>
              <a:ext uri="{FF2B5EF4-FFF2-40B4-BE49-F238E27FC236}">
                <a16:creationId xmlns:a16="http://schemas.microsoft.com/office/drawing/2014/main" id="{CBEE8E69-935B-4D1B-8903-A3DC4CED091A}"/>
              </a:ext>
            </a:extLst>
          </p:cNvPr>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en-US" sz="2400">
              <a:latin typeface="Times New Roman" pitchFamily="18" charset="0"/>
              <a:cs typeface="Arial" charset="0"/>
            </a:endParaRPr>
          </a:p>
        </p:txBody>
      </p:sp>
    </p:spTree>
  </p:cSld>
  <p:clrMap bg1="lt1" tx1="dk1" bg2="lt2" tx2="dk2" accent1="accent1" accent2="accent2" accent3="accent3" accent4="accent4" accent5="accent5" accent6="accent6" hlink="hlink" folHlink="folHlink"/>
  <p:sldLayoutIdLst>
    <p:sldLayoutId id="2147483798" r:id="rId1"/>
    <p:sldLayoutId id="2147483784" r:id="rId2"/>
    <p:sldLayoutId id="2147483786" r:id="rId3"/>
    <p:sldLayoutId id="2147483794" r:id="rId4"/>
    <p:sldLayoutId id="2147483795" r:id="rId5"/>
    <p:sldLayoutId id="2147483796" r:id="rId6"/>
    <p:sldLayoutId id="2147483797" r:id="rId7"/>
    <p:sldLayoutId id="2147483799" r:id="rId8"/>
    <p:sldLayoutId id="2147483800" r:id="rId9"/>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cs typeface="Arial" charset="0"/>
        </a:defRPr>
      </a:lvl2pPr>
      <a:lvl3pPr algn="l" rtl="0" eaLnBrk="0" fontAlgn="base" hangingPunct="0">
        <a:spcBef>
          <a:spcPct val="0"/>
        </a:spcBef>
        <a:spcAft>
          <a:spcPct val="0"/>
        </a:spcAft>
        <a:defRPr sz="4400">
          <a:solidFill>
            <a:schemeClr val="tx2"/>
          </a:solidFill>
          <a:latin typeface="Garamond" pitchFamily="18" charset="0"/>
          <a:cs typeface="Arial" charset="0"/>
        </a:defRPr>
      </a:lvl3pPr>
      <a:lvl4pPr algn="l" rtl="0" eaLnBrk="0" fontAlgn="base" hangingPunct="0">
        <a:spcBef>
          <a:spcPct val="0"/>
        </a:spcBef>
        <a:spcAft>
          <a:spcPct val="0"/>
        </a:spcAft>
        <a:defRPr sz="4400">
          <a:solidFill>
            <a:schemeClr val="tx2"/>
          </a:solidFill>
          <a:latin typeface="Garamond" pitchFamily="18" charset="0"/>
          <a:cs typeface="Arial" charset="0"/>
        </a:defRPr>
      </a:lvl4pPr>
      <a:lvl5pPr algn="l" rtl="0" eaLnBrk="0" fontAlgn="base" hangingPunct="0">
        <a:spcBef>
          <a:spcPct val="0"/>
        </a:spcBef>
        <a:spcAft>
          <a:spcPct val="0"/>
        </a:spcAft>
        <a:defRPr sz="4400">
          <a:solidFill>
            <a:schemeClr val="tx2"/>
          </a:solidFill>
          <a:latin typeface="Garamond" pitchFamily="18" charset="0"/>
          <a:cs typeface="Arial" charset="0"/>
        </a:defRPr>
      </a:lvl5pPr>
      <a:lvl6pPr marL="457200" algn="l" rtl="0" fontAlgn="base">
        <a:spcBef>
          <a:spcPct val="0"/>
        </a:spcBef>
        <a:spcAft>
          <a:spcPct val="0"/>
        </a:spcAft>
        <a:defRPr sz="4400">
          <a:solidFill>
            <a:schemeClr val="tx2"/>
          </a:solidFill>
          <a:latin typeface="Garamond" pitchFamily="18" charset="0"/>
          <a:cs typeface="Arial" charset="0"/>
        </a:defRPr>
      </a:lvl6pPr>
      <a:lvl7pPr marL="914400" algn="l" rtl="0" fontAlgn="base">
        <a:spcBef>
          <a:spcPct val="0"/>
        </a:spcBef>
        <a:spcAft>
          <a:spcPct val="0"/>
        </a:spcAft>
        <a:defRPr sz="4400">
          <a:solidFill>
            <a:schemeClr val="tx2"/>
          </a:solidFill>
          <a:latin typeface="Garamond" pitchFamily="18" charset="0"/>
          <a:cs typeface="Arial" charset="0"/>
        </a:defRPr>
      </a:lvl7pPr>
      <a:lvl8pPr marL="1371600" algn="l" rtl="0" fontAlgn="base">
        <a:spcBef>
          <a:spcPct val="0"/>
        </a:spcBef>
        <a:spcAft>
          <a:spcPct val="0"/>
        </a:spcAft>
        <a:defRPr sz="4400">
          <a:solidFill>
            <a:schemeClr val="tx2"/>
          </a:solidFill>
          <a:latin typeface="Garamond" pitchFamily="18" charset="0"/>
          <a:cs typeface="Arial" charset="0"/>
        </a:defRPr>
      </a:lvl8pPr>
      <a:lvl9pPr marL="1828800" algn="l" rtl="0" fontAlgn="base">
        <a:spcBef>
          <a:spcPct val="0"/>
        </a:spcBef>
        <a:spcAft>
          <a:spcPct val="0"/>
        </a:spcAft>
        <a:defRPr sz="44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wmf"/><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1.xml"/><Relationship Id="rId7" Type="http://schemas.openxmlformats.org/officeDocument/2006/relationships/image" Target="../media/image15.w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14.wmf"/><Relationship Id="rId4" Type="http://schemas.openxmlformats.org/officeDocument/2006/relationships/oleObject" Target="../embeddings/oleObject13.bin"/><Relationship Id="rId9" Type="http://schemas.openxmlformats.org/officeDocument/2006/relationships/image" Target="../media/image16.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1.emf"/><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25.wmf"/><Relationship Id="rId4" Type="http://schemas.openxmlformats.org/officeDocument/2006/relationships/oleObject" Target="../embeddings/oleObject1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28.png"/><Relationship Id="rId5" Type="http://schemas.openxmlformats.org/officeDocument/2006/relationships/image" Target="../media/image27.wmf"/><Relationship Id="rId4" Type="http://schemas.openxmlformats.org/officeDocument/2006/relationships/oleObject" Target="../embeddings/oleObject18.bin"/></Relationships>
</file>

<file path=ppt/slides/_rels/slide2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27.xml"/><Relationship Id="rId7" Type="http://schemas.openxmlformats.org/officeDocument/2006/relationships/oleObject" Target="../embeddings/oleObject20.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19.bin"/><Relationship Id="rId4" Type="http://schemas.openxmlformats.org/officeDocument/2006/relationships/image" Target="../media/image3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33.wmf"/><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32.wmf"/><Relationship Id="rId4" Type="http://schemas.openxmlformats.org/officeDocument/2006/relationships/oleObject" Target="../embeddings/oleObject2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vmlDrawing" Target="../drawings/vmlDrawing13.vml"/><Relationship Id="rId5" Type="http://schemas.openxmlformats.org/officeDocument/2006/relationships/image" Target="../media/image34.wmf"/><Relationship Id="rId4" Type="http://schemas.openxmlformats.org/officeDocument/2006/relationships/oleObject" Target="../embeddings/oleObject23.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emf"/><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4.png"/><Relationship Id="rId5" Type="http://schemas.openxmlformats.org/officeDocument/2006/relationships/image" Target="../media/image53.wmf"/><Relationship Id="rId4" Type="http://schemas.openxmlformats.org/officeDocument/2006/relationships/oleObject" Target="../embeddings/oleObject24.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55.wmf"/><Relationship Id="rId4"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6.wmf"/><Relationship Id="rId4" Type="http://schemas.openxmlformats.org/officeDocument/2006/relationships/oleObject" Target="../embeddings/oleObject26.bin"/></Relationships>
</file>

<file path=ppt/slides/_rels/slide51.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64.wmf"/><Relationship Id="rId4" Type="http://schemas.openxmlformats.org/officeDocument/2006/relationships/oleObject" Target="../embeddings/oleObject27.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6.png"/><Relationship Id="rId5" Type="http://schemas.openxmlformats.org/officeDocument/2006/relationships/image" Target="../media/image65.wmf"/><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67.wmf"/><Relationship Id="rId4" Type="http://schemas.openxmlformats.org/officeDocument/2006/relationships/oleObject" Target="../embeddings/oleObject29.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68.wmf"/><Relationship Id="rId4" Type="http://schemas.openxmlformats.org/officeDocument/2006/relationships/oleObject" Target="../embeddings/oleObject30.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52.xml"/><Relationship Id="rId7" Type="http://schemas.openxmlformats.org/officeDocument/2006/relationships/image" Target="../media/image70.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32.bin"/><Relationship Id="rId5" Type="http://schemas.openxmlformats.org/officeDocument/2006/relationships/image" Target="../media/image69.wmf"/><Relationship Id="rId4" Type="http://schemas.openxmlformats.org/officeDocument/2006/relationships/oleObject" Target="../embeddings/oleObject31.bin"/><Relationship Id="rId9" Type="http://schemas.openxmlformats.org/officeDocument/2006/relationships/image" Target="../media/image71.wmf"/></Relationships>
</file>

<file path=ppt/slides/_rels/slide6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77.png"/><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openxmlformats.org/officeDocument/2006/relationships/image" Target="../media/image75.wmf"/><Relationship Id="rId5" Type="http://schemas.openxmlformats.org/officeDocument/2006/relationships/oleObject" Target="../embeddings/oleObject34.bin"/><Relationship Id="rId4" Type="http://schemas.openxmlformats.org/officeDocument/2006/relationships/image" Target="../media/image76.w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79.png"/><Relationship Id="rId5" Type="http://schemas.openxmlformats.org/officeDocument/2006/relationships/image" Target="../media/image78.wmf"/><Relationship Id="rId4" Type="http://schemas.openxmlformats.org/officeDocument/2006/relationships/oleObject" Target="../embeddings/oleObject35.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vmlDrawing" Target="../drawings/vmlDrawing24.vml"/><Relationship Id="rId5" Type="http://schemas.openxmlformats.org/officeDocument/2006/relationships/image" Target="../media/image80.wmf"/><Relationship Id="rId4" Type="http://schemas.openxmlformats.org/officeDocument/2006/relationships/oleObject" Target="../embeddings/oleObject36.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notesSlide" Target="../notesSlides/notesSlide59.xml"/><Relationship Id="rId1" Type="http://schemas.openxmlformats.org/officeDocument/2006/relationships/slideLayout" Target="../slideLayouts/slideLayout8.xml"/><Relationship Id="rId4" Type="http://schemas.openxmlformats.org/officeDocument/2006/relationships/image" Target="../media/image82.emf"/></Relationships>
</file>

<file path=ppt/slides/_rels/slide74.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notesSlide" Target="../notesSlides/notesSlide60.xml"/><Relationship Id="rId1" Type="http://schemas.openxmlformats.org/officeDocument/2006/relationships/slideLayout" Target="../slideLayouts/slideLayout8.xml"/><Relationship Id="rId4" Type="http://schemas.openxmlformats.org/officeDocument/2006/relationships/image" Target="../media/image82.emf"/></Relationships>
</file>

<file path=ppt/slides/_rels/slide7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8.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7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F84941-170E-4EF5-A879-CEDF14EBE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90800"/>
            <a:ext cx="5029200" cy="2180517"/>
          </a:xfrm>
          <a:prstGeom prst="rect">
            <a:avLst/>
          </a:prstGeom>
        </p:spPr>
      </p:pic>
      <p:sp>
        <p:nvSpPr>
          <p:cNvPr id="5" name="TextBox 4">
            <a:extLst>
              <a:ext uri="{FF2B5EF4-FFF2-40B4-BE49-F238E27FC236}">
                <a16:creationId xmlns:a16="http://schemas.microsoft.com/office/drawing/2014/main" id="{EE8AE555-2D36-49D9-89F4-06BB97B53B1D}"/>
              </a:ext>
            </a:extLst>
          </p:cNvPr>
          <p:cNvSpPr txBox="1"/>
          <p:nvPr/>
        </p:nvSpPr>
        <p:spPr>
          <a:xfrm>
            <a:off x="1009650" y="2133600"/>
            <a:ext cx="7124700" cy="769441"/>
          </a:xfrm>
          <a:prstGeom prst="rect">
            <a:avLst/>
          </a:prstGeom>
          <a:noFill/>
        </p:spPr>
        <p:txBody>
          <a:bodyPr wrap="square">
            <a:spAutoFit/>
          </a:bodyPr>
          <a:lstStyle/>
          <a:p>
            <a:pPr algn="ctr"/>
            <a:r>
              <a:rPr lang="en-US" sz="4400" b="1" dirty="0" err="1">
                <a:solidFill>
                  <a:schemeClr val="accent5">
                    <a:lumMod val="50000"/>
                  </a:schemeClr>
                </a:solidFill>
                <a:latin typeface="Flux" pitchFamily="50" charset="0"/>
              </a:rPr>
              <a:t>Rootfinding</a:t>
            </a:r>
            <a:endParaRPr lang="en-GB" sz="4400" b="1" dirty="0">
              <a:solidFill>
                <a:schemeClr val="accent5">
                  <a:lumMod val="50000"/>
                </a:schemeClr>
              </a:solidFill>
              <a:latin typeface="Flux" pitchFamily="5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5">
            <a:extLst>
              <a:ext uri="{FF2B5EF4-FFF2-40B4-BE49-F238E27FC236}">
                <a16:creationId xmlns:a16="http://schemas.microsoft.com/office/drawing/2014/main" id="{80B43F36-6448-41AD-86AE-15C3DE9F8803}"/>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50179" name="Slide Number Placeholder 7">
            <a:extLst>
              <a:ext uri="{FF2B5EF4-FFF2-40B4-BE49-F238E27FC236}">
                <a16:creationId xmlns:a16="http://schemas.microsoft.com/office/drawing/2014/main" id="{151D0169-B85F-4560-A399-505C8288F1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E33F60C-BE82-4144-BD5E-5AE899EFFC60}" type="slidenum">
              <a:rPr lang="ar-SA" altLang="en-US"/>
              <a:pPr eaLnBrk="1" hangingPunct="1"/>
              <a:t>10</a:t>
            </a:fld>
            <a:endParaRPr lang="en-US" altLang="en-US"/>
          </a:p>
        </p:txBody>
      </p:sp>
      <p:sp>
        <p:nvSpPr>
          <p:cNvPr id="50180" name="Rectangle 2">
            <a:extLst>
              <a:ext uri="{FF2B5EF4-FFF2-40B4-BE49-F238E27FC236}">
                <a16:creationId xmlns:a16="http://schemas.microsoft.com/office/drawing/2014/main" id="{DD96892A-DA28-4DA5-9602-54952953CB36}"/>
              </a:ext>
            </a:extLst>
          </p:cNvPr>
          <p:cNvSpPr>
            <a:spLocks noGrp="1" noChangeArrowheads="1"/>
          </p:cNvSpPr>
          <p:nvPr>
            <p:ph type="title"/>
          </p:nvPr>
        </p:nvSpPr>
        <p:spPr/>
        <p:txBody>
          <a:bodyPr/>
          <a:lstStyle/>
          <a:p>
            <a:pPr eaLnBrk="1" hangingPunct="1"/>
            <a:r>
              <a:rPr lang="en-US" altLang="en-US"/>
              <a:t>Solution Methods</a:t>
            </a:r>
            <a:endParaRPr lang="en-US" altLang="en-US" sz="3200"/>
          </a:p>
        </p:txBody>
      </p:sp>
      <p:sp>
        <p:nvSpPr>
          <p:cNvPr id="50181" name="Rectangle 3">
            <a:extLst>
              <a:ext uri="{FF2B5EF4-FFF2-40B4-BE49-F238E27FC236}">
                <a16:creationId xmlns:a16="http://schemas.microsoft.com/office/drawing/2014/main" id="{F420B287-8A82-45F7-BA79-EA4C564C5546}"/>
              </a:ext>
            </a:extLst>
          </p:cNvPr>
          <p:cNvSpPr>
            <a:spLocks noGrp="1" noChangeArrowheads="1"/>
          </p:cNvSpPr>
          <p:nvPr>
            <p:ph type="body" sz="half" idx="1"/>
          </p:nvPr>
        </p:nvSpPr>
        <p:spPr>
          <a:xfrm>
            <a:off x="457200" y="1600200"/>
            <a:ext cx="8077200" cy="4530725"/>
          </a:xfrm>
        </p:spPr>
        <p:txBody>
          <a:bodyPr/>
          <a:lstStyle/>
          <a:p>
            <a:pPr eaLnBrk="1" hangingPunct="1">
              <a:buFont typeface="Wingdings" panose="05000000000000000000" pitchFamily="2" charset="2"/>
              <a:buNone/>
            </a:pPr>
            <a:r>
              <a:rPr lang="en-US" altLang="en-US" sz="2400"/>
              <a:t>	Several ways to solve nonlinear equations are possible:</a:t>
            </a:r>
          </a:p>
          <a:p>
            <a:pPr lvl="1" eaLnBrk="1" hangingPunct="1"/>
            <a:endParaRPr lang="en-US" altLang="en-US" u="sng">
              <a:solidFill>
                <a:srgbClr val="FF0000"/>
              </a:solidFill>
            </a:endParaRPr>
          </a:p>
          <a:p>
            <a:pPr lvl="1" eaLnBrk="1" hangingPunct="1"/>
            <a:r>
              <a:rPr lang="en-US" altLang="en-US" u="sng">
                <a:solidFill>
                  <a:srgbClr val="FF0000"/>
                </a:solidFill>
              </a:rPr>
              <a:t>Analytical Solutions</a:t>
            </a:r>
          </a:p>
          <a:p>
            <a:pPr lvl="2" eaLnBrk="1" hangingPunct="1"/>
            <a:r>
              <a:rPr lang="en-US" altLang="en-US">
                <a:solidFill>
                  <a:srgbClr val="0033CC"/>
                </a:solidFill>
              </a:rPr>
              <a:t>Possible for special equations only</a:t>
            </a:r>
            <a:endParaRPr lang="en-US" altLang="en-US"/>
          </a:p>
          <a:p>
            <a:pPr lvl="1" eaLnBrk="1" hangingPunct="1"/>
            <a:r>
              <a:rPr lang="en-US" altLang="en-US" u="sng">
                <a:solidFill>
                  <a:srgbClr val="FF0000"/>
                </a:solidFill>
              </a:rPr>
              <a:t>Graphical Solutions</a:t>
            </a:r>
          </a:p>
          <a:p>
            <a:pPr lvl="2" eaLnBrk="1" hangingPunct="1"/>
            <a:r>
              <a:rPr lang="en-US" altLang="en-US">
                <a:solidFill>
                  <a:srgbClr val="0033CC"/>
                </a:solidFill>
              </a:rPr>
              <a:t>Useful for providing initial guesses for other methods </a:t>
            </a:r>
            <a:endParaRPr lang="en-US" altLang="en-US"/>
          </a:p>
          <a:p>
            <a:pPr lvl="1" eaLnBrk="1" hangingPunct="1"/>
            <a:r>
              <a:rPr lang="en-US" altLang="en-US" u="sng">
                <a:solidFill>
                  <a:srgbClr val="FF0000"/>
                </a:solidFill>
              </a:rPr>
              <a:t>Numerical Solutions</a:t>
            </a:r>
          </a:p>
          <a:p>
            <a:pPr lvl="2" eaLnBrk="1" hangingPunct="1"/>
            <a:r>
              <a:rPr lang="en-US" altLang="en-US"/>
              <a:t>Open methods</a:t>
            </a:r>
          </a:p>
          <a:p>
            <a:pPr lvl="2" eaLnBrk="1" hangingPunct="1"/>
            <a:r>
              <a:rPr lang="en-US" altLang="en-US"/>
              <a:t>Bracketing methods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Date Placeholder 5">
            <a:extLst>
              <a:ext uri="{FF2B5EF4-FFF2-40B4-BE49-F238E27FC236}">
                <a16:creationId xmlns:a16="http://schemas.microsoft.com/office/drawing/2014/main" id="{E9A53E57-EA50-423B-9D2B-A70E847E1B95}"/>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7173" name="Slide Number Placeholder 7">
            <a:extLst>
              <a:ext uri="{FF2B5EF4-FFF2-40B4-BE49-F238E27FC236}">
                <a16:creationId xmlns:a16="http://schemas.microsoft.com/office/drawing/2014/main" id="{2F24C799-D436-4A9A-9532-75ED24C7E3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AFF0A95-B3E0-41D3-B494-295C20F8FE14}" type="slidenum">
              <a:rPr lang="ar-SA" altLang="en-US"/>
              <a:pPr eaLnBrk="1" hangingPunct="1"/>
              <a:t>11</a:t>
            </a:fld>
            <a:endParaRPr lang="en-US" altLang="en-US"/>
          </a:p>
        </p:txBody>
      </p:sp>
      <p:sp>
        <p:nvSpPr>
          <p:cNvPr id="7174" name="Rectangle 2">
            <a:extLst>
              <a:ext uri="{FF2B5EF4-FFF2-40B4-BE49-F238E27FC236}">
                <a16:creationId xmlns:a16="http://schemas.microsoft.com/office/drawing/2014/main" id="{BFECE67C-473C-47BE-A261-28EB39DC45DD}"/>
              </a:ext>
            </a:extLst>
          </p:cNvPr>
          <p:cNvSpPr>
            <a:spLocks noGrp="1" noChangeArrowheads="1"/>
          </p:cNvSpPr>
          <p:nvPr>
            <p:ph type="title"/>
          </p:nvPr>
        </p:nvSpPr>
        <p:spPr/>
        <p:txBody>
          <a:bodyPr/>
          <a:lstStyle/>
          <a:p>
            <a:pPr eaLnBrk="1" hangingPunct="1"/>
            <a:r>
              <a:rPr lang="en-US" altLang="en-US" sz="4000"/>
              <a:t>Analytical Methods</a:t>
            </a:r>
            <a:endParaRPr lang="en-US" altLang="en-US" sz="3600">
              <a:solidFill>
                <a:srgbClr val="FF0000"/>
              </a:solidFill>
            </a:endParaRPr>
          </a:p>
        </p:txBody>
      </p:sp>
      <p:sp>
        <p:nvSpPr>
          <p:cNvPr id="7175" name="Rectangle 3">
            <a:extLst>
              <a:ext uri="{FF2B5EF4-FFF2-40B4-BE49-F238E27FC236}">
                <a16:creationId xmlns:a16="http://schemas.microsoft.com/office/drawing/2014/main" id="{71E06394-126B-436C-A9DF-8F13664316BE}"/>
              </a:ext>
            </a:extLst>
          </p:cNvPr>
          <p:cNvSpPr>
            <a:spLocks noGrp="1" noChangeArrowheads="1"/>
          </p:cNvSpPr>
          <p:nvPr>
            <p:ph type="body" sz="half" idx="1"/>
          </p:nvPr>
        </p:nvSpPr>
        <p:spPr>
          <a:xfrm>
            <a:off x="457200" y="1600200"/>
            <a:ext cx="8077200" cy="4530725"/>
          </a:xfrm>
        </p:spPr>
        <p:txBody>
          <a:bodyPr/>
          <a:lstStyle/>
          <a:p>
            <a:pPr eaLnBrk="1" hangingPunct="1">
              <a:buFont typeface="Wingdings" panose="05000000000000000000" pitchFamily="2" charset="2"/>
              <a:buNone/>
            </a:pPr>
            <a:r>
              <a:rPr lang="en-US" altLang="en-US" sz="2400"/>
              <a:t>	Analytical Solutions are available for special equations only. </a:t>
            </a:r>
          </a:p>
          <a:p>
            <a:pPr eaLnBrk="1" hangingPunct="1"/>
            <a:endParaRPr lang="en-US" altLang="en-US" sz="2400"/>
          </a:p>
          <a:p>
            <a:pPr eaLnBrk="1" hangingPunct="1"/>
            <a:endParaRPr lang="en-US" altLang="en-US" sz="2400"/>
          </a:p>
          <a:p>
            <a:pPr eaLnBrk="1" hangingPunct="1"/>
            <a:endParaRPr lang="en-US" altLang="en-US" sz="2400"/>
          </a:p>
          <a:p>
            <a:pPr eaLnBrk="1" hangingPunct="1">
              <a:buFont typeface="Wingdings" panose="05000000000000000000" pitchFamily="2" charset="2"/>
              <a:buNone/>
            </a:pPr>
            <a:r>
              <a:rPr lang="en-US" altLang="en-US" sz="2400"/>
              <a:t>   </a:t>
            </a:r>
          </a:p>
          <a:p>
            <a:pPr eaLnBrk="1" hangingPunct="1">
              <a:buFont typeface="Wingdings" panose="05000000000000000000" pitchFamily="2" charset="2"/>
              <a:buNone/>
            </a:pPr>
            <a:r>
              <a:rPr lang="en-US" altLang="en-US" sz="2400"/>
              <a:t>   </a:t>
            </a:r>
          </a:p>
        </p:txBody>
      </p:sp>
      <p:graphicFrame>
        <p:nvGraphicFramePr>
          <p:cNvPr id="7170" name="Object 4">
            <a:extLst>
              <a:ext uri="{FF2B5EF4-FFF2-40B4-BE49-F238E27FC236}">
                <a16:creationId xmlns:a16="http://schemas.microsoft.com/office/drawing/2014/main" id="{D62CB2AD-CAF1-4638-B52A-07C40D0C6BA4}"/>
              </a:ext>
            </a:extLst>
          </p:cNvPr>
          <p:cNvGraphicFramePr>
            <a:graphicFrameLocks noGrp="1" noChangeAspect="1"/>
          </p:cNvGraphicFramePr>
          <p:nvPr>
            <p:ph sz="quarter" idx="2"/>
            <p:extLst>
              <p:ext uri="{D42A27DB-BD31-4B8C-83A1-F6EECF244321}">
                <p14:modId xmlns:p14="http://schemas.microsoft.com/office/powerpoint/2010/main" val="2582846505"/>
              </p:ext>
            </p:extLst>
          </p:nvPr>
        </p:nvGraphicFramePr>
        <p:xfrm>
          <a:off x="838200" y="2674938"/>
          <a:ext cx="6019800" cy="1625600"/>
        </p:xfrm>
        <a:graphic>
          <a:graphicData uri="http://schemas.openxmlformats.org/presentationml/2006/ole">
            <mc:AlternateContent xmlns:mc="http://schemas.openxmlformats.org/markup-compatibility/2006">
              <mc:Choice xmlns:v="urn:schemas-microsoft-com:vml" Requires="v">
                <p:oleObj spid="_x0000_s7372" name="Equation" r:id="rId4" imgW="2539800" imgH="685800" progId="Equation.3">
                  <p:embed/>
                </p:oleObj>
              </mc:Choice>
              <mc:Fallback>
                <p:oleObj name="Equation" r:id="rId4" imgW="2539800" imgH="685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674938"/>
                        <a:ext cx="60198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5">
            <a:extLst>
              <a:ext uri="{FF2B5EF4-FFF2-40B4-BE49-F238E27FC236}">
                <a16:creationId xmlns:a16="http://schemas.microsoft.com/office/drawing/2014/main" id="{4BC75208-F93D-43BB-9A77-8666F3D99086}"/>
              </a:ext>
            </a:extLst>
          </p:cNvPr>
          <p:cNvGraphicFramePr>
            <a:graphicFrameLocks noGrp="1" noChangeAspect="1"/>
          </p:cNvGraphicFramePr>
          <p:nvPr>
            <p:ph sz="quarter" idx="3"/>
            <p:extLst>
              <p:ext uri="{D42A27DB-BD31-4B8C-83A1-F6EECF244321}">
                <p14:modId xmlns:p14="http://schemas.microsoft.com/office/powerpoint/2010/main" val="3908520488"/>
              </p:ext>
            </p:extLst>
          </p:nvPr>
        </p:nvGraphicFramePr>
        <p:xfrm>
          <a:off x="609600" y="4505294"/>
          <a:ext cx="7924800" cy="550862"/>
        </p:xfrm>
        <a:graphic>
          <a:graphicData uri="http://schemas.openxmlformats.org/presentationml/2006/ole">
            <mc:AlternateContent xmlns:mc="http://schemas.openxmlformats.org/markup-compatibility/2006">
              <mc:Choice xmlns:v="urn:schemas-microsoft-com:vml" Requires="v">
                <p:oleObj spid="_x0000_s7373" name="Microsoft Equation 3.0" r:id="rId6" imgW="3288960" imgH="228600" progId="Equation.3">
                  <p:embed/>
                </p:oleObj>
              </mc:Choice>
              <mc:Fallback>
                <p:oleObj name="Microsoft Equation 3.0" r:id="rId6" imgW="328896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505294"/>
                        <a:ext cx="7924800" cy="550862"/>
                      </a:xfrm>
                      <a:prstGeom prst="rect">
                        <a:avLst/>
                      </a:prstGeom>
                      <a:solidFill>
                        <a:schemeClr val="accent2"/>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Date Placeholder 5">
            <a:extLst>
              <a:ext uri="{FF2B5EF4-FFF2-40B4-BE49-F238E27FC236}">
                <a16:creationId xmlns:a16="http://schemas.microsoft.com/office/drawing/2014/main" id="{E7683436-FCFB-41BB-8780-623C39A8B636}"/>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8198" name="Slide Number Placeholder 7">
            <a:extLst>
              <a:ext uri="{FF2B5EF4-FFF2-40B4-BE49-F238E27FC236}">
                <a16:creationId xmlns:a16="http://schemas.microsoft.com/office/drawing/2014/main" id="{565693BD-911B-4075-AC4F-11A171631F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F5ADE67-2C8D-47B7-B9C6-CC40E3EF066F}" type="slidenum">
              <a:rPr lang="ar-SA" altLang="en-US"/>
              <a:pPr eaLnBrk="1" hangingPunct="1"/>
              <a:t>12</a:t>
            </a:fld>
            <a:endParaRPr lang="en-US" altLang="en-US"/>
          </a:p>
        </p:txBody>
      </p:sp>
      <p:sp>
        <p:nvSpPr>
          <p:cNvPr id="8199" name="Rectangle 2">
            <a:extLst>
              <a:ext uri="{FF2B5EF4-FFF2-40B4-BE49-F238E27FC236}">
                <a16:creationId xmlns:a16="http://schemas.microsoft.com/office/drawing/2014/main" id="{18E5A798-139F-45AD-A5C9-D810247CD2C2}"/>
              </a:ext>
            </a:extLst>
          </p:cNvPr>
          <p:cNvSpPr>
            <a:spLocks noGrp="1" noChangeArrowheads="1"/>
          </p:cNvSpPr>
          <p:nvPr>
            <p:ph type="title"/>
          </p:nvPr>
        </p:nvSpPr>
        <p:spPr/>
        <p:txBody>
          <a:bodyPr/>
          <a:lstStyle/>
          <a:p>
            <a:pPr eaLnBrk="1" hangingPunct="1"/>
            <a:r>
              <a:rPr lang="en-US" altLang="en-US"/>
              <a:t>Graphical Methods</a:t>
            </a:r>
          </a:p>
        </p:txBody>
      </p:sp>
      <p:sp>
        <p:nvSpPr>
          <p:cNvPr id="8200" name="Rectangle 3">
            <a:extLst>
              <a:ext uri="{FF2B5EF4-FFF2-40B4-BE49-F238E27FC236}">
                <a16:creationId xmlns:a16="http://schemas.microsoft.com/office/drawing/2014/main" id="{EFD5E293-6532-4D78-915F-34514C1FF2B8}"/>
              </a:ext>
            </a:extLst>
          </p:cNvPr>
          <p:cNvSpPr>
            <a:spLocks noGrp="1" noChangeArrowheads="1"/>
          </p:cNvSpPr>
          <p:nvPr>
            <p:ph type="body" sz="half" idx="1"/>
          </p:nvPr>
        </p:nvSpPr>
        <p:spPr>
          <a:xfrm>
            <a:off x="457200" y="1600200"/>
            <a:ext cx="7924800" cy="1243013"/>
          </a:xfrm>
        </p:spPr>
        <p:txBody>
          <a:bodyPr/>
          <a:lstStyle/>
          <a:p>
            <a:pPr eaLnBrk="1" hangingPunct="1"/>
            <a:r>
              <a:rPr lang="en-US" altLang="en-US" sz="2400"/>
              <a:t>Graphical methods are useful to provide an initial guess to be used by other methods.</a:t>
            </a:r>
          </a:p>
          <a:p>
            <a:pPr eaLnBrk="1" hangingPunct="1"/>
            <a:endParaRPr lang="en-US" altLang="en-US" sz="2400"/>
          </a:p>
        </p:txBody>
      </p:sp>
      <p:graphicFrame>
        <p:nvGraphicFramePr>
          <p:cNvPr id="8194" name="Object 4">
            <a:extLst>
              <a:ext uri="{FF2B5EF4-FFF2-40B4-BE49-F238E27FC236}">
                <a16:creationId xmlns:a16="http://schemas.microsoft.com/office/drawing/2014/main" id="{B535BD79-3794-4F70-BB2C-A539447A5CE9}"/>
              </a:ext>
            </a:extLst>
          </p:cNvPr>
          <p:cNvGraphicFramePr>
            <a:graphicFrameLocks noGrp="1" noChangeAspect="1"/>
          </p:cNvGraphicFramePr>
          <p:nvPr>
            <p:ph sz="quarter" idx="2"/>
            <p:extLst>
              <p:ext uri="{D42A27DB-BD31-4B8C-83A1-F6EECF244321}">
                <p14:modId xmlns:p14="http://schemas.microsoft.com/office/powerpoint/2010/main" val="2657836995"/>
              </p:ext>
            </p:extLst>
          </p:nvPr>
        </p:nvGraphicFramePr>
        <p:xfrm>
          <a:off x="914400" y="3078163"/>
          <a:ext cx="2708275" cy="2400300"/>
        </p:xfrm>
        <a:graphic>
          <a:graphicData uri="http://schemas.openxmlformats.org/presentationml/2006/ole">
            <mc:AlternateContent xmlns:mc="http://schemas.openxmlformats.org/markup-compatibility/2006">
              <mc:Choice xmlns:v="urn:schemas-microsoft-com:vml" Requires="v">
                <p:oleObj spid="_x0000_s8505" name="Equation" r:id="rId4" imgW="1002960" imgH="888840" progId="Equation.3">
                  <p:embed/>
                </p:oleObj>
              </mc:Choice>
              <mc:Fallback>
                <p:oleObj name="Equation" r:id="rId4" imgW="1002960" imgH="8888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078163"/>
                        <a:ext cx="2708275" cy="240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Line 5">
            <a:extLst>
              <a:ext uri="{FF2B5EF4-FFF2-40B4-BE49-F238E27FC236}">
                <a16:creationId xmlns:a16="http://schemas.microsoft.com/office/drawing/2014/main" id="{EF8E24B8-F7C0-41FE-B60C-0C86C4F5B2FA}"/>
              </a:ext>
            </a:extLst>
          </p:cNvPr>
          <p:cNvSpPr>
            <a:spLocks noChangeShapeType="1"/>
          </p:cNvSpPr>
          <p:nvPr/>
        </p:nvSpPr>
        <p:spPr bwMode="auto">
          <a:xfrm>
            <a:off x="5334000" y="5334000"/>
            <a:ext cx="3124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202" name="Line 6">
            <a:extLst>
              <a:ext uri="{FF2B5EF4-FFF2-40B4-BE49-F238E27FC236}">
                <a16:creationId xmlns:a16="http://schemas.microsoft.com/office/drawing/2014/main" id="{5E66C357-ECD6-4DC0-9DD6-F4266D2E1749}"/>
              </a:ext>
            </a:extLst>
          </p:cNvPr>
          <p:cNvSpPr>
            <a:spLocks noChangeShapeType="1"/>
          </p:cNvSpPr>
          <p:nvPr/>
        </p:nvSpPr>
        <p:spPr bwMode="auto">
          <a:xfrm flipV="1">
            <a:off x="6096000" y="3352800"/>
            <a:ext cx="0" cy="2590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203" name="Freeform 7">
            <a:extLst>
              <a:ext uri="{FF2B5EF4-FFF2-40B4-BE49-F238E27FC236}">
                <a16:creationId xmlns:a16="http://schemas.microsoft.com/office/drawing/2014/main" id="{C887BDB4-954A-44FD-A2A7-40FFA9B6EC4C}"/>
              </a:ext>
            </a:extLst>
          </p:cNvPr>
          <p:cNvSpPr>
            <a:spLocks/>
          </p:cNvSpPr>
          <p:nvPr/>
        </p:nvSpPr>
        <p:spPr bwMode="auto">
          <a:xfrm>
            <a:off x="5181600" y="3082925"/>
            <a:ext cx="3200400" cy="2174875"/>
          </a:xfrm>
          <a:custGeom>
            <a:avLst/>
            <a:gdLst>
              <a:gd name="T0" fmla="*/ 0 w 2054"/>
              <a:gd name="T1" fmla="*/ 0 h 1370"/>
              <a:gd name="T2" fmla="*/ 2147483647 w 2054"/>
              <a:gd name="T3" fmla="*/ 2147483647 h 1370"/>
              <a:gd name="T4" fmla="*/ 2147483647 w 2054"/>
              <a:gd name="T5" fmla="*/ 2147483647 h 1370"/>
              <a:gd name="T6" fmla="*/ 2147483647 w 2054"/>
              <a:gd name="T7" fmla="*/ 2147483647 h 1370"/>
              <a:gd name="T8" fmla="*/ 2147483647 w 2054"/>
              <a:gd name="T9" fmla="*/ 2147483647 h 1370"/>
              <a:gd name="T10" fmla="*/ 2147483647 w 2054"/>
              <a:gd name="T11" fmla="*/ 2147483647 h 1370"/>
              <a:gd name="T12" fmla="*/ 2147483647 w 2054"/>
              <a:gd name="T13" fmla="*/ 2147483647 h 1370"/>
              <a:gd name="T14" fmla="*/ 0 60000 65536"/>
              <a:gd name="T15" fmla="*/ 0 60000 65536"/>
              <a:gd name="T16" fmla="*/ 0 60000 65536"/>
              <a:gd name="T17" fmla="*/ 0 60000 65536"/>
              <a:gd name="T18" fmla="*/ 0 60000 65536"/>
              <a:gd name="T19" fmla="*/ 0 60000 65536"/>
              <a:gd name="T20" fmla="*/ 0 60000 65536"/>
              <a:gd name="T21" fmla="*/ 0 w 2054"/>
              <a:gd name="T22" fmla="*/ 0 h 1370"/>
              <a:gd name="T23" fmla="*/ 2054 w 2054"/>
              <a:gd name="T24" fmla="*/ 1370 h 13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54" h="1370">
                <a:moveTo>
                  <a:pt x="0" y="0"/>
                </a:moveTo>
                <a:cubicBezTo>
                  <a:pt x="31" y="70"/>
                  <a:pt x="119" y="292"/>
                  <a:pt x="193" y="418"/>
                </a:cubicBezTo>
                <a:cubicBezTo>
                  <a:pt x="267" y="544"/>
                  <a:pt x="354" y="655"/>
                  <a:pt x="444" y="754"/>
                </a:cubicBezTo>
                <a:cubicBezTo>
                  <a:pt x="534" y="853"/>
                  <a:pt x="619" y="937"/>
                  <a:pt x="732" y="1012"/>
                </a:cubicBezTo>
                <a:cubicBezTo>
                  <a:pt x="845" y="1087"/>
                  <a:pt x="981" y="1152"/>
                  <a:pt x="1124" y="1202"/>
                </a:cubicBezTo>
                <a:cubicBezTo>
                  <a:pt x="1267" y="1252"/>
                  <a:pt x="1434" y="1286"/>
                  <a:pt x="1589" y="1314"/>
                </a:cubicBezTo>
                <a:cubicBezTo>
                  <a:pt x="1744" y="1342"/>
                  <a:pt x="1976" y="1361"/>
                  <a:pt x="2054" y="137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8204" name="Line 8">
            <a:extLst>
              <a:ext uri="{FF2B5EF4-FFF2-40B4-BE49-F238E27FC236}">
                <a16:creationId xmlns:a16="http://schemas.microsoft.com/office/drawing/2014/main" id="{69BF39FB-70C4-404F-A528-05B3425660DC}"/>
              </a:ext>
            </a:extLst>
          </p:cNvPr>
          <p:cNvSpPr>
            <a:spLocks noChangeShapeType="1"/>
          </p:cNvSpPr>
          <p:nvPr/>
        </p:nvSpPr>
        <p:spPr bwMode="auto">
          <a:xfrm flipV="1">
            <a:off x="5105400" y="3810000"/>
            <a:ext cx="2971800" cy="228600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a:lstStyle/>
          <a:p>
            <a:endParaRPr lang="en-GB"/>
          </a:p>
        </p:txBody>
      </p:sp>
      <p:graphicFrame>
        <p:nvGraphicFramePr>
          <p:cNvPr id="8195" name="Object 9">
            <a:extLst>
              <a:ext uri="{FF2B5EF4-FFF2-40B4-BE49-F238E27FC236}">
                <a16:creationId xmlns:a16="http://schemas.microsoft.com/office/drawing/2014/main" id="{5C98D297-4A7A-433E-BCFB-2A4C9150788E}"/>
              </a:ext>
            </a:extLst>
          </p:cNvPr>
          <p:cNvGraphicFramePr>
            <a:graphicFrameLocks noGrp="1" noChangeAspect="1"/>
          </p:cNvGraphicFramePr>
          <p:nvPr>
            <p:ph sz="quarter" idx="3"/>
            <p:extLst>
              <p:ext uri="{D42A27DB-BD31-4B8C-83A1-F6EECF244321}">
                <p14:modId xmlns:p14="http://schemas.microsoft.com/office/powerpoint/2010/main" val="2359868062"/>
              </p:ext>
            </p:extLst>
          </p:nvPr>
        </p:nvGraphicFramePr>
        <p:xfrm>
          <a:off x="5321300" y="2809875"/>
          <a:ext cx="698500" cy="771525"/>
        </p:xfrm>
        <a:graphic>
          <a:graphicData uri="http://schemas.openxmlformats.org/presentationml/2006/ole">
            <mc:AlternateContent xmlns:mc="http://schemas.openxmlformats.org/markup-compatibility/2006">
              <mc:Choice xmlns:v="urn:schemas-microsoft-com:vml" Requires="v">
                <p:oleObj spid="_x0000_s8506" name="Equation" r:id="rId6" imgW="241200" imgH="228600" progId="Equation.3">
                  <p:embed/>
                </p:oleObj>
              </mc:Choice>
              <mc:Fallback>
                <p:oleObj name="Equation" r:id="rId6" imgW="241200" imgH="228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1300" y="2809875"/>
                        <a:ext cx="6985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10">
            <a:extLst>
              <a:ext uri="{FF2B5EF4-FFF2-40B4-BE49-F238E27FC236}">
                <a16:creationId xmlns:a16="http://schemas.microsoft.com/office/drawing/2014/main" id="{5DFD2391-1A1A-40CB-A712-4728F73341BB}"/>
              </a:ext>
            </a:extLst>
          </p:cNvPr>
          <p:cNvGraphicFramePr>
            <a:graphicFrameLocks noChangeAspect="1"/>
          </p:cNvGraphicFramePr>
          <p:nvPr>
            <p:extLst>
              <p:ext uri="{D42A27DB-BD31-4B8C-83A1-F6EECF244321}">
                <p14:modId xmlns:p14="http://schemas.microsoft.com/office/powerpoint/2010/main" val="3707750384"/>
              </p:ext>
            </p:extLst>
          </p:nvPr>
        </p:nvGraphicFramePr>
        <p:xfrm>
          <a:off x="7924800" y="4038600"/>
          <a:ext cx="341313" cy="374650"/>
        </p:xfrm>
        <a:graphic>
          <a:graphicData uri="http://schemas.openxmlformats.org/presentationml/2006/ole">
            <mc:AlternateContent xmlns:mc="http://schemas.openxmlformats.org/markup-compatibility/2006">
              <mc:Choice xmlns:v="urn:schemas-microsoft-com:vml" Requires="v">
                <p:oleObj spid="_x0000_s8507" name="Equation" r:id="rId8" imgW="126720" imgH="139680" progId="Equation.3">
                  <p:embed/>
                </p:oleObj>
              </mc:Choice>
              <mc:Fallback>
                <p:oleObj name="Equation" r:id="rId8" imgW="126720" imgH="13968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4800" y="4038600"/>
                        <a:ext cx="3413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5" name="Oval 11">
            <a:extLst>
              <a:ext uri="{FF2B5EF4-FFF2-40B4-BE49-F238E27FC236}">
                <a16:creationId xmlns:a16="http://schemas.microsoft.com/office/drawing/2014/main" id="{0FC035F6-F7AB-4E9F-9202-FD534919D39A}"/>
              </a:ext>
            </a:extLst>
          </p:cNvPr>
          <p:cNvSpPr>
            <a:spLocks noChangeArrowheads="1"/>
          </p:cNvSpPr>
          <p:nvPr/>
        </p:nvSpPr>
        <p:spPr bwMode="auto">
          <a:xfrm>
            <a:off x="6629400" y="4876800"/>
            <a:ext cx="76200" cy="76200"/>
          </a:xfrm>
          <a:prstGeom prst="ellipse">
            <a:avLst/>
          </a:prstGeom>
          <a:solidFill>
            <a:srgbClr val="BCB9FD"/>
          </a:solidFill>
          <a:ln w="9525" algn="ctr">
            <a:solidFill>
              <a:schemeClr val="bg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8206" name="AutoShape 12">
            <a:extLst>
              <a:ext uri="{FF2B5EF4-FFF2-40B4-BE49-F238E27FC236}">
                <a16:creationId xmlns:a16="http://schemas.microsoft.com/office/drawing/2014/main" id="{5A904B96-A3A7-4713-89BE-7333D8B50AFF}"/>
              </a:ext>
            </a:extLst>
          </p:cNvPr>
          <p:cNvSpPr>
            <a:spLocks noChangeArrowheads="1"/>
          </p:cNvSpPr>
          <p:nvPr/>
        </p:nvSpPr>
        <p:spPr bwMode="auto">
          <a:xfrm>
            <a:off x="6553200" y="3810000"/>
            <a:ext cx="152400" cy="914400"/>
          </a:xfrm>
          <a:prstGeom prst="downArrow">
            <a:avLst>
              <a:gd name="adj1" fmla="val 50000"/>
              <a:gd name="adj2" fmla="val 150000"/>
            </a:avLst>
          </a:prstGeom>
          <a:solidFill>
            <a:srgbClr val="FF00FF"/>
          </a:solidFill>
          <a:ln w="952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8207" name="Text Box 13">
            <a:extLst>
              <a:ext uri="{FF2B5EF4-FFF2-40B4-BE49-F238E27FC236}">
                <a16:creationId xmlns:a16="http://schemas.microsoft.com/office/drawing/2014/main" id="{03581E73-BC4F-4173-8FFA-6A9FD15B06C1}"/>
              </a:ext>
            </a:extLst>
          </p:cNvPr>
          <p:cNvSpPr txBox="1">
            <a:spLocks noChangeArrowheads="1"/>
          </p:cNvSpPr>
          <p:nvPr/>
        </p:nvSpPr>
        <p:spPr bwMode="auto">
          <a:xfrm>
            <a:off x="5867400" y="34432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n-US"/>
              <a:t>Root</a:t>
            </a:r>
          </a:p>
        </p:txBody>
      </p:sp>
      <p:sp>
        <p:nvSpPr>
          <p:cNvPr id="8208" name="Line 14">
            <a:extLst>
              <a:ext uri="{FF2B5EF4-FFF2-40B4-BE49-F238E27FC236}">
                <a16:creationId xmlns:a16="http://schemas.microsoft.com/office/drawing/2014/main" id="{FE58CFDE-CD9F-48C6-8B5C-A884CAD7F1EC}"/>
              </a:ext>
            </a:extLst>
          </p:cNvPr>
          <p:cNvSpPr>
            <a:spLocks noChangeShapeType="1"/>
          </p:cNvSpPr>
          <p:nvPr/>
        </p:nvSpPr>
        <p:spPr bwMode="auto">
          <a:xfrm>
            <a:off x="6019800" y="3657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209" name="Line 15">
            <a:extLst>
              <a:ext uri="{FF2B5EF4-FFF2-40B4-BE49-F238E27FC236}">
                <a16:creationId xmlns:a16="http://schemas.microsoft.com/office/drawing/2014/main" id="{3E1EE077-230D-4EB9-BA77-46DAF7970403}"/>
              </a:ext>
            </a:extLst>
          </p:cNvPr>
          <p:cNvSpPr>
            <a:spLocks noChangeShapeType="1"/>
          </p:cNvSpPr>
          <p:nvPr/>
        </p:nvSpPr>
        <p:spPr bwMode="auto">
          <a:xfrm>
            <a:off x="6019800" y="4495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210" name="Line 16">
            <a:extLst>
              <a:ext uri="{FF2B5EF4-FFF2-40B4-BE49-F238E27FC236}">
                <a16:creationId xmlns:a16="http://schemas.microsoft.com/office/drawing/2014/main" id="{62DC0415-ECA8-4029-B647-5F0BBDCFF0C9}"/>
              </a:ext>
            </a:extLst>
          </p:cNvPr>
          <p:cNvSpPr>
            <a:spLocks noChangeShapeType="1"/>
          </p:cNvSpPr>
          <p:nvPr/>
        </p:nvSpPr>
        <p:spPr bwMode="auto">
          <a:xfrm>
            <a:off x="6934200" y="5257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211" name="Line 17">
            <a:extLst>
              <a:ext uri="{FF2B5EF4-FFF2-40B4-BE49-F238E27FC236}">
                <a16:creationId xmlns:a16="http://schemas.microsoft.com/office/drawing/2014/main" id="{6B1FF858-2036-47BE-8878-DC9A67B3498F}"/>
              </a:ext>
            </a:extLst>
          </p:cNvPr>
          <p:cNvSpPr>
            <a:spLocks noChangeShapeType="1"/>
          </p:cNvSpPr>
          <p:nvPr/>
        </p:nvSpPr>
        <p:spPr bwMode="auto">
          <a:xfrm>
            <a:off x="7772400" y="5257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212" name="Text Box 18">
            <a:extLst>
              <a:ext uri="{FF2B5EF4-FFF2-40B4-BE49-F238E27FC236}">
                <a16:creationId xmlns:a16="http://schemas.microsoft.com/office/drawing/2014/main" id="{F8A91503-848E-41E4-9D9B-50B817C106ED}"/>
              </a:ext>
            </a:extLst>
          </p:cNvPr>
          <p:cNvSpPr txBox="1">
            <a:spLocks noChangeArrowheads="1"/>
          </p:cNvSpPr>
          <p:nvPr/>
        </p:nvSpPr>
        <p:spPr bwMode="auto">
          <a:xfrm>
            <a:off x="6553200" y="53482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n-US"/>
              <a:t>1         2</a:t>
            </a:r>
          </a:p>
        </p:txBody>
      </p:sp>
      <p:sp>
        <p:nvSpPr>
          <p:cNvPr id="8213" name="Text Box 19">
            <a:extLst>
              <a:ext uri="{FF2B5EF4-FFF2-40B4-BE49-F238E27FC236}">
                <a16:creationId xmlns:a16="http://schemas.microsoft.com/office/drawing/2014/main" id="{7602C1F6-D854-4385-89E2-A549C17D80AA}"/>
              </a:ext>
            </a:extLst>
          </p:cNvPr>
          <p:cNvSpPr txBox="1">
            <a:spLocks noChangeArrowheads="1"/>
          </p:cNvSpPr>
          <p:nvPr/>
        </p:nvSpPr>
        <p:spPr bwMode="auto">
          <a:xfrm>
            <a:off x="5765800" y="3517900"/>
            <a:ext cx="330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n-US"/>
              <a:t>2</a:t>
            </a:r>
          </a:p>
          <a:p>
            <a:pPr algn="ctr" eaLnBrk="1" hangingPunct="1"/>
            <a:endParaRPr lang="en-US" altLang="en-US"/>
          </a:p>
          <a:p>
            <a:pPr algn="ctr" eaLnBrk="1" hangingPunct="1"/>
            <a:endParaRPr lang="en-US" altLang="en-US"/>
          </a:p>
          <a:p>
            <a:pPr algn="ctr" eaLnBrk="1" hangingPunct="1"/>
            <a:r>
              <a:rPr lang="en-US" altLang="en-US"/>
              <a:t>1</a:t>
            </a:r>
          </a:p>
          <a:p>
            <a:pPr algn="ctr" eaLnBrk="1" hangingPunct="1"/>
            <a:endParaRPr lang="en-US" altLang="en-US"/>
          </a:p>
          <a:p>
            <a:pPr algn="ctr" eaLnBrk="1" hangingPunct="1"/>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a:extLst>
              <a:ext uri="{FF2B5EF4-FFF2-40B4-BE49-F238E27FC236}">
                <a16:creationId xmlns:a16="http://schemas.microsoft.com/office/drawing/2014/main" id="{BC85E1C0-3378-4F35-B49F-910020276695}"/>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51203" name="Slide Number Placeholder 5">
            <a:extLst>
              <a:ext uri="{FF2B5EF4-FFF2-40B4-BE49-F238E27FC236}">
                <a16:creationId xmlns:a16="http://schemas.microsoft.com/office/drawing/2014/main" id="{1AB679FC-E998-49D3-B909-AF88A51485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17877B42-B908-4BB7-8A47-8D13F0F98B1B}" type="slidenum">
              <a:rPr lang="ar-SA" altLang="en-US"/>
              <a:pPr eaLnBrk="1" hangingPunct="1"/>
              <a:t>13</a:t>
            </a:fld>
            <a:endParaRPr lang="en-US" altLang="en-US"/>
          </a:p>
        </p:txBody>
      </p:sp>
      <p:sp>
        <p:nvSpPr>
          <p:cNvPr id="51204" name="Rectangle 2">
            <a:extLst>
              <a:ext uri="{FF2B5EF4-FFF2-40B4-BE49-F238E27FC236}">
                <a16:creationId xmlns:a16="http://schemas.microsoft.com/office/drawing/2014/main" id="{BA3979F0-95F7-4F06-B0D5-94D0274404B6}"/>
              </a:ext>
            </a:extLst>
          </p:cNvPr>
          <p:cNvSpPr>
            <a:spLocks noGrp="1" noChangeArrowheads="1"/>
          </p:cNvSpPr>
          <p:nvPr>
            <p:ph type="title"/>
          </p:nvPr>
        </p:nvSpPr>
        <p:spPr/>
        <p:txBody>
          <a:bodyPr/>
          <a:lstStyle/>
          <a:p>
            <a:pPr eaLnBrk="1" hangingPunct="1"/>
            <a:r>
              <a:rPr lang="en-US" altLang="en-US"/>
              <a:t>Numerical Methods</a:t>
            </a:r>
          </a:p>
        </p:txBody>
      </p:sp>
      <p:sp>
        <p:nvSpPr>
          <p:cNvPr id="51205" name="Rectangle 3">
            <a:extLst>
              <a:ext uri="{FF2B5EF4-FFF2-40B4-BE49-F238E27FC236}">
                <a16:creationId xmlns:a16="http://schemas.microsoft.com/office/drawing/2014/main" id="{3746BD25-1CEF-449F-8582-D49CC2B4BA68}"/>
              </a:ext>
            </a:extLst>
          </p:cNvPr>
          <p:cNvSpPr>
            <a:spLocks noGrp="1" noChangeArrowheads="1"/>
          </p:cNvSpPr>
          <p:nvPr>
            <p:ph type="body" idx="1"/>
          </p:nvPr>
        </p:nvSpPr>
        <p:spPr>
          <a:xfrm>
            <a:off x="457200" y="1447800"/>
            <a:ext cx="8229600" cy="4648200"/>
          </a:xfrm>
        </p:spPr>
        <p:txBody>
          <a:bodyPr/>
          <a:lstStyle/>
          <a:p>
            <a:pPr eaLnBrk="1" hangingPunct="1">
              <a:buFont typeface="Wingdings" panose="05000000000000000000" pitchFamily="2" charset="2"/>
              <a:buNone/>
            </a:pPr>
            <a:r>
              <a:rPr lang="en-US" altLang="en-US" dirty="0"/>
              <a:t> 	</a:t>
            </a:r>
            <a:r>
              <a:rPr lang="en-US" altLang="en-US" sz="2400" dirty="0"/>
              <a:t>Many methods are available to solve nonlinear equations:</a:t>
            </a:r>
          </a:p>
          <a:p>
            <a:pPr lvl="1" eaLnBrk="1" hangingPunct="1">
              <a:buClr>
                <a:schemeClr val="tx1"/>
              </a:buClr>
              <a:buFont typeface="Wingdings" panose="05000000000000000000" pitchFamily="2" charset="2"/>
              <a:buChar char="q"/>
            </a:pPr>
            <a:r>
              <a:rPr lang="en-US" altLang="en-US" dirty="0">
                <a:solidFill>
                  <a:srgbClr val="FF0000"/>
                </a:solidFill>
              </a:rPr>
              <a:t>Bisection Method</a:t>
            </a:r>
          </a:p>
          <a:p>
            <a:pPr lvl="1" eaLnBrk="1" hangingPunct="1">
              <a:buClr>
                <a:schemeClr val="tx1"/>
              </a:buClr>
              <a:buFont typeface="Wingdings" panose="05000000000000000000" pitchFamily="2" charset="2"/>
              <a:buChar char="q"/>
            </a:pPr>
            <a:r>
              <a:rPr lang="en-US" altLang="en-US" dirty="0">
                <a:solidFill>
                  <a:srgbClr val="FF0000"/>
                </a:solidFill>
              </a:rPr>
              <a:t>Newton’s Method</a:t>
            </a:r>
          </a:p>
          <a:p>
            <a:pPr lvl="1" eaLnBrk="1" hangingPunct="1">
              <a:buClr>
                <a:schemeClr val="tx1"/>
              </a:buClr>
              <a:buFont typeface="Wingdings" panose="05000000000000000000" pitchFamily="2" charset="2"/>
              <a:buChar char="q"/>
            </a:pPr>
            <a:r>
              <a:rPr lang="en-US" altLang="en-US" dirty="0">
                <a:solidFill>
                  <a:srgbClr val="FF0000"/>
                </a:solidFill>
              </a:rPr>
              <a:t>Secant Method</a:t>
            </a:r>
            <a:r>
              <a:rPr lang="en-US" altLang="en-US" dirty="0"/>
              <a:t> </a:t>
            </a:r>
          </a:p>
          <a:p>
            <a:pPr lvl="1" eaLnBrk="1" hangingPunct="1"/>
            <a:r>
              <a:rPr lang="en-US" altLang="en-US" dirty="0"/>
              <a:t>False position Method</a:t>
            </a:r>
          </a:p>
          <a:p>
            <a:pPr lvl="1" eaLnBrk="1" hangingPunct="1"/>
            <a:r>
              <a:rPr lang="en-US" altLang="en-US" dirty="0"/>
              <a:t>Muller’s Method</a:t>
            </a:r>
          </a:p>
          <a:p>
            <a:pPr lvl="1" eaLnBrk="1" hangingPunct="1"/>
            <a:r>
              <a:rPr lang="en-US" altLang="en-US" dirty="0"/>
              <a:t>Bairstow’s Method</a:t>
            </a:r>
          </a:p>
          <a:p>
            <a:pPr lvl="1" eaLnBrk="1" hangingPunct="1"/>
            <a:r>
              <a:rPr lang="en-US" altLang="en-US" dirty="0">
                <a:solidFill>
                  <a:srgbClr val="FF0000"/>
                </a:solidFill>
              </a:rPr>
              <a:t>Fixed point iterations</a:t>
            </a:r>
          </a:p>
          <a:p>
            <a:pPr lvl="1" eaLnBrk="1" hangingPunct="1"/>
            <a:r>
              <a:rPr lang="en-US" altLang="en-US" dirty="0"/>
              <a:t>……….</a:t>
            </a:r>
            <a:endParaRPr lang="en-US"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a:extLst>
              <a:ext uri="{FF2B5EF4-FFF2-40B4-BE49-F238E27FC236}">
                <a16:creationId xmlns:a16="http://schemas.microsoft.com/office/drawing/2014/main" id="{EAF91722-AEEC-456D-A247-9D78B0303D1B}"/>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52227" name="Slide Number Placeholder 5">
            <a:extLst>
              <a:ext uri="{FF2B5EF4-FFF2-40B4-BE49-F238E27FC236}">
                <a16:creationId xmlns:a16="http://schemas.microsoft.com/office/drawing/2014/main" id="{EB73B19C-4E35-4E0B-9252-966D9B2DD5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80F3971-6AA5-43F1-9BA2-A6605B7660E8}" type="slidenum">
              <a:rPr lang="ar-SA" altLang="en-US"/>
              <a:pPr eaLnBrk="1" hangingPunct="1"/>
              <a:t>14</a:t>
            </a:fld>
            <a:endParaRPr lang="en-US" altLang="en-US"/>
          </a:p>
        </p:txBody>
      </p:sp>
      <p:sp>
        <p:nvSpPr>
          <p:cNvPr id="52228" name="Rectangle 2">
            <a:extLst>
              <a:ext uri="{FF2B5EF4-FFF2-40B4-BE49-F238E27FC236}">
                <a16:creationId xmlns:a16="http://schemas.microsoft.com/office/drawing/2014/main" id="{18634349-8F2B-48E2-8381-2C427338F7D3}"/>
              </a:ext>
            </a:extLst>
          </p:cNvPr>
          <p:cNvSpPr>
            <a:spLocks noGrp="1" noChangeArrowheads="1"/>
          </p:cNvSpPr>
          <p:nvPr>
            <p:ph type="title"/>
          </p:nvPr>
        </p:nvSpPr>
        <p:spPr/>
        <p:txBody>
          <a:bodyPr/>
          <a:lstStyle/>
          <a:p>
            <a:pPr eaLnBrk="1" hangingPunct="1"/>
            <a:r>
              <a:rPr lang="en-US" altLang="en-US" dirty="0">
                <a:solidFill>
                  <a:schemeClr val="tx1"/>
                </a:solidFill>
              </a:rPr>
              <a:t>Bracketing Methods</a:t>
            </a:r>
          </a:p>
        </p:txBody>
      </p:sp>
      <p:sp>
        <p:nvSpPr>
          <p:cNvPr id="52229" name="Rectangle 3">
            <a:extLst>
              <a:ext uri="{FF2B5EF4-FFF2-40B4-BE49-F238E27FC236}">
                <a16:creationId xmlns:a16="http://schemas.microsoft.com/office/drawing/2014/main" id="{8766A89E-7870-4B6E-8D09-44801E67DF8B}"/>
              </a:ext>
            </a:extLst>
          </p:cNvPr>
          <p:cNvSpPr>
            <a:spLocks noGrp="1" noChangeArrowheads="1"/>
          </p:cNvSpPr>
          <p:nvPr>
            <p:ph type="body" idx="1"/>
          </p:nvPr>
        </p:nvSpPr>
        <p:spPr>
          <a:xfrm>
            <a:off x="457200" y="1600200"/>
            <a:ext cx="5638800" cy="4530725"/>
          </a:xfrm>
        </p:spPr>
        <p:txBody>
          <a:bodyPr/>
          <a:lstStyle/>
          <a:p>
            <a:pPr eaLnBrk="1" hangingPunct="1"/>
            <a:r>
              <a:rPr lang="en-US" altLang="en-US" sz="2400" dirty="0"/>
              <a:t>In bracketing methods, the method starts with an </a:t>
            </a:r>
            <a:r>
              <a:rPr lang="en-US" altLang="en-US" sz="2400" u="sng" dirty="0"/>
              <a:t>interval</a:t>
            </a:r>
            <a:r>
              <a:rPr lang="en-US" altLang="en-US" sz="2400" dirty="0"/>
              <a:t> that contains the root and a procedure is used to obtain a smaller interval containing the root.</a:t>
            </a:r>
          </a:p>
          <a:p>
            <a:pPr eaLnBrk="1" hangingPunct="1"/>
            <a:endParaRPr lang="en-US" altLang="en-US" sz="2400" dirty="0"/>
          </a:p>
          <a:p>
            <a:pPr eaLnBrk="1" hangingPunct="1"/>
            <a:r>
              <a:rPr lang="en-US" altLang="en-US" sz="2400" dirty="0"/>
              <a:t>Examples of bracketing methods:</a:t>
            </a:r>
          </a:p>
          <a:p>
            <a:pPr lvl="1" eaLnBrk="1" hangingPunct="1"/>
            <a:r>
              <a:rPr lang="en-US" altLang="en-US" sz="2000" dirty="0"/>
              <a:t>Bisection method</a:t>
            </a:r>
          </a:p>
          <a:p>
            <a:pPr lvl="1" eaLnBrk="1" hangingPunct="1"/>
            <a:r>
              <a:rPr lang="en-US" altLang="en-US" sz="2000" dirty="0"/>
              <a:t>False position method</a:t>
            </a:r>
          </a:p>
        </p:txBody>
      </p:sp>
      <p:pic>
        <p:nvPicPr>
          <p:cNvPr id="3" name="Picture 2">
            <a:extLst>
              <a:ext uri="{FF2B5EF4-FFF2-40B4-BE49-F238E27FC236}">
                <a16:creationId xmlns:a16="http://schemas.microsoft.com/office/drawing/2014/main" id="{12D9AAF2-B339-44E1-9DC2-A543D1FBF392}"/>
              </a:ext>
            </a:extLst>
          </p:cNvPr>
          <p:cNvPicPr>
            <a:picLocks noChangeAspect="1"/>
          </p:cNvPicPr>
          <p:nvPr/>
        </p:nvPicPr>
        <p:blipFill>
          <a:blip r:embed="rId3"/>
          <a:stretch>
            <a:fillRect/>
          </a:stretch>
        </p:blipFill>
        <p:spPr>
          <a:xfrm>
            <a:off x="5767390" y="1476652"/>
            <a:ext cx="2919410" cy="5000348"/>
          </a:xfrm>
          <a:prstGeom prst="rect">
            <a:avLst/>
          </a:prstGeom>
          <a:effectLst>
            <a:glow rad="63500">
              <a:schemeClr val="accent4">
                <a:satMod val="175000"/>
                <a:alpha val="40000"/>
              </a:schemeClr>
            </a:glo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16C5AF1-1488-46E7-A4C1-29E632A2B9D2}"/>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53252" name="Rectangle 2">
            <a:extLst>
              <a:ext uri="{FF2B5EF4-FFF2-40B4-BE49-F238E27FC236}">
                <a16:creationId xmlns:a16="http://schemas.microsoft.com/office/drawing/2014/main" id="{2B20F620-880B-42DE-9815-C5FDD17CD36D}"/>
              </a:ext>
            </a:extLst>
          </p:cNvPr>
          <p:cNvSpPr>
            <a:spLocks noGrp="1" noChangeArrowheads="1"/>
          </p:cNvSpPr>
          <p:nvPr>
            <p:ph type="title"/>
          </p:nvPr>
        </p:nvSpPr>
        <p:spPr/>
        <p:txBody>
          <a:bodyPr/>
          <a:lstStyle/>
          <a:p>
            <a:pPr eaLnBrk="1" hangingPunct="1"/>
            <a:r>
              <a:rPr lang="en-US" altLang="en-US">
                <a:solidFill>
                  <a:schemeClr val="tx1"/>
                </a:solidFill>
              </a:rPr>
              <a:t>Open Methods</a:t>
            </a:r>
          </a:p>
        </p:txBody>
      </p:sp>
      <p:sp>
        <p:nvSpPr>
          <p:cNvPr id="53253" name="Rectangle 3">
            <a:extLst>
              <a:ext uri="{FF2B5EF4-FFF2-40B4-BE49-F238E27FC236}">
                <a16:creationId xmlns:a16="http://schemas.microsoft.com/office/drawing/2014/main" id="{6211B4F7-EBD7-4A36-83ED-44C2AD8EC43C}"/>
              </a:ext>
            </a:extLst>
          </p:cNvPr>
          <p:cNvSpPr>
            <a:spLocks noGrp="1" noChangeArrowheads="1"/>
          </p:cNvSpPr>
          <p:nvPr>
            <p:ph type="body" idx="1"/>
          </p:nvPr>
        </p:nvSpPr>
        <p:spPr>
          <a:xfrm>
            <a:off x="457200" y="1600201"/>
            <a:ext cx="8229600" cy="2514600"/>
          </a:xfrm>
        </p:spPr>
        <p:txBody>
          <a:bodyPr/>
          <a:lstStyle/>
          <a:p>
            <a:pPr eaLnBrk="1" hangingPunct="1"/>
            <a:r>
              <a:rPr lang="en-US" altLang="en-US" sz="2000" dirty="0"/>
              <a:t>In the open methods, the method starts with one or more initial guess points. In each iteration, a new guess of the root is obtained.</a:t>
            </a:r>
          </a:p>
          <a:p>
            <a:pPr eaLnBrk="1" hangingPunct="1"/>
            <a:r>
              <a:rPr lang="en-US" altLang="en-US" sz="2000" dirty="0"/>
              <a:t>Open methods are usually more efficient than bracketing methods.</a:t>
            </a:r>
          </a:p>
          <a:p>
            <a:pPr eaLnBrk="1" hangingPunct="1"/>
            <a:r>
              <a:rPr lang="en-US" altLang="en-US" sz="2000" dirty="0"/>
              <a:t>They may not converge to a root.</a:t>
            </a:r>
          </a:p>
        </p:txBody>
      </p:sp>
      <p:pic>
        <p:nvPicPr>
          <p:cNvPr id="2" name="Picture 1">
            <a:extLst>
              <a:ext uri="{FF2B5EF4-FFF2-40B4-BE49-F238E27FC236}">
                <a16:creationId xmlns:a16="http://schemas.microsoft.com/office/drawing/2014/main" id="{147E64E6-6FA8-43E4-BDB0-CE480C1D14BE}"/>
              </a:ext>
            </a:extLst>
          </p:cNvPr>
          <p:cNvPicPr>
            <a:picLocks noChangeAspect="1"/>
          </p:cNvPicPr>
          <p:nvPr/>
        </p:nvPicPr>
        <p:blipFill>
          <a:blip r:embed="rId3"/>
          <a:stretch>
            <a:fillRect/>
          </a:stretch>
        </p:blipFill>
        <p:spPr>
          <a:xfrm>
            <a:off x="5181600" y="3084376"/>
            <a:ext cx="3697432" cy="3176601"/>
          </a:xfrm>
          <a:prstGeom prst="rect">
            <a:avLst/>
          </a:prstGeom>
        </p:spPr>
      </p:pic>
      <p:sp>
        <p:nvSpPr>
          <p:cNvPr id="7" name="TextBox 6">
            <a:extLst>
              <a:ext uri="{FF2B5EF4-FFF2-40B4-BE49-F238E27FC236}">
                <a16:creationId xmlns:a16="http://schemas.microsoft.com/office/drawing/2014/main" id="{B813A396-5941-4D66-921A-FD81213D13A4}"/>
              </a:ext>
            </a:extLst>
          </p:cNvPr>
          <p:cNvSpPr txBox="1"/>
          <p:nvPr/>
        </p:nvSpPr>
        <p:spPr>
          <a:xfrm>
            <a:off x="7467600" y="6260977"/>
            <a:ext cx="1600200" cy="369332"/>
          </a:xfrm>
          <a:prstGeom prst="rect">
            <a:avLst/>
          </a:prstGeom>
          <a:noFill/>
        </p:spPr>
        <p:txBody>
          <a:bodyPr wrap="square">
            <a:spAutoFit/>
          </a:bodyPr>
          <a:lstStyle/>
          <a:p>
            <a:r>
              <a:rPr lang="en-US" altLang="en-US" b="1" dirty="0">
                <a:latin typeface="Calibri" panose="020F0502020204030204" pitchFamily="34" charset="0"/>
                <a:cs typeface="Calibri" panose="020F0502020204030204" pitchFamily="34" charset="0"/>
              </a:rPr>
              <a:t>initial guess </a:t>
            </a:r>
            <a:endParaRPr lang="en-GB" b="1" dirty="0">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CC20203C-9057-41C4-8726-3961D42FACE0}"/>
              </a:ext>
            </a:extLst>
          </p:cNvPr>
          <p:cNvCxnSpPr>
            <a:cxnSpLocks/>
          </p:cNvCxnSpPr>
          <p:nvPr/>
        </p:nvCxnSpPr>
        <p:spPr>
          <a:xfrm flipV="1">
            <a:off x="8077200" y="5894387"/>
            <a:ext cx="0" cy="432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7150D5-3C63-4F21-A92A-52236915A83F}"/>
              </a:ext>
            </a:extLst>
          </p:cNvPr>
          <p:cNvSpPr txBox="1"/>
          <p:nvPr/>
        </p:nvSpPr>
        <p:spPr>
          <a:xfrm>
            <a:off x="6317241" y="6284742"/>
            <a:ext cx="1197552" cy="379213"/>
          </a:xfrm>
          <a:prstGeom prst="rect">
            <a:avLst/>
          </a:prstGeom>
          <a:noFill/>
          <a:ln>
            <a:noFill/>
          </a:ln>
        </p:spPr>
        <p:txBody>
          <a:bodyPr wrap="square">
            <a:spAutoFit/>
          </a:bodyPr>
          <a:lstStyle/>
          <a:p>
            <a:r>
              <a:rPr lang="en-US" altLang="en-US" b="1" dirty="0">
                <a:solidFill>
                  <a:srgbClr val="0070C0"/>
                </a:solidFill>
                <a:latin typeface="Calibri" panose="020F0502020204030204" pitchFamily="34" charset="0"/>
                <a:cs typeface="Calibri" panose="020F0502020204030204" pitchFamily="34" charset="0"/>
              </a:rPr>
              <a:t>new guess </a:t>
            </a:r>
            <a:endParaRPr lang="en-GB" b="1" dirty="0">
              <a:solidFill>
                <a:srgbClr val="0070C0"/>
              </a:solidFill>
              <a:latin typeface="Calibri" panose="020F0502020204030204" pitchFamily="34" charset="0"/>
              <a:cs typeface="Calibri" panose="020F0502020204030204" pitchFamily="34" charset="0"/>
            </a:endParaRPr>
          </a:p>
        </p:txBody>
      </p:sp>
      <p:cxnSp>
        <p:nvCxnSpPr>
          <p:cNvPr id="10" name="Straight Arrow Connector 9">
            <a:extLst>
              <a:ext uri="{FF2B5EF4-FFF2-40B4-BE49-F238E27FC236}">
                <a16:creationId xmlns:a16="http://schemas.microsoft.com/office/drawing/2014/main" id="{B834F67A-9BB9-42A2-90A2-3044A3E199F0}"/>
              </a:ext>
            </a:extLst>
          </p:cNvPr>
          <p:cNvCxnSpPr>
            <a:cxnSpLocks/>
          </p:cNvCxnSpPr>
          <p:nvPr/>
        </p:nvCxnSpPr>
        <p:spPr>
          <a:xfrm flipV="1">
            <a:off x="6916017" y="5894387"/>
            <a:ext cx="304800" cy="4320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a:extLst>
              <a:ext uri="{FF2B5EF4-FFF2-40B4-BE49-F238E27FC236}">
                <a16:creationId xmlns:a16="http://schemas.microsoft.com/office/drawing/2014/main" id="{A0309A49-BB81-417F-A74F-4A2AE9B23AD0}"/>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9220" name="Slide Number Placeholder 7">
            <a:extLst>
              <a:ext uri="{FF2B5EF4-FFF2-40B4-BE49-F238E27FC236}">
                <a16:creationId xmlns:a16="http://schemas.microsoft.com/office/drawing/2014/main" id="{398DDAC7-F94C-44E4-A774-B425432001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B061856-7818-4981-8F92-ED5507FF7E82}" type="slidenum">
              <a:rPr lang="ar-SA" altLang="en-US"/>
              <a:pPr eaLnBrk="1" hangingPunct="1"/>
              <a:t>16</a:t>
            </a:fld>
            <a:endParaRPr lang="en-US" altLang="en-US"/>
          </a:p>
        </p:txBody>
      </p:sp>
      <p:sp>
        <p:nvSpPr>
          <p:cNvPr id="9221" name="Rectangle 2">
            <a:extLst>
              <a:ext uri="{FF2B5EF4-FFF2-40B4-BE49-F238E27FC236}">
                <a16:creationId xmlns:a16="http://schemas.microsoft.com/office/drawing/2014/main" id="{0C4E3FEE-E0F1-46CB-A876-71C10D213D54}"/>
              </a:ext>
            </a:extLst>
          </p:cNvPr>
          <p:cNvSpPr>
            <a:spLocks noGrp="1" noChangeArrowheads="1"/>
          </p:cNvSpPr>
          <p:nvPr>
            <p:ph type="title"/>
          </p:nvPr>
        </p:nvSpPr>
        <p:spPr/>
        <p:txBody>
          <a:bodyPr/>
          <a:lstStyle/>
          <a:p>
            <a:pPr eaLnBrk="1" hangingPunct="1"/>
            <a:r>
              <a:rPr lang="en-US" altLang="en-US" dirty="0"/>
              <a:t>Convergence Notation</a:t>
            </a:r>
          </a:p>
        </p:txBody>
      </p:sp>
      <mc:AlternateContent xmlns:mc="http://schemas.openxmlformats.org/markup-compatibility/2006" xmlns:a14="http://schemas.microsoft.com/office/drawing/2010/main">
        <mc:Choice Requires="a14">
          <p:sp>
            <p:nvSpPr>
              <p:cNvPr id="9218" name="Object 3">
                <a:extLst>
                  <a:ext uri="{FF2B5EF4-FFF2-40B4-BE49-F238E27FC236}">
                    <a16:creationId xmlns:a16="http://schemas.microsoft.com/office/drawing/2014/main" id="{A60F9EFD-FB21-4CB2-8CA8-417D8C709AA4}"/>
                  </a:ext>
                </a:extLst>
              </p:cNvPr>
              <p:cNvSpPr txBox="1">
                <a:spLocks noGrp="1"/>
              </p:cNvSpPr>
              <p:nvPr>
                <p:ph sz="quarter" idx="2"/>
              </p:nvPr>
            </p:nvSpPr>
            <p:spPr bwMode="auto">
              <a:xfrm>
                <a:off x="533400" y="1676400"/>
                <a:ext cx="7315200" cy="2073275"/>
              </a:xfrm>
              <a:prstGeom prst="rect">
                <a:avLst/>
              </a:prstGeom>
              <a:noFill/>
              <a:ln>
                <a:noFill/>
              </a:ln>
              <a:effectLst/>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r>
                        <m:rPr>
                          <m:nor/>
                        </m:rPr>
                        <a:rPr lang="en-GB" i="0" smtClean="0">
                          <a:solidFill>
                            <a:srgbClr val="000000"/>
                          </a:solidFill>
                          <a:latin typeface="Cambria Math" panose="02040503050406030204" pitchFamily="18" charset="0"/>
                        </a:rPr>
                        <m:t>A</m:t>
                      </m:r>
                      <m:r>
                        <m:rPr>
                          <m:nor/>
                        </m:rPr>
                        <a:rPr lang="en-GB" i="0" smtClean="0">
                          <a:solidFill>
                            <a:srgbClr val="000000"/>
                          </a:solidFill>
                          <a:latin typeface="Cambria Math" panose="02040503050406030204" pitchFamily="18" charset="0"/>
                        </a:rPr>
                        <m:t> </m:t>
                      </m:r>
                      <m:r>
                        <m:rPr>
                          <m:nor/>
                        </m:rPr>
                        <a:rPr lang="en-GB" i="0" smtClean="0">
                          <a:solidFill>
                            <a:srgbClr val="000000"/>
                          </a:solidFill>
                          <a:latin typeface="Cambria Math" panose="02040503050406030204" pitchFamily="18" charset="0"/>
                        </a:rPr>
                        <m:t>sequence</m:t>
                      </m:r>
                      <m:r>
                        <m:rPr>
                          <m:nor/>
                        </m:rPr>
                        <a:rPr lang="en-GB" i="0" smtClean="0">
                          <a:solidFill>
                            <a:srgbClr val="000000"/>
                          </a:solidFill>
                          <a:latin typeface="Cambria Math" panose="02040503050406030204" pitchFamily="18" charset="0"/>
                        </a:rPr>
                        <m:t> </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r>
                        <m:rPr>
                          <m:nor/>
                        </m:rPr>
                        <a:rPr lang="en-GB" i="0">
                          <a:solidFill>
                            <a:srgbClr val="000000"/>
                          </a:solidFill>
                          <a:latin typeface="Cambria Math" panose="02040503050406030204" pitchFamily="18" charset="0"/>
                        </a:rPr>
                        <m:t>is</m:t>
                      </m:r>
                      <m:r>
                        <m:rPr>
                          <m:nor/>
                        </m:rPr>
                        <a:rPr lang="en-GB" i="0">
                          <a:solidFill>
                            <a:srgbClr val="000000"/>
                          </a:solidFill>
                          <a:latin typeface="Cambria Math" panose="02040503050406030204" pitchFamily="18" charset="0"/>
                        </a:rPr>
                        <m:t> </m:t>
                      </m:r>
                      <m:r>
                        <m:rPr>
                          <m:nor/>
                        </m:rPr>
                        <a:rPr lang="en-GB" i="0">
                          <a:solidFill>
                            <a:srgbClr val="000000"/>
                          </a:solidFill>
                          <a:latin typeface="Cambria Math" panose="02040503050406030204" pitchFamily="18" charset="0"/>
                        </a:rPr>
                        <m:t>said</m:t>
                      </m:r>
                      <m:r>
                        <m:rPr>
                          <m:nor/>
                        </m:rPr>
                        <a:rPr lang="en-GB" i="0">
                          <a:solidFill>
                            <a:srgbClr val="000000"/>
                          </a:solidFill>
                          <a:latin typeface="Cambria Math" panose="02040503050406030204" pitchFamily="18" charset="0"/>
                        </a:rPr>
                        <m:t> </m:t>
                      </m:r>
                      <m:r>
                        <m:rPr>
                          <m:nor/>
                        </m:rPr>
                        <a:rPr lang="en-GB" i="0">
                          <a:solidFill>
                            <a:srgbClr val="000000"/>
                          </a:solidFill>
                          <a:latin typeface="Cambria Math" panose="02040503050406030204" pitchFamily="18" charset="0"/>
                        </a:rPr>
                        <m:t>to</m:t>
                      </m:r>
                      <m:r>
                        <m:rPr>
                          <m:nor/>
                        </m:rPr>
                        <a:rPr lang="en-GB" i="0">
                          <a:solidFill>
                            <a:srgbClr val="000000"/>
                          </a:solidFill>
                          <a:latin typeface="Cambria Math" panose="02040503050406030204" pitchFamily="18" charset="0"/>
                        </a:rPr>
                        <m:t> </m:t>
                      </m:r>
                      <m:r>
                        <m:rPr>
                          <m:sty m:val="p"/>
                        </m:rPr>
                        <a:rPr lang="en-GB" i="1">
                          <a:solidFill>
                            <a:srgbClr val="000000"/>
                          </a:solidFill>
                          <a:latin typeface="Cambria Math" panose="02040503050406030204" pitchFamily="18" charset="0"/>
                        </a:rPr>
                        <m:t>converge</m:t>
                      </m:r>
                      <m:r>
                        <m:rPr>
                          <m:nor/>
                        </m:rPr>
                        <a:rPr lang="en-GB" i="0">
                          <a:solidFill>
                            <a:srgbClr val="000000"/>
                          </a:solidFill>
                          <a:latin typeface="Cambria Math" panose="02040503050406030204" pitchFamily="18" charset="0"/>
                        </a:rPr>
                        <m:t> </m:t>
                      </m:r>
                      <m:r>
                        <m:rPr>
                          <m:nor/>
                        </m:rPr>
                        <a:rPr lang="en-GB" i="0">
                          <a:solidFill>
                            <a:srgbClr val="000000"/>
                          </a:solidFill>
                          <a:latin typeface="Cambria Math" panose="02040503050406030204" pitchFamily="18" charset="0"/>
                        </a:rPr>
                        <m:t>to</m:t>
                      </m:r>
                      <m:r>
                        <a:rPr lang="en-GB" i="0">
                          <a:solidFill>
                            <a:srgbClr val="000000"/>
                          </a:solidFill>
                          <a:latin typeface="Cambria Math" panose="02040503050406030204" pitchFamily="18" charset="0"/>
                        </a:rPr>
                        <m:t> </m:t>
                      </m:r>
                      <m:r>
                        <a:rPr lang="en-GB" i="1">
                          <a:solidFill>
                            <a:srgbClr val="000000"/>
                          </a:solidFill>
                          <a:latin typeface="Cambria Math" panose="02040503050406030204" pitchFamily="18" charset="0"/>
                        </a:rPr>
                        <m:t>𝑥</m:t>
                      </m:r>
                      <m:r>
                        <m:rPr>
                          <m:nor/>
                        </m:rPr>
                        <a:rPr lang="en-US" b="0" i="0" smtClean="0">
                          <a:solidFill>
                            <a:srgbClr val="000000"/>
                          </a:solidFill>
                          <a:latin typeface="Cambria Math" panose="02040503050406030204" pitchFamily="18" charset="0"/>
                        </a:rPr>
                        <m:t> </m:t>
                      </m:r>
                      <m:r>
                        <m:rPr>
                          <m:nor/>
                        </m:rPr>
                        <a:rPr lang="en-GB" i="0">
                          <a:solidFill>
                            <a:srgbClr val="000000"/>
                          </a:solidFill>
                          <a:latin typeface="Cambria Math" panose="02040503050406030204" pitchFamily="18" charset="0"/>
                        </a:rPr>
                        <m:t>if</m:t>
                      </m:r>
                    </m:oMath>
                    <m:oMath xmlns:m="http://schemas.openxmlformats.org/officeDocument/2006/math">
                      <m:r>
                        <m:rPr>
                          <m:nor/>
                        </m:rPr>
                        <a:rPr lang="en-GB" i="0">
                          <a:solidFill>
                            <a:srgbClr val="000000"/>
                          </a:solidFill>
                          <a:latin typeface="Cambria Math" panose="02040503050406030204" pitchFamily="18" charset="0"/>
                        </a:rPr>
                        <m:t>to</m:t>
                      </m:r>
                      <m:r>
                        <m:rPr>
                          <m:nor/>
                        </m:rPr>
                        <a:rPr lang="en-US" b="0" i="0" smtClean="0">
                          <a:solidFill>
                            <a:srgbClr val="000000"/>
                          </a:solidFill>
                          <a:latin typeface="Cambria Math" panose="02040503050406030204" pitchFamily="18" charset="0"/>
                        </a:rPr>
                        <m:t> </m:t>
                      </m:r>
                      <m:r>
                        <m:rPr>
                          <m:nor/>
                        </m:rPr>
                        <a:rPr lang="en-GB" i="0">
                          <a:solidFill>
                            <a:srgbClr val="000000"/>
                          </a:solidFill>
                          <a:latin typeface="Cambria Math" panose="02040503050406030204" pitchFamily="18" charset="0"/>
                        </a:rPr>
                        <m:t>every</m:t>
                      </m:r>
                      <m:r>
                        <m:rPr>
                          <m:nor/>
                        </m:rPr>
                        <a:rPr lang="en-US" b="0" i="0" smtClean="0">
                          <a:solidFill>
                            <a:srgbClr val="000000"/>
                          </a:solidFill>
                          <a:latin typeface="Cambria Math" panose="02040503050406030204" pitchFamily="18" charset="0"/>
                        </a:rPr>
                        <m:t> </m:t>
                      </m:r>
                      <m:r>
                        <a:rPr lang="en-GB" i="1">
                          <a:solidFill>
                            <a:srgbClr val="000000"/>
                          </a:solidFill>
                          <a:latin typeface="Cambria Math" panose="02040503050406030204" pitchFamily="18" charset="0"/>
                        </a:rPr>
                        <m:t>𝜀</m:t>
                      </m:r>
                      <m:r>
                        <a:rPr lang="en-GB" i="1">
                          <a:solidFill>
                            <a:srgbClr val="000000"/>
                          </a:solidFill>
                          <a:latin typeface="Cambria Math" panose="02040503050406030204" pitchFamily="18" charset="0"/>
                        </a:rPr>
                        <m:t>&gt;0</m:t>
                      </m:r>
                      <m:r>
                        <m:rPr>
                          <m:nor/>
                        </m:rPr>
                        <a:rPr lang="en-US" b="0" i="0" smtClean="0">
                          <a:solidFill>
                            <a:srgbClr val="000000"/>
                          </a:solidFill>
                          <a:latin typeface="Cambria Math" panose="02040503050406030204" pitchFamily="18" charset="0"/>
                        </a:rPr>
                        <m:t> </m:t>
                      </m:r>
                      <m:r>
                        <m:rPr>
                          <m:nor/>
                        </m:rPr>
                        <a:rPr lang="en-GB" i="0">
                          <a:solidFill>
                            <a:srgbClr val="000000"/>
                          </a:solidFill>
                          <a:latin typeface="Cambria Math" panose="02040503050406030204" pitchFamily="18" charset="0"/>
                        </a:rPr>
                        <m:t>there</m:t>
                      </m:r>
                      <m:r>
                        <m:rPr>
                          <m:nor/>
                        </m:rPr>
                        <a:rPr lang="en-US" b="0" i="0" smtClean="0">
                          <a:solidFill>
                            <a:srgbClr val="000000"/>
                          </a:solidFill>
                          <a:latin typeface="Cambria Math" panose="02040503050406030204" pitchFamily="18" charset="0"/>
                        </a:rPr>
                        <m:t> </m:t>
                      </m:r>
                      <m:r>
                        <m:rPr>
                          <m:nor/>
                        </m:rPr>
                        <a:rPr lang="en-GB" i="0">
                          <a:solidFill>
                            <a:srgbClr val="000000"/>
                          </a:solidFill>
                          <a:latin typeface="Cambria Math" panose="02040503050406030204" pitchFamily="18" charset="0"/>
                        </a:rPr>
                        <m:t>exists</m:t>
                      </m:r>
                      <m:r>
                        <a:rPr lang="en-US" b="0" i="1" smtClean="0">
                          <a:solidFill>
                            <a:srgbClr val="000000"/>
                          </a:solidFill>
                          <a:latin typeface="Cambria Math" panose="02040503050406030204" pitchFamily="18" charset="0"/>
                        </a:rPr>
                        <m:t> </m:t>
                      </m:r>
                      <m:r>
                        <a:rPr lang="en-GB" i="1">
                          <a:solidFill>
                            <a:srgbClr val="000000"/>
                          </a:solidFill>
                          <a:latin typeface="Cambria Math" panose="02040503050406030204" pitchFamily="18" charset="0"/>
                        </a:rPr>
                        <m:t>𝑁</m:t>
                      </m:r>
                      <m:r>
                        <m:rPr>
                          <m:nor/>
                        </m:rPr>
                        <a:rPr lang="en-US" b="0" i="0" smtClean="0">
                          <a:solidFill>
                            <a:srgbClr val="000000"/>
                          </a:solidFill>
                          <a:latin typeface="Cambria Math" panose="02040503050406030204" pitchFamily="18" charset="0"/>
                        </a:rPr>
                        <m:t> </m:t>
                      </m:r>
                      <m:r>
                        <m:rPr>
                          <m:nor/>
                        </m:rPr>
                        <a:rPr lang="en-GB" i="0">
                          <a:solidFill>
                            <a:srgbClr val="000000"/>
                          </a:solidFill>
                          <a:latin typeface="Cambria Math" panose="02040503050406030204" pitchFamily="18" charset="0"/>
                        </a:rPr>
                        <m:t>such</m:t>
                      </m:r>
                      <m:r>
                        <m:rPr>
                          <m:nor/>
                        </m:rPr>
                        <a:rPr lang="en-US" b="0" i="0" smtClean="0">
                          <a:solidFill>
                            <a:srgbClr val="000000"/>
                          </a:solidFill>
                          <a:latin typeface="Cambria Math" panose="02040503050406030204" pitchFamily="18" charset="0"/>
                        </a:rPr>
                        <m:t> </m:t>
                      </m:r>
                      <m:r>
                        <m:rPr>
                          <m:nor/>
                        </m:rPr>
                        <a:rPr lang="en-GB" i="0">
                          <a:solidFill>
                            <a:srgbClr val="000000"/>
                          </a:solidFill>
                          <a:latin typeface="Cambria Math" panose="02040503050406030204" pitchFamily="18" charset="0"/>
                        </a:rPr>
                        <m:t>that</m:t>
                      </m:r>
                      <m:r>
                        <a:rPr lang="en-GB" i="1">
                          <a:solidFill>
                            <a:srgbClr val="000000"/>
                          </a:solidFill>
                          <a:latin typeface="Cambria Math" panose="02040503050406030204" pitchFamily="18" charset="0"/>
                        </a:rPr>
                        <m:t>:</m:t>
                      </m:r>
                    </m:oMath>
                  </m:oMathPara>
                </a14:m>
                <a:br>
                  <a:rPr lang="en-GB" i="1" dirty="0">
                    <a:solidFill>
                      <a:srgbClr val="000000"/>
                    </a:solidFill>
                    <a:latin typeface="Cambria Math" panose="02040503050406030204" pitchFamily="18" charset="0"/>
                  </a:rPr>
                </a:br>
                <a:br>
                  <a:rPr lang="en-GB"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GB" i="0">
                          <a:solidFill>
                            <a:srgbClr val="000000"/>
                          </a:solidFill>
                          <a:latin typeface="Cambria Math" panose="02040503050406030204" pitchFamily="18" charset="0"/>
                        </a:rPr>
                        <m:t>  </m:t>
                      </m:r>
                      <m:d>
                        <m:dPr>
                          <m:begChr m:val="|"/>
                          <m:endChr m:val="|"/>
                          <m:ctrlPr>
                            <a:rPr lang="en-GB" i="1">
                              <a:solidFill>
                                <a:srgbClr val="000000"/>
                              </a:solidFill>
                              <a:latin typeface="Cambria Math" panose="02040503050406030204" pitchFamily="18" charset="0"/>
                            </a:rPr>
                          </m:ctrlPr>
                        </m:dP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𝑛</m:t>
                              </m:r>
                            </m:sub>
                          </m:sSub>
                          <m:r>
                            <a:rPr lang="en-GB"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𝑟</m:t>
                          </m:r>
                        </m:e>
                      </m:d>
                      <m:r>
                        <a:rPr lang="en-GB" i="1">
                          <a:solidFill>
                            <a:srgbClr val="000000"/>
                          </a:solidFill>
                          <a:latin typeface="Cambria Math" panose="02040503050406030204" pitchFamily="18" charset="0"/>
                        </a:rPr>
                        <m:t>&lt;</m:t>
                      </m:r>
                      <m:r>
                        <a:rPr lang="en-GB" i="1">
                          <a:solidFill>
                            <a:srgbClr val="000000"/>
                          </a:solidFill>
                          <a:latin typeface="Cambria Math" panose="02040503050406030204" pitchFamily="18" charset="0"/>
                        </a:rPr>
                        <m:t>𝜀</m:t>
                      </m:r>
                      <m:r>
                        <a:rPr lang="en-US" b="0" i="1" smtClean="0">
                          <a:solidFill>
                            <a:srgbClr val="000000"/>
                          </a:solidFill>
                          <a:latin typeface="Cambria Math" panose="02040503050406030204" pitchFamily="18" charset="0"/>
                        </a:rPr>
                        <m:t>   </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𝑛</m:t>
                      </m:r>
                      <m:r>
                        <a:rPr lang="en-GB" i="1">
                          <a:solidFill>
                            <a:srgbClr val="000000"/>
                          </a:solidFill>
                          <a:latin typeface="Cambria Math" panose="02040503050406030204" pitchFamily="18" charset="0"/>
                        </a:rPr>
                        <m:t>&gt;</m:t>
                      </m:r>
                      <m:r>
                        <a:rPr lang="en-GB" i="1">
                          <a:solidFill>
                            <a:srgbClr val="000000"/>
                          </a:solidFill>
                          <a:latin typeface="Cambria Math" panose="02040503050406030204" pitchFamily="18" charset="0"/>
                        </a:rPr>
                        <m:t>𝑁</m:t>
                      </m:r>
                    </m:oMath>
                  </m:oMathPara>
                </a14:m>
                <a:endParaRPr lang="en-GB" dirty="0"/>
              </a:p>
            </p:txBody>
          </p:sp>
        </mc:Choice>
        <mc:Fallback xmlns="">
          <p:sp>
            <p:nvSpPr>
              <p:cNvPr id="9218" name="Object 3">
                <a:extLst>
                  <a:ext uri="{FF2B5EF4-FFF2-40B4-BE49-F238E27FC236}">
                    <a16:creationId xmlns:a16="http://schemas.microsoft.com/office/drawing/2014/main" id="{A60F9EFD-FB21-4CB2-8CA8-417D8C709AA4}"/>
                  </a:ext>
                </a:extLst>
              </p:cNvPr>
              <p:cNvSpPr txBox="1">
                <a:spLocks noGrp="1" noRot="1" noChangeAspect="1" noMove="1" noResize="1" noEditPoints="1" noAdjustHandles="1" noChangeArrowheads="1" noChangeShapeType="1" noTextEdit="1"/>
              </p:cNvSpPr>
              <p:nvPr>
                <p:ph sz="quarter" idx="2"/>
              </p:nvPr>
            </p:nvSpPr>
            <p:spPr bwMode="auto">
              <a:xfrm>
                <a:off x="533400" y="1676400"/>
                <a:ext cx="7315200" cy="2073275"/>
              </a:xfrm>
              <a:prstGeom prst="rect">
                <a:avLst/>
              </a:prstGeom>
              <a:blipFill>
                <a:blip r:embed="rId3"/>
                <a:stretch>
                  <a:fillRect l="-250"/>
                </a:stretch>
              </a:blipFill>
              <a:ln>
                <a:noFill/>
              </a:ln>
              <a:effectLst/>
            </p:spPr>
            <p:txBody>
              <a:bodyPr/>
              <a:lstStyle/>
              <a:p>
                <a:r>
                  <a:rPr lang="en-GB">
                    <a:noFill/>
                  </a:rPr>
                  <a:t> </a:t>
                </a:r>
              </a:p>
            </p:txBody>
          </p:sp>
        </mc:Fallback>
      </mc:AlternateContent>
      <p:sp>
        <p:nvSpPr>
          <p:cNvPr id="6" name="TextBox 5">
            <a:extLst>
              <a:ext uri="{FF2B5EF4-FFF2-40B4-BE49-F238E27FC236}">
                <a16:creationId xmlns:a16="http://schemas.microsoft.com/office/drawing/2014/main" id="{19DDFC45-CA84-4484-AB71-A6A2548B3DD5}"/>
              </a:ext>
            </a:extLst>
          </p:cNvPr>
          <p:cNvSpPr txBox="1"/>
          <p:nvPr/>
        </p:nvSpPr>
        <p:spPr>
          <a:xfrm>
            <a:off x="1676400" y="3683124"/>
            <a:ext cx="2305041" cy="369332"/>
          </a:xfrm>
          <a:prstGeom prst="rect">
            <a:avLst/>
          </a:prstGeom>
          <a:noFill/>
        </p:spPr>
        <p:txBody>
          <a:bodyPr wrap="square">
            <a:spAutoFit/>
          </a:bodyPr>
          <a:lstStyle/>
          <a:p>
            <a:pPr algn="ctr"/>
            <a:r>
              <a:rPr lang="en-US" altLang="en-US" b="1" dirty="0">
                <a:latin typeface="Calibri" panose="020F0502020204030204" pitchFamily="34" charset="0"/>
                <a:cs typeface="Calibri" panose="020F0502020204030204" pitchFamily="34" charset="0"/>
              </a:rPr>
              <a:t>Tolerance (max error)</a:t>
            </a:r>
            <a:endParaRPr lang="en-GB" b="1" dirty="0">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531EA910-0DBB-471C-BE9C-089C63D8811E}"/>
              </a:ext>
            </a:extLst>
          </p:cNvPr>
          <p:cNvCxnSpPr>
            <a:cxnSpLocks/>
          </p:cNvCxnSpPr>
          <p:nvPr/>
        </p:nvCxnSpPr>
        <p:spPr>
          <a:xfrm flipV="1">
            <a:off x="2590800" y="3281763"/>
            <a:ext cx="0" cy="432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Date Placeholder 5">
            <a:extLst>
              <a:ext uri="{FF2B5EF4-FFF2-40B4-BE49-F238E27FC236}">
                <a16:creationId xmlns:a16="http://schemas.microsoft.com/office/drawing/2014/main" id="{C563CC2C-AA64-40FF-902A-0C57BB8C6122}"/>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10244" name="Slide Number Placeholder 7">
            <a:extLst>
              <a:ext uri="{FF2B5EF4-FFF2-40B4-BE49-F238E27FC236}">
                <a16:creationId xmlns:a16="http://schemas.microsoft.com/office/drawing/2014/main" id="{9E892397-B591-4064-BC2E-2A8DF4BD7A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6B4B589-F729-48E2-81C1-DBDFAD7BAF9B}" type="slidenum">
              <a:rPr lang="ar-SA" altLang="en-US"/>
              <a:pPr eaLnBrk="1" hangingPunct="1"/>
              <a:t>17</a:t>
            </a:fld>
            <a:endParaRPr lang="en-US" altLang="en-US"/>
          </a:p>
        </p:txBody>
      </p:sp>
      <p:sp>
        <p:nvSpPr>
          <p:cNvPr id="10245" name="Rectangle 2">
            <a:extLst>
              <a:ext uri="{FF2B5EF4-FFF2-40B4-BE49-F238E27FC236}">
                <a16:creationId xmlns:a16="http://schemas.microsoft.com/office/drawing/2014/main" id="{580731BE-C2DC-49C1-99AE-1B75A2AC0DCC}"/>
              </a:ext>
            </a:extLst>
          </p:cNvPr>
          <p:cNvSpPr>
            <a:spLocks noGrp="1" noChangeArrowheads="1"/>
          </p:cNvSpPr>
          <p:nvPr>
            <p:ph type="title"/>
          </p:nvPr>
        </p:nvSpPr>
        <p:spPr/>
        <p:txBody>
          <a:bodyPr/>
          <a:lstStyle/>
          <a:p>
            <a:pPr eaLnBrk="1" hangingPunct="1"/>
            <a:r>
              <a:rPr lang="en-US" altLang="en-US" dirty="0"/>
              <a:t>Order of Convergence</a:t>
            </a:r>
          </a:p>
        </p:txBody>
      </p:sp>
      <p:pic>
        <p:nvPicPr>
          <p:cNvPr id="8" name="Picture 7">
            <a:extLst>
              <a:ext uri="{FF2B5EF4-FFF2-40B4-BE49-F238E27FC236}">
                <a16:creationId xmlns:a16="http://schemas.microsoft.com/office/drawing/2014/main" id="{C1440B4F-4DA9-4935-A565-BD3B9824CEB2}"/>
              </a:ext>
            </a:extLst>
          </p:cNvPr>
          <p:cNvPicPr>
            <a:picLocks noChangeAspect="1"/>
          </p:cNvPicPr>
          <p:nvPr/>
        </p:nvPicPr>
        <p:blipFill>
          <a:blip r:embed="rId3"/>
          <a:stretch>
            <a:fillRect/>
          </a:stretch>
        </p:blipFill>
        <p:spPr>
          <a:xfrm>
            <a:off x="321926" y="1503344"/>
            <a:ext cx="8798400" cy="936000"/>
          </a:xfrm>
          <a:prstGeom prst="rect">
            <a:avLst/>
          </a:prstGeom>
        </p:spPr>
      </p:pic>
      <p:pic>
        <p:nvPicPr>
          <p:cNvPr id="10" name="Picture 9">
            <a:extLst>
              <a:ext uri="{FF2B5EF4-FFF2-40B4-BE49-F238E27FC236}">
                <a16:creationId xmlns:a16="http://schemas.microsoft.com/office/drawing/2014/main" id="{09F61BC8-2AD8-4ACB-B273-4F8341579A91}"/>
              </a:ext>
            </a:extLst>
          </p:cNvPr>
          <p:cNvPicPr>
            <a:picLocks noChangeAspect="1"/>
          </p:cNvPicPr>
          <p:nvPr/>
        </p:nvPicPr>
        <p:blipFill>
          <a:blip r:embed="rId4"/>
          <a:stretch>
            <a:fillRect/>
          </a:stretch>
        </p:blipFill>
        <p:spPr>
          <a:xfrm>
            <a:off x="381000" y="2679418"/>
            <a:ext cx="7795726" cy="936000"/>
          </a:xfrm>
          <a:prstGeom prst="rect">
            <a:avLst/>
          </a:prstGeom>
        </p:spPr>
      </p:pic>
      <p:sp>
        <p:nvSpPr>
          <p:cNvPr id="17" name="TextBox 16">
            <a:extLst>
              <a:ext uri="{FF2B5EF4-FFF2-40B4-BE49-F238E27FC236}">
                <a16:creationId xmlns:a16="http://schemas.microsoft.com/office/drawing/2014/main" id="{A6ADB67E-DD8E-4242-A78F-749646E14866}"/>
              </a:ext>
            </a:extLst>
          </p:cNvPr>
          <p:cNvSpPr txBox="1"/>
          <p:nvPr/>
        </p:nvSpPr>
        <p:spPr>
          <a:xfrm>
            <a:off x="381000" y="3615418"/>
            <a:ext cx="8382000" cy="1754326"/>
          </a:xfrm>
          <a:prstGeom prst="rect">
            <a:avLst/>
          </a:prstGeom>
          <a:noFill/>
        </p:spPr>
        <p:txBody>
          <a:bodyPr wrap="square">
            <a:spAutoFit/>
          </a:bodyPr>
          <a:lstStyle/>
          <a:p>
            <a:pPr algn="just"/>
            <a:r>
              <a:rPr lang="en-US" dirty="0"/>
              <a:t>with “k” a positive constant, </a:t>
            </a:r>
            <a:r>
              <a:rPr lang="en-US" dirty="0">
                <a:highlight>
                  <a:srgbClr val="FFFF00"/>
                </a:highlight>
              </a:rPr>
              <a:t>then we say the root-finding numerical method is of order “p”.</a:t>
            </a:r>
            <a:r>
              <a:rPr lang="en-US" dirty="0"/>
              <a:t> Larger values of “p” correspond to faster convergence to the root. </a:t>
            </a:r>
          </a:p>
          <a:p>
            <a:pPr algn="just"/>
            <a:endParaRPr lang="en-US" dirty="0"/>
          </a:p>
          <a:p>
            <a:pPr algn="just"/>
            <a:r>
              <a:rPr lang="en-US" b="1" u="sng" dirty="0"/>
              <a:t>The order of convergence of bisection is one</a:t>
            </a:r>
            <a:r>
              <a:rPr lang="en-US" dirty="0"/>
              <a:t>: the error is reduced by approximately a factor of 2 with each iteration so that</a:t>
            </a:r>
            <a:endParaRPr lang="en-GB" dirty="0"/>
          </a:p>
        </p:txBody>
      </p:sp>
      <p:pic>
        <p:nvPicPr>
          <p:cNvPr id="14" name="Picture 13">
            <a:extLst>
              <a:ext uri="{FF2B5EF4-FFF2-40B4-BE49-F238E27FC236}">
                <a16:creationId xmlns:a16="http://schemas.microsoft.com/office/drawing/2014/main" id="{15352EB8-1EB8-494B-BB09-FAE726320B06}"/>
              </a:ext>
            </a:extLst>
          </p:cNvPr>
          <p:cNvPicPr>
            <a:picLocks noChangeAspect="1"/>
          </p:cNvPicPr>
          <p:nvPr/>
        </p:nvPicPr>
        <p:blipFill>
          <a:blip r:embed="rId5"/>
          <a:stretch>
            <a:fillRect/>
          </a:stretch>
        </p:blipFill>
        <p:spPr>
          <a:xfrm>
            <a:off x="3200400" y="5564400"/>
            <a:ext cx="2030844" cy="684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3C8C4337-55CB-44EC-9F70-0C94F294B62D}"/>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54275" name="Slide Number Placeholder 5">
            <a:extLst>
              <a:ext uri="{FF2B5EF4-FFF2-40B4-BE49-F238E27FC236}">
                <a16:creationId xmlns:a16="http://schemas.microsoft.com/office/drawing/2014/main" id="{41F52775-E8E6-4832-8D4D-0B62D0A843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48F00E8-54F5-49FB-85A8-84B63D096509}" type="slidenum">
              <a:rPr lang="ar-SA" altLang="en-US"/>
              <a:pPr eaLnBrk="1" hangingPunct="1"/>
              <a:t>18</a:t>
            </a:fld>
            <a:endParaRPr lang="en-US" altLang="en-US"/>
          </a:p>
        </p:txBody>
      </p:sp>
      <p:sp>
        <p:nvSpPr>
          <p:cNvPr id="54276" name="Rectangle 2">
            <a:extLst>
              <a:ext uri="{FF2B5EF4-FFF2-40B4-BE49-F238E27FC236}">
                <a16:creationId xmlns:a16="http://schemas.microsoft.com/office/drawing/2014/main" id="{2AF75977-09DD-45CC-981B-E7F97008A745}"/>
              </a:ext>
            </a:extLst>
          </p:cNvPr>
          <p:cNvSpPr>
            <a:spLocks noGrp="1" noChangeArrowheads="1"/>
          </p:cNvSpPr>
          <p:nvPr>
            <p:ph type="title"/>
          </p:nvPr>
        </p:nvSpPr>
        <p:spPr/>
        <p:txBody>
          <a:bodyPr/>
          <a:lstStyle/>
          <a:p>
            <a:pPr eaLnBrk="1" hangingPunct="1"/>
            <a:r>
              <a:rPr lang="en-US" altLang="en-US"/>
              <a:t>Speed of Convergence</a:t>
            </a:r>
          </a:p>
        </p:txBody>
      </p:sp>
      <p:pic>
        <p:nvPicPr>
          <p:cNvPr id="4" name="Picture 3">
            <a:extLst>
              <a:ext uri="{FF2B5EF4-FFF2-40B4-BE49-F238E27FC236}">
                <a16:creationId xmlns:a16="http://schemas.microsoft.com/office/drawing/2014/main" id="{3854476D-B3D4-4B3F-8843-CADEC7ACF53B}"/>
              </a:ext>
            </a:extLst>
          </p:cNvPr>
          <p:cNvPicPr>
            <a:picLocks noChangeAspect="1"/>
          </p:cNvPicPr>
          <p:nvPr/>
        </p:nvPicPr>
        <p:blipFill>
          <a:blip r:embed="rId3"/>
          <a:stretch>
            <a:fillRect/>
          </a:stretch>
        </p:blipFill>
        <p:spPr>
          <a:xfrm>
            <a:off x="431307" y="3417332"/>
            <a:ext cx="2590800" cy="795278"/>
          </a:xfrm>
          <a:prstGeom prst="rect">
            <a:avLst/>
          </a:prstGeom>
        </p:spPr>
      </p:pic>
      <p:sp>
        <p:nvSpPr>
          <p:cNvPr id="9" name="TextBox 8">
            <a:extLst>
              <a:ext uri="{FF2B5EF4-FFF2-40B4-BE49-F238E27FC236}">
                <a16:creationId xmlns:a16="http://schemas.microsoft.com/office/drawing/2014/main" id="{EB6E4103-768E-4771-951C-09D30EA265BA}"/>
              </a:ext>
            </a:extLst>
          </p:cNvPr>
          <p:cNvSpPr txBox="1"/>
          <p:nvPr/>
        </p:nvSpPr>
        <p:spPr>
          <a:xfrm>
            <a:off x="442773" y="3048000"/>
            <a:ext cx="2915205" cy="369332"/>
          </a:xfrm>
          <a:prstGeom prst="rect">
            <a:avLst/>
          </a:prstGeom>
          <a:noFill/>
        </p:spPr>
        <p:txBody>
          <a:bodyPr wrap="square">
            <a:spAutoFit/>
          </a:bodyPr>
          <a:lstStyle/>
          <a:p>
            <a:pPr algn="just"/>
            <a:r>
              <a:rPr lang="en-US" b="1" dirty="0"/>
              <a:t>Newton Method:</a:t>
            </a:r>
            <a:endParaRPr lang="en-GB" b="1" dirty="0"/>
          </a:p>
        </p:txBody>
      </p:sp>
      <p:pic>
        <p:nvPicPr>
          <p:cNvPr id="10" name="Picture 9">
            <a:extLst>
              <a:ext uri="{FF2B5EF4-FFF2-40B4-BE49-F238E27FC236}">
                <a16:creationId xmlns:a16="http://schemas.microsoft.com/office/drawing/2014/main" id="{D2B8877F-D47D-45A4-AAB0-E6C4D268BF8A}"/>
              </a:ext>
            </a:extLst>
          </p:cNvPr>
          <p:cNvPicPr>
            <a:picLocks noChangeAspect="1"/>
          </p:cNvPicPr>
          <p:nvPr/>
        </p:nvPicPr>
        <p:blipFill>
          <a:blip r:embed="rId4"/>
          <a:stretch>
            <a:fillRect/>
          </a:stretch>
        </p:blipFill>
        <p:spPr>
          <a:xfrm>
            <a:off x="431307" y="2175747"/>
            <a:ext cx="2030844" cy="684000"/>
          </a:xfrm>
          <a:prstGeom prst="rect">
            <a:avLst/>
          </a:prstGeom>
        </p:spPr>
      </p:pic>
      <p:sp>
        <p:nvSpPr>
          <p:cNvPr id="11" name="TextBox 10">
            <a:extLst>
              <a:ext uri="{FF2B5EF4-FFF2-40B4-BE49-F238E27FC236}">
                <a16:creationId xmlns:a16="http://schemas.microsoft.com/office/drawing/2014/main" id="{0C377532-9AEC-43EC-BAAE-9E7D19E1E57F}"/>
              </a:ext>
            </a:extLst>
          </p:cNvPr>
          <p:cNvSpPr txBox="1"/>
          <p:nvPr/>
        </p:nvSpPr>
        <p:spPr>
          <a:xfrm>
            <a:off x="442773" y="1621749"/>
            <a:ext cx="2915205" cy="369332"/>
          </a:xfrm>
          <a:prstGeom prst="rect">
            <a:avLst/>
          </a:prstGeom>
          <a:noFill/>
        </p:spPr>
        <p:txBody>
          <a:bodyPr wrap="square">
            <a:spAutoFit/>
          </a:bodyPr>
          <a:lstStyle/>
          <a:p>
            <a:pPr algn="just"/>
            <a:r>
              <a:rPr lang="en-US" b="1" dirty="0"/>
              <a:t>Bisection Method:</a:t>
            </a:r>
            <a:endParaRPr lang="en-GB" b="1" dirty="0"/>
          </a:p>
        </p:txBody>
      </p:sp>
      <p:pic>
        <p:nvPicPr>
          <p:cNvPr id="6" name="Picture 5">
            <a:extLst>
              <a:ext uri="{FF2B5EF4-FFF2-40B4-BE49-F238E27FC236}">
                <a16:creationId xmlns:a16="http://schemas.microsoft.com/office/drawing/2014/main" id="{254D87BC-F553-40B6-9D89-310C74BA5287}"/>
              </a:ext>
            </a:extLst>
          </p:cNvPr>
          <p:cNvPicPr>
            <a:picLocks noChangeAspect="1"/>
          </p:cNvPicPr>
          <p:nvPr/>
        </p:nvPicPr>
        <p:blipFill>
          <a:blip r:embed="rId5"/>
          <a:stretch>
            <a:fillRect/>
          </a:stretch>
        </p:blipFill>
        <p:spPr>
          <a:xfrm>
            <a:off x="3314700" y="4600645"/>
            <a:ext cx="2514600" cy="790673"/>
          </a:xfrm>
          <a:prstGeom prst="rect">
            <a:avLst/>
          </a:prstGeom>
        </p:spPr>
      </p:pic>
      <p:sp>
        <p:nvSpPr>
          <p:cNvPr id="14" name="TextBox 13">
            <a:extLst>
              <a:ext uri="{FF2B5EF4-FFF2-40B4-BE49-F238E27FC236}">
                <a16:creationId xmlns:a16="http://schemas.microsoft.com/office/drawing/2014/main" id="{091E85C4-A18C-4479-9D88-B739963D8502}"/>
              </a:ext>
            </a:extLst>
          </p:cNvPr>
          <p:cNvSpPr txBox="1"/>
          <p:nvPr/>
        </p:nvSpPr>
        <p:spPr>
          <a:xfrm>
            <a:off x="442773" y="4343400"/>
            <a:ext cx="2915205" cy="369332"/>
          </a:xfrm>
          <a:prstGeom prst="rect">
            <a:avLst/>
          </a:prstGeom>
          <a:noFill/>
        </p:spPr>
        <p:txBody>
          <a:bodyPr wrap="square">
            <a:spAutoFit/>
          </a:bodyPr>
          <a:lstStyle/>
          <a:p>
            <a:pPr algn="just"/>
            <a:r>
              <a:rPr lang="en-US" b="1" dirty="0"/>
              <a:t>Secant Method:</a:t>
            </a:r>
            <a:endParaRPr lang="en-GB" b="1" dirty="0"/>
          </a:p>
        </p:txBody>
      </p:sp>
      <p:pic>
        <p:nvPicPr>
          <p:cNvPr id="8" name="Picture 7">
            <a:extLst>
              <a:ext uri="{FF2B5EF4-FFF2-40B4-BE49-F238E27FC236}">
                <a16:creationId xmlns:a16="http://schemas.microsoft.com/office/drawing/2014/main" id="{2B0CB610-6140-4007-ADAB-B6E2E20C5C46}"/>
              </a:ext>
            </a:extLst>
          </p:cNvPr>
          <p:cNvPicPr>
            <a:picLocks noChangeAspect="1"/>
          </p:cNvPicPr>
          <p:nvPr/>
        </p:nvPicPr>
        <p:blipFill>
          <a:blip r:embed="rId6"/>
          <a:stretch>
            <a:fillRect/>
          </a:stretch>
        </p:blipFill>
        <p:spPr>
          <a:xfrm>
            <a:off x="431307" y="4697815"/>
            <a:ext cx="2498916" cy="59633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F84941-170E-4EF5-A879-CEDF14EBE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90800"/>
            <a:ext cx="5029200" cy="2180517"/>
          </a:xfrm>
          <a:prstGeom prst="rect">
            <a:avLst/>
          </a:prstGeom>
        </p:spPr>
      </p:pic>
      <p:sp>
        <p:nvSpPr>
          <p:cNvPr id="5" name="TextBox 4">
            <a:extLst>
              <a:ext uri="{FF2B5EF4-FFF2-40B4-BE49-F238E27FC236}">
                <a16:creationId xmlns:a16="http://schemas.microsoft.com/office/drawing/2014/main" id="{EE8AE555-2D36-49D9-89F4-06BB97B53B1D}"/>
              </a:ext>
            </a:extLst>
          </p:cNvPr>
          <p:cNvSpPr txBox="1"/>
          <p:nvPr/>
        </p:nvSpPr>
        <p:spPr>
          <a:xfrm>
            <a:off x="914400" y="2057400"/>
            <a:ext cx="7124700" cy="769441"/>
          </a:xfrm>
          <a:prstGeom prst="rect">
            <a:avLst/>
          </a:prstGeom>
          <a:noFill/>
        </p:spPr>
        <p:txBody>
          <a:bodyPr wrap="square">
            <a:spAutoFit/>
          </a:bodyPr>
          <a:lstStyle/>
          <a:p>
            <a:pPr algn="ctr"/>
            <a:r>
              <a:rPr lang="en-US" sz="4400" b="1" dirty="0">
                <a:solidFill>
                  <a:schemeClr val="accent5">
                    <a:lumMod val="50000"/>
                  </a:schemeClr>
                </a:solidFill>
                <a:latin typeface="Flux" pitchFamily="50" charset="0"/>
              </a:rPr>
              <a:t>Bisection Method</a:t>
            </a:r>
            <a:endParaRPr lang="en-GB" sz="4400" b="1" dirty="0">
              <a:solidFill>
                <a:schemeClr val="accent5">
                  <a:lumMod val="50000"/>
                </a:schemeClr>
              </a:solidFill>
              <a:latin typeface="Flux" pitchFamily="50" charset="0"/>
            </a:endParaRPr>
          </a:p>
        </p:txBody>
      </p:sp>
    </p:spTree>
    <p:extLst>
      <p:ext uri="{BB962C8B-B14F-4D97-AF65-F5344CB8AC3E}">
        <p14:creationId xmlns:p14="http://schemas.microsoft.com/office/powerpoint/2010/main" val="142422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4">
            <a:extLst>
              <a:ext uri="{FF2B5EF4-FFF2-40B4-BE49-F238E27FC236}">
                <a16:creationId xmlns:a16="http://schemas.microsoft.com/office/drawing/2014/main" id="{122F8DAC-633F-4809-9564-3E74FE90E554}"/>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1028" name="Slide Number Placeholder 6">
            <a:extLst>
              <a:ext uri="{FF2B5EF4-FFF2-40B4-BE49-F238E27FC236}">
                <a16:creationId xmlns:a16="http://schemas.microsoft.com/office/drawing/2014/main" id="{57512106-EE99-4F79-A5AC-2BE0ED21BE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DD7D5A67-0C65-4CE3-8E6E-1A99E90DED57}" type="slidenum">
              <a:rPr lang="ar-SA" altLang="en-US"/>
              <a:pPr eaLnBrk="1" hangingPunct="1"/>
              <a:t>2</a:t>
            </a:fld>
            <a:endParaRPr lang="en-US" altLang="en-US"/>
          </a:p>
        </p:txBody>
      </p:sp>
      <p:sp>
        <p:nvSpPr>
          <p:cNvPr id="1029" name="Rectangle 2">
            <a:extLst>
              <a:ext uri="{FF2B5EF4-FFF2-40B4-BE49-F238E27FC236}">
                <a16:creationId xmlns:a16="http://schemas.microsoft.com/office/drawing/2014/main" id="{BC23D626-87A2-4018-A0E5-DDBA28D9729D}"/>
              </a:ext>
            </a:extLst>
          </p:cNvPr>
          <p:cNvSpPr>
            <a:spLocks noGrp="1" noChangeArrowheads="1"/>
          </p:cNvSpPr>
          <p:nvPr>
            <p:ph type="title"/>
          </p:nvPr>
        </p:nvSpPr>
        <p:spPr/>
        <p:txBody>
          <a:bodyPr/>
          <a:lstStyle/>
          <a:p>
            <a:pPr eaLnBrk="1" hangingPunct="1"/>
            <a:r>
              <a:rPr lang="en-US" altLang="en-US"/>
              <a:t>Root Finding Problems</a:t>
            </a:r>
          </a:p>
        </p:txBody>
      </p:sp>
      <p:sp>
        <p:nvSpPr>
          <p:cNvPr id="1030" name="Rectangle 3">
            <a:extLst>
              <a:ext uri="{FF2B5EF4-FFF2-40B4-BE49-F238E27FC236}">
                <a16:creationId xmlns:a16="http://schemas.microsoft.com/office/drawing/2014/main" id="{322DC481-55D9-4271-97C6-A5BDCDD462BB}"/>
              </a:ext>
            </a:extLst>
          </p:cNvPr>
          <p:cNvSpPr>
            <a:spLocks noGrp="1" noChangeArrowheads="1"/>
          </p:cNvSpPr>
          <p:nvPr>
            <p:ph type="body" sz="half" idx="1"/>
          </p:nvPr>
        </p:nvSpPr>
        <p:spPr>
          <a:xfrm>
            <a:off x="457200" y="1600200"/>
            <a:ext cx="8001000" cy="990600"/>
          </a:xfrm>
        </p:spPr>
        <p:txBody>
          <a:bodyPr/>
          <a:lstStyle/>
          <a:p>
            <a:pPr eaLnBrk="1" hangingPunct="1">
              <a:buFont typeface="Wingdings" panose="05000000000000000000" pitchFamily="2" charset="2"/>
              <a:buNone/>
            </a:pPr>
            <a:r>
              <a:rPr lang="en-US" altLang="en-US" sz="2400"/>
              <a:t>   Many problems in Science and Engineering are expressed as:</a:t>
            </a:r>
          </a:p>
        </p:txBody>
      </p:sp>
      <p:graphicFrame>
        <p:nvGraphicFramePr>
          <p:cNvPr id="1026" name="Object 4">
            <a:extLst>
              <a:ext uri="{FF2B5EF4-FFF2-40B4-BE49-F238E27FC236}">
                <a16:creationId xmlns:a16="http://schemas.microsoft.com/office/drawing/2014/main" id="{E47D76E6-AA8D-4839-93B0-CB93F010538A}"/>
              </a:ext>
            </a:extLst>
          </p:cNvPr>
          <p:cNvGraphicFramePr>
            <a:graphicFrameLocks noGrp="1" noChangeAspect="1"/>
          </p:cNvGraphicFramePr>
          <p:nvPr>
            <p:ph sz="half" idx="2"/>
            <p:extLst>
              <p:ext uri="{D42A27DB-BD31-4B8C-83A1-F6EECF244321}">
                <p14:modId xmlns:p14="http://schemas.microsoft.com/office/powerpoint/2010/main" val="2400415500"/>
              </p:ext>
            </p:extLst>
          </p:nvPr>
        </p:nvGraphicFramePr>
        <p:xfrm>
          <a:off x="992188" y="2835275"/>
          <a:ext cx="6778625" cy="1323975"/>
        </p:xfrm>
        <a:graphic>
          <a:graphicData uri="http://schemas.openxmlformats.org/presentationml/2006/ole">
            <mc:AlternateContent xmlns:mc="http://schemas.openxmlformats.org/markup-compatibility/2006">
              <mc:Choice xmlns:v="urn:schemas-microsoft-com:vml" Requires="v">
                <p:oleObj spid="_x0000_s1130" name="Equation" r:id="rId4" imgW="2209680" imgH="431640" progId="Equation.3">
                  <p:embed/>
                </p:oleObj>
              </mc:Choice>
              <mc:Fallback>
                <p:oleObj name="Equation" r:id="rId4" imgW="220968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188" y="2835275"/>
                        <a:ext cx="6778625"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Rectangle 5">
            <a:extLst>
              <a:ext uri="{FF2B5EF4-FFF2-40B4-BE49-F238E27FC236}">
                <a16:creationId xmlns:a16="http://schemas.microsoft.com/office/drawing/2014/main" id="{A868D334-D6FC-4BAE-8436-DBECE7234157}"/>
              </a:ext>
            </a:extLst>
          </p:cNvPr>
          <p:cNvSpPr>
            <a:spLocks noChangeArrowheads="1"/>
          </p:cNvSpPr>
          <p:nvPr/>
        </p:nvSpPr>
        <p:spPr bwMode="auto">
          <a:xfrm>
            <a:off x="381000" y="4800600"/>
            <a:ext cx="8001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en-US" sz="2400"/>
              <a:t>   </a:t>
            </a:r>
            <a:r>
              <a:rPr lang="en-US" altLang="en-US" sz="2400">
                <a:solidFill>
                  <a:srgbClr val="FF0000"/>
                </a:solidFill>
              </a:rPr>
              <a:t>These problems are called root finding problems.</a:t>
            </a:r>
          </a:p>
          <a:p>
            <a:pPr eaLnBrk="1" hangingPunct="1">
              <a:spcBef>
                <a:spcPct val="20000"/>
              </a:spcBef>
              <a:buClr>
                <a:schemeClr val="bg2"/>
              </a:buClr>
              <a:buSzPct val="75000"/>
              <a:buFont typeface="Wingdings" panose="05000000000000000000" pitchFamily="2" charset="2"/>
              <a:buNone/>
            </a:pPr>
            <a:r>
              <a:rPr lang="en-US" altLang="en-US" sz="2400"/>
              <a:t> </a:t>
            </a:r>
          </a:p>
        </p:txBody>
      </p:sp>
      <p:sp>
        <p:nvSpPr>
          <p:cNvPr id="1032" name="Rectangle 6">
            <a:extLst>
              <a:ext uri="{FF2B5EF4-FFF2-40B4-BE49-F238E27FC236}">
                <a16:creationId xmlns:a16="http://schemas.microsoft.com/office/drawing/2014/main" id="{CB6A0D9F-170B-4B1C-9BC2-7C238F6A7040}"/>
              </a:ext>
            </a:extLst>
          </p:cNvPr>
          <p:cNvSpPr>
            <a:spLocks noChangeArrowheads="1"/>
          </p:cNvSpPr>
          <p:nvPr/>
        </p:nvSpPr>
        <p:spPr bwMode="auto">
          <a:xfrm>
            <a:off x="762000" y="2667000"/>
            <a:ext cx="7162800" cy="1676400"/>
          </a:xfrm>
          <a:prstGeom prst="rect">
            <a:avLst/>
          </a:prstGeom>
          <a:noFill/>
          <a:ln w="57150" cmpd="thinThick"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5">
            <a:extLst>
              <a:ext uri="{FF2B5EF4-FFF2-40B4-BE49-F238E27FC236}">
                <a16:creationId xmlns:a16="http://schemas.microsoft.com/office/drawing/2014/main" id="{64D958E1-66CC-4DB1-A99F-EA7E72569D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D2B6127-510E-463B-A962-B718FF840E31}" type="slidenum">
              <a:rPr lang="ar-SA" altLang="en-US"/>
              <a:pPr eaLnBrk="1" hangingPunct="1"/>
              <a:t>20</a:t>
            </a:fld>
            <a:endParaRPr lang="en-US" altLang="en-US"/>
          </a:p>
        </p:txBody>
      </p:sp>
      <p:sp>
        <p:nvSpPr>
          <p:cNvPr id="56324" name="Rectangle 2">
            <a:extLst>
              <a:ext uri="{FF2B5EF4-FFF2-40B4-BE49-F238E27FC236}">
                <a16:creationId xmlns:a16="http://schemas.microsoft.com/office/drawing/2014/main" id="{CC6EADBB-83B8-426E-B39C-A8EB16B0C8E1}"/>
              </a:ext>
            </a:extLst>
          </p:cNvPr>
          <p:cNvSpPr>
            <a:spLocks noGrp="1" noChangeArrowheads="1"/>
          </p:cNvSpPr>
          <p:nvPr>
            <p:ph type="title"/>
          </p:nvPr>
        </p:nvSpPr>
        <p:spPr/>
        <p:txBody>
          <a:bodyPr/>
          <a:lstStyle/>
          <a:p>
            <a:pPr eaLnBrk="1" hangingPunct="1"/>
            <a:r>
              <a:rPr lang="en-US" altLang="en-US"/>
              <a:t>Introduction</a:t>
            </a:r>
          </a:p>
        </p:txBody>
      </p:sp>
      <p:sp>
        <p:nvSpPr>
          <p:cNvPr id="56325" name="Rectangle 3">
            <a:extLst>
              <a:ext uri="{FF2B5EF4-FFF2-40B4-BE49-F238E27FC236}">
                <a16:creationId xmlns:a16="http://schemas.microsoft.com/office/drawing/2014/main" id="{83BA79E5-7584-4133-BCB6-860E232D2784}"/>
              </a:ext>
            </a:extLst>
          </p:cNvPr>
          <p:cNvSpPr>
            <a:spLocks noGrp="1" noChangeArrowheads="1"/>
          </p:cNvSpPr>
          <p:nvPr>
            <p:ph type="body" idx="1"/>
          </p:nvPr>
        </p:nvSpPr>
        <p:spPr>
          <a:xfrm>
            <a:off x="457200" y="1600201"/>
            <a:ext cx="8229600" cy="2743200"/>
          </a:xfrm>
        </p:spPr>
        <p:txBody>
          <a:bodyPr/>
          <a:lstStyle/>
          <a:p>
            <a:pPr eaLnBrk="1" hangingPunct="1">
              <a:lnSpc>
                <a:spcPct val="90000"/>
              </a:lnSpc>
            </a:pPr>
            <a:r>
              <a:rPr lang="en-US" altLang="en-US" sz="2000" dirty="0"/>
              <a:t>The </a:t>
            </a:r>
            <a:r>
              <a:rPr lang="en-US" altLang="en-US" sz="2000" b="1" dirty="0">
                <a:solidFill>
                  <a:srgbClr val="0033CC"/>
                </a:solidFill>
              </a:rPr>
              <a:t>Bisection method</a:t>
            </a:r>
            <a:r>
              <a:rPr lang="en-US" altLang="en-US" sz="2000" dirty="0"/>
              <a:t> is one of the simplest methods to find a zero of a nonlinear function. </a:t>
            </a:r>
          </a:p>
          <a:p>
            <a:pPr eaLnBrk="1" hangingPunct="1">
              <a:lnSpc>
                <a:spcPct val="90000"/>
              </a:lnSpc>
            </a:pPr>
            <a:r>
              <a:rPr lang="en-US" altLang="en-US" sz="2000" dirty="0"/>
              <a:t>It is also called </a:t>
            </a:r>
            <a:r>
              <a:rPr lang="en-US" altLang="en-US" sz="2000" b="1" dirty="0">
                <a:solidFill>
                  <a:srgbClr val="0033CC"/>
                </a:solidFill>
              </a:rPr>
              <a:t>interval halving</a:t>
            </a:r>
            <a:r>
              <a:rPr lang="en-US" altLang="en-US" sz="2000" dirty="0"/>
              <a:t> method.</a:t>
            </a:r>
          </a:p>
          <a:p>
            <a:pPr eaLnBrk="1" hangingPunct="1">
              <a:lnSpc>
                <a:spcPct val="90000"/>
              </a:lnSpc>
            </a:pPr>
            <a:r>
              <a:rPr lang="en-US" altLang="en-US" sz="2000" dirty="0"/>
              <a:t>To use the Bisection method, one needs an initial interval that is known to contain a zero of the function. </a:t>
            </a:r>
          </a:p>
          <a:p>
            <a:pPr eaLnBrk="1" hangingPunct="1">
              <a:lnSpc>
                <a:spcPct val="90000"/>
              </a:lnSpc>
            </a:pPr>
            <a:r>
              <a:rPr lang="en-US" altLang="en-US" sz="2000" dirty="0"/>
              <a:t>The method systematically reduces the interval. It does this by dividing the interval into two equal parts. Then, performs a simple test and based on the result of the test, half of the interval is thrown away.</a:t>
            </a:r>
          </a:p>
        </p:txBody>
      </p:sp>
      <p:sp>
        <p:nvSpPr>
          <p:cNvPr id="6" name="Freeform 4">
            <a:extLst>
              <a:ext uri="{FF2B5EF4-FFF2-40B4-BE49-F238E27FC236}">
                <a16:creationId xmlns:a16="http://schemas.microsoft.com/office/drawing/2014/main" id="{957C95A0-D749-4F7B-9852-42D8573B6852}"/>
              </a:ext>
            </a:extLst>
          </p:cNvPr>
          <p:cNvSpPr>
            <a:spLocks/>
          </p:cNvSpPr>
          <p:nvPr/>
        </p:nvSpPr>
        <p:spPr bwMode="auto">
          <a:xfrm>
            <a:off x="2667000" y="4458070"/>
            <a:ext cx="3886200" cy="1752600"/>
          </a:xfrm>
          <a:custGeom>
            <a:avLst/>
            <a:gdLst>
              <a:gd name="T0" fmla="*/ 0 w 3224"/>
              <a:gd name="T1" fmla="*/ 0 h 1584"/>
              <a:gd name="T2" fmla="*/ 2147483647 w 3224"/>
              <a:gd name="T3" fmla="*/ 2147483647 h 1584"/>
              <a:gd name="T4" fmla="*/ 2147483647 w 3224"/>
              <a:gd name="T5" fmla="*/ 2147483647 h 1584"/>
              <a:gd name="T6" fmla="*/ 2147483647 w 3224"/>
              <a:gd name="T7" fmla="*/ 2147483647 h 1584"/>
              <a:gd name="T8" fmla="*/ 2147483647 w 3224"/>
              <a:gd name="T9" fmla="*/ 2147483647 h 1584"/>
              <a:gd name="T10" fmla="*/ 2147483647 w 3224"/>
              <a:gd name="T11" fmla="*/ 2147483647 h 1584"/>
              <a:gd name="T12" fmla="*/ 0 60000 65536"/>
              <a:gd name="T13" fmla="*/ 0 60000 65536"/>
              <a:gd name="T14" fmla="*/ 0 60000 65536"/>
              <a:gd name="T15" fmla="*/ 0 60000 65536"/>
              <a:gd name="T16" fmla="*/ 0 60000 65536"/>
              <a:gd name="T17" fmla="*/ 0 60000 65536"/>
              <a:gd name="T18" fmla="*/ 0 w 3224"/>
              <a:gd name="T19" fmla="*/ 0 h 1584"/>
              <a:gd name="T20" fmla="*/ 3224 w 3224"/>
              <a:gd name="T21" fmla="*/ 1584 h 1584"/>
            </a:gdLst>
            <a:ahLst/>
            <a:cxnLst>
              <a:cxn ang="T12">
                <a:pos x="T0" y="T1"/>
              </a:cxn>
              <a:cxn ang="T13">
                <a:pos x="T2" y="T3"/>
              </a:cxn>
              <a:cxn ang="T14">
                <a:pos x="T4" y="T5"/>
              </a:cxn>
              <a:cxn ang="T15">
                <a:pos x="T6" y="T7"/>
              </a:cxn>
              <a:cxn ang="T16">
                <a:pos x="T8" y="T9"/>
              </a:cxn>
              <a:cxn ang="T17">
                <a:pos x="T10" y="T11"/>
              </a:cxn>
            </a:cxnLst>
            <a:rect l="T18" t="T19" r="T20" b="T21"/>
            <a:pathLst>
              <a:path w="3224" h="1584">
                <a:moveTo>
                  <a:pt x="0" y="0"/>
                </a:moveTo>
                <a:cubicBezTo>
                  <a:pt x="220" y="272"/>
                  <a:pt x="440" y="544"/>
                  <a:pt x="720" y="720"/>
                </a:cubicBezTo>
                <a:cubicBezTo>
                  <a:pt x="1000" y="896"/>
                  <a:pt x="1424" y="1008"/>
                  <a:pt x="1680" y="1056"/>
                </a:cubicBezTo>
                <a:cubicBezTo>
                  <a:pt x="1936" y="1104"/>
                  <a:pt x="2024" y="936"/>
                  <a:pt x="2256" y="1008"/>
                </a:cubicBezTo>
                <a:cubicBezTo>
                  <a:pt x="2488" y="1080"/>
                  <a:pt x="2920" y="1392"/>
                  <a:pt x="3072" y="1488"/>
                </a:cubicBezTo>
                <a:cubicBezTo>
                  <a:pt x="3224" y="1584"/>
                  <a:pt x="3196" y="1584"/>
                  <a:pt x="3168" y="1584"/>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7" name="Line 5">
            <a:extLst>
              <a:ext uri="{FF2B5EF4-FFF2-40B4-BE49-F238E27FC236}">
                <a16:creationId xmlns:a16="http://schemas.microsoft.com/office/drawing/2014/main" id="{7D74055D-F419-4EA3-AD79-4CA9B4DCE0EC}"/>
              </a:ext>
            </a:extLst>
          </p:cNvPr>
          <p:cNvSpPr>
            <a:spLocks noChangeShapeType="1"/>
          </p:cNvSpPr>
          <p:nvPr/>
        </p:nvSpPr>
        <p:spPr bwMode="auto">
          <a:xfrm>
            <a:off x="2667000" y="5753470"/>
            <a:ext cx="396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Line 6">
            <a:extLst>
              <a:ext uri="{FF2B5EF4-FFF2-40B4-BE49-F238E27FC236}">
                <a16:creationId xmlns:a16="http://schemas.microsoft.com/office/drawing/2014/main" id="{E653A3BD-5E46-4FB9-9729-9B5FEF3C14AD}"/>
              </a:ext>
            </a:extLst>
          </p:cNvPr>
          <p:cNvSpPr>
            <a:spLocks noChangeShapeType="1"/>
          </p:cNvSpPr>
          <p:nvPr/>
        </p:nvSpPr>
        <p:spPr bwMode="auto">
          <a:xfrm>
            <a:off x="3124200" y="499147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 name="Line 7">
            <a:extLst>
              <a:ext uri="{FF2B5EF4-FFF2-40B4-BE49-F238E27FC236}">
                <a16:creationId xmlns:a16="http://schemas.microsoft.com/office/drawing/2014/main" id="{90CCD532-6E3D-43CD-91FF-99F1AA4A7F54}"/>
              </a:ext>
            </a:extLst>
          </p:cNvPr>
          <p:cNvSpPr>
            <a:spLocks noChangeShapeType="1"/>
          </p:cNvSpPr>
          <p:nvPr/>
        </p:nvSpPr>
        <p:spPr bwMode="auto">
          <a:xfrm>
            <a:off x="6477000" y="582967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 name="Text Box 8">
            <a:extLst>
              <a:ext uri="{FF2B5EF4-FFF2-40B4-BE49-F238E27FC236}">
                <a16:creationId xmlns:a16="http://schemas.microsoft.com/office/drawing/2014/main" id="{95690F2D-DF20-4481-97C1-B2E7D40A55DC}"/>
              </a:ext>
            </a:extLst>
          </p:cNvPr>
          <p:cNvSpPr txBox="1">
            <a:spLocks noChangeArrowheads="1"/>
          </p:cNvSpPr>
          <p:nvPr/>
        </p:nvSpPr>
        <p:spPr bwMode="auto">
          <a:xfrm>
            <a:off x="2895600" y="575347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a</a:t>
            </a:r>
            <a:r>
              <a:rPr lang="en-US" altLang="en-US" sz="900">
                <a:latin typeface="Arial" panose="020B0604020202020204" pitchFamily="34" charset="0"/>
              </a:rPr>
              <a:t>0</a:t>
            </a:r>
          </a:p>
        </p:txBody>
      </p:sp>
      <p:sp>
        <p:nvSpPr>
          <p:cNvPr id="11" name="Text Box 9">
            <a:extLst>
              <a:ext uri="{FF2B5EF4-FFF2-40B4-BE49-F238E27FC236}">
                <a16:creationId xmlns:a16="http://schemas.microsoft.com/office/drawing/2014/main" id="{D4903DEC-0BDC-47FE-8A56-7416F36FD164}"/>
              </a:ext>
            </a:extLst>
          </p:cNvPr>
          <p:cNvSpPr txBox="1">
            <a:spLocks noChangeArrowheads="1"/>
          </p:cNvSpPr>
          <p:nvPr/>
        </p:nvSpPr>
        <p:spPr bwMode="auto">
          <a:xfrm>
            <a:off x="6248400" y="537247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b</a:t>
            </a:r>
            <a:r>
              <a:rPr lang="en-US" altLang="en-US" sz="900">
                <a:latin typeface="Arial" panose="020B0604020202020204" pitchFamily="34" charset="0"/>
              </a:rPr>
              <a:t>0</a:t>
            </a:r>
          </a:p>
        </p:txBody>
      </p:sp>
      <p:sp>
        <p:nvSpPr>
          <p:cNvPr id="12" name="Text Box 10">
            <a:extLst>
              <a:ext uri="{FF2B5EF4-FFF2-40B4-BE49-F238E27FC236}">
                <a16:creationId xmlns:a16="http://schemas.microsoft.com/office/drawing/2014/main" id="{54733B02-CCF1-4B60-B793-56EABB261A95}"/>
              </a:ext>
            </a:extLst>
          </p:cNvPr>
          <p:cNvSpPr txBox="1">
            <a:spLocks noChangeArrowheads="1"/>
          </p:cNvSpPr>
          <p:nvPr/>
        </p:nvSpPr>
        <p:spPr bwMode="auto">
          <a:xfrm>
            <a:off x="4572000" y="582967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a</a:t>
            </a:r>
            <a:r>
              <a:rPr lang="en-US" altLang="en-US" sz="900">
                <a:latin typeface="Arial" panose="020B0604020202020204" pitchFamily="34" charset="0"/>
              </a:rPr>
              <a:t>1</a:t>
            </a:r>
          </a:p>
        </p:txBody>
      </p:sp>
      <p:sp>
        <p:nvSpPr>
          <p:cNvPr id="13" name="Line 11">
            <a:extLst>
              <a:ext uri="{FF2B5EF4-FFF2-40B4-BE49-F238E27FC236}">
                <a16:creationId xmlns:a16="http://schemas.microsoft.com/office/drawing/2014/main" id="{31FEDAA7-0E33-41A0-9BE3-CAB5040D71E3}"/>
              </a:ext>
            </a:extLst>
          </p:cNvPr>
          <p:cNvSpPr>
            <a:spLocks noChangeShapeType="1"/>
          </p:cNvSpPr>
          <p:nvPr/>
        </p:nvSpPr>
        <p:spPr bwMode="auto">
          <a:xfrm>
            <a:off x="4876800" y="560107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 name="Line 13">
            <a:extLst>
              <a:ext uri="{FF2B5EF4-FFF2-40B4-BE49-F238E27FC236}">
                <a16:creationId xmlns:a16="http://schemas.microsoft.com/office/drawing/2014/main" id="{7E480E9D-121F-4A01-924E-B1E231D2480D}"/>
              </a:ext>
            </a:extLst>
          </p:cNvPr>
          <p:cNvSpPr>
            <a:spLocks noChangeShapeType="1"/>
          </p:cNvSpPr>
          <p:nvPr/>
        </p:nvSpPr>
        <p:spPr bwMode="auto">
          <a:xfrm flipV="1">
            <a:off x="5638800" y="567727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 name="Text Box 14">
            <a:extLst>
              <a:ext uri="{FF2B5EF4-FFF2-40B4-BE49-F238E27FC236}">
                <a16:creationId xmlns:a16="http://schemas.microsoft.com/office/drawing/2014/main" id="{28D6E6C2-895F-489B-A1C8-5FF7DCCF60BA}"/>
              </a:ext>
            </a:extLst>
          </p:cNvPr>
          <p:cNvSpPr txBox="1">
            <a:spLocks noChangeArrowheads="1"/>
          </p:cNvSpPr>
          <p:nvPr/>
        </p:nvSpPr>
        <p:spPr bwMode="auto">
          <a:xfrm>
            <a:off x="5486400" y="582967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a</a:t>
            </a:r>
            <a:r>
              <a:rPr lang="en-US" altLang="en-US" baseline="-25000">
                <a:latin typeface="Arial" panose="020B0604020202020204" pitchFamily="34" charset="0"/>
              </a:rPr>
              <a:t>2</a:t>
            </a:r>
          </a:p>
        </p:txBody>
      </p:sp>
      <p:sp>
        <p:nvSpPr>
          <p:cNvPr id="16" name="TextBox 15">
            <a:extLst>
              <a:ext uri="{FF2B5EF4-FFF2-40B4-BE49-F238E27FC236}">
                <a16:creationId xmlns:a16="http://schemas.microsoft.com/office/drawing/2014/main" id="{4F74DFDE-DFAE-473F-8E47-EB6B119DB561}"/>
              </a:ext>
            </a:extLst>
          </p:cNvPr>
          <p:cNvSpPr txBox="1"/>
          <p:nvPr/>
        </p:nvSpPr>
        <p:spPr>
          <a:xfrm>
            <a:off x="5601625" y="4811329"/>
            <a:ext cx="683950" cy="369332"/>
          </a:xfrm>
          <a:prstGeom prst="rect">
            <a:avLst/>
          </a:prstGeom>
          <a:noFill/>
        </p:spPr>
        <p:txBody>
          <a:bodyPr wrap="square">
            <a:spAutoFit/>
          </a:bodyPr>
          <a:lstStyle/>
          <a:p>
            <a:r>
              <a:rPr lang="en-US" altLang="en-US" b="1" dirty="0">
                <a:latin typeface="Calibri" panose="020F0502020204030204" pitchFamily="34" charset="0"/>
                <a:cs typeface="Calibri" panose="020F0502020204030204" pitchFamily="34" charset="0"/>
              </a:rPr>
              <a:t>zero</a:t>
            </a:r>
            <a:endParaRPr lang="en-GB" b="1" dirty="0">
              <a:latin typeface="Calibri" panose="020F0502020204030204" pitchFamily="34" charset="0"/>
              <a:cs typeface="Calibri" panose="020F0502020204030204" pitchFamily="34" charset="0"/>
            </a:endParaRPr>
          </a:p>
        </p:txBody>
      </p:sp>
      <p:cxnSp>
        <p:nvCxnSpPr>
          <p:cNvPr id="17" name="Straight Arrow Connector 16">
            <a:extLst>
              <a:ext uri="{FF2B5EF4-FFF2-40B4-BE49-F238E27FC236}">
                <a16:creationId xmlns:a16="http://schemas.microsoft.com/office/drawing/2014/main" id="{7E9A3E8C-2AD7-4CBF-A42F-07EA49F1448E}"/>
              </a:ext>
            </a:extLst>
          </p:cNvPr>
          <p:cNvCxnSpPr>
            <a:cxnSpLocks/>
          </p:cNvCxnSpPr>
          <p:nvPr/>
        </p:nvCxnSpPr>
        <p:spPr>
          <a:xfrm>
            <a:off x="5903650" y="5105400"/>
            <a:ext cx="0" cy="685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in)">
                                      <p:cBhvr>
                                        <p:cTn id="19" dur="500"/>
                                        <p:tgtEl>
                                          <p:spTgt spid="1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ox(in)">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a:extLst>
              <a:ext uri="{FF2B5EF4-FFF2-40B4-BE49-F238E27FC236}">
                <a16:creationId xmlns:a16="http://schemas.microsoft.com/office/drawing/2014/main" id="{693C0A67-E393-4CF4-9D26-2A2E0AE33180}"/>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57347" name="Slide Number Placeholder 5">
            <a:extLst>
              <a:ext uri="{FF2B5EF4-FFF2-40B4-BE49-F238E27FC236}">
                <a16:creationId xmlns:a16="http://schemas.microsoft.com/office/drawing/2014/main" id="{3FC93C66-F842-4DB0-B98A-AC890C3248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453BD23-406E-4322-9DE9-D9053C10D192}" type="slidenum">
              <a:rPr lang="ar-SA" altLang="en-US"/>
              <a:pPr eaLnBrk="1" hangingPunct="1"/>
              <a:t>21</a:t>
            </a:fld>
            <a:endParaRPr lang="en-US" altLang="en-US"/>
          </a:p>
        </p:txBody>
      </p:sp>
      <p:sp>
        <p:nvSpPr>
          <p:cNvPr id="57348" name="Rectangle 2">
            <a:extLst>
              <a:ext uri="{FF2B5EF4-FFF2-40B4-BE49-F238E27FC236}">
                <a16:creationId xmlns:a16="http://schemas.microsoft.com/office/drawing/2014/main" id="{5E082C9B-E9B6-4E3A-9BC4-08A3853A7479}"/>
              </a:ext>
            </a:extLst>
          </p:cNvPr>
          <p:cNvSpPr>
            <a:spLocks noGrp="1" noChangeArrowheads="1"/>
          </p:cNvSpPr>
          <p:nvPr>
            <p:ph type="title"/>
          </p:nvPr>
        </p:nvSpPr>
        <p:spPr/>
        <p:txBody>
          <a:bodyPr/>
          <a:lstStyle/>
          <a:p>
            <a:pPr eaLnBrk="1" hangingPunct="1"/>
            <a:r>
              <a:rPr lang="en-US" altLang="en-US">
                <a:solidFill>
                  <a:srgbClr val="FF0000"/>
                </a:solidFill>
              </a:rPr>
              <a:t>Intermediate Value Theorem</a:t>
            </a:r>
          </a:p>
        </p:txBody>
      </p:sp>
      <p:sp>
        <p:nvSpPr>
          <p:cNvPr id="57349" name="Rectangle 3">
            <a:extLst>
              <a:ext uri="{FF2B5EF4-FFF2-40B4-BE49-F238E27FC236}">
                <a16:creationId xmlns:a16="http://schemas.microsoft.com/office/drawing/2014/main" id="{88162822-E62C-4DEC-8B77-AF6D3426B8F1}"/>
              </a:ext>
            </a:extLst>
          </p:cNvPr>
          <p:cNvSpPr>
            <a:spLocks noGrp="1" noChangeArrowheads="1"/>
          </p:cNvSpPr>
          <p:nvPr>
            <p:ph type="body" idx="1"/>
          </p:nvPr>
        </p:nvSpPr>
        <p:spPr>
          <a:xfrm>
            <a:off x="457200" y="1600200"/>
            <a:ext cx="5105400" cy="4530725"/>
          </a:xfrm>
        </p:spPr>
        <p:txBody>
          <a:bodyPr/>
          <a:lstStyle/>
          <a:p>
            <a:pPr eaLnBrk="1" hangingPunct="1"/>
            <a:r>
              <a:rPr lang="en-US" altLang="en-US" sz="2400"/>
              <a:t>Let f(x) be defined on the interval [a,b].</a:t>
            </a:r>
          </a:p>
          <a:p>
            <a:pPr eaLnBrk="1" hangingPunct="1">
              <a:buFont typeface="Wingdings" panose="05000000000000000000" pitchFamily="2" charset="2"/>
              <a:buNone/>
            </a:pPr>
            <a:r>
              <a:rPr lang="en-US" altLang="en-US" sz="2400"/>
              <a:t> </a:t>
            </a:r>
          </a:p>
          <a:p>
            <a:pPr eaLnBrk="1" hangingPunct="1"/>
            <a:r>
              <a:rPr lang="en-US" altLang="en-US" sz="2400" u="sng">
                <a:solidFill>
                  <a:srgbClr val="FF0000"/>
                </a:solidFill>
              </a:rPr>
              <a:t>Intermediate value theorem:</a:t>
            </a:r>
          </a:p>
          <a:p>
            <a:pPr eaLnBrk="1" hangingPunct="1">
              <a:buFont typeface="Wingdings" panose="05000000000000000000" pitchFamily="2" charset="2"/>
              <a:buNone/>
            </a:pPr>
            <a:r>
              <a:rPr lang="en-US" altLang="en-US" sz="2400"/>
              <a:t>   if a function is </a:t>
            </a:r>
            <a:r>
              <a:rPr lang="en-US" altLang="en-US" sz="2400" u="sng">
                <a:solidFill>
                  <a:srgbClr val="0033CC"/>
                </a:solidFill>
              </a:rPr>
              <a:t>continuous</a:t>
            </a:r>
            <a:r>
              <a:rPr lang="en-US" altLang="en-US" sz="2400"/>
              <a:t> and f(a) and f(b) have </a:t>
            </a:r>
            <a:r>
              <a:rPr lang="en-US" altLang="en-US" sz="2400" u="sng">
                <a:solidFill>
                  <a:srgbClr val="0033CC"/>
                </a:solidFill>
              </a:rPr>
              <a:t>different signs</a:t>
            </a:r>
            <a:r>
              <a:rPr lang="en-US" altLang="en-US" sz="2400"/>
              <a:t> then the function has at least one zero in the interval [a,b].</a:t>
            </a:r>
          </a:p>
        </p:txBody>
      </p:sp>
      <p:sp>
        <p:nvSpPr>
          <p:cNvPr id="57350" name="Line 4">
            <a:extLst>
              <a:ext uri="{FF2B5EF4-FFF2-40B4-BE49-F238E27FC236}">
                <a16:creationId xmlns:a16="http://schemas.microsoft.com/office/drawing/2014/main" id="{8B2E218B-BE27-42F0-B9CC-60B8CC1DD6D7}"/>
              </a:ext>
            </a:extLst>
          </p:cNvPr>
          <p:cNvSpPr>
            <a:spLocks noChangeShapeType="1"/>
          </p:cNvSpPr>
          <p:nvPr/>
        </p:nvSpPr>
        <p:spPr bwMode="auto">
          <a:xfrm>
            <a:off x="5715000" y="3733800"/>
            <a:ext cx="2971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7351" name="Line 5">
            <a:extLst>
              <a:ext uri="{FF2B5EF4-FFF2-40B4-BE49-F238E27FC236}">
                <a16:creationId xmlns:a16="http://schemas.microsoft.com/office/drawing/2014/main" id="{32160531-55B3-4CA7-9714-C19AACC61E90}"/>
              </a:ext>
            </a:extLst>
          </p:cNvPr>
          <p:cNvSpPr>
            <a:spLocks noChangeShapeType="1"/>
          </p:cNvSpPr>
          <p:nvPr/>
        </p:nvSpPr>
        <p:spPr bwMode="auto">
          <a:xfrm flipV="1">
            <a:off x="6172200" y="2286000"/>
            <a:ext cx="0" cy="2362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7352" name="Freeform 6">
            <a:extLst>
              <a:ext uri="{FF2B5EF4-FFF2-40B4-BE49-F238E27FC236}">
                <a16:creationId xmlns:a16="http://schemas.microsoft.com/office/drawing/2014/main" id="{27FD98E4-060B-4C1C-990D-6ACE975D474E}"/>
              </a:ext>
            </a:extLst>
          </p:cNvPr>
          <p:cNvSpPr>
            <a:spLocks/>
          </p:cNvSpPr>
          <p:nvPr/>
        </p:nvSpPr>
        <p:spPr bwMode="auto">
          <a:xfrm>
            <a:off x="6553200" y="2895600"/>
            <a:ext cx="1676400" cy="1295400"/>
          </a:xfrm>
          <a:custGeom>
            <a:avLst/>
            <a:gdLst>
              <a:gd name="T0" fmla="*/ 0 w 1056"/>
              <a:gd name="T1" fmla="*/ 0 h 816"/>
              <a:gd name="T2" fmla="*/ 2147483647 w 1056"/>
              <a:gd name="T3" fmla="*/ 2147483647 h 816"/>
              <a:gd name="T4" fmla="*/ 2147483647 w 1056"/>
              <a:gd name="T5" fmla="*/ 2147483647 h 816"/>
              <a:gd name="T6" fmla="*/ 2147483647 w 1056"/>
              <a:gd name="T7" fmla="*/ 2147483647 h 816"/>
              <a:gd name="T8" fmla="*/ 0 60000 65536"/>
              <a:gd name="T9" fmla="*/ 0 60000 65536"/>
              <a:gd name="T10" fmla="*/ 0 60000 65536"/>
              <a:gd name="T11" fmla="*/ 0 60000 65536"/>
              <a:gd name="T12" fmla="*/ 0 w 1056"/>
              <a:gd name="T13" fmla="*/ 0 h 816"/>
              <a:gd name="T14" fmla="*/ 1056 w 1056"/>
              <a:gd name="T15" fmla="*/ 816 h 816"/>
            </a:gdLst>
            <a:ahLst/>
            <a:cxnLst>
              <a:cxn ang="T8">
                <a:pos x="T0" y="T1"/>
              </a:cxn>
              <a:cxn ang="T9">
                <a:pos x="T2" y="T3"/>
              </a:cxn>
              <a:cxn ang="T10">
                <a:pos x="T4" y="T5"/>
              </a:cxn>
              <a:cxn ang="T11">
                <a:pos x="T6" y="T7"/>
              </a:cxn>
            </a:cxnLst>
            <a:rect l="T12" t="T13" r="T14" b="T15"/>
            <a:pathLst>
              <a:path w="1056" h="816">
                <a:moveTo>
                  <a:pt x="0" y="0"/>
                </a:moveTo>
                <a:cubicBezTo>
                  <a:pt x="20" y="112"/>
                  <a:pt x="40" y="224"/>
                  <a:pt x="144" y="336"/>
                </a:cubicBezTo>
                <a:cubicBezTo>
                  <a:pt x="248" y="448"/>
                  <a:pt x="472" y="592"/>
                  <a:pt x="624" y="672"/>
                </a:cubicBezTo>
                <a:cubicBezTo>
                  <a:pt x="776" y="752"/>
                  <a:pt x="916" y="784"/>
                  <a:pt x="1056" y="816"/>
                </a:cubicBezTo>
              </a:path>
            </a:pathLst>
          </a:custGeom>
          <a:noFill/>
          <a:ln w="76200">
            <a:solidFill>
              <a:schemeClr val="hlink"/>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7353" name="Line 7">
            <a:extLst>
              <a:ext uri="{FF2B5EF4-FFF2-40B4-BE49-F238E27FC236}">
                <a16:creationId xmlns:a16="http://schemas.microsoft.com/office/drawing/2014/main" id="{B7A50413-7A0F-4C0F-9D95-2476498D5BD7}"/>
              </a:ext>
            </a:extLst>
          </p:cNvPr>
          <p:cNvSpPr>
            <a:spLocks noChangeShapeType="1"/>
          </p:cNvSpPr>
          <p:nvPr/>
        </p:nvSpPr>
        <p:spPr bwMode="auto">
          <a:xfrm>
            <a:off x="6553200" y="2895600"/>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7354" name="Line 8">
            <a:extLst>
              <a:ext uri="{FF2B5EF4-FFF2-40B4-BE49-F238E27FC236}">
                <a16:creationId xmlns:a16="http://schemas.microsoft.com/office/drawing/2014/main" id="{43989385-B10B-48AF-9A06-5F8185592A7C}"/>
              </a:ext>
            </a:extLst>
          </p:cNvPr>
          <p:cNvSpPr>
            <a:spLocks noChangeShapeType="1"/>
          </p:cNvSpPr>
          <p:nvPr/>
        </p:nvSpPr>
        <p:spPr bwMode="auto">
          <a:xfrm flipV="1">
            <a:off x="8229600" y="37338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7355" name="Text Box 9">
            <a:extLst>
              <a:ext uri="{FF2B5EF4-FFF2-40B4-BE49-F238E27FC236}">
                <a16:creationId xmlns:a16="http://schemas.microsoft.com/office/drawing/2014/main" id="{887EA5B9-1A7E-4DAD-AD43-14476173004D}"/>
              </a:ext>
            </a:extLst>
          </p:cNvPr>
          <p:cNvSpPr txBox="1">
            <a:spLocks noChangeArrowheads="1"/>
          </p:cNvSpPr>
          <p:nvPr/>
        </p:nvSpPr>
        <p:spPr bwMode="auto">
          <a:xfrm>
            <a:off x="6172200" y="3657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sz="2800">
                <a:latin typeface="Arial" panose="020B0604020202020204" pitchFamily="34" charset="0"/>
              </a:rPr>
              <a:t>a</a:t>
            </a:r>
          </a:p>
        </p:txBody>
      </p:sp>
      <p:sp>
        <p:nvSpPr>
          <p:cNvPr id="57356" name="Text Box 10">
            <a:extLst>
              <a:ext uri="{FF2B5EF4-FFF2-40B4-BE49-F238E27FC236}">
                <a16:creationId xmlns:a16="http://schemas.microsoft.com/office/drawing/2014/main" id="{735FCF9C-D7BC-4258-AE83-9BEAA8809889}"/>
              </a:ext>
            </a:extLst>
          </p:cNvPr>
          <p:cNvSpPr txBox="1">
            <a:spLocks noChangeArrowheads="1"/>
          </p:cNvSpPr>
          <p:nvPr/>
        </p:nvSpPr>
        <p:spPr bwMode="auto">
          <a:xfrm>
            <a:off x="8153400" y="3657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sz="2800">
                <a:latin typeface="Arial" panose="020B0604020202020204" pitchFamily="34" charset="0"/>
              </a:rPr>
              <a:t>b</a:t>
            </a:r>
          </a:p>
        </p:txBody>
      </p:sp>
      <p:sp>
        <p:nvSpPr>
          <p:cNvPr id="57357" name="Text Box 11">
            <a:extLst>
              <a:ext uri="{FF2B5EF4-FFF2-40B4-BE49-F238E27FC236}">
                <a16:creationId xmlns:a16="http://schemas.microsoft.com/office/drawing/2014/main" id="{DA5AE886-3B3C-4317-A608-F7B81B718573}"/>
              </a:ext>
            </a:extLst>
          </p:cNvPr>
          <p:cNvSpPr txBox="1">
            <a:spLocks noChangeArrowheads="1"/>
          </p:cNvSpPr>
          <p:nvPr/>
        </p:nvSpPr>
        <p:spPr bwMode="auto">
          <a:xfrm>
            <a:off x="6172200" y="22098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sz="2800">
                <a:latin typeface="Arial" panose="020B0604020202020204" pitchFamily="34" charset="0"/>
              </a:rPr>
              <a:t>f(a)</a:t>
            </a:r>
          </a:p>
        </p:txBody>
      </p:sp>
      <p:sp>
        <p:nvSpPr>
          <p:cNvPr id="57358" name="Text Box 12">
            <a:extLst>
              <a:ext uri="{FF2B5EF4-FFF2-40B4-BE49-F238E27FC236}">
                <a16:creationId xmlns:a16="http://schemas.microsoft.com/office/drawing/2014/main" id="{ACD2696A-5924-4868-8634-363CB7748FD0}"/>
              </a:ext>
            </a:extLst>
          </p:cNvPr>
          <p:cNvSpPr txBox="1">
            <a:spLocks noChangeArrowheads="1"/>
          </p:cNvSpPr>
          <p:nvPr/>
        </p:nvSpPr>
        <p:spPr bwMode="auto">
          <a:xfrm>
            <a:off x="7772400" y="42672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sz="2800">
                <a:latin typeface="Arial" panose="020B0604020202020204" pitchFamily="34" charset="0"/>
              </a:rPr>
              <a:t>f(b)</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a:extLst>
              <a:ext uri="{FF2B5EF4-FFF2-40B4-BE49-F238E27FC236}">
                <a16:creationId xmlns:a16="http://schemas.microsoft.com/office/drawing/2014/main" id="{822156BB-60AF-49FF-8754-A0E833BF84E4}"/>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58371" name="Slide Number Placeholder 5">
            <a:extLst>
              <a:ext uri="{FF2B5EF4-FFF2-40B4-BE49-F238E27FC236}">
                <a16:creationId xmlns:a16="http://schemas.microsoft.com/office/drawing/2014/main" id="{4AEDFA87-1FE8-4795-9739-70A7A82860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BCA9571-4B42-4380-87D9-B2ED8F689688}" type="slidenum">
              <a:rPr lang="ar-SA" altLang="en-US"/>
              <a:pPr eaLnBrk="1" hangingPunct="1"/>
              <a:t>22</a:t>
            </a:fld>
            <a:endParaRPr lang="en-US" altLang="en-US"/>
          </a:p>
        </p:txBody>
      </p:sp>
      <p:sp>
        <p:nvSpPr>
          <p:cNvPr id="58372" name="Rectangle 2">
            <a:extLst>
              <a:ext uri="{FF2B5EF4-FFF2-40B4-BE49-F238E27FC236}">
                <a16:creationId xmlns:a16="http://schemas.microsoft.com/office/drawing/2014/main" id="{04FAB34C-C3A5-490F-854A-05E9B1CE83D1}"/>
              </a:ext>
            </a:extLst>
          </p:cNvPr>
          <p:cNvSpPr>
            <a:spLocks noGrp="1" noChangeArrowheads="1"/>
          </p:cNvSpPr>
          <p:nvPr>
            <p:ph type="title"/>
          </p:nvPr>
        </p:nvSpPr>
        <p:spPr/>
        <p:txBody>
          <a:bodyPr/>
          <a:lstStyle/>
          <a:p>
            <a:pPr eaLnBrk="1" hangingPunct="1"/>
            <a:r>
              <a:rPr lang="en-US" altLang="en-US"/>
              <a:t>Examples</a:t>
            </a:r>
          </a:p>
        </p:txBody>
      </p:sp>
      <p:sp>
        <p:nvSpPr>
          <p:cNvPr id="58373" name="Rectangle 3">
            <a:extLst>
              <a:ext uri="{FF2B5EF4-FFF2-40B4-BE49-F238E27FC236}">
                <a16:creationId xmlns:a16="http://schemas.microsoft.com/office/drawing/2014/main" id="{C55951FB-3CE5-4056-9F22-C870B1FDA017}"/>
              </a:ext>
            </a:extLst>
          </p:cNvPr>
          <p:cNvSpPr>
            <a:spLocks noGrp="1" noChangeArrowheads="1"/>
          </p:cNvSpPr>
          <p:nvPr>
            <p:ph type="body" idx="1"/>
          </p:nvPr>
        </p:nvSpPr>
        <p:spPr>
          <a:xfrm>
            <a:off x="228600" y="1524000"/>
            <a:ext cx="4343400" cy="3962400"/>
          </a:xfrm>
        </p:spPr>
        <p:txBody>
          <a:bodyPr/>
          <a:lstStyle/>
          <a:p>
            <a:pPr eaLnBrk="1" hangingPunct="1">
              <a:lnSpc>
                <a:spcPct val="90000"/>
              </a:lnSpc>
            </a:pPr>
            <a:r>
              <a:rPr lang="en-US" altLang="en-US" sz="2400"/>
              <a:t>If f(a) and f(b) have the same sign, the function may have an even number of real zeros or no real zeros in the interval  [a, b].</a:t>
            </a:r>
          </a:p>
          <a:p>
            <a:pPr eaLnBrk="1" hangingPunct="1">
              <a:lnSpc>
                <a:spcPct val="90000"/>
              </a:lnSpc>
            </a:pPr>
            <a:endParaRPr lang="en-US" altLang="en-US" sz="2400"/>
          </a:p>
          <a:p>
            <a:pPr eaLnBrk="1" hangingPunct="1">
              <a:lnSpc>
                <a:spcPct val="90000"/>
              </a:lnSpc>
            </a:pPr>
            <a:r>
              <a:rPr lang="en-US" altLang="en-US" sz="2400"/>
              <a:t>Bisection method can not be used in these cases.</a:t>
            </a:r>
          </a:p>
          <a:p>
            <a:pPr eaLnBrk="1" hangingPunct="1">
              <a:lnSpc>
                <a:spcPct val="90000"/>
              </a:lnSpc>
            </a:pPr>
            <a:endParaRPr lang="en-US" altLang="en-US" sz="2400"/>
          </a:p>
        </p:txBody>
      </p:sp>
      <p:sp>
        <p:nvSpPr>
          <p:cNvPr id="58374" name="Line 4">
            <a:extLst>
              <a:ext uri="{FF2B5EF4-FFF2-40B4-BE49-F238E27FC236}">
                <a16:creationId xmlns:a16="http://schemas.microsoft.com/office/drawing/2014/main" id="{2818E4A9-625A-4877-9898-508978C55F95}"/>
              </a:ext>
            </a:extLst>
          </p:cNvPr>
          <p:cNvSpPr>
            <a:spLocks noChangeShapeType="1"/>
          </p:cNvSpPr>
          <p:nvPr/>
        </p:nvSpPr>
        <p:spPr bwMode="auto">
          <a:xfrm>
            <a:off x="4495800" y="2743200"/>
            <a:ext cx="297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8375" name="Line 5">
            <a:extLst>
              <a:ext uri="{FF2B5EF4-FFF2-40B4-BE49-F238E27FC236}">
                <a16:creationId xmlns:a16="http://schemas.microsoft.com/office/drawing/2014/main" id="{E7036169-3BE1-4241-8DCB-0CB774E0B26D}"/>
              </a:ext>
            </a:extLst>
          </p:cNvPr>
          <p:cNvSpPr>
            <a:spLocks noChangeShapeType="1"/>
          </p:cNvSpPr>
          <p:nvPr/>
        </p:nvSpPr>
        <p:spPr bwMode="auto">
          <a:xfrm flipV="1">
            <a:off x="4953000" y="1752600"/>
            <a:ext cx="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8376" name="Line 6">
            <a:extLst>
              <a:ext uri="{FF2B5EF4-FFF2-40B4-BE49-F238E27FC236}">
                <a16:creationId xmlns:a16="http://schemas.microsoft.com/office/drawing/2014/main" id="{66523209-1845-48A1-A7F9-B3A3F297B34C}"/>
              </a:ext>
            </a:extLst>
          </p:cNvPr>
          <p:cNvSpPr>
            <a:spLocks noChangeShapeType="1"/>
          </p:cNvSpPr>
          <p:nvPr/>
        </p:nvSpPr>
        <p:spPr bwMode="auto">
          <a:xfrm>
            <a:off x="5257800" y="1905000"/>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8377" name="Line 7">
            <a:extLst>
              <a:ext uri="{FF2B5EF4-FFF2-40B4-BE49-F238E27FC236}">
                <a16:creationId xmlns:a16="http://schemas.microsoft.com/office/drawing/2014/main" id="{F18649B5-4F37-4EB3-B4A6-A2B9DBE8AAF2}"/>
              </a:ext>
            </a:extLst>
          </p:cNvPr>
          <p:cNvSpPr>
            <a:spLocks noChangeShapeType="1"/>
          </p:cNvSpPr>
          <p:nvPr/>
        </p:nvSpPr>
        <p:spPr bwMode="auto">
          <a:xfrm flipV="1">
            <a:off x="6934200" y="24384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8378" name="Text Box 8">
            <a:extLst>
              <a:ext uri="{FF2B5EF4-FFF2-40B4-BE49-F238E27FC236}">
                <a16:creationId xmlns:a16="http://schemas.microsoft.com/office/drawing/2014/main" id="{A8E6B62D-41B6-4FD1-ABF4-A956C1A9BAED}"/>
              </a:ext>
            </a:extLst>
          </p:cNvPr>
          <p:cNvSpPr txBox="1">
            <a:spLocks noChangeArrowheads="1"/>
          </p:cNvSpPr>
          <p:nvPr/>
        </p:nvSpPr>
        <p:spPr bwMode="auto">
          <a:xfrm>
            <a:off x="4876800"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a:latin typeface="Arial" panose="020B0604020202020204" pitchFamily="34" charset="0"/>
              </a:rPr>
              <a:t>a</a:t>
            </a:r>
          </a:p>
        </p:txBody>
      </p:sp>
      <p:sp>
        <p:nvSpPr>
          <p:cNvPr id="58379" name="Text Box 9">
            <a:extLst>
              <a:ext uri="{FF2B5EF4-FFF2-40B4-BE49-F238E27FC236}">
                <a16:creationId xmlns:a16="http://schemas.microsoft.com/office/drawing/2014/main" id="{74EF8DF7-5CDD-4F97-A71D-771F1B8F5D37}"/>
              </a:ext>
            </a:extLst>
          </p:cNvPr>
          <p:cNvSpPr txBox="1">
            <a:spLocks noChangeArrowheads="1"/>
          </p:cNvSpPr>
          <p:nvPr/>
        </p:nvSpPr>
        <p:spPr bwMode="auto">
          <a:xfrm>
            <a:off x="6705600"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a:latin typeface="Arial" panose="020B0604020202020204" pitchFamily="34" charset="0"/>
              </a:rPr>
              <a:t>b</a:t>
            </a:r>
          </a:p>
        </p:txBody>
      </p:sp>
      <p:sp>
        <p:nvSpPr>
          <p:cNvPr id="58380" name="Freeform 10">
            <a:extLst>
              <a:ext uri="{FF2B5EF4-FFF2-40B4-BE49-F238E27FC236}">
                <a16:creationId xmlns:a16="http://schemas.microsoft.com/office/drawing/2014/main" id="{70095568-A993-48B9-A478-4E2C8DA18FA0}"/>
              </a:ext>
            </a:extLst>
          </p:cNvPr>
          <p:cNvSpPr>
            <a:spLocks/>
          </p:cNvSpPr>
          <p:nvPr/>
        </p:nvSpPr>
        <p:spPr bwMode="auto">
          <a:xfrm>
            <a:off x="5257800" y="1905000"/>
            <a:ext cx="1676400" cy="1295400"/>
          </a:xfrm>
          <a:custGeom>
            <a:avLst/>
            <a:gdLst>
              <a:gd name="T0" fmla="*/ 0 w 1056"/>
              <a:gd name="T1" fmla="*/ 0 h 752"/>
              <a:gd name="T2" fmla="*/ 2147483647 w 1056"/>
              <a:gd name="T3" fmla="*/ 2147483647 h 752"/>
              <a:gd name="T4" fmla="*/ 2147483647 w 1056"/>
              <a:gd name="T5" fmla="*/ 2147483647 h 752"/>
              <a:gd name="T6" fmla="*/ 2147483647 w 1056"/>
              <a:gd name="T7" fmla="*/ 2147483647 h 752"/>
              <a:gd name="T8" fmla="*/ 2147483647 w 1056"/>
              <a:gd name="T9" fmla="*/ 2147483647 h 752"/>
              <a:gd name="T10" fmla="*/ 2147483647 w 1056"/>
              <a:gd name="T11" fmla="*/ 2147483647 h 752"/>
              <a:gd name="T12" fmla="*/ 0 60000 65536"/>
              <a:gd name="T13" fmla="*/ 0 60000 65536"/>
              <a:gd name="T14" fmla="*/ 0 60000 65536"/>
              <a:gd name="T15" fmla="*/ 0 60000 65536"/>
              <a:gd name="T16" fmla="*/ 0 60000 65536"/>
              <a:gd name="T17" fmla="*/ 0 60000 65536"/>
              <a:gd name="T18" fmla="*/ 0 w 1056"/>
              <a:gd name="T19" fmla="*/ 0 h 752"/>
              <a:gd name="T20" fmla="*/ 1056 w 1056"/>
              <a:gd name="T21" fmla="*/ 752 h 752"/>
            </a:gdLst>
            <a:ahLst/>
            <a:cxnLst>
              <a:cxn ang="T12">
                <a:pos x="T0" y="T1"/>
              </a:cxn>
              <a:cxn ang="T13">
                <a:pos x="T2" y="T3"/>
              </a:cxn>
              <a:cxn ang="T14">
                <a:pos x="T4" y="T5"/>
              </a:cxn>
              <a:cxn ang="T15">
                <a:pos x="T6" y="T7"/>
              </a:cxn>
              <a:cxn ang="T16">
                <a:pos x="T8" y="T9"/>
              </a:cxn>
              <a:cxn ang="T17">
                <a:pos x="T10" y="T11"/>
              </a:cxn>
            </a:cxnLst>
            <a:rect l="T18" t="T19" r="T20" b="T21"/>
            <a:pathLst>
              <a:path w="1056" h="752">
                <a:moveTo>
                  <a:pt x="0" y="0"/>
                </a:moveTo>
                <a:cubicBezTo>
                  <a:pt x="12" y="36"/>
                  <a:pt x="24" y="72"/>
                  <a:pt x="96" y="192"/>
                </a:cubicBezTo>
                <a:cubicBezTo>
                  <a:pt x="168" y="312"/>
                  <a:pt x="352" y="688"/>
                  <a:pt x="432" y="720"/>
                </a:cubicBezTo>
                <a:cubicBezTo>
                  <a:pt x="512" y="752"/>
                  <a:pt x="528" y="408"/>
                  <a:pt x="576" y="384"/>
                </a:cubicBezTo>
                <a:cubicBezTo>
                  <a:pt x="624" y="360"/>
                  <a:pt x="640" y="592"/>
                  <a:pt x="720" y="576"/>
                </a:cubicBezTo>
                <a:cubicBezTo>
                  <a:pt x="800" y="560"/>
                  <a:pt x="928" y="424"/>
                  <a:pt x="1056" y="288"/>
                </a:cubicBezTo>
              </a:path>
            </a:pathLst>
          </a:custGeom>
          <a:noFill/>
          <a:ln w="38100">
            <a:solidFill>
              <a:srgbClr val="0000FF"/>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8381" name="Line 11">
            <a:extLst>
              <a:ext uri="{FF2B5EF4-FFF2-40B4-BE49-F238E27FC236}">
                <a16:creationId xmlns:a16="http://schemas.microsoft.com/office/drawing/2014/main" id="{BFFA6C7E-6059-4FA1-941E-2594D5558677}"/>
              </a:ext>
            </a:extLst>
          </p:cNvPr>
          <p:cNvSpPr>
            <a:spLocks noChangeShapeType="1"/>
          </p:cNvSpPr>
          <p:nvPr/>
        </p:nvSpPr>
        <p:spPr bwMode="auto">
          <a:xfrm>
            <a:off x="4572000" y="5334000"/>
            <a:ext cx="297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8382" name="Line 12">
            <a:extLst>
              <a:ext uri="{FF2B5EF4-FFF2-40B4-BE49-F238E27FC236}">
                <a16:creationId xmlns:a16="http://schemas.microsoft.com/office/drawing/2014/main" id="{77A8DF9D-CAC1-46F2-ADF6-1BA8C068A44E}"/>
              </a:ext>
            </a:extLst>
          </p:cNvPr>
          <p:cNvSpPr>
            <a:spLocks noChangeShapeType="1"/>
          </p:cNvSpPr>
          <p:nvPr/>
        </p:nvSpPr>
        <p:spPr bwMode="auto">
          <a:xfrm flipV="1">
            <a:off x="4953000" y="44196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8383" name="Line 13">
            <a:extLst>
              <a:ext uri="{FF2B5EF4-FFF2-40B4-BE49-F238E27FC236}">
                <a16:creationId xmlns:a16="http://schemas.microsoft.com/office/drawing/2014/main" id="{3B762E17-81EA-4A06-A9DF-F3CE4F79250D}"/>
              </a:ext>
            </a:extLst>
          </p:cNvPr>
          <p:cNvSpPr>
            <a:spLocks noChangeShapeType="1"/>
          </p:cNvSpPr>
          <p:nvPr/>
        </p:nvSpPr>
        <p:spPr bwMode="auto">
          <a:xfrm>
            <a:off x="5334000" y="4495800"/>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8384" name="Line 14">
            <a:extLst>
              <a:ext uri="{FF2B5EF4-FFF2-40B4-BE49-F238E27FC236}">
                <a16:creationId xmlns:a16="http://schemas.microsoft.com/office/drawing/2014/main" id="{481CBC26-0A21-452B-B87A-056C45F95E50}"/>
              </a:ext>
            </a:extLst>
          </p:cNvPr>
          <p:cNvSpPr>
            <a:spLocks noChangeShapeType="1"/>
          </p:cNvSpPr>
          <p:nvPr/>
        </p:nvSpPr>
        <p:spPr bwMode="auto">
          <a:xfrm flipV="1">
            <a:off x="7010400" y="4762500"/>
            <a:ext cx="0" cy="533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8385" name="Text Box 15">
            <a:extLst>
              <a:ext uri="{FF2B5EF4-FFF2-40B4-BE49-F238E27FC236}">
                <a16:creationId xmlns:a16="http://schemas.microsoft.com/office/drawing/2014/main" id="{533786B9-E6C2-441A-BAE3-DC0372D59268}"/>
              </a:ext>
            </a:extLst>
          </p:cNvPr>
          <p:cNvSpPr txBox="1">
            <a:spLocks noChangeArrowheads="1"/>
          </p:cNvSpPr>
          <p:nvPr/>
        </p:nvSpPr>
        <p:spPr bwMode="auto">
          <a:xfrm>
            <a:off x="4953000"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a:latin typeface="Arial" panose="020B0604020202020204" pitchFamily="34" charset="0"/>
              </a:rPr>
              <a:t>a</a:t>
            </a:r>
          </a:p>
        </p:txBody>
      </p:sp>
      <p:sp>
        <p:nvSpPr>
          <p:cNvPr id="58386" name="Text Box 16">
            <a:extLst>
              <a:ext uri="{FF2B5EF4-FFF2-40B4-BE49-F238E27FC236}">
                <a16:creationId xmlns:a16="http://schemas.microsoft.com/office/drawing/2014/main" id="{BB47F640-7A32-4497-8827-7D9189295A3E}"/>
              </a:ext>
            </a:extLst>
          </p:cNvPr>
          <p:cNvSpPr txBox="1">
            <a:spLocks noChangeArrowheads="1"/>
          </p:cNvSpPr>
          <p:nvPr/>
        </p:nvSpPr>
        <p:spPr bwMode="auto">
          <a:xfrm>
            <a:off x="6781800"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a:latin typeface="Arial" panose="020B0604020202020204" pitchFamily="34" charset="0"/>
              </a:rPr>
              <a:t>b</a:t>
            </a:r>
          </a:p>
        </p:txBody>
      </p:sp>
      <p:sp>
        <p:nvSpPr>
          <p:cNvPr id="58387" name="Freeform 17">
            <a:extLst>
              <a:ext uri="{FF2B5EF4-FFF2-40B4-BE49-F238E27FC236}">
                <a16:creationId xmlns:a16="http://schemas.microsoft.com/office/drawing/2014/main" id="{276BEF05-2098-46DA-85A7-4E349E5C3643}"/>
              </a:ext>
            </a:extLst>
          </p:cNvPr>
          <p:cNvSpPr>
            <a:spLocks/>
          </p:cNvSpPr>
          <p:nvPr/>
        </p:nvSpPr>
        <p:spPr bwMode="auto">
          <a:xfrm>
            <a:off x="5334000" y="4457700"/>
            <a:ext cx="1676400" cy="838200"/>
          </a:xfrm>
          <a:custGeom>
            <a:avLst/>
            <a:gdLst>
              <a:gd name="T0" fmla="*/ 0 w 1056"/>
              <a:gd name="T1" fmla="*/ 0 h 1016"/>
              <a:gd name="T2" fmla="*/ 2147483647 w 1056"/>
              <a:gd name="T3" fmla="*/ 2147483647 h 1016"/>
              <a:gd name="T4" fmla="*/ 2147483647 w 1056"/>
              <a:gd name="T5" fmla="*/ 2147483647 h 1016"/>
              <a:gd name="T6" fmla="*/ 0 60000 65536"/>
              <a:gd name="T7" fmla="*/ 0 60000 65536"/>
              <a:gd name="T8" fmla="*/ 0 60000 65536"/>
              <a:gd name="T9" fmla="*/ 0 w 1056"/>
              <a:gd name="T10" fmla="*/ 0 h 1016"/>
              <a:gd name="T11" fmla="*/ 1056 w 1056"/>
              <a:gd name="T12" fmla="*/ 1016 h 1016"/>
            </a:gdLst>
            <a:ahLst/>
            <a:cxnLst>
              <a:cxn ang="T6">
                <a:pos x="T0" y="T1"/>
              </a:cxn>
              <a:cxn ang="T7">
                <a:pos x="T2" y="T3"/>
              </a:cxn>
              <a:cxn ang="T8">
                <a:pos x="T4" y="T5"/>
              </a:cxn>
            </a:cxnLst>
            <a:rect l="T9" t="T10" r="T11" b="T12"/>
            <a:pathLst>
              <a:path w="1056" h="1016">
                <a:moveTo>
                  <a:pt x="0" y="0"/>
                </a:moveTo>
                <a:cubicBezTo>
                  <a:pt x="200" y="452"/>
                  <a:pt x="400" y="904"/>
                  <a:pt x="576" y="960"/>
                </a:cubicBezTo>
                <a:cubicBezTo>
                  <a:pt x="752" y="1016"/>
                  <a:pt x="904" y="676"/>
                  <a:pt x="1056" y="336"/>
                </a:cubicBezTo>
              </a:path>
            </a:pathLst>
          </a:custGeom>
          <a:noFill/>
          <a:ln w="28575">
            <a:solidFill>
              <a:srgbClr val="FF0000"/>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8388" name="Text Box 18">
            <a:extLst>
              <a:ext uri="{FF2B5EF4-FFF2-40B4-BE49-F238E27FC236}">
                <a16:creationId xmlns:a16="http://schemas.microsoft.com/office/drawing/2014/main" id="{5A50DE64-CBEB-44C3-92F9-9E9E9EF8A4DE}"/>
              </a:ext>
            </a:extLst>
          </p:cNvPr>
          <p:cNvSpPr txBox="1">
            <a:spLocks noChangeArrowheads="1"/>
          </p:cNvSpPr>
          <p:nvPr/>
        </p:nvSpPr>
        <p:spPr bwMode="auto">
          <a:xfrm>
            <a:off x="4953000" y="3581400"/>
            <a:ext cx="342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The function has four real zeros</a:t>
            </a:r>
          </a:p>
        </p:txBody>
      </p:sp>
      <p:sp>
        <p:nvSpPr>
          <p:cNvPr id="58389" name="Text Box 19">
            <a:extLst>
              <a:ext uri="{FF2B5EF4-FFF2-40B4-BE49-F238E27FC236}">
                <a16:creationId xmlns:a16="http://schemas.microsoft.com/office/drawing/2014/main" id="{C9E49F25-7F20-46FE-93FC-EBF5BF9DBB44}"/>
              </a:ext>
            </a:extLst>
          </p:cNvPr>
          <p:cNvSpPr txBox="1">
            <a:spLocks noChangeArrowheads="1"/>
          </p:cNvSpPr>
          <p:nvPr/>
        </p:nvSpPr>
        <p:spPr bwMode="auto">
          <a:xfrm>
            <a:off x="4953000" y="5653088"/>
            <a:ext cx="3429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The function has no real zeros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a:extLst>
              <a:ext uri="{FF2B5EF4-FFF2-40B4-BE49-F238E27FC236}">
                <a16:creationId xmlns:a16="http://schemas.microsoft.com/office/drawing/2014/main" id="{807F7B42-8BBA-416D-9103-8BDC88B10BFB}"/>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59395" name="Slide Number Placeholder 5">
            <a:extLst>
              <a:ext uri="{FF2B5EF4-FFF2-40B4-BE49-F238E27FC236}">
                <a16:creationId xmlns:a16="http://schemas.microsoft.com/office/drawing/2014/main" id="{76793AC2-A63D-4E5B-946A-382248B978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78A0726-B62E-40AF-81A4-5474B2D4792E}" type="slidenum">
              <a:rPr lang="ar-SA" altLang="en-US"/>
              <a:pPr eaLnBrk="1" hangingPunct="1"/>
              <a:t>23</a:t>
            </a:fld>
            <a:endParaRPr lang="en-US" altLang="en-US"/>
          </a:p>
        </p:txBody>
      </p:sp>
      <p:sp>
        <p:nvSpPr>
          <p:cNvPr id="59396" name="Rectangle 2">
            <a:extLst>
              <a:ext uri="{FF2B5EF4-FFF2-40B4-BE49-F238E27FC236}">
                <a16:creationId xmlns:a16="http://schemas.microsoft.com/office/drawing/2014/main" id="{C20D34B0-EE17-424D-9751-E7C1F6413AD5}"/>
              </a:ext>
            </a:extLst>
          </p:cNvPr>
          <p:cNvSpPr>
            <a:spLocks noGrp="1" noChangeArrowheads="1"/>
          </p:cNvSpPr>
          <p:nvPr>
            <p:ph type="title"/>
          </p:nvPr>
        </p:nvSpPr>
        <p:spPr/>
        <p:txBody>
          <a:bodyPr/>
          <a:lstStyle/>
          <a:p>
            <a:pPr eaLnBrk="1" hangingPunct="1"/>
            <a:r>
              <a:rPr lang="en-US" altLang="en-US"/>
              <a:t>Two More Examples</a:t>
            </a:r>
          </a:p>
        </p:txBody>
      </p:sp>
      <p:sp>
        <p:nvSpPr>
          <p:cNvPr id="59397" name="Line 3">
            <a:extLst>
              <a:ext uri="{FF2B5EF4-FFF2-40B4-BE49-F238E27FC236}">
                <a16:creationId xmlns:a16="http://schemas.microsoft.com/office/drawing/2014/main" id="{B0B1B34F-4745-4BA2-995D-70E58E661F03}"/>
              </a:ext>
            </a:extLst>
          </p:cNvPr>
          <p:cNvSpPr>
            <a:spLocks noChangeShapeType="1"/>
          </p:cNvSpPr>
          <p:nvPr/>
        </p:nvSpPr>
        <p:spPr bwMode="auto">
          <a:xfrm>
            <a:off x="5029200" y="2895600"/>
            <a:ext cx="297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9398" name="Line 4">
            <a:extLst>
              <a:ext uri="{FF2B5EF4-FFF2-40B4-BE49-F238E27FC236}">
                <a16:creationId xmlns:a16="http://schemas.microsoft.com/office/drawing/2014/main" id="{E3A21B43-693B-48C7-9D2D-F569BFF360E7}"/>
              </a:ext>
            </a:extLst>
          </p:cNvPr>
          <p:cNvSpPr>
            <a:spLocks noChangeShapeType="1"/>
          </p:cNvSpPr>
          <p:nvPr/>
        </p:nvSpPr>
        <p:spPr bwMode="auto">
          <a:xfrm flipV="1">
            <a:off x="5410200" y="19812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9399" name="Line 5">
            <a:extLst>
              <a:ext uri="{FF2B5EF4-FFF2-40B4-BE49-F238E27FC236}">
                <a16:creationId xmlns:a16="http://schemas.microsoft.com/office/drawing/2014/main" id="{25BEFCAF-E349-49CB-8130-FDA65692B678}"/>
              </a:ext>
            </a:extLst>
          </p:cNvPr>
          <p:cNvSpPr>
            <a:spLocks noChangeShapeType="1"/>
          </p:cNvSpPr>
          <p:nvPr/>
        </p:nvSpPr>
        <p:spPr bwMode="auto">
          <a:xfrm>
            <a:off x="5791200" y="2057400"/>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9400" name="Line 6">
            <a:extLst>
              <a:ext uri="{FF2B5EF4-FFF2-40B4-BE49-F238E27FC236}">
                <a16:creationId xmlns:a16="http://schemas.microsoft.com/office/drawing/2014/main" id="{EC2C8F49-C82A-4F3C-985A-33E50F93F4AB}"/>
              </a:ext>
            </a:extLst>
          </p:cNvPr>
          <p:cNvSpPr>
            <a:spLocks noChangeShapeType="1"/>
          </p:cNvSpPr>
          <p:nvPr/>
        </p:nvSpPr>
        <p:spPr bwMode="auto">
          <a:xfrm flipV="1">
            <a:off x="7467600" y="28956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9401" name="Text Box 7">
            <a:extLst>
              <a:ext uri="{FF2B5EF4-FFF2-40B4-BE49-F238E27FC236}">
                <a16:creationId xmlns:a16="http://schemas.microsoft.com/office/drawing/2014/main" id="{E5992B32-61CF-46B0-B42F-AA8559CE49B8}"/>
              </a:ext>
            </a:extLst>
          </p:cNvPr>
          <p:cNvSpPr txBox="1">
            <a:spLocks noChangeArrowheads="1"/>
          </p:cNvSpPr>
          <p:nvPr/>
        </p:nvSpPr>
        <p:spPr bwMode="auto">
          <a:xfrm>
            <a:off x="54102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a:latin typeface="Arial" panose="020B0604020202020204" pitchFamily="34" charset="0"/>
              </a:rPr>
              <a:t>a</a:t>
            </a:r>
          </a:p>
        </p:txBody>
      </p:sp>
      <p:sp>
        <p:nvSpPr>
          <p:cNvPr id="59402" name="Text Box 8">
            <a:extLst>
              <a:ext uri="{FF2B5EF4-FFF2-40B4-BE49-F238E27FC236}">
                <a16:creationId xmlns:a16="http://schemas.microsoft.com/office/drawing/2014/main" id="{6627F043-DCBF-4959-AAE9-97ABBB45BC4F}"/>
              </a:ext>
            </a:extLst>
          </p:cNvPr>
          <p:cNvSpPr txBox="1">
            <a:spLocks noChangeArrowheads="1"/>
          </p:cNvSpPr>
          <p:nvPr/>
        </p:nvSpPr>
        <p:spPr bwMode="auto">
          <a:xfrm>
            <a:off x="7239000" y="2819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a:latin typeface="Arial" panose="020B0604020202020204" pitchFamily="34" charset="0"/>
              </a:rPr>
              <a:t>b</a:t>
            </a:r>
          </a:p>
        </p:txBody>
      </p:sp>
      <p:sp>
        <p:nvSpPr>
          <p:cNvPr id="59403" name="Freeform 9">
            <a:extLst>
              <a:ext uri="{FF2B5EF4-FFF2-40B4-BE49-F238E27FC236}">
                <a16:creationId xmlns:a16="http://schemas.microsoft.com/office/drawing/2014/main" id="{A965909A-0E68-4905-A131-A690A7D5A78E}"/>
              </a:ext>
            </a:extLst>
          </p:cNvPr>
          <p:cNvSpPr>
            <a:spLocks/>
          </p:cNvSpPr>
          <p:nvPr/>
        </p:nvSpPr>
        <p:spPr bwMode="auto">
          <a:xfrm>
            <a:off x="5791200" y="2108200"/>
            <a:ext cx="1676400" cy="1092200"/>
          </a:xfrm>
          <a:custGeom>
            <a:avLst/>
            <a:gdLst>
              <a:gd name="T0" fmla="*/ 0 w 1056"/>
              <a:gd name="T1" fmla="*/ 2147483647 h 688"/>
              <a:gd name="T2" fmla="*/ 2147483647 w 1056"/>
              <a:gd name="T3" fmla="*/ 2147483647 h 688"/>
              <a:gd name="T4" fmla="*/ 2147483647 w 1056"/>
              <a:gd name="T5" fmla="*/ 2147483647 h 688"/>
              <a:gd name="T6" fmla="*/ 0 60000 65536"/>
              <a:gd name="T7" fmla="*/ 0 60000 65536"/>
              <a:gd name="T8" fmla="*/ 0 60000 65536"/>
              <a:gd name="T9" fmla="*/ 0 w 1056"/>
              <a:gd name="T10" fmla="*/ 0 h 688"/>
              <a:gd name="T11" fmla="*/ 1056 w 1056"/>
              <a:gd name="T12" fmla="*/ 688 h 688"/>
            </a:gdLst>
            <a:ahLst/>
            <a:cxnLst>
              <a:cxn ang="T6">
                <a:pos x="T0" y="T1"/>
              </a:cxn>
              <a:cxn ang="T7">
                <a:pos x="T2" y="T3"/>
              </a:cxn>
              <a:cxn ang="T8">
                <a:pos x="T4" y="T5"/>
              </a:cxn>
            </a:cxnLst>
            <a:rect l="T9" t="T10" r="T11" b="T12"/>
            <a:pathLst>
              <a:path w="1056" h="688">
                <a:moveTo>
                  <a:pt x="0" y="16"/>
                </a:moveTo>
                <a:cubicBezTo>
                  <a:pt x="152" y="8"/>
                  <a:pt x="304" y="0"/>
                  <a:pt x="480" y="112"/>
                </a:cubicBezTo>
                <a:cubicBezTo>
                  <a:pt x="656" y="224"/>
                  <a:pt x="856" y="456"/>
                  <a:pt x="1056" y="688"/>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9404" name="Line 10">
            <a:extLst>
              <a:ext uri="{FF2B5EF4-FFF2-40B4-BE49-F238E27FC236}">
                <a16:creationId xmlns:a16="http://schemas.microsoft.com/office/drawing/2014/main" id="{F1CBB863-C18F-4F2E-9C63-47948985B3D1}"/>
              </a:ext>
            </a:extLst>
          </p:cNvPr>
          <p:cNvSpPr>
            <a:spLocks noChangeShapeType="1"/>
          </p:cNvSpPr>
          <p:nvPr/>
        </p:nvSpPr>
        <p:spPr bwMode="auto">
          <a:xfrm>
            <a:off x="5029200" y="4953000"/>
            <a:ext cx="297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9405" name="Line 11">
            <a:extLst>
              <a:ext uri="{FF2B5EF4-FFF2-40B4-BE49-F238E27FC236}">
                <a16:creationId xmlns:a16="http://schemas.microsoft.com/office/drawing/2014/main" id="{A3916A40-C363-42A4-B350-3D5F631E9A43}"/>
              </a:ext>
            </a:extLst>
          </p:cNvPr>
          <p:cNvSpPr>
            <a:spLocks noChangeShapeType="1"/>
          </p:cNvSpPr>
          <p:nvPr/>
        </p:nvSpPr>
        <p:spPr bwMode="auto">
          <a:xfrm flipV="1">
            <a:off x="5410200" y="40386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9406" name="Line 12">
            <a:extLst>
              <a:ext uri="{FF2B5EF4-FFF2-40B4-BE49-F238E27FC236}">
                <a16:creationId xmlns:a16="http://schemas.microsoft.com/office/drawing/2014/main" id="{AA2458DE-B9FA-4234-8B2D-59E05DEEC994}"/>
              </a:ext>
            </a:extLst>
          </p:cNvPr>
          <p:cNvSpPr>
            <a:spLocks noChangeShapeType="1"/>
          </p:cNvSpPr>
          <p:nvPr/>
        </p:nvSpPr>
        <p:spPr bwMode="auto">
          <a:xfrm>
            <a:off x="5791200" y="4114800"/>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9407" name="Line 13">
            <a:extLst>
              <a:ext uri="{FF2B5EF4-FFF2-40B4-BE49-F238E27FC236}">
                <a16:creationId xmlns:a16="http://schemas.microsoft.com/office/drawing/2014/main" id="{DE7A6387-7F75-49C1-AE42-27DCDEA092FD}"/>
              </a:ext>
            </a:extLst>
          </p:cNvPr>
          <p:cNvSpPr>
            <a:spLocks noChangeShapeType="1"/>
          </p:cNvSpPr>
          <p:nvPr/>
        </p:nvSpPr>
        <p:spPr bwMode="auto">
          <a:xfrm flipV="1">
            <a:off x="7467600" y="49530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9408" name="Text Box 14">
            <a:extLst>
              <a:ext uri="{FF2B5EF4-FFF2-40B4-BE49-F238E27FC236}">
                <a16:creationId xmlns:a16="http://schemas.microsoft.com/office/drawing/2014/main" id="{C942FFCC-BF67-4D71-81C5-387A9E641D8E}"/>
              </a:ext>
            </a:extLst>
          </p:cNvPr>
          <p:cNvSpPr txBox="1">
            <a:spLocks noChangeArrowheads="1"/>
          </p:cNvSpPr>
          <p:nvPr/>
        </p:nvSpPr>
        <p:spPr bwMode="auto">
          <a:xfrm>
            <a:off x="5410200"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a:latin typeface="Arial" panose="020B0604020202020204" pitchFamily="34" charset="0"/>
              </a:rPr>
              <a:t>a</a:t>
            </a:r>
          </a:p>
        </p:txBody>
      </p:sp>
      <p:sp>
        <p:nvSpPr>
          <p:cNvPr id="59409" name="Text Box 15">
            <a:extLst>
              <a:ext uri="{FF2B5EF4-FFF2-40B4-BE49-F238E27FC236}">
                <a16:creationId xmlns:a16="http://schemas.microsoft.com/office/drawing/2014/main" id="{A15C1970-7920-4711-A9BE-E88C1CD54991}"/>
              </a:ext>
            </a:extLst>
          </p:cNvPr>
          <p:cNvSpPr txBox="1">
            <a:spLocks noChangeArrowheads="1"/>
          </p:cNvSpPr>
          <p:nvPr/>
        </p:nvSpPr>
        <p:spPr bwMode="auto">
          <a:xfrm>
            <a:off x="7239000"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a:latin typeface="Arial" panose="020B0604020202020204" pitchFamily="34" charset="0"/>
              </a:rPr>
              <a:t>b</a:t>
            </a:r>
          </a:p>
        </p:txBody>
      </p:sp>
      <p:sp>
        <p:nvSpPr>
          <p:cNvPr id="59410" name="Freeform 16">
            <a:extLst>
              <a:ext uri="{FF2B5EF4-FFF2-40B4-BE49-F238E27FC236}">
                <a16:creationId xmlns:a16="http://schemas.microsoft.com/office/drawing/2014/main" id="{C2662DA4-9093-4EE8-B289-64183BFFEBB7}"/>
              </a:ext>
            </a:extLst>
          </p:cNvPr>
          <p:cNvSpPr>
            <a:spLocks/>
          </p:cNvSpPr>
          <p:nvPr/>
        </p:nvSpPr>
        <p:spPr bwMode="auto">
          <a:xfrm>
            <a:off x="5791200" y="4191000"/>
            <a:ext cx="1676400" cy="1181100"/>
          </a:xfrm>
          <a:custGeom>
            <a:avLst/>
            <a:gdLst>
              <a:gd name="T0" fmla="*/ 0 w 1056"/>
              <a:gd name="T1" fmla="*/ 0 h 744"/>
              <a:gd name="T2" fmla="*/ 2147483647 w 1056"/>
              <a:gd name="T3" fmla="*/ 2147483647 h 744"/>
              <a:gd name="T4" fmla="*/ 2147483647 w 1056"/>
              <a:gd name="T5" fmla="*/ 2147483647 h 744"/>
              <a:gd name="T6" fmla="*/ 2147483647 w 1056"/>
              <a:gd name="T7" fmla="*/ 2147483647 h 744"/>
              <a:gd name="T8" fmla="*/ 2147483647 w 1056"/>
              <a:gd name="T9" fmla="*/ 2147483647 h 744"/>
              <a:gd name="T10" fmla="*/ 0 60000 65536"/>
              <a:gd name="T11" fmla="*/ 0 60000 65536"/>
              <a:gd name="T12" fmla="*/ 0 60000 65536"/>
              <a:gd name="T13" fmla="*/ 0 60000 65536"/>
              <a:gd name="T14" fmla="*/ 0 60000 65536"/>
              <a:gd name="T15" fmla="*/ 0 w 1056"/>
              <a:gd name="T16" fmla="*/ 0 h 744"/>
              <a:gd name="T17" fmla="*/ 1056 w 1056"/>
              <a:gd name="T18" fmla="*/ 744 h 744"/>
            </a:gdLst>
            <a:ahLst/>
            <a:cxnLst>
              <a:cxn ang="T10">
                <a:pos x="T0" y="T1"/>
              </a:cxn>
              <a:cxn ang="T11">
                <a:pos x="T2" y="T3"/>
              </a:cxn>
              <a:cxn ang="T12">
                <a:pos x="T4" y="T5"/>
              </a:cxn>
              <a:cxn ang="T13">
                <a:pos x="T6" y="T7"/>
              </a:cxn>
              <a:cxn ang="T14">
                <a:pos x="T8" y="T9"/>
              </a:cxn>
            </a:cxnLst>
            <a:rect l="T15" t="T16" r="T17" b="T18"/>
            <a:pathLst>
              <a:path w="1056" h="744">
                <a:moveTo>
                  <a:pt x="0" y="0"/>
                </a:moveTo>
                <a:cubicBezTo>
                  <a:pt x="56" y="232"/>
                  <a:pt x="112" y="464"/>
                  <a:pt x="192" y="576"/>
                </a:cubicBezTo>
                <a:cubicBezTo>
                  <a:pt x="272" y="688"/>
                  <a:pt x="384" y="744"/>
                  <a:pt x="480" y="672"/>
                </a:cubicBezTo>
                <a:cubicBezTo>
                  <a:pt x="576" y="600"/>
                  <a:pt x="672" y="152"/>
                  <a:pt x="768" y="144"/>
                </a:cubicBezTo>
                <a:cubicBezTo>
                  <a:pt x="864" y="136"/>
                  <a:pt x="960" y="380"/>
                  <a:pt x="1056" y="624"/>
                </a:cubicBezTo>
              </a:path>
            </a:pathLst>
          </a:custGeom>
          <a:noFill/>
          <a:ln w="28575">
            <a:solidFill>
              <a:schemeClr val="hlink"/>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9411" name="Rectangle 17">
            <a:extLst>
              <a:ext uri="{FF2B5EF4-FFF2-40B4-BE49-F238E27FC236}">
                <a16:creationId xmlns:a16="http://schemas.microsoft.com/office/drawing/2014/main" id="{E818A2EF-8403-456F-A8B0-912854C81425}"/>
              </a:ext>
            </a:extLst>
          </p:cNvPr>
          <p:cNvSpPr>
            <a:spLocks noChangeArrowheads="1"/>
          </p:cNvSpPr>
          <p:nvPr/>
        </p:nvSpPr>
        <p:spPr bwMode="auto">
          <a:xfrm>
            <a:off x="457200" y="1600200"/>
            <a:ext cx="4343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Char char="p"/>
            </a:pPr>
            <a:r>
              <a:rPr lang="en-US" altLang="en-US" sz="2800"/>
              <a:t>If f(a) and f(b) have  different signs, the function has at least one real zero.</a:t>
            </a:r>
          </a:p>
          <a:p>
            <a:pPr eaLnBrk="1" hangingPunct="1">
              <a:spcBef>
                <a:spcPct val="20000"/>
              </a:spcBef>
              <a:buClr>
                <a:schemeClr val="bg2"/>
              </a:buClr>
              <a:buSzPct val="75000"/>
              <a:buFont typeface="Wingdings" panose="05000000000000000000" pitchFamily="2" charset="2"/>
              <a:buChar char="p"/>
            </a:pPr>
            <a:endParaRPr lang="en-US" altLang="en-US" sz="2800"/>
          </a:p>
          <a:p>
            <a:pPr eaLnBrk="1" hangingPunct="1">
              <a:spcBef>
                <a:spcPct val="20000"/>
              </a:spcBef>
              <a:buClr>
                <a:schemeClr val="bg2"/>
              </a:buClr>
              <a:buSzPct val="75000"/>
              <a:buFont typeface="Wingdings" panose="05000000000000000000" pitchFamily="2" charset="2"/>
              <a:buChar char="p"/>
            </a:pPr>
            <a:r>
              <a:rPr lang="en-US" altLang="en-US" sz="2800"/>
              <a:t>Bisection method can be used to find one of the zeros.</a:t>
            </a:r>
          </a:p>
        </p:txBody>
      </p:sp>
      <p:sp>
        <p:nvSpPr>
          <p:cNvPr id="59412" name="Text Box 18">
            <a:extLst>
              <a:ext uri="{FF2B5EF4-FFF2-40B4-BE49-F238E27FC236}">
                <a16:creationId xmlns:a16="http://schemas.microsoft.com/office/drawing/2014/main" id="{8DE98F30-3909-45E0-BB16-A63556377703}"/>
              </a:ext>
            </a:extLst>
          </p:cNvPr>
          <p:cNvSpPr txBox="1">
            <a:spLocks noChangeArrowheads="1"/>
          </p:cNvSpPr>
          <p:nvPr/>
        </p:nvSpPr>
        <p:spPr bwMode="auto">
          <a:xfrm>
            <a:off x="4953000" y="3581400"/>
            <a:ext cx="342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The function has one real zero</a:t>
            </a:r>
          </a:p>
        </p:txBody>
      </p:sp>
      <p:sp>
        <p:nvSpPr>
          <p:cNvPr id="59413" name="Text Box 19">
            <a:extLst>
              <a:ext uri="{FF2B5EF4-FFF2-40B4-BE49-F238E27FC236}">
                <a16:creationId xmlns:a16="http://schemas.microsoft.com/office/drawing/2014/main" id="{C8687C86-B4FD-4092-8C01-B805110250F1}"/>
              </a:ext>
            </a:extLst>
          </p:cNvPr>
          <p:cNvSpPr txBox="1">
            <a:spLocks noChangeArrowheads="1"/>
          </p:cNvSpPr>
          <p:nvPr/>
        </p:nvSpPr>
        <p:spPr bwMode="auto">
          <a:xfrm>
            <a:off x="4953000" y="5424488"/>
            <a:ext cx="3581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The function has three real zeros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a:extLst>
              <a:ext uri="{FF2B5EF4-FFF2-40B4-BE49-F238E27FC236}">
                <a16:creationId xmlns:a16="http://schemas.microsoft.com/office/drawing/2014/main" id="{2A68DD4C-C76E-4CCB-9E9E-D3B5D780417E}"/>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61443" name="Slide Number Placeholder 5">
            <a:extLst>
              <a:ext uri="{FF2B5EF4-FFF2-40B4-BE49-F238E27FC236}">
                <a16:creationId xmlns:a16="http://schemas.microsoft.com/office/drawing/2014/main" id="{58FF214D-DB5B-45F0-BDED-5B8655C608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AB7A75E-88E3-4C27-9CD5-71FB9AC1E459}" type="slidenum">
              <a:rPr lang="ar-SA" altLang="en-US"/>
              <a:pPr eaLnBrk="1" hangingPunct="1"/>
              <a:t>24</a:t>
            </a:fld>
            <a:endParaRPr lang="en-US" altLang="en-US"/>
          </a:p>
        </p:txBody>
      </p:sp>
      <p:sp>
        <p:nvSpPr>
          <p:cNvPr id="61444" name="Rectangle 2">
            <a:extLst>
              <a:ext uri="{FF2B5EF4-FFF2-40B4-BE49-F238E27FC236}">
                <a16:creationId xmlns:a16="http://schemas.microsoft.com/office/drawing/2014/main" id="{1281F022-D56C-41CD-941F-D0276D711E23}"/>
              </a:ext>
            </a:extLst>
          </p:cNvPr>
          <p:cNvSpPr>
            <a:spLocks noGrp="1" noChangeArrowheads="1"/>
          </p:cNvSpPr>
          <p:nvPr>
            <p:ph type="title"/>
          </p:nvPr>
        </p:nvSpPr>
        <p:spPr/>
        <p:txBody>
          <a:bodyPr/>
          <a:lstStyle/>
          <a:p>
            <a:pPr eaLnBrk="1" hangingPunct="1"/>
            <a:r>
              <a:rPr lang="en-US" altLang="en-US"/>
              <a:t>Bisection Method</a:t>
            </a:r>
          </a:p>
        </p:txBody>
      </p:sp>
      <p:sp>
        <p:nvSpPr>
          <p:cNvPr id="61445" name="Rectangle 3">
            <a:extLst>
              <a:ext uri="{FF2B5EF4-FFF2-40B4-BE49-F238E27FC236}">
                <a16:creationId xmlns:a16="http://schemas.microsoft.com/office/drawing/2014/main" id="{73FEDF37-E0BC-47A8-9A80-B57315AD2FB3}"/>
              </a:ext>
            </a:extLst>
          </p:cNvPr>
          <p:cNvSpPr>
            <a:spLocks noGrp="1" noChangeArrowheads="1"/>
          </p:cNvSpPr>
          <p:nvPr>
            <p:ph type="body" idx="1"/>
          </p:nvPr>
        </p:nvSpPr>
        <p:spPr>
          <a:xfrm>
            <a:off x="609600" y="1981200"/>
            <a:ext cx="8229600" cy="4267200"/>
          </a:xfrm>
        </p:spPr>
        <p:txBody>
          <a:bodyPr/>
          <a:lstStyle/>
          <a:p>
            <a:pPr eaLnBrk="1" hangingPunct="1">
              <a:lnSpc>
                <a:spcPct val="90000"/>
              </a:lnSpc>
              <a:buFont typeface="Wingdings" panose="05000000000000000000" pitchFamily="2" charset="2"/>
              <a:buNone/>
            </a:pPr>
            <a:r>
              <a:rPr lang="en-US" altLang="en-US" sz="2400" b="1" u="sng">
                <a:solidFill>
                  <a:srgbClr val="0033CC"/>
                </a:solidFill>
              </a:rPr>
              <a:t>Assumptions:</a:t>
            </a:r>
          </a:p>
          <a:p>
            <a:pPr eaLnBrk="1" hangingPunct="1">
              <a:lnSpc>
                <a:spcPct val="90000"/>
              </a:lnSpc>
              <a:buFont typeface="Wingdings" panose="05000000000000000000" pitchFamily="2" charset="2"/>
              <a:buNone/>
            </a:pPr>
            <a:r>
              <a:rPr lang="en-US" altLang="en-US" sz="2400">
                <a:solidFill>
                  <a:srgbClr val="0033CC"/>
                </a:solidFill>
              </a:rPr>
              <a:t>   Given an interval </a:t>
            </a:r>
            <a:r>
              <a:rPr lang="en-US" altLang="en-US" sz="2400">
                <a:solidFill>
                  <a:srgbClr val="FF3300"/>
                </a:solidFill>
              </a:rPr>
              <a:t>[a,b]</a:t>
            </a:r>
          </a:p>
          <a:p>
            <a:pPr eaLnBrk="1" hangingPunct="1">
              <a:lnSpc>
                <a:spcPct val="90000"/>
              </a:lnSpc>
              <a:buFont typeface="Wingdings" panose="05000000000000000000" pitchFamily="2" charset="2"/>
              <a:buNone/>
            </a:pPr>
            <a:r>
              <a:rPr lang="en-US" altLang="en-US" sz="2400"/>
              <a:t>   </a:t>
            </a:r>
            <a:r>
              <a:rPr lang="en-US" altLang="en-US" sz="2400">
                <a:solidFill>
                  <a:srgbClr val="FF0000"/>
                </a:solidFill>
              </a:rPr>
              <a:t>f(x)</a:t>
            </a:r>
            <a:r>
              <a:rPr lang="en-US" altLang="en-US" sz="2400"/>
              <a:t>  is continuous on </a:t>
            </a:r>
            <a:r>
              <a:rPr lang="en-US" altLang="en-US" sz="2400">
                <a:solidFill>
                  <a:srgbClr val="FF0000"/>
                </a:solidFill>
              </a:rPr>
              <a:t>[a,b]</a:t>
            </a:r>
          </a:p>
          <a:p>
            <a:pPr eaLnBrk="1" hangingPunct="1">
              <a:lnSpc>
                <a:spcPct val="90000"/>
              </a:lnSpc>
              <a:buFont typeface="Wingdings" panose="05000000000000000000" pitchFamily="2" charset="2"/>
              <a:buNone/>
            </a:pPr>
            <a:r>
              <a:rPr lang="en-US" altLang="en-US" sz="2400"/>
              <a:t>   </a:t>
            </a:r>
            <a:r>
              <a:rPr lang="en-US" altLang="en-US" sz="2400">
                <a:solidFill>
                  <a:srgbClr val="FF0000"/>
                </a:solidFill>
              </a:rPr>
              <a:t>f(a)</a:t>
            </a:r>
            <a:r>
              <a:rPr lang="en-US" altLang="en-US" sz="2400"/>
              <a:t>  and  </a:t>
            </a:r>
            <a:r>
              <a:rPr lang="en-US" altLang="en-US" sz="2400">
                <a:solidFill>
                  <a:srgbClr val="FF0000"/>
                </a:solidFill>
              </a:rPr>
              <a:t>f(b)</a:t>
            </a:r>
            <a:r>
              <a:rPr lang="en-US" altLang="en-US" sz="2400"/>
              <a:t>  have opposite signs.   </a:t>
            </a:r>
          </a:p>
          <a:p>
            <a:pPr eaLnBrk="1" hangingPunct="1">
              <a:lnSpc>
                <a:spcPct val="90000"/>
              </a:lnSpc>
              <a:buFont typeface="Wingdings" panose="05000000000000000000" pitchFamily="2" charset="2"/>
              <a:buNone/>
            </a:pPr>
            <a:r>
              <a:rPr lang="en-US" altLang="en-US" sz="2400"/>
              <a:t>   </a:t>
            </a:r>
          </a:p>
          <a:p>
            <a:pPr eaLnBrk="1" hangingPunct="1">
              <a:lnSpc>
                <a:spcPct val="90000"/>
              </a:lnSpc>
              <a:buFont typeface="Wingdings" panose="05000000000000000000" pitchFamily="2" charset="2"/>
              <a:buNone/>
            </a:pPr>
            <a:r>
              <a:rPr lang="en-US" altLang="en-US" sz="2400"/>
              <a:t>   These assumptions ensure the existence of at least one zero in the interval </a:t>
            </a:r>
            <a:r>
              <a:rPr lang="en-US" altLang="en-US" sz="2400">
                <a:solidFill>
                  <a:srgbClr val="FF0000"/>
                </a:solidFill>
              </a:rPr>
              <a:t>[a,b]</a:t>
            </a:r>
            <a:r>
              <a:rPr lang="en-US" altLang="en-US" sz="2400"/>
              <a:t> and the bisection method can be used to obtain a smaller interval that contains the zero.</a:t>
            </a:r>
          </a:p>
        </p:txBody>
      </p:sp>
      <p:sp>
        <p:nvSpPr>
          <p:cNvPr id="61446" name="Rectangle 4">
            <a:extLst>
              <a:ext uri="{FF2B5EF4-FFF2-40B4-BE49-F238E27FC236}">
                <a16:creationId xmlns:a16="http://schemas.microsoft.com/office/drawing/2014/main" id="{F9D565CF-4440-4D10-95B3-C977133F233F}"/>
              </a:ext>
            </a:extLst>
          </p:cNvPr>
          <p:cNvSpPr>
            <a:spLocks noChangeArrowheads="1"/>
          </p:cNvSpPr>
          <p:nvPr/>
        </p:nvSpPr>
        <p:spPr bwMode="auto">
          <a:xfrm>
            <a:off x="533400" y="1828800"/>
            <a:ext cx="64008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a:extLst>
              <a:ext uri="{FF2B5EF4-FFF2-40B4-BE49-F238E27FC236}">
                <a16:creationId xmlns:a16="http://schemas.microsoft.com/office/drawing/2014/main" id="{9A4CE39C-53D4-4367-B6EA-F357B645D297}"/>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62467" name="Slide Number Placeholder 5">
            <a:extLst>
              <a:ext uri="{FF2B5EF4-FFF2-40B4-BE49-F238E27FC236}">
                <a16:creationId xmlns:a16="http://schemas.microsoft.com/office/drawing/2014/main" id="{0E0517B4-B696-4B52-93DD-FB4D3A4379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4A378B0-150D-44A1-AE03-9DC409077CA9}" type="slidenum">
              <a:rPr lang="ar-SA" altLang="en-US"/>
              <a:pPr eaLnBrk="1" hangingPunct="1"/>
              <a:t>25</a:t>
            </a:fld>
            <a:endParaRPr lang="en-US" altLang="en-US"/>
          </a:p>
        </p:txBody>
      </p:sp>
      <p:sp>
        <p:nvSpPr>
          <p:cNvPr id="62468" name="Rectangle 2">
            <a:extLst>
              <a:ext uri="{FF2B5EF4-FFF2-40B4-BE49-F238E27FC236}">
                <a16:creationId xmlns:a16="http://schemas.microsoft.com/office/drawing/2014/main" id="{EF99CAE7-D4A2-4392-ADA6-7A01CAE0249B}"/>
              </a:ext>
            </a:extLst>
          </p:cNvPr>
          <p:cNvSpPr>
            <a:spLocks noGrp="1" noChangeArrowheads="1"/>
          </p:cNvSpPr>
          <p:nvPr>
            <p:ph type="title"/>
          </p:nvPr>
        </p:nvSpPr>
        <p:spPr/>
        <p:txBody>
          <a:bodyPr/>
          <a:lstStyle/>
          <a:p>
            <a:pPr eaLnBrk="1" hangingPunct="1"/>
            <a:r>
              <a:rPr lang="en-US" altLang="en-US"/>
              <a:t>Bisection Algorithm</a:t>
            </a:r>
          </a:p>
        </p:txBody>
      </p:sp>
      <p:sp>
        <p:nvSpPr>
          <p:cNvPr id="62469" name="Rectangle 3">
            <a:extLst>
              <a:ext uri="{FF2B5EF4-FFF2-40B4-BE49-F238E27FC236}">
                <a16:creationId xmlns:a16="http://schemas.microsoft.com/office/drawing/2014/main" id="{5793CC11-3992-4FDC-B0D5-AB2893E04B28}"/>
              </a:ext>
            </a:extLst>
          </p:cNvPr>
          <p:cNvSpPr>
            <a:spLocks noGrp="1" noChangeArrowheads="1"/>
          </p:cNvSpPr>
          <p:nvPr>
            <p:ph type="body" idx="1"/>
          </p:nvPr>
        </p:nvSpPr>
        <p:spPr>
          <a:xfrm>
            <a:off x="457200" y="1600200"/>
            <a:ext cx="6172200" cy="4530725"/>
          </a:xfrm>
        </p:spPr>
        <p:txBody>
          <a:bodyPr/>
          <a:lstStyle/>
          <a:p>
            <a:pPr marL="381000" indent="-381000" eaLnBrk="1" hangingPunct="1">
              <a:lnSpc>
                <a:spcPct val="80000"/>
              </a:lnSpc>
              <a:buFont typeface="Wingdings" panose="05000000000000000000" pitchFamily="2" charset="2"/>
              <a:buNone/>
            </a:pPr>
            <a:r>
              <a:rPr lang="en-US" altLang="en-US" sz="2000" b="1" u="sng" dirty="0">
                <a:solidFill>
                  <a:srgbClr val="FF0000"/>
                </a:solidFill>
              </a:rPr>
              <a:t>Assumptions:</a:t>
            </a:r>
            <a:r>
              <a:rPr lang="en-US" altLang="en-US" sz="2000" b="1" u="sng" dirty="0"/>
              <a:t> </a:t>
            </a:r>
            <a:r>
              <a:rPr lang="en-US" altLang="en-US" sz="2000" dirty="0"/>
              <a:t> </a:t>
            </a:r>
          </a:p>
          <a:p>
            <a:pPr marL="381000" indent="-381000" eaLnBrk="1" hangingPunct="1">
              <a:lnSpc>
                <a:spcPct val="80000"/>
              </a:lnSpc>
            </a:pPr>
            <a:r>
              <a:rPr lang="en-US" altLang="en-US" sz="2000" dirty="0"/>
              <a:t>f(x) is continuous on [</a:t>
            </a:r>
            <a:r>
              <a:rPr lang="en-US" altLang="en-US" sz="2000" dirty="0" err="1"/>
              <a:t>a,b</a:t>
            </a:r>
            <a:r>
              <a:rPr lang="en-US" altLang="en-US" sz="2000" dirty="0"/>
              <a:t>] </a:t>
            </a:r>
          </a:p>
          <a:p>
            <a:pPr marL="381000" indent="-381000" eaLnBrk="1" hangingPunct="1">
              <a:lnSpc>
                <a:spcPct val="80000"/>
              </a:lnSpc>
            </a:pPr>
            <a:r>
              <a:rPr lang="en-US" altLang="en-US" sz="2000" dirty="0"/>
              <a:t>f(a) f(b) &lt; 0  </a:t>
            </a:r>
            <a:endParaRPr lang="en-US" altLang="en-US" sz="2000" b="1" u="sng" dirty="0"/>
          </a:p>
          <a:p>
            <a:pPr marL="381000" indent="-381000" eaLnBrk="1" hangingPunct="1">
              <a:lnSpc>
                <a:spcPct val="80000"/>
              </a:lnSpc>
              <a:buFont typeface="Wingdings" panose="05000000000000000000" pitchFamily="2" charset="2"/>
              <a:buNone/>
            </a:pPr>
            <a:endParaRPr lang="en-US" altLang="en-US" sz="2000" b="1" u="sng" dirty="0"/>
          </a:p>
          <a:p>
            <a:pPr marL="381000" indent="-381000" eaLnBrk="1" hangingPunct="1">
              <a:lnSpc>
                <a:spcPct val="80000"/>
              </a:lnSpc>
              <a:buFont typeface="Wingdings" panose="05000000000000000000" pitchFamily="2" charset="2"/>
              <a:buNone/>
            </a:pPr>
            <a:r>
              <a:rPr lang="en-US" altLang="en-US" sz="2000" b="1" u="sng" dirty="0">
                <a:solidFill>
                  <a:srgbClr val="FF0000"/>
                </a:solidFill>
              </a:rPr>
              <a:t>Algorithm:</a:t>
            </a:r>
            <a:endParaRPr lang="en-US" altLang="en-US" sz="2000" b="1" dirty="0">
              <a:solidFill>
                <a:srgbClr val="FF0000"/>
              </a:solidFill>
            </a:endParaRPr>
          </a:p>
          <a:p>
            <a:pPr marL="381000" indent="-381000" eaLnBrk="1" hangingPunct="1">
              <a:lnSpc>
                <a:spcPct val="80000"/>
              </a:lnSpc>
              <a:buFont typeface="Wingdings" panose="05000000000000000000" pitchFamily="2" charset="2"/>
              <a:buNone/>
            </a:pPr>
            <a:r>
              <a:rPr lang="en-US" altLang="en-US" sz="2000" b="1" dirty="0"/>
              <a:t>Loop</a:t>
            </a:r>
            <a:endParaRPr lang="en-US" altLang="en-US" sz="2000" dirty="0"/>
          </a:p>
          <a:p>
            <a:pPr marL="381000" indent="-381000" eaLnBrk="1" hangingPunct="1">
              <a:lnSpc>
                <a:spcPct val="80000"/>
              </a:lnSpc>
              <a:buFont typeface="Wingdings" panose="05000000000000000000" pitchFamily="2" charset="2"/>
              <a:buNone/>
            </a:pPr>
            <a:r>
              <a:rPr lang="en-US" altLang="en-US" sz="2000" dirty="0"/>
              <a:t>  1. Compute the mid point  c=(</a:t>
            </a:r>
            <a:r>
              <a:rPr lang="en-US" altLang="en-US" sz="2000" dirty="0" err="1"/>
              <a:t>a+b</a:t>
            </a:r>
            <a:r>
              <a:rPr lang="en-US" altLang="en-US" sz="2000" dirty="0"/>
              <a:t>)/2</a:t>
            </a:r>
          </a:p>
          <a:p>
            <a:pPr marL="381000" indent="-381000" eaLnBrk="1" hangingPunct="1">
              <a:lnSpc>
                <a:spcPct val="80000"/>
              </a:lnSpc>
              <a:buFont typeface="Wingdings" panose="05000000000000000000" pitchFamily="2" charset="2"/>
              <a:buNone/>
            </a:pPr>
            <a:r>
              <a:rPr lang="en-US" altLang="en-US" sz="2000" dirty="0"/>
              <a:t>  2. Evaluate f(c)</a:t>
            </a:r>
          </a:p>
          <a:p>
            <a:pPr marL="381000" indent="-381000" eaLnBrk="1" hangingPunct="1">
              <a:lnSpc>
                <a:spcPct val="80000"/>
              </a:lnSpc>
              <a:buFont typeface="Wingdings" panose="05000000000000000000" pitchFamily="2" charset="2"/>
              <a:buNone/>
            </a:pPr>
            <a:r>
              <a:rPr lang="en-US" altLang="en-US" sz="2000" dirty="0"/>
              <a:t>  3. If    f(a) f(c) &lt; 0  then  new interval [a, c]</a:t>
            </a:r>
          </a:p>
          <a:p>
            <a:pPr marL="381000" indent="-381000" eaLnBrk="1" hangingPunct="1">
              <a:lnSpc>
                <a:spcPct val="80000"/>
              </a:lnSpc>
              <a:buFont typeface="Wingdings" panose="05000000000000000000" pitchFamily="2" charset="2"/>
              <a:buNone/>
            </a:pPr>
            <a:r>
              <a:rPr lang="en-US" altLang="en-US" sz="2000" dirty="0"/>
              <a:t>      If    f(b) f(c) &lt; 0  then  new interval [c, b]</a:t>
            </a:r>
            <a:r>
              <a:rPr lang="en-US" altLang="en-US" sz="2000" b="1" dirty="0"/>
              <a:t>    </a:t>
            </a:r>
          </a:p>
          <a:p>
            <a:pPr marL="381000" indent="-381000" eaLnBrk="1" hangingPunct="1">
              <a:lnSpc>
                <a:spcPct val="80000"/>
              </a:lnSpc>
              <a:buFont typeface="Wingdings" panose="05000000000000000000" pitchFamily="2" charset="2"/>
              <a:buNone/>
            </a:pPr>
            <a:r>
              <a:rPr lang="en-US" altLang="en-US" sz="2000" b="1" dirty="0"/>
              <a:t>End loop</a:t>
            </a:r>
          </a:p>
        </p:txBody>
      </p:sp>
      <p:sp>
        <p:nvSpPr>
          <p:cNvPr id="62470" name="Line 4">
            <a:extLst>
              <a:ext uri="{FF2B5EF4-FFF2-40B4-BE49-F238E27FC236}">
                <a16:creationId xmlns:a16="http://schemas.microsoft.com/office/drawing/2014/main" id="{4D07FA9E-4945-461B-BC44-BC804128B85A}"/>
              </a:ext>
            </a:extLst>
          </p:cNvPr>
          <p:cNvSpPr>
            <a:spLocks noChangeShapeType="1"/>
          </p:cNvSpPr>
          <p:nvPr/>
        </p:nvSpPr>
        <p:spPr bwMode="auto">
          <a:xfrm>
            <a:off x="6858000" y="3733800"/>
            <a:ext cx="1905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2471" name="Line 5">
            <a:extLst>
              <a:ext uri="{FF2B5EF4-FFF2-40B4-BE49-F238E27FC236}">
                <a16:creationId xmlns:a16="http://schemas.microsoft.com/office/drawing/2014/main" id="{44326DA7-0570-41B3-A01D-C21D0CBE80D4}"/>
              </a:ext>
            </a:extLst>
          </p:cNvPr>
          <p:cNvSpPr>
            <a:spLocks noChangeShapeType="1"/>
          </p:cNvSpPr>
          <p:nvPr/>
        </p:nvSpPr>
        <p:spPr bwMode="auto">
          <a:xfrm flipV="1">
            <a:off x="6858000" y="2362200"/>
            <a:ext cx="0" cy="2362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2472" name="Freeform 6">
            <a:extLst>
              <a:ext uri="{FF2B5EF4-FFF2-40B4-BE49-F238E27FC236}">
                <a16:creationId xmlns:a16="http://schemas.microsoft.com/office/drawing/2014/main" id="{35F57368-B8EC-4646-82AD-E59BBD155E28}"/>
              </a:ext>
            </a:extLst>
          </p:cNvPr>
          <p:cNvSpPr>
            <a:spLocks/>
          </p:cNvSpPr>
          <p:nvPr/>
        </p:nvSpPr>
        <p:spPr bwMode="auto">
          <a:xfrm>
            <a:off x="7315200" y="2895600"/>
            <a:ext cx="1066800" cy="1295400"/>
          </a:xfrm>
          <a:custGeom>
            <a:avLst/>
            <a:gdLst>
              <a:gd name="T0" fmla="*/ 0 w 1056"/>
              <a:gd name="T1" fmla="*/ 0 h 816"/>
              <a:gd name="T2" fmla="*/ 2147483647 w 1056"/>
              <a:gd name="T3" fmla="*/ 2147483647 h 816"/>
              <a:gd name="T4" fmla="*/ 2147483647 w 1056"/>
              <a:gd name="T5" fmla="*/ 2147483647 h 816"/>
              <a:gd name="T6" fmla="*/ 2147483647 w 1056"/>
              <a:gd name="T7" fmla="*/ 2147483647 h 816"/>
              <a:gd name="T8" fmla="*/ 0 60000 65536"/>
              <a:gd name="T9" fmla="*/ 0 60000 65536"/>
              <a:gd name="T10" fmla="*/ 0 60000 65536"/>
              <a:gd name="T11" fmla="*/ 0 60000 65536"/>
              <a:gd name="T12" fmla="*/ 0 w 1056"/>
              <a:gd name="T13" fmla="*/ 0 h 816"/>
              <a:gd name="T14" fmla="*/ 1056 w 1056"/>
              <a:gd name="T15" fmla="*/ 816 h 816"/>
            </a:gdLst>
            <a:ahLst/>
            <a:cxnLst>
              <a:cxn ang="T8">
                <a:pos x="T0" y="T1"/>
              </a:cxn>
              <a:cxn ang="T9">
                <a:pos x="T2" y="T3"/>
              </a:cxn>
              <a:cxn ang="T10">
                <a:pos x="T4" y="T5"/>
              </a:cxn>
              <a:cxn ang="T11">
                <a:pos x="T6" y="T7"/>
              </a:cxn>
            </a:cxnLst>
            <a:rect l="T12" t="T13" r="T14" b="T15"/>
            <a:pathLst>
              <a:path w="1056" h="816">
                <a:moveTo>
                  <a:pt x="0" y="0"/>
                </a:moveTo>
                <a:cubicBezTo>
                  <a:pt x="20" y="112"/>
                  <a:pt x="40" y="224"/>
                  <a:pt x="144" y="336"/>
                </a:cubicBezTo>
                <a:cubicBezTo>
                  <a:pt x="248" y="448"/>
                  <a:pt x="472" y="592"/>
                  <a:pt x="624" y="672"/>
                </a:cubicBezTo>
                <a:cubicBezTo>
                  <a:pt x="776" y="752"/>
                  <a:pt x="916" y="784"/>
                  <a:pt x="1056" y="816"/>
                </a:cubicBezTo>
              </a:path>
            </a:pathLst>
          </a:custGeom>
          <a:noFill/>
          <a:ln w="76200">
            <a:solidFill>
              <a:schemeClr val="hlink"/>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2473" name="Line 7">
            <a:extLst>
              <a:ext uri="{FF2B5EF4-FFF2-40B4-BE49-F238E27FC236}">
                <a16:creationId xmlns:a16="http://schemas.microsoft.com/office/drawing/2014/main" id="{69608C6D-54A2-481A-8F80-23DB5E7BE4AE}"/>
              </a:ext>
            </a:extLst>
          </p:cNvPr>
          <p:cNvSpPr>
            <a:spLocks noChangeShapeType="1"/>
          </p:cNvSpPr>
          <p:nvPr/>
        </p:nvSpPr>
        <p:spPr bwMode="auto">
          <a:xfrm>
            <a:off x="7315200" y="2895600"/>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62474" name="Line 8">
            <a:extLst>
              <a:ext uri="{FF2B5EF4-FFF2-40B4-BE49-F238E27FC236}">
                <a16:creationId xmlns:a16="http://schemas.microsoft.com/office/drawing/2014/main" id="{A639BCED-02D7-4E15-B8BB-8977A10FB11F}"/>
              </a:ext>
            </a:extLst>
          </p:cNvPr>
          <p:cNvSpPr>
            <a:spLocks noChangeShapeType="1"/>
          </p:cNvSpPr>
          <p:nvPr/>
        </p:nvSpPr>
        <p:spPr bwMode="auto">
          <a:xfrm flipV="1">
            <a:off x="8382000" y="37338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62475" name="Text Box 9">
            <a:extLst>
              <a:ext uri="{FF2B5EF4-FFF2-40B4-BE49-F238E27FC236}">
                <a16:creationId xmlns:a16="http://schemas.microsoft.com/office/drawing/2014/main" id="{549F69BF-2013-4AE1-BDED-3780774E4C29}"/>
              </a:ext>
            </a:extLst>
          </p:cNvPr>
          <p:cNvSpPr txBox="1">
            <a:spLocks noChangeArrowheads="1"/>
          </p:cNvSpPr>
          <p:nvPr/>
        </p:nvSpPr>
        <p:spPr bwMode="auto">
          <a:xfrm>
            <a:off x="6934200" y="3657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sz="2800">
                <a:latin typeface="Arial" panose="020B0604020202020204" pitchFamily="34" charset="0"/>
              </a:rPr>
              <a:t>a</a:t>
            </a:r>
          </a:p>
        </p:txBody>
      </p:sp>
      <p:sp>
        <p:nvSpPr>
          <p:cNvPr id="62476" name="Text Box 10">
            <a:extLst>
              <a:ext uri="{FF2B5EF4-FFF2-40B4-BE49-F238E27FC236}">
                <a16:creationId xmlns:a16="http://schemas.microsoft.com/office/drawing/2014/main" id="{4F5AE4E6-F677-47F3-8B0F-8A235374AEE5}"/>
              </a:ext>
            </a:extLst>
          </p:cNvPr>
          <p:cNvSpPr txBox="1">
            <a:spLocks noChangeArrowheads="1"/>
          </p:cNvSpPr>
          <p:nvPr/>
        </p:nvSpPr>
        <p:spPr bwMode="auto">
          <a:xfrm>
            <a:off x="8001000" y="3200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sz="2800">
                <a:latin typeface="Arial" panose="020B0604020202020204" pitchFamily="34" charset="0"/>
              </a:rPr>
              <a:t>b</a:t>
            </a:r>
          </a:p>
        </p:txBody>
      </p:sp>
      <p:sp>
        <p:nvSpPr>
          <p:cNvPr id="62477" name="Text Box 11">
            <a:extLst>
              <a:ext uri="{FF2B5EF4-FFF2-40B4-BE49-F238E27FC236}">
                <a16:creationId xmlns:a16="http://schemas.microsoft.com/office/drawing/2014/main" id="{631D8216-41C8-45EB-A7A6-C225838BEFB6}"/>
              </a:ext>
            </a:extLst>
          </p:cNvPr>
          <p:cNvSpPr txBox="1">
            <a:spLocks noChangeArrowheads="1"/>
          </p:cNvSpPr>
          <p:nvPr/>
        </p:nvSpPr>
        <p:spPr bwMode="auto">
          <a:xfrm>
            <a:off x="6934200" y="22098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sz="2800">
                <a:latin typeface="Arial" panose="020B0604020202020204" pitchFamily="34" charset="0"/>
              </a:rPr>
              <a:t>f(a)</a:t>
            </a:r>
          </a:p>
        </p:txBody>
      </p:sp>
      <p:sp>
        <p:nvSpPr>
          <p:cNvPr id="62478" name="Text Box 12">
            <a:extLst>
              <a:ext uri="{FF2B5EF4-FFF2-40B4-BE49-F238E27FC236}">
                <a16:creationId xmlns:a16="http://schemas.microsoft.com/office/drawing/2014/main" id="{E6CB9959-CF12-48D6-A85A-E3D36CF231FC}"/>
              </a:ext>
            </a:extLst>
          </p:cNvPr>
          <p:cNvSpPr txBox="1">
            <a:spLocks noChangeArrowheads="1"/>
          </p:cNvSpPr>
          <p:nvPr/>
        </p:nvSpPr>
        <p:spPr bwMode="auto">
          <a:xfrm>
            <a:off x="7924800" y="42672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sz="2800">
                <a:latin typeface="Arial" panose="020B0604020202020204" pitchFamily="34" charset="0"/>
              </a:rPr>
              <a:t>f(b)</a:t>
            </a:r>
          </a:p>
        </p:txBody>
      </p:sp>
      <p:sp>
        <p:nvSpPr>
          <p:cNvPr id="62479" name="Text Box 13">
            <a:extLst>
              <a:ext uri="{FF2B5EF4-FFF2-40B4-BE49-F238E27FC236}">
                <a16:creationId xmlns:a16="http://schemas.microsoft.com/office/drawing/2014/main" id="{58EBB3E4-6282-43F0-BCD8-290EA2E763BD}"/>
              </a:ext>
            </a:extLst>
          </p:cNvPr>
          <p:cNvSpPr txBox="1">
            <a:spLocks noChangeArrowheads="1"/>
          </p:cNvSpPr>
          <p:nvPr/>
        </p:nvSpPr>
        <p:spPr bwMode="auto">
          <a:xfrm>
            <a:off x="7467600" y="3124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n-US" sz="2800">
                <a:latin typeface="Arial" panose="020B0604020202020204" pitchFamily="34" charset="0"/>
              </a:rPr>
              <a:t>c</a:t>
            </a:r>
          </a:p>
        </p:txBody>
      </p:sp>
      <p:sp>
        <p:nvSpPr>
          <p:cNvPr id="62480" name="Line 14">
            <a:extLst>
              <a:ext uri="{FF2B5EF4-FFF2-40B4-BE49-F238E27FC236}">
                <a16:creationId xmlns:a16="http://schemas.microsoft.com/office/drawing/2014/main" id="{AFE5A58C-2724-46E6-B80A-77E1E195803E}"/>
              </a:ext>
            </a:extLst>
          </p:cNvPr>
          <p:cNvSpPr>
            <a:spLocks noChangeShapeType="1"/>
          </p:cNvSpPr>
          <p:nvPr/>
        </p:nvSpPr>
        <p:spPr bwMode="auto">
          <a:xfrm flipV="1">
            <a:off x="7848600" y="3733800"/>
            <a:ext cx="0" cy="152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Date Placeholder 3">
            <a:extLst>
              <a:ext uri="{FF2B5EF4-FFF2-40B4-BE49-F238E27FC236}">
                <a16:creationId xmlns:a16="http://schemas.microsoft.com/office/drawing/2014/main" id="{E38A6CFF-BB29-4079-99F2-050A7FD3FC55}"/>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12293" name="Slide Number Placeholder 5">
            <a:extLst>
              <a:ext uri="{FF2B5EF4-FFF2-40B4-BE49-F238E27FC236}">
                <a16:creationId xmlns:a16="http://schemas.microsoft.com/office/drawing/2014/main" id="{88CE4E30-9761-4384-A373-8FFD093F67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583A743-4082-481B-85AF-C1AC57B4AC93}" type="slidenum">
              <a:rPr lang="ar-SA" altLang="en-US"/>
              <a:pPr eaLnBrk="1" hangingPunct="1"/>
              <a:t>26</a:t>
            </a:fld>
            <a:endParaRPr lang="en-US" altLang="en-US"/>
          </a:p>
        </p:txBody>
      </p:sp>
      <p:sp>
        <p:nvSpPr>
          <p:cNvPr id="12294" name="Rectangle 2">
            <a:extLst>
              <a:ext uri="{FF2B5EF4-FFF2-40B4-BE49-F238E27FC236}">
                <a16:creationId xmlns:a16="http://schemas.microsoft.com/office/drawing/2014/main" id="{D971830B-F994-46BC-90B2-10AF38432017}"/>
              </a:ext>
            </a:extLst>
          </p:cNvPr>
          <p:cNvSpPr>
            <a:spLocks noGrp="1" noChangeArrowheads="1"/>
          </p:cNvSpPr>
          <p:nvPr>
            <p:ph type="title"/>
          </p:nvPr>
        </p:nvSpPr>
        <p:spPr/>
        <p:txBody>
          <a:bodyPr/>
          <a:lstStyle/>
          <a:p>
            <a:pPr eaLnBrk="1" hangingPunct="1"/>
            <a:r>
              <a:rPr lang="en-US" altLang="en-US"/>
              <a:t>Example</a:t>
            </a:r>
          </a:p>
        </p:txBody>
      </p:sp>
      <p:sp>
        <p:nvSpPr>
          <p:cNvPr id="12295" name="Rectangle 3">
            <a:extLst>
              <a:ext uri="{FF2B5EF4-FFF2-40B4-BE49-F238E27FC236}">
                <a16:creationId xmlns:a16="http://schemas.microsoft.com/office/drawing/2014/main" id="{585F3749-18A6-42E8-8788-7A09D4B1D7B3}"/>
              </a:ext>
            </a:extLst>
          </p:cNvPr>
          <p:cNvSpPr>
            <a:spLocks noGrp="1" noChangeArrowheads="1"/>
          </p:cNvSpPr>
          <p:nvPr>
            <p:ph type="body" idx="1"/>
          </p:nvPr>
        </p:nvSpPr>
        <p:spPr>
          <a:xfrm>
            <a:off x="533400" y="2971800"/>
            <a:ext cx="8229600" cy="609600"/>
          </a:xfrm>
        </p:spPr>
        <p:txBody>
          <a:bodyPr/>
          <a:lstStyle/>
          <a:p>
            <a:pPr eaLnBrk="1" hangingPunct="1">
              <a:buFont typeface="Wingdings" panose="05000000000000000000" pitchFamily="2" charset="2"/>
              <a:buNone/>
            </a:pPr>
            <a:r>
              <a:rPr lang="en-US" altLang="en-US" b="1"/>
              <a:t>Answer:</a:t>
            </a:r>
          </a:p>
        </p:txBody>
      </p:sp>
      <p:sp>
        <p:nvSpPr>
          <p:cNvPr id="12296" name="Rectangle 4">
            <a:extLst>
              <a:ext uri="{FF2B5EF4-FFF2-40B4-BE49-F238E27FC236}">
                <a16:creationId xmlns:a16="http://schemas.microsoft.com/office/drawing/2014/main" id="{B9E85251-C765-45AA-B8D8-585F5AE4A29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graphicFrame>
        <p:nvGraphicFramePr>
          <p:cNvPr id="12290" name="Object 5">
            <a:extLst>
              <a:ext uri="{FF2B5EF4-FFF2-40B4-BE49-F238E27FC236}">
                <a16:creationId xmlns:a16="http://schemas.microsoft.com/office/drawing/2014/main" id="{875117EE-A148-4611-84F9-075E5C2518FA}"/>
              </a:ext>
            </a:extLst>
          </p:cNvPr>
          <p:cNvGraphicFramePr>
            <a:graphicFrameLocks noChangeAspect="1"/>
          </p:cNvGraphicFramePr>
          <p:nvPr>
            <p:extLst>
              <p:ext uri="{D42A27DB-BD31-4B8C-83A1-F6EECF244321}">
                <p14:modId xmlns:p14="http://schemas.microsoft.com/office/powerpoint/2010/main" val="209933867"/>
              </p:ext>
            </p:extLst>
          </p:nvPr>
        </p:nvGraphicFramePr>
        <p:xfrm>
          <a:off x="660400" y="1758950"/>
          <a:ext cx="6883400" cy="984250"/>
        </p:xfrm>
        <a:graphic>
          <a:graphicData uri="http://schemas.openxmlformats.org/presentationml/2006/ole">
            <mc:AlternateContent xmlns:mc="http://schemas.openxmlformats.org/markup-compatibility/2006">
              <mc:Choice xmlns:v="urn:schemas-microsoft-com:vml" Requires="v">
                <p:oleObj spid="_x0000_s12493" name="Equation" r:id="rId4" imgW="3200400" imgH="457200" progId="Equation.3">
                  <p:embed/>
                </p:oleObj>
              </mc:Choice>
              <mc:Fallback>
                <p:oleObj name="Equation" r:id="rId4" imgW="32004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 y="1758950"/>
                        <a:ext cx="68834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7" name="Rectangle 6">
            <a:extLst>
              <a:ext uri="{FF2B5EF4-FFF2-40B4-BE49-F238E27FC236}">
                <a16:creationId xmlns:a16="http://schemas.microsoft.com/office/drawing/2014/main" id="{9E43A10F-EE45-4AF8-AB14-6ABCFF8C0671}"/>
              </a:ext>
            </a:extLst>
          </p:cNvPr>
          <p:cNvSpPr>
            <a:spLocks noChangeArrowheads="1"/>
          </p:cNvSpPr>
          <p:nvPr/>
        </p:nvSpPr>
        <p:spPr bwMode="auto">
          <a:xfrm>
            <a:off x="0" y="45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graphicFrame>
        <p:nvGraphicFramePr>
          <p:cNvPr id="176136" name="Object 8">
            <a:extLst>
              <a:ext uri="{FF2B5EF4-FFF2-40B4-BE49-F238E27FC236}">
                <a16:creationId xmlns:a16="http://schemas.microsoft.com/office/drawing/2014/main" id="{541B33B2-2523-445A-96B4-8DE2439E8599}"/>
              </a:ext>
            </a:extLst>
          </p:cNvPr>
          <p:cNvGraphicFramePr>
            <a:graphicFrameLocks noChangeAspect="1"/>
          </p:cNvGraphicFramePr>
          <p:nvPr>
            <p:extLst>
              <p:ext uri="{D42A27DB-BD31-4B8C-83A1-F6EECF244321}">
                <p14:modId xmlns:p14="http://schemas.microsoft.com/office/powerpoint/2010/main" val="1492284065"/>
              </p:ext>
            </p:extLst>
          </p:nvPr>
        </p:nvGraphicFramePr>
        <p:xfrm>
          <a:off x="1019175" y="3657600"/>
          <a:ext cx="5153025" cy="2047875"/>
        </p:xfrm>
        <a:graphic>
          <a:graphicData uri="http://schemas.openxmlformats.org/presentationml/2006/ole">
            <mc:AlternateContent xmlns:mc="http://schemas.openxmlformats.org/markup-compatibility/2006">
              <mc:Choice xmlns:v="urn:schemas-microsoft-com:vml" Requires="v">
                <p:oleObj spid="_x0000_s12494" name="Equation" r:id="rId6" imgW="2184120" imgH="863280" progId="Equation.3">
                  <p:embed/>
                </p:oleObj>
              </mc:Choice>
              <mc:Fallback>
                <p:oleObj name="Equation" r:id="rId6" imgW="2184120" imgH="8632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175" y="3657600"/>
                        <a:ext cx="5153025" cy="204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8" name="Rectangle 9">
            <a:extLst>
              <a:ext uri="{FF2B5EF4-FFF2-40B4-BE49-F238E27FC236}">
                <a16:creationId xmlns:a16="http://schemas.microsoft.com/office/drawing/2014/main" id="{B8BD1B1E-9AB9-4B14-B4EE-C42AE4518545}"/>
              </a:ext>
            </a:extLst>
          </p:cNvPr>
          <p:cNvSpPr>
            <a:spLocks noChangeArrowheads="1"/>
          </p:cNvSpPr>
          <p:nvPr/>
        </p:nvSpPr>
        <p:spPr bwMode="auto">
          <a:xfrm>
            <a:off x="0" y="3862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a:extLst>
              <a:ext uri="{FF2B5EF4-FFF2-40B4-BE49-F238E27FC236}">
                <a16:creationId xmlns:a16="http://schemas.microsoft.com/office/drawing/2014/main" id="{30443A94-546F-4B2B-A678-E8777EA43E59}"/>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67587" name="Slide Number Placeholder 5">
            <a:extLst>
              <a:ext uri="{FF2B5EF4-FFF2-40B4-BE49-F238E27FC236}">
                <a16:creationId xmlns:a16="http://schemas.microsoft.com/office/drawing/2014/main" id="{DE5543E6-15E4-4E88-A448-4628B781D2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EE9C454-334B-4FE0-9A53-8A2D4E39A8F9}" type="slidenum">
              <a:rPr lang="ar-SA" altLang="en-US"/>
              <a:pPr eaLnBrk="1" hangingPunct="1"/>
              <a:t>27</a:t>
            </a:fld>
            <a:endParaRPr lang="en-US" altLang="en-US"/>
          </a:p>
        </p:txBody>
      </p:sp>
      <p:sp>
        <p:nvSpPr>
          <p:cNvPr id="67588" name="Rectangle 2">
            <a:extLst>
              <a:ext uri="{FF2B5EF4-FFF2-40B4-BE49-F238E27FC236}">
                <a16:creationId xmlns:a16="http://schemas.microsoft.com/office/drawing/2014/main" id="{D577B5CB-2D0F-44F1-BD9C-2C07A3A52548}"/>
              </a:ext>
            </a:extLst>
          </p:cNvPr>
          <p:cNvSpPr>
            <a:spLocks noGrp="1" noChangeArrowheads="1"/>
          </p:cNvSpPr>
          <p:nvPr>
            <p:ph type="title"/>
          </p:nvPr>
        </p:nvSpPr>
        <p:spPr/>
        <p:txBody>
          <a:bodyPr/>
          <a:lstStyle/>
          <a:p>
            <a:pPr eaLnBrk="1" hangingPunct="1"/>
            <a:r>
              <a:rPr lang="en-US" altLang="en-US"/>
              <a:t>Stopping Criteria </a:t>
            </a:r>
          </a:p>
        </p:txBody>
      </p:sp>
      <p:sp>
        <p:nvSpPr>
          <p:cNvPr id="67589" name="Rectangle 3">
            <a:extLst>
              <a:ext uri="{FF2B5EF4-FFF2-40B4-BE49-F238E27FC236}">
                <a16:creationId xmlns:a16="http://schemas.microsoft.com/office/drawing/2014/main" id="{807C8A69-5D6C-4D97-A041-5D3415233D7A}"/>
              </a:ext>
            </a:extLst>
          </p:cNvPr>
          <p:cNvSpPr>
            <a:spLocks noGrp="1" noChangeArrowheads="1"/>
          </p:cNvSpPr>
          <p:nvPr>
            <p:ph type="body" idx="1"/>
          </p:nvPr>
        </p:nvSpPr>
        <p:spPr/>
        <p:txBody>
          <a:bodyPr/>
          <a:lstStyle/>
          <a:p>
            <a:pPr marL="533400" indent="-533400" eaLnBrk="1" hangingPunct="1">
              <a:buClrTx/>
              <a:buFont typeface="Arial" panose="020B0604020202020204" pitchFamily="34" charset="0"/>
              <a:buNone/>
            </a:pPr>
            <a:r>
              <a:rPr lang="en-US" altLang="en-US" b="1"/>
              <a:t>   </a:t>
            </a:r>
            <a:r>
              <a:rPr lang="en-US" altLang="en-US"/>
              <a:t>Two common stopping criteria</a:t>
            </a:r>
          </a:p>
          <a:p>
            <a:pPr marL="533400" indent="-533400" eaLnBrk="1" hangingPunct="1">
              <a:buClrTx/>
              <a:buFont typeface="Arial" panose="020B0604020202020204" pitchFamily="34" charset="0"/>
              <a:buNone/>
            </a:pPr>
            <a:r>
              <a:rPr lang="en-US" altLang="en-US"/>
              <a:t> </a:t>
            </a:r>
          </a:p>
          <a:p>
            <a:pPr marL="533400" indent="-533400" eaLnBrk="1" hangingPunct="1">
              <a:buClrTx/>
              <a:buFont typeface="Wingdings" panose="05000000000000000000" pitchFamily="2" charset="2"/>
              <a:buAutoNum type="arabicPeriod"/>
            </a:pPr>
            <a:r>
              <a:rPr lang="en-US" altLang="en-US"/>
              <a:t>Stop after a fixed number of iterations</a:t>
            </a:r>
          </a:p>
          <a:p>
            <a:pPr marL="533400" indent="-533400" eaLnBrk="1" hangingPunct="1">
              <a:buClrTx/>
              <a:buFont typeface="Wingdings" panose="05000000000000000000" pitchFamily="2" charset="2"/>
              <a:buAutoNum type="arabicPeriod"/>
            </a:pPr>
            <a:r>
              <a:rPr lang="en-US" altLang="en-US"/>
              <a:t>Stop when the absolute error is less than a specified value</a:t>
            </a:r>
          </a:p>
          <a:p>
            <a:pPr marL="533400" indent="-533400" eaLnBrk="1" hangingPunct="1">
              <a:buFont typeface="Wingdings" panose="05000000000000000000" pitchFamily="2" charset="2"/>
              <a:buNone/>
            </a:pPr>
            <a:endParaRPr lang="en-US" altLang="en-US"/>
          </a:p>
          <a:p>
            <a:pPr marL="533400" indent="-533400" eaLnBrk="1" hangingPunct="1">
              <a:buFont typeface="Wingdings" panose="05000000000000000000" pitchFamily="2" charset="2"/>
              <a:buNone/>
            </a:pPr>
            <a:r>
              <a:rPr lang="en-US" altLang="en-US"/>
              <a:t>  How are these criteria related?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Date Placeholder 4">
            <a:extLst>
              <a:ext uri="{FF2B5EF4-FFF2-40B4-BE49-F238E27FC236}">
                <a16:creationId xmlns:a16="http://schemas.microsoft.com/office/drawing/2014/main" id="{3FC88DE4-B44F-47AE-BC16-36A0AACD5EE5}"/>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14340" name="Slide Number Placeholder 6">
            <a:extLst>
              <a:ext uri="{FF2B5EF4-FFF2-40B4-BE49-F238E27FC236}">
                <a16:creationId xmlns:a16="http://schemas.microsoft.com/office/drawing/2014/main" id="{F796F9F2-FCB0-4883-89FD-088D9B5EFA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90E0D3C-0241-43E4-9B5C-C1BF650E12CF}" type="slidenum">
              <a:rPr lang="ar-SA" altLang="en-US"/>
              <a:pPr eaLnBrk="1" hangingPunct="1"/>
              <a:t>28</a:t>
            </a:fld>
            <a:endParaRPr lang="en-US" altLang="en-US"/>
          </a:p>
        </p:txBody>
      </p:sp>
      <p:sp>
        <p:nvSpPr>
          <p:cNvPr id="14341" name="Rectangle 2">
            <a:extLst>
              <a:ext uri="{FF2B5EF4-FFF2-40B4-BE49-F238E27FC236}">
                <a16:creationId xmlns:a16="http://schemas.microsoft.com/office/drawing/2014/main" id="{F4A23AF7-E25C-4E77-9BA0-EF8D7BB4ABD2}"/>
              </a:ext>
            </a:extLst>
          </p:cNvPr>
          <p:cNvSpPr>
            <a:spLocks noGrp="1" noChangeArrowheads="1"/>
          </p:cNvSpPr>
          <p:nvPr>
            <p:ph type="title"/>
          </p:nvPr>
        </p:nvSpPr>
        <p:spPr/>
        <p:txBody>
          <a:bodyPr/>
          <a:lstStyle/>
          <a:p>
            <a:pPr eaLnBrk="1" hangingPunct="1"/>
            <a:r>
              <a:rPr lang="en-US" altLang="en-US"/>
              <a:t>Stopping Criteria</a:t>
            </a:r>
          </a:p>
        </p:txBody>
      </p:sp>
      <p:sp>
        <p:nvSpPr>
          <p:cNvPr id="14342" name="Rectangle 3">
            <a:extLst>
              <a:ext uri="{FF2B5EF4-FFF2-40B4-BE49-F238E27FC236}">
                <a16:creationId xmlns:a16="http://schemas.microsoft.com/office/drawing/2014/main" id="{2A2A0AC2-67A4-41A4-B15F-B7AF2E861C2C}"/>
              </a:ext>
            </a:extLst>
          </p:cNvPr>
          <p:cNvSpPr>
            <a:spLocks noGrp="1" noChangeArrowheads="1"/>
          </p:cNvSpPr>
          <p:nvPr>
            <p:ph type="body" sz="half" idx="1"/>
          </p:nvPr>
        </p:nvSpPr>
        <p:spPr>
          <a:xfrm>
            <a:off x="457200" y="1600200"/>
            <a:ext cx="7772400" cy="4530725"/>
          </a:xfrm>
        </p:spPr>
        <p:txBody>
          <a:bodyPr/>
          <a:lstStyle/>
          <a:p>
            <a:pPr eaLnBrk="1" hangingPunct="1">
              <a:buFont typeface="Wingdings" panose="05000000000000000000" pitchFamily="2" charset="2"/>
              <a:buNone/>
            </a:pPr>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buFont typeface="Wingdings" panose="05000000000000000000" pitchFamily="2" charset="2"/>
              <a:buNone/>
            </a:pPr>
            <a:endParaRPr lang="en-US" altLang="en-US" sz="2400"/>
          </a:p>
        </p:txBody>
      </p:sp>
      <p:graphicFrame>
        <p:nvGraphicFramePr>
          <p:cNvPr id="14338" name="Object 4">
            <a:extLst>
              <a:ext uri="{FF2B5EF4-FFF2-40B4-BE49-F238E27FC236}">
                <a16:creationId xmlns:a16="http://schemas.microsoft.com/office/drawing/2014/main" id="{FDCB083E-ACE0-457E-A7B5-F93A7F401DE4}"/>
              </a:ext>
            </a:extLst>
          </p:cNvPr>
          <p:cNvGraphicFramePr>
            <a:graphicFrameLocks noGrp="1" noChangeAspect="1"/>
          </p:cNvGraphicFramePr>
          <p:nvPr>
            <p:ph sz="half" idx="2"/>
            <p:extLst>
              <p:ext uri="{D42A27DB-BD31-4B8C-83A1-F6EECF244321}">
                <p14:modId xmlns:p14="http://schemas.microsoft.com/office/powerpoint/2010/main" val="291057329"/>
              </p:ext>
            </p:extLst>
          </p:nvPr>
        </p:nvGraphicFramePr>
        <p:xfrm>
          <a:off x="609600" y="1817688"/>
          <a:ext cx="8023225" cy="3516312"/>
        </p:xfrm>
        <a:graphic>
          <a:graphicData uri="http://schemas.openxmlformats.org/presentationml/2006/ole">
            <mc:AlternateContent xmlns:mc="http://schemas.openxmlformats.org/markup-compatibility/2006">
              <mc:Choice xmlns:v="urn:schemas-microsoft-com:vml" Requires="v">
                <p:oleObj spid="_x0000_s14441" name="Equation" r:id="rId4" imgW="3708360" imgH="1625400" progId="Equation.3">
                  <p:embed/>
                </p:oleObj>
              </mc:Choice>
              <mc:Fallback>
                <p:oleObj name="Equation" r:id="rId4" imgW="3708360" imgH="1625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817688"/>
                        <a:ext cx="8023225" cy="3516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Picture 1">
            <a:extLst>
              <a:ext uri="{FF2B5EF4-FFF2-40B4-BE49-F238E27FC236}">
                <a16:creationId xmlns:a16="http://schemas.microsoft.com/office/drawing/2014/main" id="{C0C6240A-B8E7-4FB9-B35A-395D514DFA4A}"/>
              </a:ext>
            </a:extLst>
          </p:cNvPr>
          <p:cNvPicPr>
            <a:picLocks noChangeAspect="1"/>
          </p:cNvPicPr>
          <p:nvPr/>
        </p:nvPicPr>
        <p:blipFill>
          <a:blip r:embed="rId6"/>
          <a:stretch>
            <a:fillRect/>
          </a:stretch>
        </p:blipFill>
        <p:spPr>
          <a:xfrm>
            <a:off x="5791200" y="2971800"/>
            <a:ext cx="3179920" cy="1368000"/>
          </a:xfrm>
          <a:prstGeom prst="rect">
            <a:avLst/>
          </a:prstGeom>
        </p:spPr>
      </p:pic>
      <p:sp>
        <p:nvSpPr>
          <p:cNvPr id="3" name="Left Brace 2">
            <a:extLst>
              <a:ext uri="{FF2B5EF4-FFF2-40B4-BE49-F238E27FC236}">
                <a16:creationId xmlns:a16="http://schemas.microsoft.com/office/drawing/2014/main" id="{BBC10759-2D69-4158-87B1-AE2B074B9D46}"/>
              </a:ext>
            </a:extLst>
          </p:cNvPr>
          <p:cNvSpPr/>
          <p:nvPr/>
        </p:nvSpPr>
        <p:spPr>
          <a:xfrm rot="16200000" flipV="1">
            <a:off x="6504020" y="3912762"/>
            <a:ext cx="449262" cy="12192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Left Brace 8">
            <a:extLst>
              <a:ext uri="{FF2B5EF4-FFF2-40B4-BE49-F238E27FC236}">
                <a16:creationId xmlns:a16="http://schemas.microsoft.com/office/drawing/2014/main" id="{10F6422E-1DA7-473F-8A65-ECB868DB641C}"/>
              </a:ext>
            </a:extLst>
          </p:cNvPr>
          <p:cNvSpPr/>
          <p:nvPr/>
        </p:nvSpPr>
        <p:spPr>
          <a:xfrm rot="5400000">
            <a:off x="7509669" y="3283274"/>
            <a:ext cx="449262" cy="53340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47E32B9E-BB2B-4A01-A50A-053723BC71DF}"/>
              </a:ext>
            </a:extLst>
          </p:cNvPr>
          <p:cNvSpPr txBox="1"/>
          <p:nvPr/>
        </p:nvSpPr>
        <p:spPr>
          <a:xfrm>
            <a:off x="6299086" y="4671164"/>
            <a:ext cx="1028808" cy="369332"/>
          </a:xfrm>
          <a:prstGeom prst="rect">
            <a:avLst/>
          </a:prstGeom>
          <a:noFill/>
        </p:spPr>
        <p:txBody>
          <a:bodyPr wrap="none" rtlCol="0">
            <a:spAutoFit/>
          </a:bodyPr>
          <a:lstStyle/>
          <a:p>
            <a:r>
              <a:rPr lang="en-US" dirty="0"/>
              <a:t>(b-a)/2</a:t>
            </a:r>
            <a:endParaRPr lang="en-GB" dirty="0"/>
          </a:p>
        </p:txBody>
      </p:sp>
      <p:sp>
        <p:nvSpPr>
          <p:cNvPr id="15" name="TextBox 14">
            <a:extLst>
              <a:ext uri="{FF2B5EF4-FFF2-40B4-BE49-F238E27FC236}">
                <a16:creationId xmlns:a16="http://schemas.microsoft.com/office/drawing/2014/main" id="{A2A12FBC-5553-4D40-B3BD-8262D0A705D6}"/>
              </a:ext>
            </a:extLst>
          </p:cNvPr>
          <p:cNvSpPr txBox="1"/>
          <p:nvPr/>
        </p:nvSpPr>
        <p:spPr>
          <a:xfrm>
            <a:off x="7213486" y="2956011"/>
            <a:ext cx="1028808" cy="369332"/>
          </a:xfrm>
          <a:prstGeom prst="rect">
            <a:avLst/>
          </a:prstGeom>
          <a:noFill/>
        </p:spPr>
        <p:txBody>
          <a:bodyPr wrap="none" rtlCol="0">
            <a:spAutoFit/>
          </a:bodyPr>
          <a:lstStyle/>
          <a:p>
            <a:r>
              <a:rPr lang="en-US" dirty="0"/>
              <a:t>(b-a)/4</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8067A-EB47-46BD-B397-3761391E114F}"/>
              </a:ext>
            </a:extLst>
          </p:cNvPr>
          <p:cNvPicPr>
            <a:picLocks noChangeAspect="1"/>
          </p:cNvPicPr>
          <p:nvPr/>
        </p:nvPicPr>
        <p:blipFill>
          <a:blip r:embed="rId4"/>
          <a:stretch>
            <a:fillRect/>
          </a:stretch>
        </p:blipFill>
        <p:spPr>
          <a:xfrm>
            <a:off x="533400" y="3583956"/>
            <a:ext cx="4929268" cy="1044000"/>
          </a:xfrm>
          <a:prstGeom prst="rect">
            <a:avLst/>
          </a:prstGeom>
        </p:spPr>
      </p:pic>
      <p:sp>
        <p:nvSpPr>
          <p:cNvPr id="15364" name="Date Placeholder 5">
            <a:extLst>
              <a:ext uri="{FF2B5EF4-FFF2-40B4-BE49-F238E27FC236}">
                <a16:creationId xmlns:a16="http://schemas.microsoft.com/office/drawing/2014/main" id="{8126D0D9-348A-484B-A7A4-2DE4AD51EB95}"/>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15365" name="Slide Number Placeholder 7">
            <a:extLst>
              <a:ext uri="{FF2B5EF4-FFF2-40B4-BE49-F238E27FC236}">
                <a16:creationId xmlns:a16="http://schemas.microsoft.com/office/drawing/2014/main" id="{1EA7AC52-BAD3-47E7-A151-A3C0230E66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8527018-D1D3-47E4-B231-0988291464D8}" type="slidenum">
              <a:rPr lang="ar-SA" altLang="en-US"/>
              <a:pPr eaLnBrk="1" hangingPunct="1"/>
              <a:t>29</a:t>
            </a:fld>
            <a:endParaRPr lang="en-US" altLang="en-US"/>
          </a:p>
        </p:txBody>
      </p:sp>
      <p:sp>
        <p:nvSpPr>
          <p:cNvPr id="186370" name="Rectangle 2">
            <a:extLst>
              <a:ext uri="{FF2B5EF4-FFF2-40B4-BE49-F238E27FC236}">
                <a16:creationId xmlns:a16="http://schemas.microsoft.com/office/drawing/2014/main" id="{18207BA0-B425-4BB6-9DCC-C365CF41CCCD}"/>
              </a:ext>
            </a:extLst>
          </p:cNvPr>
          <p:cNvSpPr>
            <a:spLocks noChangeArrowheads="1"/>
          </p:cNvSpPr>
          <p:nvPr/>
        </p:nvSpPr>
        <p:spPr bwMode="auto">
          <a:xfrm>
            <a:off x="2688528" y="4811000"/>
            <a:ext cx="5029200" cy="135261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5367" name="Rectangle 3">
            <a:extLst>
              <a:ext uri="{FF2B5EF4-FFF2-40B4-BE49-F238E27FC236}">
                <a16:creationId xmlns:a16="http://schemas.microsoft.com/office/drawing/2014/main" id="{00B6E634-9DF8-4674-A909-A8EE803FFC77}"/>
              </a:ext>
            </a:extLst>
          </p:cNvPr>
          <p:cNvSpPr>
            <a:spLocks noGrp="1" noChangeArrowheads="1"/>
          </p:cNvSpPr>
          <p:nvPr>
            <p:ph type="title"/>
          </p:nvPr>
        </p:nvSpPr>
        <p:spPr/>
        <p:txBody>
          <a:bodyPr/>
          <a:lstStyle/>
          <a:p>
            <a:pPr eaLnBrk="1" hangingPunct="1"/>
            <a:r>
              <a:rPr lang="en-US" altLang="en-US"/>
              <a:t>Convergence Analysis</a:t>
            </a:r>
          </a:p>
        </p:txBody>
      </p:sp>
      <p:sp>
        <p:nvSpPr>
          <p:cNvPr id="15368" name="Rectangle 4">
            <a:extLst>
              <a:ext uri="{FF2B5EF4-FFF2-40B4-BE49-F238E27FC236}">
                <a16:creationId xmlns:a16="http://schemas.microsoft.com/office/drawing/2014/main" id="{A2CB3D2D-546A-46CE-B919-B29C3189597C}"/>
              </a:ext>
            </a:extLst>
          </p:cNvPr>
          <p:cNvSpPr>
            <a:spLocks noGrp="1" noChangeArrowheads="1"/>
          </p:cNvSpPr>
          <p:nvPr>
            <p:ph type="body" sz="half" idx="1"/>
          </p:nvPr>
        </p:nvSpPr>
        <p:spPr>
          <a:xfrm>
            <a:off x="457200" y="1600200"/>
            <a:ext cx="7696200" cy="4530725"/>
          </a:xfrm>
        </p:spPr>
        <p:txBody>
          <a:bodyPr/>
          <a:lstStyle/>
          <a:p>
            <a:pPr eaLnBrk="1" hangingPunct="1">
              <a:buFont typeface="Wingdings" panose="05000000000000000000" pitchFamily="2" charset="2"/>
              <a:buNone/>
            </a:pPr>
            <a:endParaRPr lang="en-US" altLang="en-US" sz="2400"/>
          </a:p>
          <a:p>
            <a:pPr eaLnBrk="1" hangingPunct="1"/>
            <a:endParaRPr lang="en-US" altLang="en-US" sz="2400"/>
          </a:p>
          <a:p>
            <a:pPr eaLnBrk="1" hangingPunct="1"/>
            <a:endParaRPr lang="en-US" altLang="en-US" sz="2400"/>
          </a:p>
        </p:txBody>
      </p:sp>
      <p:graphicFrame>
        <p:nvGraphicFramePr>
          <p:cNvPr id="15362" name="Object 5">
            <a:extLst>
              <a:ext uri="{FF2B5EF4-FFF2-40B4-BE49-F238E27FC236}">
                <a16:creationId xmlns:a16="http://schemas.microsoft.com/office/drawing/2014/main" id="{7A960BF2-FCD8-4C5A-886B-B7D86234C3E1}"/>
              </a:ext>
            </a:extLst>
          </p:cNvPr>
          <p:cNvGraphicFramePr>
            <a:graphicFrameLocks noGrp="1" noChangeAspect="1"/>
          </p:cNvGraphicFramePr>
          <p:nvPr>
            <p:ph sz="quarter" idx="2"/>
            <p:extLst>
              <p:ext uri="{D42A27DB-BD31-4B8C-83A1-F6EECF244321}">
                <p14:modId xmlns:p14="http://schemas.microsoft.com/office/powerpoint/2010/main" val="872037576"/>
              </p:ext>
            </p:extLst>
          </p:nvPr>
        </p:nvGraphicFramePr>
        <p:xfrm>
          <a:off x="533400" y="1600200"/>
          <a:ext cx="8077200" cy="2114550"/>
        </p:xfrm>
        <a:graphic>
          <a:graphicData uri="http://schemas.openxmlformats.org/presentationml/2006/ole">
            <mc:AlternateContent xmlns:mc="http://schemas.openxmlformats.org/markup-compatibility/2006">
              <mc:Choice xmlns:v="urn:schemas-microsoft-com:vml" Requires="v">
                <p:oleObj spid="_x0000_s15567" name="Microsoft Equation 3.0" r:id="rId5" imgW="3492360" imgH="914400" progId="Equation.3">
                  <p:embed/>
                </p:oleObj>
              </mc:Choice>
              <mc:Fallback>
                <p:oleObj name="Microsoft Equation 3.0" r:id="rId5" imgW="3492360" imgH="914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600200"/>
                        <a:ext cx="8077200" cy="211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4" name="Object 6">
            <a:extLst>
              <a:ext uri="{FF2B5EF4-FFF2-40B4-BE49-F238E27FC236}">
                <a16:creationId xmlns:a16="http://schemas.microsoft.com/office/drawing/2014/main" id="{854FE9BE-8B8D-432D-8F9D-EDFF3829B588}"/>
              </a:ext>
            </a:extLst>
          </p:cNvPr>
          <p:cNvGraphicFramePr>
            <a:graphicFrameLocks noGrp="1" noChangeAspect="1"/>
          </p:cNvGraphicFramePr>
          <p:nvPr>
            <p:ph sz="quarter" idx="3"/>
            <p:extLst>
              <p:ext uri="{D42A27DB-BD31-4B8C-83A1-F6EECF244321}">
                <p14:modId xmlns:p14="http://schemas.microsoft.com/office/powerpoint/2010/main" val="686172345"/>
              </p:ext>
            </p:extLst>
          </p:nvPr>
        </p:nvGraphicFramePr>
        <p:xfrm>
          <a:off x="3126679" y="4940101"/>
          <a:ext cx="3829050" cy="1148837"/>
        </p:xfrm>
        <a:graphic>
          <a:graphicData uri="http://schemas.openxmlformats.org/presentationml/2006/ole">
            <mc:AlternateContent xmlns:mc="http://schemas.openxmlformats.org/markup-compatibility/2006">
              <mc:Choice xmlns:v="urn:schemas-microsoft-com:vml" Requires="v">
                <p:oleObj spid="_x0000_s15568" name="Equation" r:id="rId7" imgW="1396800" imgH="419040" progId="Equation.3">
                  <p:embed/>
                </p:oleObj>
              </mc:Choice>
              <mc:Fallback>
                <p:oleObj name="Equation" r:id="rId7" imgW="1396800" imgH="4190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6679" y="4940101"/>
                        <a:ext cx="3829050" cy="1148837"/>
                      </a:xfrm>
                      <a:prstGeom prst="rect">
                        <a:avLst/>
                      </a:prstGeom>
                      <a:noFill/>
                      <a:ln>
                        <a:noFill/>
                      </a:ln>
                      <a:effectLst/>
                    </p:spPr>
                  </p:pic>
                </p:oleObj>
              </mc:Fallback>
            </mc:AlternateContent>
          </a:graphicData>
        </a:graphic>
      </p:graphicFrame>
      <p:sp>
        <p:nvSpPr>
          <p:cNvPr id="2" name="TextBox 1">
            <a:extLst>
              <a:ext uri="{FF2B5EF4-FFF2-40B4-BE49-F238E27FC236}">
                <a16:creationId xmlns:a16="http://schemas.microsoft.com/office/drawing/2014/main" id="{6FAFA052-D560-4B76-9152-781A4DFDC3ED}"/>
              </a:ext>
            </a:extLst>
          </p:cNvPr>
          <p:cNvSpPr txBox="1"/>
          <p:nvPr/>
        </p:nvSpPr>
        <p:spPr>
          <a:xfrm flipH="1">
            <a:off x="1917575" y="4373447"/>
            <a:ext cx="335281" cy="437071"/>
          </a:xfrm>
          <a:prstGeom prst="wedgeRoundRectCallout">
            <a:avLst>
              <a:gd name="adj1" fmla="val -260130"/>
              <a:gd name="adj2" fmla="val -76419"/>
              <a:gd name="adj3" fmla="val 16667"/>
            </a:avLst>
          </a:prstGeom>
          <a:noFill/>
          <a:ln w="19050">
            <a:solidFill>
              <a:srgbClr val="00B0F0"/>
            </a:solidFill>
          </a:ln>
        </p:spPr>
        <p:txBody>
          <a:bodyPr wrap="square" lIns="36000" tIns="0" rIns="36000" bIns="36000" rtlCol="0">
            <a:spAutoFit/>
          </a:bodyPr>
          <a:lstStyle/>
          <a:p>
            <a:r>
              <a:rPr lang="en-GB" sz="2400" i="1" dirty="0">
                <a:sym typeface="Symbol" panose="05050102010706020507" pitchFamily="18" charset="2"/>
              </a:rPr>
              <a:t></a:t>
            </a:r>
            <a:endParaRPr lang="en-GB" sz="2400"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box(in)">
                                      <p:cBhvr>
                                        <p:cTn id="7" dur="500"/>
                                        <p:tgtEl>
                                          <p:spTgt spid="186370"/>
                                        </p:tgtEl>
                                      </p:cBhvr>
                                    </p:animEffect>
                                  </p:childTnLst>
                                </p:cTn>
                              </p:par>
                              <p:par>
                                <p:cTn id="8" presetID="4" presetClass="entr" presetSubtype="16" fill="hold" nodeType="withEffect">
                                  <p:stCondLst>
                                    <p:cond delay="0"/>
                                  </p:stCondLst>
                                  <p:childTnLst>
                                    <p:set>
                                      <p:cBhvr>
                                        <p:cTn id="9" dur="1" fill="hold">
                                          <p:stCondLst>
                                            <p:cond delay="0"/>
                                          </p:stCondLst>
                                        </p:cTn>
                                        <p:tgtEl>
                                          <p:spTgt spid="186374"/>
                                        </p:tgtEl>
                                        <p:attrNameLst>
                                          <p:attrName>style.visibility</p:attrName>
                                        </p:attrNameLst>
                                      </p:cBhvr>
                                      <p:to>
                                        <p:strVal val="visible"/>
                                      </p:to>
                                    </p:set>
                                    <p:animEffect transition="in" filter="box(in)">
                                      <p:cBhvr>
                                        <p:cTn id="10" dur="500"/>
                                        <p:tgtEl>
                                          <p:spTgt spid="186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Date Placeholder 5">
            <a:extLst>
              <a:ext uri="{FF2B5EF4-FFF2-40B4-BE49-F238E27FC236}">
                <a16:creationId xmlns:a16="http://schemas.microsoft.com/office/drawing/2014/main" id="{1169324D-70BB-4309-B130-2F5834D00798}"/>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2053" name="Slide Number Placeholder 7">
            <a:extLst>
              <a:ext uri="{FF2B5EF4-FFF2-40B4-BE49-F238E27FC236}">
                <a16:creationId xmlns:a16="http://schemas.microsoft.com/office/drawing/2014/main" id="{8A5610DC-B1EC-4E06-BB39-062EA994E4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D0989D18-D5E9-4278-895A-EB90175A49A9}" type="slidenum">
              <a:rPr lang="ar-SA" altLang="en-US"/>
              <a:pPr eaLnBrk="1" hangingPunct="1"/>
              <a:t>3</a:t>
            </a:fld>
            <a:endParaRPr lang="en-US" altLang="en-US"/>
          </a:p>
        </p:txBody>
      </p:sp>
      <p:sp>
        <p:nvSpPr>
          <p:cNvPr id="2054" name="Rectangle 2">
            <a:extLst>
              <a:ext uri="{FF2B5EF4-FFF2-40B4-BE49-F238E27FC236}">
                <a16:creationId xmlns:a16="http://schemas.microsoft.com/office/drawing/2014/main" id="{792FFBFD-EE26-461B-BA1C-70B7D1EB328F}"/>
              </a:ext>
            </a:extLst>
          </p:cNvPr>
          <p:cNvSpPr>
            <a:spLocks noGrp="1" noChangeArrowheads="1"/>
          </p:cNvSpPr>
          <p:nvPr>
            <p:ph type="title"/>
          </p:nvPr>
        </p:nvSpPr>
        <p:spPr/>
        <p:txBody>
          <a:bodyPr/>
          <a:lstStyle/>
          <a:p>
            <a:pPr eaLnBrk="1" hangingPunct="1"/>
            <a:r>
              <a:rPr lang="en-US" altLang="en-US"/>
              <a:t>Roots of Equations</a:t>
            </a:r>
          </a:p>
        </p:txBody>
      </p:sp>
      <p:sp>
        <p:nvSpPr>
          <p:cNvPr id="2055" name="Rectangle 3">
            <a:extLst>
              <a:ext uri="{FF2B5EF4-FFF2-40B4-BE49-F238E27FC236}">
                <a16:creationId xmlns:a16="http://schemas.microsoft.com/office/drawing/2014/main" id="{5B0E1512-A458-4822-828B-CC6E3D2CD254}"/>
              </a:ext>
            </a:extLst>
          </p:cNvPr>
          <p:cNvSpPr>
            <a:spLocks noGrp="1" noChangeArrowheads="1"/>
          </p:cNvSpPr>
          <p:nvPr>
            <p:ph type="body" sz="half" idx="1"/>
          </p:nvPr>
        </p:nvSpPr>
        <p:spPr>
          <a:xfrm>
            <a:off x="381000" y="1524000"/>
            <a:ext cx="8153400" cy="1295400"/>
          </a:xfrm>
        </p:spPr>
        <p:txBody>
          <a:bodyPr/>
          <a:lstStyle/>
          <a:p>
            <a:pPr eaLnBrk="1" hangingPunct="1">
              <a:buFont typeface="Wingdings" panose="05000000000000000000" pitchFamily="2" charset="2"/>
              <a:buNone/>
            </a:pPr>
            <a:endParaRPr lang="en-US" altLang="en-US" sz="2400"/>
          </a:p>
          <a:p>
            <a:pPr eaLnBrk="1" hangingPunct="1">
              <a:buFont typeface="Wingdings" panose="05000000000000000000" pitchFamily="2" charset="2"/>
              <a:buNone/>
            </a:pPr>
            <a:r>
              <a:rPr lang="en-US" altLang="en-US" sz="2400"/>
              <a:t>	A number </a:t>
            </a:r>
            <a:r>
              <a:rPr lang="en-US" altLang="en-US" sz="2400" i="1">
                <a:solidFill>
                  <a:srgbClr val="FF0000"/>
                </a:solidFill>
              </a:rPr>
              <a:t>r</a:t>
            </a:r>
            <a:r>
              <a:rPr lang="en-US" altLang="en-US" sz="2400"/>
              <a:t> that satisfies an equation is called a root of the equation.</a:t>
            </a:r>
            <a:endParaRPr lang="en-US" altLang="en-US" sz="2000" i="1"/>
          </a:p>
        </p:txBody>
      </p:sp>
      <p:graphicFrame>
        <p:nvGraphicFramePr>
          <p:cNvPr id="2050" name="Object 4">
            <a:extLst>
              <a:ext uri="{FF2B5EF4-FFF2-40B4-BE49-F238E27FC236}">
                <a16:creationId xmlns:a16="http://schemas.microsoft.com/office/drawing/2014/main" id="{4A24FB5E-D762-476D-814B-31A4AD1EDAB4}"/>
              </a:ext>
            </a:extLst>
          </p:cNvPr>
          <p:cNvGraphicFramePr>
            <a:graphicFrameLocks noGrp="1" noChangeAspect="1"/>
          </p:cNvGraphicFramePr>
          <p:nvPr>
            <p:ph sz="quarter" idx="3"/>
            <p:extLst>
              <p:ext uri="{D42A27DB-BD31-4B8C-83A1-F6EECF244321}">
                <p14:modId xmlns:p14="http://schemas.microsoft.com/office/powerpoint/2010/main" val="1047150215"/>
              </p:ext>
            </p:extLst>
          </p:nvPr>
        </p:nvGraphicFramePr>
        <p:xfrm>
          <a:off x="762000" y="4592638"/>
          <a:ext cx="7086600" cy="1025525"/>
        </p:xfrm>
        <a:graphic>
          <a:graphicData uri="http://schemas.openxmlformats.org/presentationml/2006/ole">
            <mc:AlternateContent xmlns:mc="http://schemas.openxmlformats.org/markup-compatibility/2006">
              <mc:Choice xmlns:v="urn:schemas-microsoft-com:vml" Requires="v">
                <p:oleObj spid="_x0000_s2252" name="Microsoft Equation 3.0" r:id="rId4" imgW="2984400" imgH="431640" progId="Equation.3">
                  <p:embed/>
                </p:oleObj>
              </mc:Choice>
              <mc:Fallback>
                <p:oleObj name="Microsoft Equation 3.0" r:id="rId4" imgW="298440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592638"/>
                        <a:ext cx="708660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a:extLst>
              <a:ext uri="{FF2B5EF4-FFF2-40B4-BE49-F238E27FC236}">
                <a16:creationId xmlns:a16="http://schemas.microsoft.com/office/drawing/2014/main" id="{CCDDB1B8-5551-4047-AFE5-4D37B75B0E19}"/>
              </a:ext>
            </a:extLst>
          </p:cNvPr>
          <p:cNvGraphicFramePr>
            <a:graphicFrameLocks noGrp="1" noChangeAspect="1"/>
          </p:cNvGraphicFramePr>
          <p:nvPr>
            <p:ph sz="quarter" idx="2"/>
            <p:extLst>
              <p:ext uri="{D42A27DB-BD31-4B8C-83A1-F6EECF244321}">
                <p14:modId xmlns:p14="http://schemas.microsoft.com/office/powerpoint/2010/main" val="3565764314"/>
              </p:ext>
            </p:extLst>
          </p:nvPr>
        </p:nvGraphicFramePr>
        <p:xfrm>
          <a:off x="1136650" y="2892425"/>
          <a:ext cx="6711950" cy="1527175"/>
        </p:xfrm>
        <a:graphic>
          <a:graphicData uri="http://schemas.openxmlformats.org/presentationml/2006/ole">
            <mc:AlternateContent xmlns:mc="http://schemas.openxmlformats.org/markup-compatibility/2006">
              <mc:Choice xmlns:v="urn:schemas-microsoft-com:vml" Requires="v">
                <p:oleObj spid="_x0000_s2253" name="Equation" r:id="rId6" imgW="3124080" imgH="711000" progId="Equation.3">
                  <p:embed/>
                </p:oleObj>
              </mc:Choice>
              <mc:Fallback>
                <p:oleObj name="Equation" r:id="rId6" imgW="3124080" imgH="711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50" y="2892425"/>
                        <a:ext cx="6711950" cy="152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6" name="Line 6">
            <a:extLst>
              <a:ext uri="{FF2B5EF4-FFF2-40B4-BE49-F238E27FC236}">
                <a16:creationId xmlns:a16="http://schemas.microsoft.com/office/drawing/2014/main" id="{A44A9D44-0E65-4797-A942-34151369FE7A}"/>
              </a:ext>
            </a:extLst>
          </p:cNvPr>
          <p:cNvSpPr>
            <a:spLocks noChangeShapeType="1"/>
          </p:cNvSpPr>
          <p:nvPr/>
        </p:nvSpPr>
        <p:spPr bwMode="auto">
          <a:xfrm>
            <a:off x="4038600" y="5029200"/>
            <a:ext cx="1752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57" name="Line 7">
            <a:extLst>
              <a:ext uri="{FF2B5EF4-FFF2-40B4-BE49-F238E27FC236}">
                <a16:creationId xmlns:a16="http://schemas.microsoft.com/office/drawing/2014/main" id="{1D3412E1-5ACD-41EE-A6B7-8AA8BCE99B67}"/>
              </a:ext>
            </a:extLst>
          </p:cNvPr>
          <p:cNvSpPr>
            <a:spLocks noChangeShapeType="1"/>
          </p:cNvSpPr>
          <p:nvPr/>
        </p:nvSpPr>
        <p:spPr bwMode="auto">
          <a:xfrm>
            <a:off x="1600200" y="5638800"/>
            <a:ext cx="2133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Date Placeholder 5">
            <a:extLst>
              <a:ext uri="{FF2B5EF4-FFF2-40B4-BE49-F238E27FC236}">
                <a16:creationId xmlns:a16="http://schemas.microsoft.com/office/drawing/2014/main" id="{8D6226E3-FB81-4F09-B0E5-5228F65AA083}"/>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16389" name="Slide Number Placeholder 7">
            <a:extLst>
              <a:ext uri="{FF2B5EF4-FFF2-40B4-BE49-F238E27FC236}">
                <a16:creationId xmlns:a16="http://schemas.microsoft.com/office/drawing/2014/main" id="{F8151931-BD0A-436D-8BAE-DFD28769A1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BEF1359-8770-4A52-81DD-98B1E91F0F86}" type="slidenum">
              <a:rPr lang="ar-SA" altLang="en-US"/>
              <a:pPr eaLnBrk="1" hangingPunct="1"/>
              <a:t>30</a:t>
            </a:fld>
            <a:endParaRPr lang="en-US" altLang="en-US"/>
          </a:p>
        </p:txBody>
      </p:sp>
      <p:sp>
        <p:nvSpPr>
          <p:cNvPr id="16390" name="Rectangle 2">
            <a:extLst>
              <a:ext uri="{FF2B5EF4-FFF2-40B4-BE49-F238E27FC236}">
                <a16:creationId xmlns:a16="http://schemas.microsoft.com/office/drawing/2014/main" id="{1178ADD7-5BEC-4AE7-B59A-DF337EF935E2}"/>
              </a:ext>
            </a:extLst>
          </p:cNvPr>
          <p:cNvSpPr>
            <a:spLocks noChangeArrowheads="1"/>
          </p:cNvSpPr>
          <p:nvPr/>
        </p:nvSpPr>
        <p:spPr bwMode="auto">
          <a:xfrm>
            <a:off x="381000" y="4114800"/>
            <a:ext cx="8610600" cy="1905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6391" name="Rectangle 3">
            <a:extLst>
              <a:ext uri="{FF2B5EF4-FFF2-40B4-BE49-F238E27FC236}">
                <a16:creationId xmlns:a16="http://schemas.microsoft.com/office/drawing/2014/main" id="{2947CCAD-09A3-4137-A467-82421CCF4296}"/>
              </a:ext>
            </a:extLst>
          </p:cNvPr>
          <p:cNvSpPr>
            <a:spLocks noGrp="1" noChangeArrowheads="1"/>
          </p:cNvSpPr>
          <p:nvPr>
            <p:ph type="title"/>
          </p:nvPr>
        </p:nvSpPr>
        <p:spPr/>
        <p:txBody>
          <a:bodyPr/>
          <a:lstStyle/>
          <a:p>
            <a:pPr eaLnBrk="1" hangingPunct="1"/>
            <a:r>
              <a:rPr lang="en-US" altLang="en-US" dirty="0"/>
              <a:t>Convergence Analysis – </a:t>
            </a:r>
            <a:r>
              <a:rPr lang="en-US" altLang="en-US" sz="2800" dirty="0"/>
              <a:t>Alternative  Form</a:t>
            </a:r>
          </a:p>
        </p:txBody>
      </p:sp>
      <p:sp>
        <p:nvSpPr>
          <p:cNvPr id="16392" name="Rectangle 4">
            <a:extLst>
              <a:ext uri="{FF2B5EF4-FFF2-40B4-BE49-F238E27FC236}">
                <a16:creationId xmlns:a16="http://schemas.microsoft.com/office/drawing/2014/main" id="{5BC5CA18-C5B6-4D9E-935F-92033BEC51AA}"/>
              </a:ext>
            </a:extLst>
          </p:cNvPr>
          <p:cNvSpPr>
            <a:spLocks noGrp="1" noChangeArrowheads="1"/>
          </p:cNvSpPr>
          <p:nvPr>
            <p:ph type="body" sz="half" idx="1"/>
          </p:nvPr>
        </p:nvSpPr>
        <p:spPr>
          <a:xfrm>
            <a:off x="457200" y="1600200"/>
            <a:ext cx="7696200" cy="4530725"/>
          </a:xfrm>
        </p:spPr>
        <p:txBody>
          <a:bodyPr/>
          <a:lstStyle/>
          <a:p>
            <a:pPr eaLnBrk="1" hangingPunct="1">
              <a:buFont typeface="Wingdings" panose="05000000000000000000" pitchFamily="2" charset="2"/>
              <a:buNone/>
            </a:pPr>
            <a:endParaRPr lang="en-US" altLang="en-US" sz="2400"/>
          </a:p>
          <a:p>
            <a:pPr eaLnBrk="1" hangingPunct="1"/>
            <a:endParaRPr lang="en-US" altLang="en-US" sz="2400"/>
          </a:p>
          <a:p>
            <a:pPr eaLnBrk="1" hangingPunct="1"/>
            <a:endParaRPr lang="en-US" altLang="en-US" sz="2400"/>
          </a:p>
        </p:txBody>
      </p:sp>
      <p:graphicFrame>
        <p:nvGraphicFramePr>
          <p:cNvPr id="16386" name="Object 6">
            <a:extLst>
              <a:ext uri="{FF2B5EF4-FFF2-40B4-BE49-F238E27FC236}">
                <a16:creationId xmlns:a16="http://schemas.microsoft.com/office/drawing/2014/main" id="{EFD938B9-AB17-432D-89A2-ABEB2F1F7AC5}"/>
              </a:ext>
            </a:extLst>
          </p:cNvPr>
          <p:cNvGraphicFramePr>
            <a:graphicFrameLocks noGrp="1" noChangeAspect="1"/>
          </p:cNvGraphicFramePr>
          <p:nvPr>
            <p:ph sz="quarter" idx="3"/>
            <p:extLst>
              <p:ext uri="{D42A27DB-BD31-4B8C-83A1-F6EECF244321}">
                <p14:modId xmlns:p14="http://schemas.microsoft.com/office/powerpoint/2010/main" val="1531240088"/>
              </p:ext>
            </p:extLst>
          </p:nvPr>
        </p:nvGraphicFramePr>
        <p:xfrm>
          <a:off x="609600" y="4376738"/>
          <a:ext cx="8075613" cy="1168400"/>
        </p:xfrm>
        <a:graphic>
          <a:graphicData uri="http://schemas.openxmlformats.org/presentationml/2006/ole">
            <mc:AlternateContent xmlns:mc="http://schemas.openxmlformats.org/markup-compatibility/2006">
              <mc:Choice xmlns:v="urn:schemas-microsoft-com:vml" Requires="v">
                <p:oleObj spid="_x0000_s16588" name="Equation" r:id="rId4" imgW="2984400" imgH="431640" progId="Equation.3">
                  <p:embed/>
                </p:oleObj>
              </mc:Choice>
              <mc:Fallback>
                <p:oleObj name="Equation" r:id="rId4" imgW="2984400" imgH="431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376738"/>
                        <a:ext cx="8075613"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 name="Rectangle 8">
            <a:extLst>
              <a:ext uri="{FF2B5EF4-FFF2-40B4-BE49-F238E27FC236}">
                <a16:creationId xmlns:a16="http://schemas.microsoft.com/office/drawing/2014/main" id="{7A3C57E8-E0DF-4E72-A090-C75B3A8EA1B2}"/>
              </a:ext>
            </a:extLst>
          </p:cNvPr>
          <p:cNvSpPr>
            <a:spLocks noChangeArrowheads="1"/>
          </p:cNvSpPr>
          <p:nvPr/>
        </p:nvSpPr>
        <p:spPr bwMode="auto">
          <a:xfrm>
            <a:off x="1524000" y="1752600"/>
            <a:ext cx="5943600" cy="1828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graphicFrame>
        <p:nvGraphicFramePr>
          <p:cNvPr id="16387" name="Object 9">
            <a:extLst>
              <a:ext uri="{FF2B5EF4-FFF2-40B4-BE49-F238E27FC236}">
                <a16:creationId xmlns:a16="http://schemas.microsoft.com/office/drawing/2014/main" id="{55D14596-66CA-47B5-A08B-22E034289B28}"/>
              </a:ext>
            </a:extLst>
          </p:cNvPr>
          <p:cNvGraphicFramePr>
            <a:graphicFrameLocks noChangeAspect="1"/>
          </p:cNvGraphicFramePr>
          <p:nvPr>
            <p:extLst>
              <p:ext uri="{D42A27DB-BD31-4B8C-83A1-F6EECF244321}">
                <p14:modId xmlns:p14="http://schemas.microsoft.com/office/powerpoint/2010/main" val="1148350725"/>
              </p:ext>
            </p:extLst>
          </p:nvPr>
        </p:nvGraphicFramePr>
        <p:xfrm>
          <a:off x="1809750" y="1990725"/>
          <a:ext cx="4987925" cy="1497013"/>
        </p:xfrm>
        <a:graphic>
          <a:graphicData uri="http://schemas.openxmlformats.org/presentationml/2006/ole">
            <mc:AlternateContent xmlns:mc="http://schemas.openxmlformats.org/markup-compatibility/2006">
              <mc:Choice xmlns:v="urn:schemas-microsoft-com:vml" Requires="v">
                <p:oleObj spid="_x0000_s16589" name="Equation" r:id="rId6" imgW="1396800" imgH="419040" progId="Equation.3">
                  <p:embed/>
                </p:oleObj>
              </mc:Choice>
              <mc:Fallback>
                <p:oleObj name="Equation" r:id="rId6" imgW="1396800" imgH="4190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9750" y="1990725"/>
                        <a:ext cx="4987925" cy="1497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Date Placeholder 4">
            <a:extLst>
              <a:ext uri="{FF2B5EF4-FFF2-40B4-BE49-F238E27FC236}">
                <a16:creationId xmlns:a16="http://schemas.microsoft.com/office/drawing/2014/main" id="{189D5585-4F0F-4100-B11A-0D5E48B04A59}"/>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17412" name="Slide Number Placeholder 6">
            <a:extLst>
              <a:ext uri="{FF2B5EF4-FFF2-40B4-BE49-F238E27FC236}">
                <a16:creationId xmlns:a16="http://schemas.microsoft.com/office/drawing/2014/main" id="{F8636375-5BE6-4433-83D6-3FD182D608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F5E010E-91E5-41F8-9FA8-82FB7B826E34}" type="slidenum">
              <a:rPr lang="ar-SA" altLang="en-US"/>
              <a:pPr eaLnBrk="1" hangingPunct="1"/>
              <a:t>31</a:t>
            </a:fld>
            <a:endParaRPr lang="en-US" altLang="en-US"/>
          </a:p>
        </p:txBody>
      </p:sp>
      <p:sp>
        <p:nvSpPr>
          <p:cNvPr id="17413" name="Rectangle 2">
            <a:extLst>
              <a:ext uri="{FF2B5EF4-FFF2-40B4-BE49-F238E27FC236}">
                <a16:creationId xmlns:a16="http://schemas.microsoft.com/office/drawing/2014/main" id="{3DACE4D0-1AB4-45CB-9423-0BB1BE53C991}"/>
              </a:ext>
            </a:extLst>
          </p:cNvPr>
          <p:cNvSpPr>
            <a:spLocks noGrp="1" noChangeArrowheads="1"/>
          </p:cNvSpPr>
          <p:nvPr>
            <p:ph type="title"/>
          </p:nvPr>
        </p:nvSpPr>
        <p:spPr/>
        <p:txBody>
          <a:bodyPr/>
          <a:lstStyle/>
          <a:p>
            <a:pPr eaLnBrk="1" hangingPunct="1"/>
            <a:r>
              <a:rPr lang="en-US" altLang="en-US"/>
              <a:t>Example</a:t>
            </a:r>
          </a:p>
        </p:txBody>
      </p:sp>
      <p:graphicFrame>
        <p:nvGraphicFramePr>
          <p:cNvPr id="17410" name="Object 4">
            <a:extLst>
              <a:ext uri="{FF2B5EF4-FFF2-40B4-BE49-F238E27FC236}">
                <a16:creationId xmlns:a16="http://schemas.microsoft.com/office/drawing/2014/main" id="{D1FADABE-E1C6-4344-B666-41A4D38627F1}"/>
              </a:ext>
            </a:extLst>
          </p:cNvPr>
          <p:cNvGraphicFramePr>
            <a:graphicFrameLocks noGrp="1" noChangeAspect="1"/>
          </p:cNvGraphicFramePr>
          <p:nvPr>
            <p:ph sz="half" idx="2"/>
            <p:extLst>
              <p:ext uri="{D42A27DB-BD31-4B8C-83A1-F6EECF244321}">
                <p14:modId xmlns:p14="http://schemas.microsoft.com/office/powerpoint/2010/main" val="2935523114"/>
              </p:ext>
            </p:extLst>
          </p:nvPr>
        </p:nvGraphicFramePr>
        <p:xfrm>
          <a:off x="457200" y="1655763"/>
          <a:ext cx="8305800" cy="3724275"/>
        </p:xfrm>
        <a:graphic>
          <a:graphicData uri="http://schemas.openxmlformats.org/presentationml/2006/ole">
            <mc:AlternateContent xmlns:mc="http://schemas.openxmlformats.org/markup-compatibility/2006">
              <mc:Choice xmlns:v="urn:schemas-microsoft-com:vml" Requires="v">
                <p:oleObj spid="_x0000_s17511" name="Equation" r:id="rId4" imgW="3568680" imgH="1600200" progId="Equation.3">
                  <p:embed/>
                </p:oleObj>
              </mc:Choice>
              <mc:Fallback>
                <p:oleObj name="Equation" r:id="rId4" imgW="3568680" imgH="1600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55763"/>
                        <a:ext cx="8305800" cy="372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4">
            <a:extLst>
              <a:ext uri="{FF2B5EF4-FFF2-40B4-BE49-F238E27FC236}">
                <a16:creationId xmlns:a16="http://schemas.microsoft.com/office/drawing/2014/main" id="{5640EF78-0724-49C1-8303-FA3A6AA47044}"/>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68611" name="Slide Number Placeholder 6">
            <a:extLst>
              <a:ext uri="{FF2B5EF4-FFF2-40B4-BE49-F238E27FC236}">
                <a16:creationId xmlns:a16="http://schemas.microsoft.com/office/drawing/2014/main" id="{00240EC3-45EF-44DF-9D1D-CDF6B6AA45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86444CC-4EB4-464F-8846-90926D65048D}" type="slidenum">
              <a:rPr lang="ar-SA" altLang="en-US"/>
              <a:pPr eaLnBrk="1" hangingPunct="1"/>
              <a:t>32</a:t>
            </a:fld>
            <a:endParaRPr lang="en-US" altLang="en-US"/>
          </a:p>
        </p:txBody>
      </p:sp>
      <p:sp>
        <p:nvSpPr>
          <p:cNvPr id="68612" name="Rectangle 2">
            <a:extLst>
              <a:ext uri="{FF2B5EF4-FFF2-40B4-BE49-F238E27FC236}">
                <a16:creationId xmlns:a16="http://schemas.microsoft.com/office/drawing/2014/main" id="{9B4E0DD0-4DEF-4A82-B603-7646F26BB1EB}"/>
              </a:ext>
            </a:extLst>
          </p:cNvPr>
          <p:cNvSpPr>
            <a:spLocks noGrp="1" noChangeArrowheads="1"/>
          </p:cNvSpPr>
          <p:nvPr>
            <p:ph type="title"/>
          </p:nvPr>
        </p:nvSpPr>
        <p:spPr/>
        <p:txBody>
          <a:bodyPr/>
          <a:lstStyle/>
          <a:p>
            <a:pPr eaLnBrk="1" hangingPunct="1"/>
            <a:r>
              <a:rPr lang="en-US" altLang="en-US"/>
              <a:t>Example</a:t>
            </a:r>
          </a:p>
        </p:txBody>
      </p:sp>
      <p:sp>
        <p:nvSpPr>
          <p:cNvPr id="68613" name="Rectangle 3">
            <a:extLst>
              <a:ext uri="{FF2B5EF4-FFF2-40B4-BE49-F238E27FC236}">
                <a16:creationId xmlns:a16="http://schemas.microsoft.com/office/drawing/2014/main" id="{3A595216-1CD6-4BD1-B047-6B9B31841E3E}"/>
              </a:ext>
            </a:extLst>
          </p:cNvPr>
          <p:cNvSpPr>
            <a:spLocks noGrp="1" noChangeArrowheads="1"/>
          </p:cNvSpPr>
          <p:nvPr>
            <p:ph type="body" sz="half" idx="1"/>
          </p:nvPr>
        </p:nvSpPr>
        <p:spPr>
          <a:xfrm>
            <a:off x="457200" y="1600200"/>
            <a:ext cx="7772400" cy="1363663"/>
          </a:xfrm>
        </p:spPr>
        <p:txBody>
          <a:bodyPr/>
          <a:lstStyle/>
          <a:p>
            <a:pPr eaLnBrk="1" hangingPunct="1">
              <a:lnSpc>
                <a:spcPct val="90000"/>
              </a:lnSpc>
            </a:pPr>
            <a:r>
              <a:rPr lang="en-US" altLang="en-US" sz="2400">
                <a:solidFill>
                  <a:srgbClr val="0033CC"/>
                </a:solidFill>
              </a:rPr>
              <a:t>Use Bisection method to find a root of the equation </a:t>
            </a:r>
            <a:r>
              <a:rPr lang="en-US" altLang="en-US" sz="2400">
                <a:solidFill>
                  <a:srgbClr val="FF0000"/>
                </a:solidFill>
              </a:rPr>
              <a:t>x = cos (x)</a:t>
            </a:r>
            <a:r>
              <a:rPr lang="en-US" altLang="en-US" sz="2400">
                <a:solidFill>
                  <a:srgbClr val="0033CC"/>
                </a:solidFill>
              </a:rPr>
              <a:t> with absolute error &lt;0.02</a:t>
            </a:r>
          </a:p>
          <a:p>
            <a:pPr eaLnBrk="1" hangingPunct="1">
              <a:lnSpc>
                <a:spcPct val="90000"/>
              </a:lnSpc>
              <a:buFont typeface="Wingdings" panose="05000000000000000000" pitchFamily="2" charset="2"/>
              <a:buNone/>
            </a:pPr>
            <a:r>
              <a:rPr lang="en-US" altLang="en-US" sz="2400">
                <a:solidFill>
                  <a:srgbClr val="0033CC"/>
                </a:solidFill>
              </a:rPr>
              <a:t>    (assume the initial interval [0.5, 0.9])</a:t>
            </a:r>
          </a:p>
        </p:txBody>
      </p:sp>
      <p:sp>
        <p:nvSpPr>
          <p:cNvPr id="192516" name="Rectangle 4">
            <a:extLst>
              <a:ext uri="{FF2B5EF4-FFF2-40B4-BE49-F238E27FC236}">
                <a16:creationId xmlns:a16="http://schemas.microsoft.com/office/drawing/2014/main" id="{76BE8A2A-C40C-44D3-B6A1-38F84E671B66}"/>
              </a:ext>
            </a:extLst>
          </p:cNvPr>
          <p:cNvSpPr>
            <a:spLocks noChangeArrowheads="1"/>
          </p:cNvSpPr>
          <p:nvPr/>
        </p:nvSpPr>
        <p:spPr bwMode="auto">
          <a:xfrm>
            <a:off x="457200" y="3048000"/>
            <a:ext cx="7772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lnSpc>
                <a:spcPct val="90000"/>
              </a:lnSpc>
              <a:spcBef>
                <a:spcPct val="20000"/>
              </a:spcBef>
              <a:buClr>
                <a:schemeClr val="bg2"/>
              </a:buClr>
              <a:buSzPct val="75000"/>
              <a:buFont typeface="Wingdings" panose="05000000000000000000" pitchFamily="2" charset="2"/>
              <a:buNone/>
            </a:pPr>
            <a:r>
              <a:rPr lang="en-US" altLang="en-US" sz="2400" dirty="0"/>
              <a:t>Question 1: What is </a:t>
            </a:r>
            <a:r>
              <a:rPr lang="en-US" altLang="en-US" sz="2400" i="1" dirty="0"/>
              <a:t>f (x) ?</a:t>
            </a:r>
          </a:p>
          <a:p>
            <a:pPr eaLnBrk="1" hangingPunct="1">
              <a:lnSpc>
                <a:spcPct val="90000"/>
              </a:lnSpc>
              <a:spcBef>
                <a:spcPct val="20000"/>
              </a:spcBef>
              <a:buClr>
                <a:schemeClr val="bg2"/>
              </a:buClr>
              <a:buSzPct val="75000"/>
              <a:buFont typeface="Wingdings" panose="05000000000000000000" pitchFamily="2" charset="2"/>
              <a:buNone/>
            </a:pPr>
            <a:r>
              <a:rPr lang="en-US" altLang="en-US" sz="2400" dirty="0"/>
              <a:t>Question 2: Are the assumptions satisfied ? </a:t>
            </a:r>
          </a:p>
          <a:p>
            <a:pPr eaLnBrk="1" hangingPunct="1">
              <a:lnSpc>
                <a:spcPct val="90000"/>
              </a:lnSpc>
              <a:spcBef>
                <a:spcPct val="20000"/>
              </a:spcBef>
              <a:buClr>
                <a:schemeClr val="bg2"/>
              </a:buClr>
              <a:buSzPct val="75000"/>
              <a:buFont typeface="Wingdings" panose="05000000000000000000" pitchFamily="2" charset="2"/>
              <a:buNone/>
            </a:pPr>
            <a:r>
              <a:rPr lang="en-US" altLang="en-US" sz="2400" dirty="0"/>
              <a:t>Question 3: How many iterations are needed ?</a:t>
            </a:r>
          </a:p>
          <a:p>
            <a:pPr eaLnBrk="1" hangingPunct="1">
              <a:lnSpc>
                <a:spcPct val="90000"/>
              </a:lnSpc>
              <a:spcBef>
                <a:spcPct val="20000"/>
              </a:spcBef>
              <a:buClr>
                <a:schemeClr val="bg2"/>
              </a:buClr>
              <a:buSzPct val="75000"/>
              <a:buFont typeface="Wingdings" panose="05000000000000000000" pitchFamily="2" charset="2"/>
              <a:buNone/>
            </a:pPr>
            <a:r>
              <a:rPr lang="en-US" altLang="en-US" sz="2400" dirty="0"/>
              <a:t>Question 4: How to compute the new estimate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a:extLst>
              <a:ext uri="{FF2B5EF4-FFF2-40B4-BE49-F238E27FC236}">
                <a16:creationId xmlns:a16="http://schemas.microsoft.com/office/drawing/2014/main" id="{AC543F8E-F26B-459C-A13A-0109D95C427A}"/>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69635" name="Slide Number Placeholder 5">
            <a:extLst>
              <a:ext uri="{FF2B5EF4-FFF2-40B4-BE49-F238E27FC236}">
                <a16:creationId xmlns:a16="http://schemas.microsoft.com/office/drawing/2014/main" id="{86FF8A8E-43AA-44F9-B460-A21522C1BD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D88FD8A9-64FF-4A50-884A-C644AB5CE563}" type="slidenum">
              <a:rPr lang="ar-SA" altLang="en-US"/>
              <a:pPr eaLnBrk="1" hangingPunct="1"/>
              <a:t>33</a:t>
            </a:fld>
            <a:endParaRPr lang="en-US" altLang="en-US"/>
          </a:p>
        </p:txBody>
      </p:sp>
      <p:sp>
        <p:nvSpPr>
          <p:cNvPr id="69636" name="Rectangle 2">
            <a:extLst>
              <a:ext uri="{FF2B5EF4-FFF2-40B4-BE49-F238E27FC236}">
                <a16:creationId xmlns:a16="http://schemas.microsoft.com/office/drawing/2014/main" id="{11E2D251-174C-4F6C-ABC6-5382A3370DD0}"/>
              </a:ext>
            </a:extLst>
          </p:cNvPr>
          <p:cNvSpPr>
            <a:spLocks noGrp="1" noChangeArrowheads="1"/>
          </p:cNvSpPr>
          <p:nvPr>
            <p:ph type="title"/>
          </p:nvPr>
        </p:nvSpPr>
        <p:spPr/>
        <p:txBody>
          <a:bodyPr/>
          <a:lstStyle/>
          <a:p>
            <a:pPr eaLnBrk="1" hangingPunct="1"/>
            <a:endParaRPr lang="en-US" altLang="en-US"/>
          </a:p>
        </p:txBody>
      </p:sp>
      <p:pic>
        <p:nvPicPr>
          <p:cNvPr id="69637" name="Picture 3">
            <a:extLst>
              <a:ext uri="{FF2B5EF4-FFF2-40B4-BE49-F238E27FC236}">
                <a16:creationId xmlns:a16="http://schemas.microsoft.com/office/drawing/2014/main" id="{8874C915-57F9-4779-B37D-B725D3ACC6A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9144000" cy="68580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a:extLst>
              <a:ext uri="{FF2B5EF4-FFF2-40B4-BE49-F238E27FC236}">
                <a16:creationId xmlns:a16="http://schemas.microsoft.com/office/drawing/2014/main" id="{88900B5A-8962-4A97-857F-9B8E67C7CB60}"/>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70659" name="Slide Number Placeholder 5">
            <a:extLst>
              <a:ext uri="{FF2B5EF4-FFF2-40B4-BE49-F238E27FC236}">
                <a16:creationId xmlns:a16="http://schemas.microsoft.com/office/drawing/2014/main" id="{B23B15FC-EF2E-49C1-9F62-AF966C59CF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8C3BC3E-166C-463B-A21F-E95579FBE8E4}" type="slidenum">
              <a:rPr lang="ar-SA" altLang="en-US"/>
              <a:pPr eaLnBrk="1" hangingPunct="1"/>
              <a:t>34</a:t>
            </a:fld>
            <a:endParaRPr lang="en-US" altLang="en-US"/>
          </a:p>
        </p:txBody>
      </p:sp>
      <p:sp>
        <p:nvSpPr>
          <p:cNvPr id="70660" name="Rectangle 2">
            <a:extLst>
              <a:ext uri="{FF2B5EF4-FFF2-40B4-BE49-F238E27FC236}">
                <a16:creationId xmlns:a16="http://schemas.microsoft.com/office/drawing/2014/main" id="{2D9BC9E7-82A2-45A3-AFA9-E6ECFF6ECA40}"/>
              </a:ext>
            </a:extLst>
          </p:cNvPr>
          <p:cNvSpPr>
            <a:spLocks noGrp="1" noChangeArrowheads="1"/>
          </p:cNvSpPr>
          <p:nvPr>
            <p:ph type="title"/>
          </p:nvPr>
        </p:nvSpPr>
        <p:spPr/>
        <p:txBody>
          <a:bodyPr/>
          <a:lstStyle/>
          <a:p>
            <a:pPr eaLnBrk="1" hangingPunct="1"/>
            <a:r>
              <a:rPr lang="en-US" altLang="en-US" sz="4000"/>
              <a:t>Bisection Method</a:t>
            </a:r>
            <a:br>
              <a:rPr lang="en-US" altLang="en-US" sz="4000"/>
            </a:br>
            <a:r>
              <a:rPr lang="en-US" altLang="en-US" sz="2800"/>
              <a:t>Initial Interval</a:t>
            </a:r>
          </a:p>
        </p:txBody>
      </p:sp>
      <p:sp>
        <p:nvSpPr>
          <p:cNvPr id="70661" name="Text Box 3">
            <a:extLst>
              <a:ext uri="{FF2B5EF4-FFF2-40B4-BE49-F238E27FC236}">
                <a16:creationId xmlns:a16="http://schemas.microsoft.com/office/drawing/2014/main" id="{1521C8E3-6CF6-45B4-BB63-3837466CAF1B}"/>
              </a:ext>
            </a:extLst>
          </p:cNvPr>
          <p:cNvSpPr txBox="1">
            <a:spLocks noChangeArrowheads="1"/>
          </p:cNvSpPr>
          <p:nvPr/>
        </p:nvSpPr>
        <p:spPr bwMode="auto">
          <a:xfrm>
            <a:off x="1143000" y="28956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a:solidFill>
                  <a:srgbClr val="FF0000"/>
                </a:solidFill>
                <a:latin typeface="Arial" panose="020B0604020202020204" pitchFamily="34" charset="0"/>
              </a:rPr>
              <a:t>a =0.5</a:t>
            </a:r>
            <a:r>
              <a:rPr lang="en-US" altLang="en-US" sz="2400">
                <a:latin typeface="Arial" panose="020B0604020202020204" pitchFamily="34" charset="0"/>
              </a:rPr>
              <a:t>               c= 0.7             </a:t>
            </a:r>
            <a:r>
              <a:rPr lang="en-US" altLang="en-US" sz="2400">
                <a:solidFill>
                  <a:srgbClr val="0033CC"/>
                </a:solidFill>
                <a:latin typeface="Arial" panose="020B0604020202020204" pitchFamily="34" charset="0"/>
              </a:rPr>
              <a:t>b= 0.9</a:t>
            </a:r>
            <a:r>
              <a:rPr lang="en-US" altLang="en-US" sz="2400">
                <a:latin typeface="Arial" panose="020B0604020202020204" pitchFamily="34" charset="0"/>
              </a:rPr>
              <a:t> </a:t>
            </a:r>
          </a:p>
        </p:txBody>
      </p:sp>
      <p:sp>
        <p:nvSpPr>
          <p:cNvPr id="70662" name="Text Box 4">
            <a:extLst>
              <a:ext uri="{FF2B5EF4-FFF2-40B4-BE49-F238E27FC236}">
                <a16:creationId xmlns:a16="http://schemas.microsoft.com/office/drawing/2014/main" id="{6C623AA1-D01B-4E90-A7CF-BC4080C44D76}"/>
              </a:ext>
            </a:extLst>
          </p:cNvPr>
          <p:cNvSpPr txBox="1">
            <a:spLocks noChangeArrowheads="1"/>
          </p:cNvSpPr>
          <p:nvPr/>
        </p:nvSpPr>
        <p:spPr bwMode="auto">
          <a:xfrm>
            <a:off x="1066800" y="21336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a:solidFill>
                  <a:srgbClr val="FF0000"/>
                </a:solidFill>
                <a:latin typeface="Arial" panose="020B0604020202020204" pitchFamily="34" charset="0"/>
              </a:rPr>
              <a:t>f(a)=-0.3776                         </a:t>
            </a:r>
            <a:r>
              <a:rPr lang="en-US" altLang="en-US" sz="2400">
                <a:solidFill>
                  <a:srgbClr val="0033CC"/>
                </a:solidFill>
                <a:latin typeface="Arial" panose="020B0604020202020204" pitchFamily="34" charset="0"/>
              </a:rPr>
              <a:t>f(b) =</a:t>
            </a:r>
            <a:r>
              <a:rPr lang="en-US" altLang="en-US" sz="2400">
                <a:solidFill>
                  <a:srgbClr val="1908F8"/>
                </a:solidFill>
                <a:latin typeface="Arial" panose="020B0604020202020204" pitchFamily="34" charset="0"/>
              </a:rPr>
              <a:t>0.2784</a:t>
            </a:r>
            <a:r>
              <a:rPr lang="en-US" altLang="en-US" sz="2400">
                <a:solidFill>
                  <a:srgbClr val="FF0000"/>
                </a:solidFill>
                <a:latin typeface="Arial" panose="020B0604020202020204" pitchFamily="34" charset="0"/>
              </a:rPr>
              <a:t> </a:t>
            </a:r>
          </a:p>
        </p:txBody>
      </p:sp>
      <p:sp>
        <p:nvSpPr>
          <p:cNvPr id="70663" name="Line 5">
            <a:extLst>
              <a:ext uri="{FF2B5EF4-FFF2-40B4-BE49-F238E27FC236}">
                <a16:creationId xmlns:a16="http://schemas.microsoft.com/office/drawing/2014/main" id="{F8D87C0F-D549-4E21-98C6-496091C2D4FF}"/>
              </a:ext>
            </a:extLst>
          </p:cNvPr>
          <p:cNvSpPr>
            <a:spLocks noChangeShapeType="1"/>
          </p:cNvSpPr>
          <p:nvPr/>
        </p:nvSpPr>
        <p:spPr bwMode="auto">
          <a:xfrm>
            <a:off x="3733800" y="2743200"/>
            <a:ext cx="2438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0664" name="Line 6">
            <a:extLst>
              <a:ext uri="{FF2B5EF4-FFF2-40B4-BE49-F238E27FC236}">
                <a16:creationId xmlns:a16="http://schemas.microsoft.com/office/drawing/2014/main" id="{3100CF0E-3FE2-4A55-93DC-C7ABBEE2821E}"/>
              </a:ext>
            </a:extLst>
          </p:cNvPr>
          <p:cNvSpPr>
            <a:spLocks noChangeShapeType="1"/>
          </p:cNvSpPr>
          <p:nvPr/>
        </p:nvSpPr>
        <p:spPr bwMode="auto">
          <a:xfrm>
            <a:off x="1219200" y="2743200"/>
            <a:ext cx="2438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0665" name="Oval 7">
            <a:extLst>
              <a:ext uri="{FF2B5EF4-FFF2-40B4-BE49-F238E27FC236}">
                <a16:creationId xmlns:a16="http://schemas.microsoft.com/office/drawing/2014/main" id="{CEC7144B-09D1-43E7-8FE0-396D621E5DD9}"/>
              </a:ext>
            </a:extLst>
          </p:cNvPr>
          <p:cNvSpPr>
            <a:spLocks noChangeArrowheads="1"/>
          </p:cNvSpPr>
          <p:nvPr/>
        </p:nvSpPr>
        <p:spPr bwMode="auto">
          <a:xfrm>
            <a:off x="6019800" y="2667000"/>
            <a:ext cx="152400" cy="152400"/>
          </a:xfrm>
          <a:prstGeom prst="ellipse">
            <a:avLst/>
          </a:prstGeom>
          <a:solidFill>
            <a:srgbClr val="0033CC"/>
          </a:solidFill>
          <a:ln w="9525">
            <a:solidFill>
              <a:srgbClr val="0033CC"/>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70666" name="Oval 8">
            <a:extLst>
              <a:ext uri="{FF2B5EF4-FFF2-40B4-BE49-F238E27FC236}">
                <a16:creationId xmlns:a16="http://schemas.microsoft.com/office/drawing/2014/main" id="{BF5E8598-EA56-41BE-943F-D28FB0451684}"/>
              </a:ext>
            </a:extLst>
          </p:cNvPr>
          <p:cNvSpPr>
            <a:spLocks noChangeArrowheads="1"/>
          </p:cNvSpPr>
          <p:nvPr/>
        </p:nvSpPr>
        <p:spPr bwMode="auto">
          <a:xfrm>
            <a:off x="3657600" y="26670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70667" name="Oval 9">
            <a:extLst>
              <a:ext uri="{FF2B5EF4-FFF2-40B4-BE49-F238E27FC236}">
                <a16:creationId xmlns:a16="http://schemas.microsoft.com/office/drawing/2014/main" id="{E9B13CD8-AD05-478C-8A9B-2D9A0419CE07}"/>
              </a:ext>
            </a:extLst>
          </p:cNvPr>
          <p:cNvSpPr>
            <a:spLocks noChangeArrowheads="1"/>
          </p:cNvSpPr>
          <p:nvPr/>
        </p:nvSpPr>
        <p:spPr bwMode="auto">
          <a:xfrm>
            <a:off x="1143000" y="26670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70668" name="Text Box 10">
            <a:extLst>
              <a:ext uri="{FF2B5EF4-FFF2-40B4-BE49-F238E27FC236}">
                <a16:creationId xmlns:a16="http://schemas.microsoft.com/office/drawing/2014/main" id="{C030BAFB-ED5C-49E5-89CF-FB0F756E0544}"/>
              </a:ext>
            </a:extLst>
          </p:cNvPr>
          <p:cNvSpPr txBox="1">
            <a:spLocks noChangeArrowheads="1"/>
          </p:cNvSpPr>
          <p:nvPr/>
        </p:nvSpPr>
        <p:spPr bwMode="auto">
          <a:xfrm>
            <a:off x="6934200" y="23622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a:latin typeface="Arial" panose="020B0604020202020204" pitchFamily="34" charset="0"/>
              </a:rPr>
              <a:t>Error &lt; 0.2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a:extLst>
              <a:ext uri="{FF2B5EF4-FFF2-40B4-BE49-F238E27FC236}">
                <a16:creationId xmlns:a16="http://schemas.microsoft.com/office/drawing/2014/main" id="{932D01E7-4E5E-48DA-80E3-F6500B87B7EE}"/>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71683" name="Slide Number Placeholder 5">
            <a:extLst>
              <a:ext uri="{FF2B5EF4-FFF2-40B4-BE49-F238E27FC236}">
                <a16:creationId xmlns:a16="http://schemas.microsoft.com/office/drawing/2014/main" id="{599A2256-1894-436D-854D-B3D87A8C70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ADDDAFC4-2699-4D96-B7C3-ADD1FC49657F}" type="slidenum">
              <a:rPr lang="ar-SA" altLang="en-US"/>
              <a:pPr eaLnBrk="1" hangingPunct="1"/>
              <a:t>35</a:t>
            </a:fld>
            <a:endParaRPr lang="en-US" altLang="en-US"/>
          </a:p>
        </p:txBody>
      </p:sp>
      <p:sp>
        <p:nvSpPr>
          <p:cNvPr id="71684" name="Rectangle 2">
            <a:extLst>
              <a:ext uri="{FF2B5EF4-FFF2-40B4-BE49-F238E27FC236}">
                <a16:creationId xmlns:a16="http://schemas.microsoft.com/office/drawing/2014/main" id="{1BC10A52-614E-44DD-B730-CB2E23CBBCA1}"/>
              </a:ext>
            </a:extLst>
          </p:cNvPr>
          <p:cNvSpPr>
            <a:spLocks noGrp="1" noChangeArrowheads="1"/>
          </p:cNvSpPr>
          <p:nvPr>
            <p:ph type="title"/>
          </p:nvPr>
        </p:nvSpPr>
        <p:spPr/>
        <p:txBody>
          <a:bodyPr/>
          <a:lstStyle/>
          <a:p>
            <a:pPr eaLnBrk="1" hangingPunct="1"/>
            <a:r>
              <a:rPr lang="en-US" altLang="en-US"/>
              <a:t>Bisection Method</a:t>
            </a:r>
          </a:p>
        </p:txBody>
      </p:sp>
      <p:sp>
        <p:nvSpPr>
          <p:cNvPr id="71685" name="Text Box 3">
            <a:extLst>
              <a:ext uri="{FF2B5EF4-FFF2-40B4-BE49-F238E27FC236}">
                <a16:creationId xmlns:a16="http://schemas.microsoft.com/office/drawing/2014/main" id="{6F85E757-F449-4233-B374-9F11F55ADBE1}"/>
              </a:ext>
            </a:extLst>
          </p:cNvPr>
          <p:cNvSpPr txBox="1">
            <a:spLocks noChangeArrowheads="1"/>
          </p:cNvSpPr>
          <p:nvPr/>
        </p:nvSpPr>
        <p:spPr bwMode="auto">
          <a:xfrm>
            <a:off x="1143000" y="28194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a:latin typeface="Arial" panose="020B0604020202020204" pitchFamily="34" charset="0"/>
              </a:rPr>
              <a:t>0.5                        0.7                 0.9 </a:t>
            </a:r>
          </a:p>
        </p:txBody>
      </p:sp>
      <p:sp>
        <p:nvSpPr>
          <p:cNvPr id="71686" name="Text Box 4">
            <a:extLst>
              <a:ext uri="{FF2B5EF4-FFF2-40B4-BE49-F238E27FC236}">
                <a16:creationId xmlns:a16="http://schemas.microsoft.com/office/drawing/2014/main" id="{5CDC828E-B713-4488-BCD3-7FA49AE1AC7A}"/>
              </a:ext>
            </a:extLst>
          </p:cNvPr>
          <p:cNvSpPr txBox="1">
            <a:spLocks noChangeArrowheads="1"/>
          </p:cNvSpPr>
          <p:nvPr/>
        </p:nvSpPr>
        <p:spPr bwMode="auto">
          <a:xfrm>
            <a:off x="1066800" y="21336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a:solidFill>
                  <a:srgbClr val="FF0000"/>
                </a:solidFill>
                <a:latin typeface="Arial" panose="020B0604020202020204" pitchFamily="34" charset="0"/>
              </a:rPr>
              <a:t>-0.3776           -0.0648</a:t>
            </a:r>
            <a:r>
              <a:rPr lang="en-US" altLang="en-US" sz="2400">
                <a:latin typeface="Arial" panose="020B0604020202020204" pitchFamily="34" charset="0"/>
              </a:rPr>
              <a:t>            </a:t>
            </a:r>
            <a:r>
              <a:rPr lang="en-US" altLang="en-US" sz="2400">
                <a:solidFill>
                  <a:srgbClr val="1908F8"/>
                </a:solidFill>
                <a:latin typeface="Arial" panose="020B0604020202020204" pitchFamily="34" charset="0"/>
              </a:rPr>
              <a:t>0.2784</a:t>
            </a:r>
          </a:p>
        </p:txBody>
      </p:sp>
      <p:sp>
        <p:nvSpPr>
          <p:cNvPr id="71687" name="Text Box 5">
            <a:extLst>
              <a:ext uri="{FF2B5EF4-FFF2-40B4-BE49-F238E27FC236}">
                <a16:creationId xmlns:a16="http://schemas.microsoft.com/office/drawing/2014/main" id="{BC623825-0813-43A5-9AF4-B8E46DF559B3}"/>
              </a:ext>
            </a:extLst>
          </p:cNvPr>
          <p:cNvSpPr txBox="1">
            <a:spLocks noChangeArrowheads="1"/>
          </p:cNvSpPr>
          <p:nvPr/>
        </p:nvSpPr>
        <p:spPr bwMode="auto">
          <a:xfrm>
            <a:off x="6934200" y="23622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a:latin typeface="Arial" panose="020B0604020202020204" pitchFamily="34" charset="0"/>
              </a:rPr>
              <a:t>Error &lt; 0.1</a:t>
            </a:r>
          </a:p>
        </p:txBody>
      </p:sp>
      <p:sp>
        <p:nvSpPr>
          <p:cNvPr id="198662" name="Text Box 6">
            <a:extLst>
              <a:ext uri="{FF2B5EF4-FFF2-40B4-BE49-F238E27FC236}">
                <a16:creationId xmlns:a16="http://schemas.microsoft.com/office/drawing/2014/main" id="{9BE91358-53C0-4652-9C7B-3715BCE35C77}"/>
              </a:ext>
            </a:extLst>
          </p:cNvPr>
          <p:cNvSpPr txBox="1">
            <a:spLocks noChangeArrowheads="1"/>
          </p:cNvSpPr>
          <p:nvPr/>
        </p:nvSpPr>
        <p:spPr bwMode="auto">
          <a:xfrm>
            <a:off x="1143000" y="48006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a:latin typeface="Arial" panose="020B0604020202020204" pitchFamily="34" charset="0"/>
              </a:rPr>
              <a:t>0.7                        0.8                 0.9 </a:t>
            </a:r>
          </a:p>
        </p:txBody>
      </p:sp>
      <p:sp>
        <p:nvSpPr>
          <p:cNvPr id="198663" name="Text Box 7">
            <a:extLst>
              <a:ext uri="{FF2B5EF4-FFF2-40B4-BE49-F238E27FC236}">
                <a16:creationId xmlns:a16="http://schemas.microsoft.com/office/drawing/2014/main" id="{4080E886-6AC1-446C-B5BB-1585DD453CDA}"/>
              </a:ext>
            </a:extLst>
          </p:cNvPr>
          <p:cNvSpPr txBox="1">
            <a:spLocks noChangeArrowheads="1"/>
          </p:cNvSpPr>
          <p:nvPr/>
        </p:nvSpPr>
        <p:spPr bwMode="auto">
          <a:xfrm>
            <a:off x="1066800" y="41148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a:solidFill>
                  <a:srgbClr val="FF0000"/>
                </a:solidFill>
                <a:latin typeface="Arial" panose="020B0604020202020204" pitchFamily="34" charset="0"/>
              </a:rPr>
              <a:t>-0.0648</a:t>
            </a:r>
            <a:r>
              <a:rPr lang="en-US" altLang="en-US" sz="2400">
                <a:latin typeface="Arial" panose="020B0604020202020204" pitchFamily="34" charset="0"/>
              </a:rPr>
              <a:t>              </a:t>
            </a:r>
            <a:r>
              <a:rPr lang="en-US" altLang="en-US" sz="2400">
                <a:solidFill>
                  <a:srgbClr val="1908F8"/>
                </a:solidFill>
                <a:latin typeface="Arial" panose="020B0604020202020204" pitchFamily="34" charset="0"/>
              </a:rPr>
              <a:t>0.1033         0.2784</a:t>
            </a:r>
          </a:p>
        </p:txBody>
      </p:sp>
      <p:sp>
        <p:nvSpPr>
          <p:cNvPr id="198664" name="Text Box 8">
            <a:extLst>
              <a:ext uri="{FF2B5EF4-FFF2-40B4-BE49-F238E27FC236}">
                <a16:creationId xmlns:a16="http://schemas.microsoft.com/office/drawing/2014/main" id="{4CF78F6F-4E0A-40FA-9CAC-EDC4488BCD31}"/>
              </a:ext>
            </a:extLst>
          </p:cNvPr>
          <p:cNvSpPr txBox="1">
            <a:spLocks noChangeArrowheads="1"/>
          </p:cNvSpPr>
          <p:nvPr/>
        </p:nvSpPr>
        <p:spPr bwMode="auto">
          <a:xfrm>
            <a:off x="6934200" y="4343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a:latin typeface="Arial" panose="020B0604020202020204" pitchFamily="34" charset="0"/>
              </a:rPr>
              <a:t>Error &lt; 0.05</a:t>
            </a:r>
          </a:p>
        </p:txBody>
      </p:sp>
      <p:sp>
        <p:nvSpPr>
          <p:cNvPr id="71691" name="Line 9">
            <a:extLst>
              <a:ext uri="{FF2B5EF4-FFF2-40B4-BE49-F238E27FC236}">
                <a16:creationId xmlns:a16="http://schemas.microsoft.com/office/drawing/2014/main" id="{88213364-48B1-4682-AF91-20DBCC697D02}"/>
              </a:ext>
            </a:extLst>
          </p:cNvPr>
          <p:cNvSpPr>
            <a:spLocks noChangeShapeType="1"/>
          </p:cNvSpPr>
          <p:nvPr/>
        </p:nvSpPr>
        <p:spPr bwMode="auto">
          <a:xfrm>
            <a:off x="3733800" y="2743200"/>
            <a:ext cx="2438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1692" name="Line 10">
            <a:extLst>
              <a:ext uri="{FF2B5EF4-FFF2-40B4-BE49-F238E27FC236}">
                <a16:creationId xmlns:a16="http://schemas.microsoft.com/office/drawing/2014/main" id="{E12B55C5-668F-4DF7-9C76-E8082124B26D}"/>
              </a:ext>
            </a:extLst>
          </p:cNvPr>
          <p:cNvSpPr>
            <a:spLocks noChangeShapeType="1"/>
          </p:cNvSpPr>
          <p:nvPr/>
        </p:nvSpPr>
        <p:spPr bwMode="auto">
          <a:xfrm>
            <a:off x="1219200" y="2743200"/>
            <a:ext cx="2438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8667" name="Line 11">
            <a:extLst>
              <a:ext uri="{FF2B5EF4-FFF2-40B4-BE49-F238E27FC236}">
                <a16:creationId xmlns:a16="http://schemas.microsoft.com/office/drawing/2014/main" id="{86D545A1-F854-4360-846F-C3EDE8EC00C3}"/>
              </a:ext>
            </a:extLst>
          </p:cNvPr>
          <p:cNvSpPr>
            <a:spLocks noChangeShapeType="1"/>
          </p:cNvSpPr>
          <p:nvPr/>
        </p:nvSpPr>
        <p:spPr bwMode="auto">
          <a:xfrm>
            <a:off x="3733800" y="4648200"/>
            <a:ext cx="2438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8668" name="Line 12">
            <a:extLst>
              <a:ext uri="{FF2B5EF4-FFF2-40B4-BE49-F238E27FC236}">
                <a16:creationId xmlns:a16="http://schemas.microsoft.com/office/drawing/2014/main" id="{1BF9CDFC-029E-4462-BFC0-3D283DC199DA}"/>
              </a:ext>
            </a:extLst>
          </p:cNvPr>
          <p:cNvSpPr>
            <a:spLocks noChangeShapeType="1"/>
          </p:cNvSpPr>
          <p:nvPr/>
        </p:nvSpPr>
        <p:spPr bwMode="auto">
          <a:xfrm>
            <a:off x="1219200" y="4648200"/>
            <a:ext cx="2438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1695" name="Oval 13">
            <a:extLst>
              <a:ext uri="{FF2B5EF4-FFF2-40B4-BE49-F238E27FC236}">
                <a16:creationId xmlns:a16="http://schemas.microsoft.com/office/drawing/2014/main" id="{BF529F2E-7907-4367-B0F3-D0A220015FCD}"/>
              </a:ext>
            </a:extLst>
          </p:cNvPr>
          <p:cNvSpPr>
            <a:spLocks noChangeArrowheads="1"/>
          </p:cNvSpPr>
          <p:nvPr/>
        </p:nvSpPr>
        <p:spPr bwMode="auto">
          <a:xfrm>
            <a:off x="4724400" y="26670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98670" name="Oval 14">
            <a:extLst>
              <a:ext uri="{FF2B5EF4-FFF2-40B4-BE49-F238E27FC236}">
                <a16:creationId xmlns:a16="http://schemas.microsoft.com/office/drawing/2014/main" id="{381EC1FA-5FE8-45B1-93C3-DE0A5496F82C}"/>
              </a:ext>
            </a:extLst>
          </p:cNvPr>
          <p:cNvSpPr>
            <a:spLocks noChangeArrowheads="1"/>
          </p:cNvSpPr>
          <p:nvPr/>
        </p:nvSpPr>
        <p:spPr bwMode="auto">
          <a:xfrm>
            <a:off x="2286000" y="4572000"/>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86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86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86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86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8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2" grpId="0"/>
      <p:bldP spid="198663" grpId="0"/>
      <p:bldP spid="198664" grpId="0"/>
      <p:bldP spid="19867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5">
            <a:extLst>
              <a:ext uri="{FF2B5EF4-FFF2-40B4-BE49-F238E27FC236}">
                <a16:creationId xmlns:a16="http://schemas.microsoft.com/office/drawing/2014/main" id="{ED30B791-6C10-4476-84FF-5176AD39B1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256A0AB-7217-4043-9063-5161C1858D05}" type="slidenum">
              <a:rPr lang="ar-SA" altLang="en-US"/>
              <a:pPr eaLnBrk="1" hangingPunct="1"/>
              <a:t>36</a:t>
            </a:fld>
            <a:endParaRPr lang="en-US" altLang="en-US"/>
          </a:p>
        </p:txBody>
      </p:sp>
      <p:sp>
        <p:nvSpPr>
          <p:cNvPr id="72708" name="Rectangle 2">
            <a:extLst>
              <a:ext uri="{FF2B5EF4-FFF2-40B4-BE49-F238E27FC236}">
                <a16:creationId xmlns:a16="http://schemas.microsoft.com/office/drawing/2014/main" id="{EFFB9A80-D103-4DC3-A8BD-0099293C680F}"/>
              </a:ext>
            </a:extLst>
          </p:cNvPr>
          <p:cNvSpPr>
            <a:spLocks noGrp="1" noChangeArrowheads="1"/>
          </p:cNvSpPr>
          <p:nvPr>
            <p:ph type="title"/>
          </p:nvPr>
        </p:nvSpPr>
        <p:spPr/>
        <p:txBody>
          <a:bodyPr/>
          <a:lstStyle/>
          <a:p>
            <a:pPr eaLnBrk="1" hangingPunct="1"/>
            <a:r>
              <a:rPr lang="en-US" altLang="en-US"/>
              <a:t>Bisection Method</a:t>
            </a:r>
          </a:p>
        </p:txBody>
      </p:sp>
      <p:sp>
        <p:nvSpPr>
          <p:cNvPr id="72709" name="Text Box 3">
            <a:extLst>
              <a:ext uri="{FF2B5EF4-FFF2-40B4-BE49-F238E27FC236}">
                <a16:creationId xmlns:a16="http://schemas.microsoft.com/office/drawing/2014/main" id="{DFEFA47C-104A-419A-B6C9-C1BDEB1FDFF4}"/>
              </a:ext>
            </a:extLst>
          </p:cNvPr>
          <p:cNvSpPr txBox="1">
            <a:spLocks noChangeArrowheads="1"/>
          </p:cNvSpPr>
          <p:nvPr/>
        </p:nvSpPr>
        <p:spPr bwMode="auto">
          <a:xfrm>
            <a:off x="543757" y="2162621"/>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dirty="0">
                <a:latin typeface="Arial" panose="020B0604020202020204" pitchFamily="34" charset="0"/>
              </a:rPr>
              <a:t>0.7                        0.75                 0.8 </a:t>
            </a:r>
          </a:p>
        </p:txBody>
      </p:sp>
      <p:sp>
        <p:nvSpPr>
          <p:cNvPr id="72710" name="Text Box 4">
            <a:extLst>
              <a:ext uri="{FF2B5EF4-FFF2-40B4-BE49-F238E27FC236}">
                <a16:creationId xmlns:a16="http://schemas.microsoft.com/office/drawing/2014/main" id="{0EA988E6-5FA8-44DF-9295-4E86C4AA1078}"/>
              </a:ext>
            </a:extLst>
          </p:cNvPr>
          <p:cNvSpPr txBox="1">
            <a:spLocks noChangeArrowheads="1"/>
          </p:cNvSpPr>
          <p:nvPr/>
        </p:nvSpPr>
        <p:spPr bwMode="auto">
          <a:xfrm>
            <a:off x="467557" y="1476821"/>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800" dirty="0">
                <a:solidFill>
                  <a:srgbClr val="FF0000"/>
                </a:solidFill>
                <a:latin typeface="Arial" panose="020B0604020202020204" pitchFamily="34" charset="0"/>
              </a:rPr>
              <a:t>-0.0648</a:t>
            </a:r>
            <a:r>
              <a:rPr lang="en-US" altLang="en-US" sz="2800" dirty="0">
                <a:latin typeface="Arial" panose="020B0604020202020204" pitchFamily="34" charset="0"/>
              </a:rPr>
              <a:t>         </a:t>
            </a:r>
            <a:r>
              <a:rPr lang="en-US" altLang="en-US" sz="2800" dirty="0">
                <a:solidFill>
                  <a:srgbClr val="1908F8"/>
                </a:solidFill>
                <a:latin typeface="Arial" panose="020B0604020202020204" pitchFamily="34" charset="0"/>
              </a:rPr>
              <a:t>0.0183          0.1033</a:t>
            </a:r>
          </a:p>
        </p:txBody>
      </p:sp>
      <p:sp>
        <p:nvSpPr>
          <p:cNvPr id="72711" name="Text Box 5">
            <a:extLst>
              <a:ext uri="{FF2B5EF4-FFF2-40B4-BE49-F238E27FC236}">
                <a16:creationId xmlns:a16="http://schemas.microsoft.com/office/drawing/2014/main" id="{29B11FCB-EF67-4DDC-B619-BACC0C192A8A}"/>
              </a:ext>
            </a:extLst>
          </p:cNvPr>
          <p:cNvSpPr txBox="1">
            <a:spLocks noChangeArrowheads="1"/>
          </p:cNvSpPr>
          <p:nvPr/>
        </p:nvSpPr>
        <p:spPr bwMode="auto">
          <a:xfrm>
            <a:off x="6334957" y="1705421"/>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a:latin typeface="Arial" panose="020B0604020202020204" pitchFamily="34" charset="0"/>
              </a:rPr>
              <a:t>Error &lt; 0.025</a:t>
            </a:r>
          </a:p>
        </p:txBody>
      </p:sp>
      <p:sp>
        <p:nvSpPr>
          <p:cNvPr id="200710" name="Text Box 6">
            <a:extLst>
              <a:ext uri="{FF2B5EF4-FFF2-40B4-BE49-F238E27FC236}">
                <a16:creationId xmlns:a16="http://schemas.microsoft.com/office/drawing/2014/main" id="{0C7FC058-E3C3-4A0E-97A3-79C6A98059F6}"/>
              </a:ext>
            </a:extLst>
          </p:cNvPr>
          <p:cNvSpPr txBox="1">
            <a:spLocks noChangeArrowheads="1"/>
          </p:cNvSpPr>
          <p:nvPr/>
        </p:nvSpPr>
        <p:spPr bwMode="auto">
          <a:xfrm>
            <a:off x="467557" y="3329211"/>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a:latin typeface="Arial" panose="020B0604020202020204" pitchFamily="34" charset="0"/>
              </a:rPr>
              <a:t>0.70                      0.725            0.75 </a:t>
            </a:r>
          </a:p>
        </p:txBody>
      </p:sp>
      <p:sp>
        <p:nvSpPr>
          <p:cNvPr id="200711" name="Text Box 7">
            <a:extLst>
              <a:ext uri="{FF2B5EF4-FFF2-40B4-BE49-F238E27FC236}">
                <a16:creationId xmlns:a16="http://schemas.microsoft.com/office/drawing/2014/main" id="{CBD46CB0-20AE-4C58-B27D-871F64735F57}"/>
              </a:ext>
            </a:extLst>
          </p:cNvPr>
          <p:cNvSpPr txBox="1">
            <a:spLocks noChangeArrowheads="1"/>
          </p:cNvSpPr>
          <p:nvPr/>
        </p:nvSpPr>
        <p:spPr bwMode="auto">
          <a:xfrm>
            <a:off x="391357" y="2643411"/>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800">
                <a:solidFill>
                  <a:srgbClr val="FF0000"/>
                </a:solidFill>
                <a:latin typeface="Arial" panose="020B0604020202020204" pitchFamily="34" charset="0"/>
              </a:rPr>
              <a:t>-0.0648          -0.0235</a:t>
            </a:r>
            <a:r>
              <a:rPr lang="en-US" altLang="en-US" sz="2800">
                <a:latin typeface="Arial" panose="020B0604020202020204" pitchFamily="34" charset="0"/>
              </a:rPr>
              <a:t>        </a:t>
            </a:r>
            <a:r>
              <a:rPr lang="en-US" altLang="en-US" sz="2800">
                <a:solidFill>
                  <a:srgbClr val="1908F8"/>
                </a:solidFill>
                <a:latin typeface="Arial" panose="020B0604020202020204" pitchFamily="34" charset="0"/>
              </a:rPr>
              <a:t>0.0183</a:t>
            </a:r>
          </a:p>
        </p:txBody>
      </p:sp>
      <p:sp>
        <p:nvSpPr>
          <p:cNvPr id="200712" name="Text Box 8">
            <a:extLst>
              <a:ext uri="{FF2B5EF4-FFF2-40B4-BE49-F238E27FC236}">
                <a16:creationId xmlns:a16="http://schemas.microsoft.com/office/drawing/2014/main" id="{AC44CBAA-2D7F-466D-A8CD-E7CA015DD047}"/>
              </a:ext>
            </a:extLst>
          </p:cNvPr>
          <p:cNvSpPr txBox="1">
            <a:spLocks noChangeArrowheads="1"/>
          </p:cNvSpPr>
          <p:nvPr/>
        </p:nvSpPr>
        <p:spPr bwMode="auto">
          <a:xfrm>
            <a:off x="6258757" y="2872011"/>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a:latin typeface="Arial" panose="020B0604020202020204" pitchFamily="34" charset="0"/>
              </a:rPr>
              <a:t>Error &lt; .0125</a:t>
            </a:r>
          </a:p>
        </p:txBody>
      </p:sp>
      <p:sp>
        <p:nvSpPr>
          <p:cNvPr id="72715" name="Line 9">
            <a:extLst>
              <a:ext uri="{FF2B5EF4-FFF2-40B4-BE49-F238E27FC236}">
                <a16:creationId xmlns:a16="http://schemas.microsoft.com/office/drawing/2014/main" id="{C6C1F24C-9B54-4BEC-AC1B-2C06BEB2C6B6}"/>
              </a:ext>
            </a:extLst>
          </p:cNvPr>
          <p:cNvSpPr>
            <a:spLocks noChangeShapeType="1"/>
          </p:cNvSpPr>
          <p:nvPr/>
        </p:nvSpPr>
        <p:spPr bwMode="auto">
          <a:xfrm>
            <a:off x="3134557" y="2086421"/>
            <a:ext cx="2438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16" name="Line 10">
            <a:extLst>
              <a:ext uri="{FF2B5EF4-FFF2-40B4-BE49-F238E27FC236}">
                <a16:creationId xmlns:a16="http://schemas.microsoft.com/office/drawing/2014/main" id="{16738C4B-81C6-4F9B-9C69-936558DF6AEE}"/>
              </a:ext>
            </a:extLst>
          </p:cNvPr>
          <p:cNvSpPr>
            <a:spLocks noChangeShapeType="1"/>
          </p:cNvSpPr>
          <p:nvPr/>
        </p:nvSpPr>
        <p:spPr bwMode="auto">
          <a:xfrm>
            <a:off x="619957" y="2086421"/>
            <a:ext cx="2438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0715" name="Line 11">
            <a:extLst>
              <a:ext uri="{FF2B5EF4-FFF2-40B4-BE49-F238E27FC236}">
                <a16:creationId xmlns:a16="http://schemas.microsoft.com/office/drawing/2014/main" id="{7880165A-093A-4790-BF49-B7203EB8C415}"/>
              </a:ext>
            </a:extLst>
          </p:cNvPr>
          <p:cNvSpPr>
            <a:spLocks noChangeShapeType="1"/>
          </p:cNvSpPr>
          <p:nvPr/>
        </p:nvSpPr>
        <p:spPr bwMode="auto">
          <a:xfrm>
            <a:off x="3134557" y="3253011"/>
            <a:ext cx="2438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0716" name="Line 12">
            <a:extLst>
              <a:ext uri="{FF2B5EF4-FFF2-40B4-BE49-F238E27FC236}">
                <a16:creationId xmlns:a16="http://schemas.microsoft.com/office/drawing/2014/main" id="{B398FE25-B6DE-44A4-B6CD-107CC4D95271}"/>
              </a:ext>
            </a:extLst>
          </p:cNvPr>
          <p:cNvSpPr>
            <a:spLocks noChangeShapeType="1"/>
          </p:cNvSpPr>
          <p:nvPr/>
        </p:nvSpPr>
        <p:spPr bwMode="auto">
          <a:xfrm>
            <a:off x="619957" y="3253011"/>
            <a:ext cx="2438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19" name="Oval 13">
            <a:extLst>
              <a:ext uri="{FF2B5EF4-FFF2-40B4-BE49-F238E27FC236}">
                <a16:creationId xmlns:a16="http://schemas.microsoft.com/office/drawing/2014/main" id="{14FF4A34-08EB-46B0-B4B6-E4780321B95C}"/>
              </a:ext>
            </a:extLst>
          </p:cNvPr>
          <p:cNvSpPr>
            <a:spLocks noChangeArrowheads="1"/>
          </p:cNvSpPr>
          <p:nvPr/>
        </p:nvSpPr>
        <p:spPr bwMode="auto">
          <a:xfrm>
            <a:off x="1762957" y="2010221"/>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00718" name="Oval 14">
            <a:extLst>
              <a:ext uri="{FF2B5EF4-FFF2-40B4-BE49-F238E27FC236}">
                <a16:creationId xmlns:a16="http://schemas.microsoft.com/office/drawing/2014/main" id="{95A7702C-7C5C-405E-80D7-822E466C1B20}"/>
              </a:ext>
            </a:extLst>
          </p:cNvPr>
          <p:cNvSpPr>
            <a:spLocks noChangeArrowheads="1"/>
          </p:cNvSpPr>
          <p:nvPr/>
        </p:nvSpPr>
        <p:spPr bwMode="auto">
          <a:xfrm>
            <a:off x="4277557" y="3176811"/>
            <a:ext cx="152400" cy="152400"/>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17" name="Rectangle 3">
            <a:extLst>
              <a:ext uri="{FF2B5EF4-FFF2-40B4-BE49-F238E27FC236}">
                <a16:creationId xmlns:a16="http://schemas.microsoft.com/office/drawing/2014/main" id="{D70FE1FC-67CC-4511-8478-DFF09B2522D4}"/>
              </a:ext>
            </a:extLst>
          </p:cNvPr>
          <p:cNvSpPr txBox="1">
            <a:spLocks noChangeArrowheads="1"/>
          </p:cNvSpPr>
          <p:nvPr/>
        </p:nvSpPr>
        <p:spPr bwMode="auto">
          <a:xfrm>
            <a:off x="443883" y="4025284"/>
            <a:ext cx="8229600" cy="240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a:lstStyle>
          <a:p>
            <a:pPr eaLnBrk="1" hangingPunct="1"/>
            <a:r>
              <a:rPr lang="en-US" altLang="en-US" sz="2000" kern="0" dirty="0"/>
              <a:t>Initial interval containing the root: [0.5,0.9]</a:t>
            </a:r>
          </a:p>
          <a:p>
            <a:pPr eaLnBrk="1" hangingPunct="1"/>
            <a:endParaRPr lang="en-US" altLang="en-US" sz="2000" kern="0" dirty="0"/>
          </a:p>
          <a:p>
            <a:pPr eaLnBrk="1" hangingPunct="1"/>
            <a:r>
              <a:rPr lang="en-US" altLang="en-US" sz="2000" kern="0" dirty="0"/>
              <a:t>After 5 iterations:</a:t>
            </a:r>
          </a:p>
          <a:p>
            <a:pPr lvl="1" eaLnBrk="1" hangingPunct="1"/>
            <a:r>
              <a:rPr lang="en-US" altLang="en-US" sz="2000" kern="0" dirty="0"/>
              <a:t>Interval containing the root: [0.725, 0.75]</a:t>
            </a:r>
          </a:p>
          <a:p>
            <a:pPr lvl="1" eaLnBrk="1" hangingPunct="1"/>
            <a:r>
              <a:rPr lang="en-US" altLang="en-US" sz="2000" kern="0" dirty="0"/>
              <a:t>Best estimate of the root is  0.7375</a:t>
            </a:r>
          </a:p>
          <a:p>
            <a:pPr lvl="1" eaLnBrk="1" hangingPunct="1"/>
            <a:r>
              <a:rPr lang="en-US" altLang="en-US" sz="2000" kern="0" dirty="0"/>
              <a:t>| Error | &lt; 0.0125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07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07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07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7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0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0" grpId="0"/>
      <p:bldP spid="200711" grpId="0"/>
      <p:bldP spid="200712" grpId="0"/>
      <p:bldP spid="2007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4">
            <a:extLst>
              <a:ext uri="{FF2B5EF4-FFF2-40B4-BE49-F238E27FC236}">
                <a16:creationId xmlns:a16="http://schemas.microsoft.com/office/drawing/2014/main" id="{9DCEF8E6-68EC-4DF6-A716-F517EBC002B3}"/>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76803" name="Slide Number Placeholder 6">
            <a:extLst>
              <a:ext uri="{FF2B5EF4-FFF2-40B4-BE49-F238E27FC236}">
                <a16:creationId xmlns:a16="http://schemas.microsoft.com/office/drawing/2014/main" id="{6DFECCA8-FD84-4F6A-9F00-E44A7CA9DA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A666471-4605-44A5-8687-37164AADA923}" type="slidenum">
              <a:rPr lang="ar-SA" altLang="en-US"/>
              <a:pPr eaLnBrk="1" hangingPunct="1"/>
              <a:t>37</a:t>
            </a:fld>
            <a:endParaRPr lang="en-US" altLang="en-US"/>
          </a:p>
        </p:txBody>
      </p:sp>
      <p:sp>
        <p:nvSpPr>
          <p:cNvPr id="76804" name="Rectangle 2">
            <a:extLst>
              <a:ext uri="{FF2B5EF4-FFF2-40B4-BE49-F238E27FC236}">
                <a16:creationId xmlns:a16="http://schemas.microsoft.com/office/drawing/2014/main" id="{9715445E-53FC-4499-A41D-E1020B1C9C15}"/>
              </a:ext>
            </a:extLst>
          </p:cNvPr>
          <p:cNvSpPr>
            <a:spLocks noGrp="1" noChangeArrowheads="1"/>
          </p:cNvSpPr>
          <p:nvPr>
            <p:ph type="title"/>
          </p:nvPr>
        </p:nvSpPr>
        <p:spPr/>
        <p:txBody>
          <a:bodyPr/>
          <a:lstStyle/>
          <a:p>
            <a:pPr eaLnBrk="1" hangingPunct="1"/>
            <a:r>
              <a:rPr lang="en-US" altLang="en-US"/>
              <a:t>Bisection Method</a:t>
            </a:r>
          </a:p>
        </p:txBody>
      </p:sp>
      <p:sp>
        <p:nvSpPr>
          <p:cNvPr id="76805" name="Rectangle 3">
            <a:extLst>
              <a:ext uri="{FF2B5EF4-FFF2-40B4-BE49-F238E27FC236}">
                <a16:creationId xmlns:a16="http://schemas.microsoft.com/office/drawing/2014/main" id="{9CE75407-4AF4-45A9-B8CD-A0AB6491E382}"/>
              </a:ext>
            </a:extLst>
          </p:cNvPr>
          <p:cNvSpPr>
            <a:spLocks noGrp="1" noChangeArrowheads="1"/>
          </p:cNvSpPr>
          <p:nvPr>
            <p:ph type="body" sz="half" idx="1"/>
          </p:nvPr>
        </p:nvSpPr>
        <p:spPr>
          <a:xfrm>
            <a:off x="457200" y="1524000"/>
            <a:ext cx="8153400" cy="4953000"/>
          </a:xfrm>
        </p:spPr>
        <p:txBody>
          <a:bodyPr/>
          <a:lstStyle/>
          <a:p>
            <a:pPr eaLnBrk="1" hangingPunct="1">
              <a:lnSpc>
                <a:spcPct val="80000"/>
              </a:lnSpc>
              <a:buFont typeface="Wingdings" panose="05000000000000000000" pitchFamily="2" charset="2"/>
              <a:buNone/>
            </a:pPr>
            <a:r>
              <a:rPr lang="en-US" altLang="en-US" sz="2200" b="1" u="sng" dirty="0">
                <a:solidFill>
                  <a:srgbClr val="1908F8"/>
                </a:solidFill>
              </a:rPr>
              <a:t>Advantages</a:t>
            </a:r>
          </a:p>
          <a:p>
            <a:pPr eaLnBrk="1" hangingPunct="1">
              <a:lnSpc>
                <a:spcPct val="80000"/>
              </a:lnSpc>
            </a:pPr>
            <a:r>
              <a:rPr lang="en-US" altLang="en-US" sz="2200" dirty="0">
                <a:solidFill>
                  <a:srgbClr val="FF0000"/>
                </a:solidFill>
              </a:rPr>
              <a:t>Simple</a:t>
            </a:r>
            <a:r>
              <a:rPr lang="en-US" altLang="en-US" sz="2200" dirty="0"/>
              <a:t> and easy to implement</a:t>
            </a:r>
          </a:p>
          <a:p>
            <a:pPr eaLnBrk="1" hangingPunct="1">
              <a:lnSpc>
                <a:spcPct val="80000"/>
              </a:lnSpc>
            </a:pPr>
            <a:r>
              <a:rPr lang="en-US" altLang="en-US" sz="2200" dirty="0">
                <a:solidFill>
                  <a:srgbClr val="FF0000"/>
                </a:solidFill>
              </a:rPr>
              <a:t>One</a:t>
            </a:r>
            <a:r>
              <a:rPr lang="en-US" altLang="en-US" sz="2200" dirty="0"/>
              <a:t> function evaluation per iteration</a:t>
            </a:r>
          </a:p>
          <a:p>
            <a:pPr eaLnBrk="1" hangingPunct="1">
              <a:lnSpc>
                <a:spcPct val="80000"/>
              </a:lnSpc>
            </a:pPr>
            <a:r>
              <a:rPr lang="en-US" altLang="en-US" sz="2200" dirty="0"/>
              <a:t>The </a:t>
            </a:r>
            <a:r>
              <a:rPr lang="en-US" altLang="en-US" sz="2200" dirty="0">
                <a:solidFill>
                  <a:srgbClr val="FF0000"/>
                </a:solidFill>
              </a:rPr>
              <a:t>size</a:t>
            </a:r>
            <a:r>
              <a:rPr lang="en-US" altLang="en-US" sz="2200" dirty="0"/>
              <a:t> of the interval containing the zero is reduced by 50% after each iteration</a:t>
            </a:r>
          </a:p>
          <a:p>
            <a:pPr eaLnBrk="1" hangingPunct="1">
              <a:lnSpc>
                <a:spcPct val="80000"/>
              </a:lnSpc>
            </a:pPr>
            <a:r>
              <a:rPr lang="en-US" altLang="en-US" sz="2200" dirty="0"/>
              <a:t>The </a:t>
            </a:r>
            <a:r>
              <a:rPr lang="en-US" altLang="en-US" sz="2200" dirty="0">
                <a:solidFill>
                  <a:srgbClr val="FF0000"/>
                </a:solidFill>
              </a:rPr>
              <a:t>number of iterations</a:t>
            </a:r>
            <a:r>
              <a:rPr lang="en-US" altLang="en-US" sz="2200" dirty="0"/>
              <a:t> can be determined </a:t>
            </a:r>
            <a:r>
              <a:rPr lang="en-US" altLang="en-US" sz="2200" dirty="0">
                <a:solidFill>
                  <a:srgbClr val="FF0000"/>
                </a:solidFill>
              </a:rPr>
              <a:t>a priori</a:t>
            </a:r>
          </a:p>
          <a:p>
            <a:pPr eaLnBrk="1" hangingPunct="1">
              <a:lnSpc>
                <a:spcPct val="80000"/>
              </a:lnSpc>
            </a:pPr>
            <a:r>
              <a:rPr lang="en-US" altLang="en-US" sz="2200" dirty="0">
                <a:solidFill>
                  <a:srgbClr val="FF0000"/>
                </a:solidFill>
              </a:rPr>
              <a:t>No</a:t>
            </a:r>
            <a:r>
              <a:rPr lang="en-US" altLang="en-US" sz="2200" dirty="0"/>
              <a:t> knowledge of the </a:t>
            </a:r>
            <a:r>
              <a:rPr lang="en-US" altLang="en-US" sz="2200" dirty="0">
                <a:solidFill>
                  <a:srgbClr val="FF0000"/>
                </a:solidFill>
              </a:rPr>
              <a:t>derivative</a:t>
            </a:r>
            <a:r>
              <a:rPr lang="en-US" altLang="en-US" sz="2200" dirty="0"/>
              <a:t> is needed</a:t>
            </a:r>
          </a:p>
          <a:p>
            <a:pPr eaLnBrk="1" hangingPunct="1">
              <a:lnSpc>
                <a:spcPct val="80000"/>
              </a:lnSpc>
            </a:pPr>
            <a:r>
              <a:rPr lang="en-US" altLang="en-US" sz="2200" dirty="0"/>
              <a:t>The function does </a:t>
            </a:r>
            <a:r>
              <a:rPr lang="en-US" altLang="en-US" sz="2200" dirty="0">
                <a:solidFill>
                  <a:srgbClr val="FF0000"/>
                </a:solidFill>
              </a:rPr>
              <a:t>not</a:t>
            </a:r>
            <a:r>
              <a:rPr lang="en-US" altLang="en-US" sz="2200" dirty="0"/>
              <a:t> have to be </a:t>
            </a:r>
            <a:r>
              <a:rPr lang="en-US" altLang="en-US" sz="2200" dirty="0">
                <a:solidFill>
                  <a:srgbClr val="FF0000"/>
                </a:solidFill>
              </a:rPr>
              <a:t>differentiable</a:t>
            </a:r>
          </a:p>
        </p:txBody>
      </p:sp>
      <p:sp>
        <p:nvSpPr>
          <p:cNvPr id="76806" name="Rectangle 4">
            <a:extLst>
              <a:ext uri="{FF2B5EF4-FFF2-40B4-BE49-F238E27FC236}">
                <a16:creationId xmlns:a16="http://schemas.microsoft.com/office/drawing/2014/main" id="{94C2CD0E-5F74-4720-8123-4D42ED4E7D27}"/>
              </a:ext>
            </a:extLst>
          </p:cNvPr>
          <p:cNvSpPr>
            <a:spLocks noGrp="1" noChangeArrowheads="1"/>
          </p:cNvSpPr>
          <p:nvPr>
            <p:ph type="body" sz="half" idx="2"/>
          </p:nvPr>
        </p:nvSpPr>
        <p:spPr>
          <a:xfrm>
            <a:off x="533400" y="4724400"/>
            <a:ext cx="8382000" cy="1143000"/>
          </a:xfrm>
        </p:spPr>
        <p:txBody>
          <a:bodyPr/>
          <a:lstStyle/>
          <a:p>
            <a:pPr eaLnBrk="1" hangingPunct="1">
              <a:lnSpc>
                <a:spcPct val="80000"/>
              </a:lnSpc>
              <a:buFont typeface="Wingdings" panose="05000000000000000000" pitchFamily="2" charset="2"/>
              <a:buNone/>
            </a:pPr>
            <a:r>
              <a:rPr lang="en-US" altLang="en-US" sz="2300" b="1" u="sng" dirty="0">
                <a:solidFill>
                  <a:srgbClr val="1908F8"/>
                </a:solidFill>
              </a:rPr>
              <a:t>Disadvantage</a:t>
            </a:r>
          </a:p>
          <a:p>
            <a:pPr eaLnBrk="1" hangingPunct="1">
              <a:lnSpc>
                <a:spcPct val="80000"/>
              </a:lnSpc>
            </a:pPr>
            <a:r>
              <a:rPr lang="en-US" altLang="en-US" sz="2200" dirty="0">
                <a:solidFill>
                  <a:srgbClr val="FF0000"/>
                </a:solidFill>
              </a:rPr>
              <a:t>Slow</a:t>
            </a:r>
            <a:r>
              <a:rPr lang="en-US" altLang="en-US" sz="2200" dirty="0"/>
              <a:t> to converge </a:t>
            </a:r>
          </a:p>
          <a:p>
            <a:pPr eaLnBrk="1" hangingPunct="1">
              <a:lnSpc>
                <a:spcPct val="80000"/>
              </a:lnSpc>
            </a:pPr>
            <a:r>
              <a:rPr lang="en-US" altLang="en-US" sz="2200" dirty="0">
                <a:solidFill>
                  <a:srgbClr val="FF0000"/>
                </a:solidFill>
              </a:rPr>
              <a:t>Good</a:t>
            </a:r>
            <a:r>
              <a:rPr lang="en-US" altLang="en-US" sz="2200" dirty="0"/>
              <a:t> intermediate approximations may be </a:t>
            </a:r>
            <a:r>
              <a:rPr lang="en-US" altLang="en-US" sz="2200" dirty="0">
                <a:solidFill>
                  <a:srgbClr val="FF0000"/>
                </a:solidFill>
              </a:rPr>
              <a:t>discarded</a:t>
            </a:r>
            <a:endParaRPr lang="en-US"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80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80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80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8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1DC6D1-05D7-4269-B6F0-E81836CEB1FA}"/>
              </a:ext>
            </a:extLst>
          </p:cNvPr>
          <p:cNvPicPr>
            <a:picLocks noChangeAspect="1"/>
          </p:cNvPicPr>
          <p:nvPr/>
        </p:nvPicPr>
        <p:blipFill>
          <a:blip r:embed="rId2"/>
          <a:stretch>
            <a:fillRect/>
          </a:stretch>
        </p:blipFill>
        <p:spPr>
          <a:xfrm>
            <a:off x="228600" y="457200"/>
            <a:ext cx="5705475" cy="5238750"/>
          </a:xfrm>
          <a:prstGeom prst="rect">
            <a:avLst/>
          </a:prstGeom>
        </p:spPr>
      </p:pic>
      <p:pic>
        <p:nvPicPr>
          <p:cNvPr id="5" name="Picture 4">
            <a:extLst>
              <a:ext uri="{FF2B5EF4-FFF2-40B4-BE49-F238E27FC236}">
                <a16:creationId xmlns:a16="http://schemas.microsoft.com/office/drawing/2014/main" id="{97CFB4FF-65E0-4106-B56F-E34C1ACB870A}"/>
              </a:ext>
            </a:extLst>
          </p:cNvPr>
          <p:cNvPicPr>
            <a:picLocks noChangeAspect="1"/>
          </p:cNvPicPr>
          <p:nvPr/>
        </p:nvPicPr>
        <p:blipFill>
          <a:blip r:embed="rId3"/>
          <a:stretch>
            <a:fillRect/>
          </a:stretch>
        </p:blipFill>
        <p:spPr>
          <a:xfrm>
            <a:off x="762000" y="5991466"/>
            <a:ext cx="2524125" cy="466725"/>
          </a:xfrm>
          <a:prstGeom prst="rect">
            <a:avLst/>
          </a:prstGeom>
          <a:effectLst>
            <a:glow rad="63500">
              <a:schemeClr val="accent4">
                <a:satMod val="175000"/>
                <a:alpha val="40000"/>
              </a:schemeClr>
            </a:glow>
          </a:effectLst>
        </p:spPr>
      </p:pic>
      <p:pic>
        <p:nvPicPr>
          <p:cNvPr id="7" name="Picture 6">
            <a:extLst>
              <a:ext uri="{FF2B5EF4-FFF2-40B4-BE49-F238E27FC236}">
                <a16:creationId xmlns:a16="http://schemas.microsoft.com/office/drawing/2014/main" id="{71EF101F-7BF5-4EE4-A5E3-F4AE0B57586D}"/>
              </a:ext>
            </a:extLst>
          </p:cNvPr>
          <p:cNvPicPr>
            <a:picLocks noChangeAspect="1"/>
          </p:cNvPicPr>
          <p:nvPr/>
        </p:nvPicPr>
        <p:blipFill>
          <a:blip r:embed="rId4"/>
          <a:stretch>
            <a:fillRect/>
          </a:stretch>
        </p:blipFill>
        <p:spPr>
          <a:xfrm>
            <a:off x="4600627" y="3312333"/>
            <a:ext cx="4193743" cy="2795828"/>
          </a:xfrm>
          <a:prstGeom prst="rect">
            <a:avLst/>
          </a:prstGeom>
          <a:effectLst>
            <a:glow rad="63500">
              <a:schemeClr val="accent4">
                <a:satMod val="175000"/>
                <a:alpha val="40000"/>
              </a:schemeClr>
            </a:glow>
          </a:effectLst>
        </p:spPr>
      </p:pic>
      <p:grpSp>
        <p:nvGrpSpPr>
          <p:cNvPr id="10" name="Group 9">
            <a:extLst>
              <a:ext uri="{FF2B5EF4-FFF2-40B4-BE49-F238E27FC236}">
                <a16:creationId xmlns:a16="http://schemas.microsoft.com/office/drawing/2014/main" id="{974D30FC-1290-4D49-BAB8-5CC67368425E}"/>
              </a:ext>
            </a:extLst>
          </p:cNvPr>
          <p:cNvGrpSpPr/>
          <p:nvPr/>
        </p:nvGrpSpPr>
        <p:grpSpPr>
          <a:xfrm>
            <a:off x="5505193" y="758717"/>
            <a:ext cx="3276600" cy="1332000"/>
            <a:chOff x="5410200" y="743700"/>
            <a:chExt cx="3276600" cy="1332000"/>
          </a:xfrm>
        </p:grpSpPr>
        <p:sp>
          <p:nvSpPr>
            <p:cNvPr id="8" name="Rectangle 7">
              <a:extLst>
                <a:ext uri="{FF2B5EF4-FFF2-40B4-BE49-F238E27FC236}">
                  <a16:creationId xmlns:a16="http://schemas.microsoft.com/office/drawing/2014/main" id="{00AD92B2-D2EF-4A66-AAFA-B74ADBBAC4DC}"/>
                </a:ext>
              </a:extLst>
            </p:cNvPr>
            <p:cNvSpPr/>
            <p:nvPr/>
          </p:nvSpPr>
          <p:spPr>
            <a:xfrm>
              <a:off x="5410200" y="990600"/>
              <a:ext cx="3276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a:extLst>
                <a:ext uri="{FF2B5EF4-FFF2-40B4-BE49-F238E27FC236}">
                  <a16:creationId xmlns:a16="http://schemas.microsoft.com/office/drawing/2014/main" id="{AC35DD16-49A6-45AD-8538-99EB4637FD8C}"/>
                </a:ext>
              </a:extLst>
            </p:cNvPr>
            <p:cNvPicPr>
              <a:picLocks noChangeAspect="1"/>
            </p:cNvPicPr>
            <p:nvPr/>
          </p:nvPicPr>
          <p:blipFill>
            <a:blip r:embed="rId5"/>
            <a:stretch>
              <a:fillRect/>
            </a:stretch>
          </p:blipFill>
          <p:spPr>
            <a:xfrm>
              <a:off x="5410200" y="743700"/>
              <a:ext cx="3086021" cy="1332000"/>
            </a:xfrm>
            <a:prstGeom prst="rect">
              <a:avLst/>
            </a:prstGeom>
          </p:spPr>
        </p:pic>
      </p:grpSp>
    </p:spTree>
    <p:extLst>
      <p:ext uri="{BB962C8B-B14F-4D97-AF65-F5344CB8AC3E}">
        <p14:creationId xmlns:p14="http://schemas.microsoft.com/office/powerpoint/2010/main" val="2470350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6E62AA-5B08-4516-AD1B-FBE73A6BDCF8}"/>
              </a:ext>
            </a:extLst>
          </p:cNvPr>
          <p:cNvPicPr>
            <a:picLocks noChangeAspect="1"/>
          </p:cNvPicPr>
          <p:nvPr/>
        </p:nvPicPr>
        <p:blipFill>
          <a:blip r:embed="rId2"/>
          <a:stretch>
            <a:fillRect/>
          </a:stretch>
        </p:blipFill>
        <p:spPr>
          <a:xfrm>
            <a:off x="228600" y="117000"/>
            <a:ext cx="5383580" cy="6624000"/>
          </a:xfrm>
          <a:prstGeom prst="rect">
            <a:avLst/>
          </a:prstGeom>
        </p:spPr>
      </p:pic>
      <p:pic>
        <p:nvPicPr>
          <p:cNvPr id="12" name="Picture 11">
            <a:extLst>
              <a:ext uri="{FF2B5EF4-FFF2-40B4-BE49-F238E27FC236}">
                <a16:creationId xmlns:a16="http://schemas.microsoft.com/office/drawing/2014/main" id="{F8CBDA65-EE24-49F5-850F-65A17A4707D8}"/>
              </a:ext>
            </a:extLst>
          </p:cNvPr>
          <p:cNvPicPr>
            <a:picLocks noChangeAspect="1"/>
          </p:cNvPicPr>
          <p:nvPr/>
        </p:nvPicPr>
        <p:blipFill>
          <a:blip r:embed="rId3"/>
          <a:stretch>
            <a:fillRect/>
          </a:stretch>
        </p:blipFill>
        <p:spPr>
          <a:xfrm>
            <a:off x="4682052" y="2758485"/>
            <a:ext cx="4461948" cy="599494"/>
          </a:xfrm>
          <a:prstGeom prst="rect">
            <a:avLst/>
          </a:prstGeom>
          <a:effectLst/>
        </p:spPr>
      </p:pic>
      <p:pic>
        <p:nvPicPr>
          <p:cNvPr id="14" name="Picture 13">
            <a:extLst>
              <a:ext uri="{FF2B5EF4-FFF2-40B4-BE49-F238E27FC236}">
                <a16:creationId xmlns:a16="http://schemas.microsoft.com/office/drawing/2014/main" id="{1AC990EF-B165-4AC8-ABD9-2D612C81B93F}"/>
              </a:ext>
            </a:extLst>
          </p:cNvPr>
          <p:cNvPicPr>
            <a:picLocks noChangeAspect="1"/>
          </p:cNvPicPr>
          <p:nvPr/>
        </p:nvPicPr>
        <p:blipFill>
          <a:blip r:embed="rId4"/>
          <a:stretch>
            <a:fillRect/>
          </a:stretch>
        </p:blipFill>
        <p:spPr>
          <a:xfrm>
            <a:off x="5434012" y="2501310"/>
            <a:ext cx="2990850" cy="257175"/>
          </a:xfrm>
          <a:prstGeom prst="rect">
            <a:avLst/>
          </a:prstGeom>
          <a:effectLst/>
        </p:spPr>
      </p:pic>
      <p:pic>
        <p:nvPicPr>
          <p:cNvPr id="5" name="Picture 4">
            <a:extLst>
              <a:ext uri="{FF2B5EF4-FFF2-40B4-BE49-F238E27FC236}">
                <a16:creationId xmlns:a16="http://schemas.microsoft.com/office/drawing/2014/main" id="{DDD0150B-DA02-4C91-92C6-4F846EFC849A}"/>
              </a:ext>
            </a:extLst>
          </p:cNvPr>
          <p:cNvPicPr>
            <a:picLocks noChangeAspect="1"/>
          </p:cNvPicPr>
          <p:nvPr/>
        </p:nvPicPr>
        <p:blipFill>
          <a:blip r:embed="rId5"/>
          <a:stretch>
            <a:fillRect/>
          </a:stretch>
        </p:blipFill>
        <p:spPr>
          <a:xfrm>
            <a:off x="6019800" y="5943600"/>
            <a:ext cx="1666875" cy="438150"/>
          </a:xfrm>
          <a:prstGeom prst="rect">
            <a:avLst/>
          </a:prstGeom>
          <a:effectLst>
            <a:glow rad="63500">
              <a:schemeClr val="accent4">
                <a:satMod val="175000"/>
                <a:alpha val="40000"/>
              </a:schemeClr>
            </a:glow>
          </a:effectLst>
        </p:spPr>
      </p:pic>
      <p:sp>
        <p:nvSpPr>
          <p:cNvPr id="9" name="Freeform 4">
            <a:extLst>
              <a:ext uri="{FF2B5EF4-FFF2-40B4-BE49-F238E27FC236}">
                <a16:creationId xmlns:a16="http://schemas.microsoft.com/office/drawing/2014/main" id="{CB75AA4A-6EEB-474A-9F8A-A9D7578AB23D}"/>
              </a:ext>
            </a:extLst>
          </p:cNvPr>
          <p:cNvSpPr>
            <a:spLocks/>
          </p:cNvSpPr>
          <p:nvPr/>
        </p:nvSpPr>
        <p:spPr bwMode="auto">
          <a:xfrm>
            <a:off x="5029200" y="3774489"/>
            <a:ext cx="3886200" cy="1752600"/>
          </a:xfrm>
          <a:custGeom>
            <a:avLst/>
            <a:gdLst>
              <a:gd name="T0" fmla="*/ 0 w 3224"/>
              <a:gd name="T1" fmla="*/ 0 h 1584"/>
              <a:gd name="T2" fmla="*/ 2147483647 w 3224"/>
              <a:gd name="T3" fmla="*/ 2147483647 h 1584"/>
              <a:gd name="T4" fmla="*/ 2147483647 w 3224"/>
              <a:gd name="T5" fmla="*/ 2147483647 h 1584"/>
              <a:gd name="T6" fmla="*/ 2147483647 w 3224"/>
              <a:gd name="T7" fmla="*/ 2147483647 h 1584"/>
              <a:gd name="T8" fmla="*/ 2147483647 w 3224"/>
              <a:gd name="T9" fmla="*/ 2147483647 h 1584"/>
              <a:gd name="T10" fmla="*/ 2147483647 w 3224"/>
              <a:gd name="T11" fmla="*/ 2147483647 h 1584"/>
              <a:gd name="T12" fmla="*/ 0 60000 65536"/>
              <a:gd name="T13" fmla="*/ 0 60000 65536"/>
              <a:gd name="T14" fmla="*/ 0 60000 65536"/>
              <a:gd name="T15" fmla="*/ 0 60000 65536"/>
              <a:gd name="T16" fmla="*/ 0 60000 65536"/>
              <a:gd name="T17" fmla="*/ 0 60000 65536"/>
              <a:gd name="T18" fmla="*/ 0 w 3224"/>
              <a:gd name="T19" fmla="*/ 0 h 1584"/>
              <a:gd name="T20" fmla="*/ 3224 w 3224"/>
              <a:gd name="T21" fmla="*/ 1584 h 1584"/>
            </a:gdLst>
            <a:ahLst/>
            <a:cxnLst>
              <a:cxn ang="T12">
                <a:pos x="T0" y="T1"/>
              </a:cxn>
              <a:cxn ang="T13">
                <a:pos x="T2" y="T3"/>
              </a:cxn>
              <a:cxn ang="T14">
                <a:pos x="T4" y="T5"/>
              </a:cxn>
              <a:cxn ang="T15">
                <a:pos x="T6" y="T7"/>
              </a:cxn>
              <a:cxn ang="T16">
                <a:pos x="T8" y="T9"/>
              </a:cxn>
              <a:cxn ang="T17">
                <a:pos x="T10" y="T11"/>
              </a:cxn>
            </a:cxnLst>
            <a:rect l="T18" t="T19" r="T20" b="T21"/>
            <a:pathLst>
              <a:path w="3224" h="1584">
                <a:moveTo>
                  <a:pt x="0" y="0"/>
                </a:moveTo>
                <a:cubicBezTo>
                  <a:pt x="220" y="272"/>
                  <a:pt x="440" y="544"/>
                  <a:pt x="720" y="720"/>
                </a:cubicBezTo>
                <a:cubicBezTo>
                  <a:pt x="1000" y="896"/>
                  <a:pt x="1424" y="1008"/>
                  <a:pt x="1680" y="1056"/>
                </a:cubicBezTo>
                <a:cubicBezTo>
                  <a:pt x="1936" y="1104"/>
                  <a:pt x="2024" y="936"/>
                  <a:pt x="2256" y="1008"/>
                </a:cubicBezTo>
                <a:cubicBezTo>
                  <a:pt x="2488" y="1080"/>
                  <a:pt x="2920" y="1392"/>
                  <a:pt x="3072" y="1488"/>
                </a:cubicBezTo>
                <a:cubicBezTo>
                  <a:pt x="3224" y="1584"/>
                  <a:pt x="3196" y="1584"/>
                  <a:pt x="3168" y="1584"/>
                </a:cubicBez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0" name="Line 5">
            <a:extLst>
              <a:ext uri="{FF2B5EF4-FFF2-40B4-BE49-F238E27FC236}">
                <a16:creationId xmlns:a16="http://schemas.microsoft.com/office/drawing/2014/main" id="{9C73DA48-D587-4FFF-ABF6-8A9C82FC7537}"/>
              </a:ext>
            </a:extLst>
          </p:cNvPr>
          <p:cNvSpPr>
            <a:spLocks noChangeShapeType="1"/>
          </p:cNvSpPr>
          <p:nvPr/>
        </p:nvSpPr>
        <p:spPr bwMode="auto">
          <a:xfrm>
            <a:off x="5029200" y="5069889"/>
            <a:ext cx="396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 name="Line 6">
            <a:extLst>
              <a:ext uri="{FF2B5EF4-FFF2-40B4-BE49-F238E27FC236}">
                <a16:creationId xmlns:a16="http://schemas.microsoft.com/office/drawing/2014/main" id="{3CA67E32-CC87-4093-9A9F-D49E8ABD33B2}"/>
              </a:ext>
            </a:extLst>
          </p:cNvPr>
          <p:cNvSpPr>
            <a:spLocks noChangeShapeType="1"/>
          </p:cNvSpPr>
          <p:nvPr/>
        </p:nvSpPr>
        <p:spPr bwMode="auto">
          <a:xfrm>
            <a:off x="5486400" y="4307889"/>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 name="Line 7">
            <a:extLst>
              <a:ext uri="{FF2B5EF4-FFF2-40B4-BE49-F238E27FC236}">
                <a16:creationId xmlns:a16="http://schemas.microsoft.com/office/drawing/2014/main" id="{E36332EA-0F1A-403B-9CA4-9C39C5E0226E}"/>
              </a:ext>
            </a:extLst>
          </p:cNvPr>
          <p:cNvSpPr>
            <a:spLocks noChangeShapeType="1"/>
          </p:cNvSpPr>
          <p:nvPr/>
        </p:nvSpPr>
        <p:spPr bwMode="auto">
          <a:xfrm>
            <a:off x="8839200" y="5146089"/>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 name="Text Box 8">
            <a:extLst>
              <a:ext uri="{FF2B5EF4-FFF2-40B4-BE49-F238E27FC236}">
                <a16:creationId xmlns:a16="http://schemas.microsoft.com/office/drawing/2014/main" id="{C88B7F08-E931-4FEA-B533-CFC273FB990D}"/>
              </a:ext>
            </a:extLst>
          </p:cNvPr>
          <p:cNvSpPr txBox="1">
            <a:spLocks noChangeArrowheads="1"/>
          </p:cNvSpPr>
          <p:nvPr/>
        </p:nvSpPr>
        <p:spPr bwMode="auto">
          <a:xfrm>
            <a:off x="5257800" y="5069889"/>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dirty="0">
                <a:latin typeface="Arial" panose="020B0604020202020204" pitchFamily="34" charset="0"/>
              </a:rPr>
              <a:t>a</a:t>
            </a:r>
            <a:endParaRPr lang="en-US" altLang="en-US" sz="900" dirty="0">
              <a:latin typeface="Arial" panose="020B0604020202020204" pitchFamily="34" charset="0"/>
            </a:endParaRPr>
          </a:p>
        </p:txBody>
      </p:sp>
      <p:sp>
        <p:nvSpPr>
          <p:cNvPr id="16" name="Text Box 9">
            <a:extLst>
              <a:ext uri="{FF2B5EF4-FFF2-40B4-BE49-F238E27FC236}">
                <a16:creationId xmlns:a16="http://schemas.microsoft.com/office/drawing/2014/main" id="{78CD4CFE-293E-4643-A7AC-BAE9B443A85C}"/>
              </a:ext>
            </a:extLst>
          </p:cNvPr>
          <p:cNvSpPr txBox="1">
            <a:spLocks noChangeArrowheads="1"/>
          </p:cNvSpPr>
          <p:nvPr/>
        </p:nvSpPr>
        <p:spPr bwMode="auto">
          <a:xfrm>
            <a:off x="8610600" y="4688889"/>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dirty="0">
                <a:latin typeface="Arial" panose="020B0604020202020204" pitchFamily="34" charset="0"/>
              </a:rPr>
              <a:t>b</a:t>
            </a:r>
            <a:endParaRPr lang="en-US" altLang="en-US" sz="900" dirty="0">
              <a:latin typeface="Arial" panose="020B0604020202020204" pitchFamily="34" charset="0"/>
            </a:endParaRPr>
          </a:p>
        </p:txBody>
      </p:sp>
      <p:sp>
        <p:nvSpPr>
          <p:cNvPr id="17" name="Text Box 10">
            <a:extLst>
              <a:ext uri="{FF2B5EF4-FFF2-40B4-BE49-F238E27FC236}">
                <a16:creationId xmlns:a16="http://schemas.microsoft.com/office/drawing/2014/main" id="{AFCA0426-7A6D-4E34-AD43-EC941FBFD5B1}"/>
              </a:ext>
            </a:extLst>
          </p:cNvPr>
          <p:cNvSpPr txBox="1">
            <a:spLocks noChangeArrowheads="1"/>
          </p:cNvSpPr>
          <p:nvPr/>
        </p:nvSpPr>
        <p:spPr bwMode="auto">
          <a:xfrm>
            <a:off x="7080312" y="51017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dirty="0">
                <a:latin typeface="Arial" panose="020B0604020202020204" pitchFamily="34" charset="0"/>
              </a:rPr>
              <a:t>m</a:t>
            </a:r>
            <a:endParaRPr lang="en-US" altLang="en-US" sz="900" dirty="0">
              <a:latin typeface="Arial" panose="020B0604020202020204" pitchFamily="34" charset="0"/>
            </a:endParaRPr>
          </a:p>
        </p:txBody>
      </p:sp>
      <p:sp>
        <p:nvSpPr>
          <p:cNvPr id="18" name="Line 11">
            <a:extLst>
              <a:ext uri="{FF2B5EF4-FFF2-40B4-BE49-F238E27FC236}">
                <a16:creationId xmlns:a16="http://schemas.microsoft.com/office/drawing/2014/main" id="{83AF2AF9-50D8-4E3A-8929-DCACA45A3BFC}"/>
              </a:ext>
            </a:extLst>
          </p:cNvPr>
          <p:cNvSpPr>
            <a:spLocks noChangeShapeType="1"/>
          </p:cNvSpPr>
          <p:nvPr/>
        </p:nvSpPr>
        <p:spPr bwMode="auto">
          <a:xfrm>
            <a:off x="7239000" y="4917489"/>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 name="Rectangle 1">
            <a:extLst>
              <a:ext uri="{FF2B5EF4-FFF2-40B4-BE49-F238E27FC236}">
                <a16:creationId xmlns:a16="http://schemas.microsoft.com/office/drawing/2014/main" id="{632C26DA-C842-43C1-831F-70DCB369E8B5}"/>
              </a:ext>
            </a:extLst>
          </p:cNvPr>
          <p:cNvSpPr/>
          <p:nvPr/>
        </p:nvSpPr>
        <p:spPr>
          <a:xfrm>
            <a:off x="5257800" y="1066800"/>
            <a:ext cx="3581400" cy="645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081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ox(in)">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a:extLst>
              <a:ext uri="{FF2B5EF4-FFF2-40B4-BE49-F238E27FC236}">
                <a16:creationId xmlns:a16="http://schemas.microsoft.com/office/drawing/2014/main" id="{BAC61AC1-ACED-4059-BDDD-AB79F543B22F}"/>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47107" name="Slide Number Placeholder 5">
            <a:extLst>
              <a:ext uri="{FF2B5EF4-FFF2-40B4-BE49-F238E27FC236}">
                <a16:creationId xmlns:a16="http://schemas.microsoft.com/office/drawing/2014/main" id="{C4463726-5D15-42E6-B866-ED8677FBE2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308C0E2-CFFE-464F-BC58-C4EC4ECA26BC}" type="slidenum">
              <a:rPr lang="ar-SA" altLang="en-US"/>
              <a:pPr eaLnBrk="1" hangingPunct="1"/>
              <a:t>4</a:t>
            </a:fld>
            <a:endParaRPr lang="en-US" altLang="en-US"/>
          </a:p>
        </p:txBody>
      </p:sp>
      <p:sp>
        <p:nvSpPr>
          <p:cNvPr id="47108" name="Rectangle 2">
            <a:extLst>
              <a:ext uri="{FF2B5EF4-FFF2-40B4-BE49-F238E27FC236}">
                <a16:creationId xmlns:a16="http://schemas.microsoft.com/office/drawing/2014/main" id="{DEC681EC-CCD6-4852-9224-C8529088F837}"/>
              </a:ext>
            </a:extLst>
          </p:cNvPr>
          <p:cNvSpPr>
            <a:spLocks noGrp="1" noChangeArrowheads="1"/>
          </p:cNvSpPr>
          <p:nvPr>
            <p:ph type="title"/>
          </p:nvPr>
        </p:nvSpPr>
        <p:spPr/>
        <p:txBody>
          <a:bodyPr/>
          <a:lstStyle/>
          <a:p>
            <a:pPr eaLnBrk="1" hangingPunct="1"/>
            <a:r>
              <a:rPr lang="en-US" altLang="en-US"/>
              <a:t>Zeros of a Function</a:t>
            </a:r>
          </a:p>
        </p:txBody>
      </p:sp>
      <p:sp>
        <p:nvSpPr>
          <p:cNvPr id="47109" name="Rectangle 3">
            <a:extLst>
              <a:ext uri="{FF2B5EF4-FFF2-40B4-BE49-F238E27FC236}">
                <a16:creationId xmlns:a16="http://schemas.microsoft.com/office/drawing/2014/main" id="{F76C8C03-3A0F-4BA6-AA1F-51E012EE9256}"/>
              </a:ext>
            </a:extLst>
          </p:cNvPr>
          <p:cNvSpPr>
            <a:spLocks noGrp="1" noChangeArrowheads="1"/>
          </p:cNvSpPr>
          <p:nvPr>
            <p:ph type="body" idx="1"/>
          </p:nvPr>
        </p:nvSpPr>
        <p:spPr>
          <a:xfrm>
            <a:off x="457200" y="1752600"/>
            <a:ext cx="8229600" cy="4495800"/>
          </a:xfrm>
        </p:spPr>
        <p:txBody>
          <a:bodyPr/>
          <a:lstStyle/>
          <a:p>
            <a:pPr eaLnBrk="1" hangingPunct="1">
              <a:buFont typeface="Wingdings" panose="05000000000000000000" pitchFamily="2" charset="2"/>
              <a:buNone/>
            </a:pPr>
            <a:r>
              <a:rPr lang="en-US" altLang="en-US" sz="2400" dirty="0">
                <a:solidFill>
                  <a:srgbClr val="FF3399"/>
                </a:solidFill>
              </a:rPr>
              <a:t>	Let </a:t>
            </a:r>
            <a:r>
              <a:rPr lang="en-US" altLang="en-US" sz="2400" i="1" dirty="0"/>
              <a:t>f(x)</a:t>
            </a:r>
            <a:r>
              <a:rPr lang="en-US" altLang="en-US" sz="2400" dirty="0">
                <a:solidFill>
                  <a:srgbClr val="FF3399"/>
                </a:solidFill>
              </a:rPr>
              <a:t> be a real-valued function of a real variable.  </a:t>
            </a:r>
          </a:p>
          <a:p>
            <a:pPr eaLnBrk="1" hangingPunct="1">
              <a:buFont typeface="Wingdings" panose="05000000000000000000" pitchFamily="2" charset="2"/>
              <a:buNone/>
            </a:pPr>
            <a:endParaRPr lang="en-US" altLang="en-US" sz="2400" dirty="0">
              <a:solidFill>
                <a:srgbClr val="FF3399"/>
              </a:solidFill>
            </a:endParaRPr>
          </a:p>
          <a:p>
            <a:pPr eaLnBrk="1" hangingPunct="1">
              <a:buFont typeface="Wingdings" panose="05000000000000000000" pitchFamily="2" charset="2"/>
              <a:buNone/>
            </a:pPr>
            <a:r>
              <a:rPr lang="en-US" altLang="en-US" sz="2400" dirty="0">
                <a:solidFill>
                  <a:srgbClr val="FF3399"/>
                </a:solidFill>
              </a:rPr>
              <a:t>   Any number  </a:t>
            </a:r>
            <a:r>
              <a:rPr lang="en-US" altLang="en-US" sz="2400" i="1" dirty="0"/>
              <a:t>r</a:t>
            </a:r>
            <a:r>
              <a:rPr lang="en-US" altLang="en-US" sz="2400" dirty="0"/>
              <a:t> </a:t>
            </a:r>
            <a:r>
              <a:rPr lang="en-US" altLang="en-US" sz="2400" dirty="0">
                <a:solidFill>
                  <a:srgbClr val="FF3399"/>
                </a:solidFill>
              </a:rPr>
              <a:t> for which  </a:t>
            </a:r>
            <a:r>
              <a:rPr lang="en-US" altLang="en-US" sz="2400" i="1" dirty="0"/>
              <a:t>f(r)=0</a:t>
            </a:r>
            <a:r>
              <a:rPr lang="en-US" altLang="en-US" sz="2400" dirty="0">
                <a:solidFill>
                  <a:srgbClr val="FF3399"/>
                </a:solidFill>
              </a:rPr>
              <a:t>  is called a zero of the function.</a:t>
            </a:r>
          </a:p>
          <a:p>
            <a:pPr eaLnBrk="1" hangingPunct="1">
              <a:buFont typeface="Wingdings" panose="05000000000000000000" pitchFamily="2" charset="2"/>
              <a:buNone/>
            </a:pPr>
            <a:r>
              <a:rPr lang="en-US" altLang="en-US" sz="2400" dirty="0">
                <a:solidFill>
                  <a:srgbClr val="FF3399"/>
                </a:solidFill>
              </a:rPr>
              <a:t> </a:t>
            </a:r>
            <a:r>
              <a:rPr lang="en-US" altLang="en-US" sz="2400" i="1" dirty="0">
                <a:solidFill>
                  <a:srgbClr val="FF3399"/>
                </a:solidFill>
              </a:rPr>
              <a:t>	</a:t>
            </a:r>
          </a:p>
          <a:p>
            <a:pPr eaLnBrk="1" hangingPunct="1">
              <a:buFont typeface="Wingdings" panose="05000000000000000000" pitchFamily="2" charset="2"/>
              <a:buNone/>
            </a:pPr>
            <a:r>
              <a:rPr lang="en-US" altLang="en-US" sz="2100" i="1" dirty="0"/>
              <a:t>Examples:</a:t>
            </a:r>
            <a:r>
              <a:rPr lang="en-US" altLang="en-US" sz="2400" i="1" dirty="0"/>
              <a:t>  </a:t>
            </a:r>
          </a:p>
          <a:p>
            <a:pPr eaLnBrk="1" hangingPunct="1">
              <a:buFont typeface="Wingdings" panose="05000000000000000000" pitchFamily="2" charset="2"/>
              <a:buNone/>
            </a:pPr>
            <a:r>
              <a:rPr lang="en-US" altLang="en-US" sz="2400" i="1" dirty="0"/>
              <a:t>    </a:t>
            </a:r>
            <a:r>
              <a:rPr lang="en-US" altLang="en-US" sz="2100" i="1" dirty="0"/>
              <a:t>2 and 3 are zeros of the function f(x) = (x-2)(x-3).</a:t>
            </a:r>
          </a:p>
          <a:p>
            <a:pPr eaLnBrk="1" hangingPunct="1">
              <a:buFont typeface="Wingdings" panose="05000000000000000000" pitchFamily="2" charset="2"/>
              <a:buNone/>
            </a:pPr>
            <a:r>
              <a:rPr lang="en-US" altLang="en-US" sz="2500" i="1" dirty="0"/>
              <a:t>         </a:t>
            </a:r>
            <a:endParaRPr lang="en-US" altLang="en-US" sz="2100"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D06085-63D6-4877-B6A1-5DF9E4EB2FF2}"/>
              </a:ext>
            </a:extLst>
          </p:cNvPr>
          <p:cNvSpPr txBox="1"/>
          <p:nvPr/>
        </p:nvSpPr>
        <p:spPr>
          <a:xfrm>
            <a:off x="304800" y="4191000"/>
            <a:ext cx="8727256" cy="707886"/>
          </a:xfrm>
          <a:prstGeom prst="rect">
            <a:avLst/>
          </a:prstGeom>
          <a:noFill/>
        </p:spPr>
        <p:txBody>
          <a:bodyPr wrap="square">
            <a:spAutoFit/>
          </a:bodyPr>
          <a:lstStyle/>
          <a:p>
            <a:pPr algn="l"/>
            <a:r>
              <a:rPr lang="en-US" sz="2000" b="0" i="0" u="none" strike="noStrike" baseline="0" dirty="0">
                <a:latin typeface="CMSS12"/>
              </a:rPr>
              <a:t>It is obvious that proceeding in this way will give a smaller and smaller intervals in which the root must lie.</a:t>
            </a:r>
            <a:endParaRPr lang="en-GB" sz="2000" dirty="0"/>
          </a:p>
        </p:txBody>
      </p:sp>
      <p:grpSp>
        <p:nvGrpSpPr>
          <p:cNvPr id="3" name="Group 2">
            <a:extLst>
              <a:ext uri="{FF2B5EF4-FFF2-40B4-BE49-F238E27FC236}">
                <a16:creationId xmlns:a16="http://schemas.microsoft.com/office/drawing/2014/main" id="{A784B931-4758-46A6-85D0-A4496189EEBE}"/>
              </a:ext>
            </a:extLst>
          </p:cNvPr>
          <p:cNvGrpSpPr/>
          <p:nvPr/>
        </p:nvGrpSpPr>
        <p:grpSpPr>
          <a:xfrm>
            <a:off x="381000" y="693394"/>
            <a:ext cx="8229600" cy="3173534"/>
            <a:chOff x="381000" y="693394"/>
            <a:chExt cx="8229600" cy="3173534"/>
          </a:xfrm>
        </p:grpSpPr>
        <p:sp>
          <p:nvSpPr>
            <p:cNvPr id="2" name="Rectangle 1">
              <a:extLst>
                <a:ext uri="{FF2B5EF4-FFF2-40B4-BE49-F238E27FC236}">
                  <a16:creationId xmlns:a16="http://schemas.microsoft.com/office/drawing/2014/main" id="{766DBBE5-F150-4897-A288-DF31D54F46C9}"/>
                </a:ext>
              </a:extLst>
            </p:cNvPr>
            <p:cNvSpPr/>
            <p:nvPr/>
          </p:nvSpPr>
          <p:spPr>
            <a:xfrm>
              <a:off x="381000" y="1219200"/>
              <a:ext cx="8229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55816820-B185-4DCE-BCCA-97267C9AE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693394"/>
              <a:ext cx="5410200" cy="3173534"/>
            </a:xfrm>
            <a:prstGeom prst="rect">
              <a:avLst/>
            </a:prstGeom>
            <a:effectLst>
              <a:glow rad="63500">
                <a:schemeClr val="accent4">
                  <a:satMod val="175000"/>
                  <a:alpha val="40000"/>
                </a:schemeClr>
              </a:glow>
            </a:effectLst>
          </p:spPr>
        </p:pic>
      </p:grpSp>
      <p:sp>
        <p:nvSpPr>
          <p:cNvPr id="10" name="TextBox 9">
            <a:extLst>
              <a:ext uri="{FF2B5EF4-FFF2-40B4-BE49-F238E27FC236}">
                <a16:creationId xmlns:a16="http://schemas.microsoft.com/office/drawing/2014/main" id="{4E6B930B-2D29-4549-9FC6-1FA00D4F57CF}"/>
              </a:ext>
            </a:extLst>
          </p:cNvPr>
          <p:cNvSpPr txBox="1"/>
          <p:nvPr/>
        </p:nvSpPr>
        <p:spPr>
          <a:xfrm>
            <a:off x="301841" y="5029200"/>
            <a:ext cx="8478428" cy="1323439"/>
          </a:xfrm>
          <a:prstGeom prst="rect">
            <a:avLst/>
          </a:prstGeom>
          <a:noFill/>
        </p:spPr>
        <p:txBody>
          <a:bodyPr wrap="square">
            <a:spAutoFit/>
          </a:bodyPr>
          <a:lstStyle>
            <a:defPPr>
              <a:defRPr lang="en-US"/>
            </a:defPPr>
            <a:lvl1pPr>
              <a:defRPr sz="2400" b="0" i="0" u="none" strike="noStrike" baseline="0">
                <a:latin typeface="CMSS12"/>
              </a:defRPr>
            </a:lvl1pPr>
          </a:lstStyle>
          <a:p>
            <a:r>
              <a:rPr lang="en-US" sz="2000" dirty="0"/>
              <a:t>But can we do better than this rather laborious bisection procedure? </a:t>
            </a:r>
          </a:p>
          <a:p>
            <a:endParaRPr lang="en-US" sz="2000" dirty="0"/>
          </a:p>
          <a:p>
            <a:r>
              <a:rPr lang="en-US" sz="2000" dirty="0"/>
              <a:t>In fact there are many ways to improve this numerical search for the root. In this Section we examine one of the best methods: the</a:t>
            </a:r>
            <a:r>
              <a:rPr lang="en-US" sz="2000" b="1" dirty="0"/>
              <a:t> Newton-Raphson method</a:t>
            </a:r>
            <a:r>
              <a:rPr lang="en-US" sz="2000" dirty="0"/>
              <a:t>.</a:t>
            </a:r>
            <a:endParaRPr lang="en-GB" sz="2000" dirty="0"/>
          </a:p>
        </p:txBody>
      </p:sp>
    </p:spTree>
    <p:extLst>
      <p:ext uri="{BB962C8B-B14F-4D97-AF65-F5344CB8AC3E}">
        <p14:creationId xmlns:p14="http://schemas.microsoft.com/office/powerpoint/2010/main" val="120980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F84941-170E-4EF5-A879-CEDF14EBE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90800"/>
            <a:ext cx="5029200" cy="2180517"/>
          </a:xfrm>
          <a:prstGeom prst="rect">
            <a:avLst/>
          </a:prstGeom>
        </p:spPr>
      </p:pic>
      <p:sp>
        <p:nvSpPr>
          <p:cNvPr id="5" name="TextBox 4">
            <a:extLst>
              <a:ext uri="{FF2B5EF4-FFF2-40B4-BE49-F238E27FC236}">
                <a16:creationId xmlns:a16="http://schemas.microsoft.com/office/drawing/2014/main" id="{EE8AE555-2D36-49D9-89F4-06BB97B53B1D}"/>
              </a:ext>
            </a:extLst>
          </p:cNvPr>
          <p:cNvSpPr txBox="1"/>
          <p:nvPr/>
        </p:nvSpPr>
        <p:spPr>
          <a:xfrm>
            <a:off x="1143000" y="2206079"/>
            <a:ext cx="7124700" cy="769441"/>
          </a:xfrm>
          <a:prstGeom prst="rect">
            <a:avLst/>
          </a:prstGeom>
          <a:noFill/>
        </p:spPr>
        <p:txBody>
          <a:bodyPr wrap="square">
            <a:spAutoFit/>
          </a:bodyPr>
          <a:lstStyle/>
          <a:p>
            <a:pPr algn="ctr"/>
            <a:r>
              <a:rPr lang="en-US" sz="4400" b="1" dirty="0">
                <a:solidFill>
                  <a:schemeClr val="accent5">
                    <a:lumMod val="50000"/>
                  </a:schemeClr>
                </a:solidFill>
                <a:latin typeface="Flux" pitchFamily="50" charset="0"/>
              </a:rPr>
              <a:t>Newton-Raphson Method</a:t>
            </a:r>
            <a:endParaRPr lang="en-GB" sz="4400" b="1" dirty="0">
              <a:solidFill>
                <a:schemeClr val="accent5">
                  <a:lumMod val="50000"/>
                </a:schemeClr>
              </a:solidFill>
              <a:latin typeface="Flux" pitchFamily="50" charset="0"/>
            </a:endParaRPr>
          </a:p>
        </p:txBody>
      </p:sp>
    </p:spTree>
    <p:extLst>
      <p:ext uri="{BB962C8B-B14F-4D97-AF65-F5344CB8AC3E}">
        <p14:creationId xmlns:p14="http://schemas.microsoft.com/office/powerpoint/2010/main" val="189131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3">
            <a:extLst>
              <a:ext uri="{FF2B5EF4-FFF2-40B4-BE49-F238E27FC236}">
                <a16:creationId xmlns:a16="http://schemas.microsoft.com/office/drawing/2014/main" id="{FAEE378A-584D-447B-8A6A-06E6970F9E9A}"/>
              </a:ext>
            </a:extLst>
          </p:cNvPr>
          <p:cNvSpPr>
            <a:spLocks noGrp="1" noChangeArrowheads="1"/>
          </p:cNvSpPr>
          <p:nvPr>
            <p:ph type="body" idx="1"/>
          </p:nvPr>
        </p:nvSpPr>
        <p:spPr>
          <a:xfrm>
            <a:off x="457200" y="1524000"/>
            <a:ext cx="8229600" cy="4495800"/>
          </a:xfrm>
          <a:noFill/>
          <a:ln w="57150" cmpd="thinThick">
            <a:solidFill>
              <a:srgbClr val="0000FF"/>
            </a:solidFill>
            <a:miter lim="800000"/>
            <a:headEnd/>
            <a:tailEnd/>
          </a:ln>
        </p:spPr>
        <p:txBody>
          <a:bodyPr/>
          <a:lstStyle/>
          <a:p>
            <a:pPr eaLnBrk="1" hangingPunct="1">
              <a:lnSpc>
                <a:spcPct val="90000"/>
              </a:lnSpc>
              <a:buFont typeface="Wingdings" panose="05000000000000000000" pitchFamily="2" charset="2"/>
              <a:buNone/>
            </a:pPr>
            <a:r>
              <a:rPr lang="en-US" altLang="en-US" sz="2400" dirty="0">
                <a:solidFill>
                  <a:srgbClr val="0E0C93"/>
                </a:solidFill>
              </a:rPr>
              <a:t>	Given an initial guess of the root </a:t>
            </a:r>
            <a:r>
              <a:rPr lang="en-US" altLang="en-US" b="1" i="1" dirty="0">
                <a:solidFill>
                  <a:srgbClr val="0E0C93"/>
                </a:solidFill>
              </a:rPr>
              <a:t>x</a:t>
            </a:r>
            <a:r>
              <a:rPr lang="en-US" altLang="en-US" b="1" i="1" baseline="-25000" dirty="0">
                <a:solidFill>
                  <a:srgbClr val="0E0C93"/>
                </a:solidFill>
              </a:rPr>
              <a:t>0</a:t>
            </a:r>
            <a:r>
              <a:rPr lang="en-US" altLang="en-US" sz="2400" dirty="0">
                <a:solidFill>
                  <a:srgbClr val="0E0C93"/>
                </a:solidFill>
              </a:rPr>
              <a:t>, Newton-Raphson method uses information about the </a:t>
            </a:r>
            <a:r>
              <a:rPr lang="en-US" altLang="en-US" sz="2400" b="1" dirty="0"/>
              <a:t>function and its derivative </a:t>
            </a:r>
            <a:r>
              <a:rPr lang="en-US" altLang="en-US" sz="2400" dirty="0">
                <a:solidFill>
                  <a:srgbClr val="0E0C93"/>
                </a:solidFill>
              </a:rPr>
              <a:t>at that point to find a better guess of the root.</a:t>
            </a:r>
          </a:p>
          <a:p>
            <a:pPr eaLnBrk="1" hangingPunct="1">
              <a:lnSpc>
                <a:spcPct val="90000"/>
              </a:lnSpc>
              <a:buFont typeface="Wingdings" panose="05000000000000000000" pitchFamily="2" charset="2"/>
              <a:buNone/>
            </a:pPr>
            <a:endParaRPr lang="en-US" altLang="en-US" sz="1400" dirty="0"/>
          </a:p>
          <a:p>
            <a:pPr eaLnBrk="1" hangingPunct="1">
              <a:lnSpc>
                <a:spcPct val="90000"/>
              </a:lnSpc>
              <a:buFont typeface="Wingdings" panose="05000000000000000000" pitchFamily="2" charset="2"/>
              <a:buNone/>
            </a:pPr>
            <a:endParaRPr lang="en-US" altLang="en-US" sz="3200" dirty="0"/>
          </a:p>
          <a:p>
            <a:pPr eaLnBrk="1" hangingPunct="1">
              <a:lnSpc>
                <a:spcPct val="90000"/>
              </a:lnSpc>
              <a:buFont typeface="Wingdings" panose="05000000000000000000" pitchFamily="2" charset="2"/>
              <a:buNone/>
            </a:pPr>
            <a:endParaRPr lang="en-US" altLang="en-US" sz="3200" dirty="0"/>
          </a:p>
          <a:p>
            <a:pPr eaLnBrk="1" hangingPunct="1">
              <a:lnSpc>
                <a:spcPct val="90000"/>
              </a:lnSpc>
              <a:buFont typeface="Wingdings" panose="05000000000000000000" pitchFamily="2" charset="2"/>
              <a:buNone/>
            </a:pPr>
            <a:r>
              <a:rPr lang="en-US" altLang="en-US" sz="3200" dirty="0"/>
              <a:t>   Assumptions:</a:t>
            </a:r>
          </a:p>
          <a:p>
            <a:pPr lvl="1" eaLnBrk="1" hangingPunct="1">
              <a:lnSpc>
                <a:spcPct val="90000"/>
              </a:lnSpc>
            </a:pPr>
            <a:r>
              <a:rPr lang="en-US" altLang="en-US" b="1" i="1" dirty="0">
                <a:solidFill>
                  <a:srgbClr val="FF0000"/>
                </a:solidFill>
              </a:rPr>
              <a:t>f(x)</a:t>
            </a:r>
            <a:r>
              <a:rPr lang="en-US" altLang="en-US" dirty="0">
                <a:solidFill>
                  <a:srgbClr val="FF0000"/>
                </a:solidFill>
              </a:rPr>
              <a:t> is continuous and the first derivative is known</a:t>
            </a:r>
          </a:p>
          <a:p>
            <a:pPr lvl="1" eaLnBrk="1" hangingPunct="1">
              <a:lnSpc>
                <a:spcPct val="90000"/>
              </a:lnSpc>
            </a:pPr>
            <a:r>
              <a:rPr lang="en-US" altLang="en-US" dirty="0">
                <a:solidFill>
                  <a:srgbClr val="FF0000"/>
                </a:solidFill>
              </a:rPr>
              <a:t>An initial guess </a:t>
            </a:r>
            <a:r>
              <a:rPr lang="en-US" altLang="en-US" b="1" i="1" dirty="0">
                <a:solidFill>
                  <a:srgbClr val="FF0000"/>
                </a:solidFill>
              </a:rPr>
              <a:t>x</a:t>
            </a:r>
            <a:r>
              <a:rPr lang="en-US" altLang="en-US" b="1" i="1" baseline="-25000" dirty="0">
                <a:solidFill>
                  <a:srgbClr val="FF0000"/>
                </a:solidFill>
              </a:rPr>
              <a:t>0</a:t>
            </a:r>
            <a:r>
              <a:rPr lang="en-US" altLang="en-US" dirty="0">
                <a:solidFill>
                  <a:srgbClr val="FF0000"/>
                </a:solidFill>
              </a:rPr>
              <a:t> such that </a:t>
            </a:r>
            <a:r>
              <a:rPr lang="en-US" altLang="en-US" b="1" i="1" dirty="0">
                <a:solidFill>
                  <a:srgbClr val="FF0000"/>
                </a:solidFill>
              </a:rPr>
              <a:t>f’(x</a:t>
            </a:r>
            <a:r>
              <a:rPr lang="en-US" altLang="en-US" b="1" i="1" baseline="-25000" dirty="0">
                <a:solidFill>
                  <a:srgbClr val="FF0000"/>
                </a:solidFill>
              </a:rPr>
              <a:t>0</a:t>
            </a:r>
            <a:r>
              <a:rPr lang="en-US" altLang="en-US" b="1" i="1" dirty="0">
                <a:solidFill>
                  <a:srgbClr val="FF0000"/>
                </a:solidFill>
              </a:rPr>
              <a:t>)≠0</a:t>
            </a:r>
            <a:r>
              <a:rPr lang="en-US" altLang="en-US" dirty="0">
                <a:solidFill>
                  <a:srgbClr val="FF0000"/>
                </a:solidFill>
              </a:rPr>
              <a:t> is given</a:t>
            </a:r>
          </a:p>
        </p:txBody>
      </p:sp>
      <p:pic>
        <p:nvPicPr>
          <p:cNvPr id="3" name="Picture 2">
            <a:extLst>
              <a:ext uri="{FF2B5EF4-FFF2-40B4-BE49-F238E27FC236}">
                <a16:creationId xmlns:a16="http://schemas.microsoft.com/office/drawing/2014/main" id="{82F0513A-E47C-4842-BE5F-4EB4BA353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895600"/>
            <a:ext cx="3530250" cy="1412100"/>
          </a:xfrm>
          <a:prstGeom prst="rect">
            <a:avLst/>
          </a:prstGeom>
        </p:spPr>
      </p:pic>
      <p:sp>
        <p:nvSpPr>
          <p:cNvPr id="78851" name="Slide Number Placeholder 5">
            <a:extLst>
              <a:ext uri="{FF2B5EF4-FFF2-40B4-BE49-F238E27FC236}">
                <a16:creationId xmlns:a16="http://schemas.microsoft.com/office/drawing/2014/main" id="{66AE17D9-C139-4D0B-9D3A-610E6762EB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1CD31807-0597-437D-9811-738F16B8554D}" type="slidenum">
              <a:rPr lang="ar-SA" altLang="en-US"/>
              <a:pPr eaLnBrk="1" hangingPunct="1"/>
              <a:t>42</a:t>
            </a:fld>
            <a:endParaRPr lang="en-US" altLang="en-US"/>
          </a:p>
        </p:txBody>
      </p:sp>
      <p:sp>
        <p:nvSpPr>
          <p:cNvPr id="78852" name="Rectangle 2">
            <a:extLst>
              <a:ext uri="{FF2B5EF4-FFF2-40B4-BE49-F238E27FC236}">
                <a16:creationId xmlns:a16="http://schemas.microsoft.com/office/drawing/2014/main" id="{6B870059-1A70-49FF-8967-19CD0363E4C6}"/>
              </a:ext>
            </a:extLst>
          </p:cNvPr>
          <p:cNvSpPr>
            <a:spLocks noGrp="1" noChangeArrowheads="1"/>
          </p:cNvSpPr>
          <p:nvPr>
            <p:ph type="title"/>
          </p:nvPr>
        </p:nvSpPr>
        <p:spPr/>
        <p:txBody>
          <a:bodyPr/>
          <a:lstStyle/>
          <a:p>
            <a:pPr eaLnBrk="1" hangingPunct="1"/>
            <a:r>
              <a:rPr lang="en-US" altLang="en-US"/>
              <a:t>Newton-Raphson Method </a:t>
            </a:r>
            <a:br>
              <a:rPr lang="en-US" altLang="en-US"/>
            </a:br>
            <a:r>
              <a:rPr lang="en-US" altLang="en-US" sz="2900"/>
              <a:t>(Also known as Newton’s Method)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6A97-1248-4462-9C66-FBA4E933FA53}"/>
              </a:ext>
            </a:extLst>
          </p:cNvPr>
          <p:cNvSpPr>
            <a:spLocks noGrp="1"/>
          </p:cNvSpPr>
          <p:nvPr>
            <p:ph type="title"/>
          </p:nvPr>
        </p:nvSpPr>
        <p:spPr/>
        <p:txBody>
          <a:bodyPr/>
          <a:lstStyle/>
          <a:p>
            <a:r>
              <a:rPr lang="en-GB" dirty="0"/>
              <a:t>Newton-Raphson Method</a:t>
            </a:r>
          </a:p>
        </p:txBody>
      </p:sp>
      <p:sp>
        <p:nvSpPr>
          <p:cNvPr id="9" name="TextBox 8">
            <a:extLst>
              <a:ext uri="{FF2B5EF4-FFF2-40B4-BE49-F238E27FC236}">
                <a16:creationId xmlns:a16="http://schemas.microsoft.com/office/drawing/2014/main" id="{EBD7B3B4-E7D7-4686-AE1F-8D3DE156A9E4}"/>
              </a:ext>
            </a:extLst>
          </p:cNvPr>
          <p:cNvSpPr txBox="1"/>
          <p:nvPr/>
        </p:nvSpPr>
        <p:spPr>
          <a:xfrm>
            <a:off x="5142760" y="3417073"/>
            <a:ext cx="4020475" cy="1015663"/>
          </a:xfrm>
          <a:prstGeom prst="rect">
            <a:avLst/>
          </a:prstGeom>
          <a:solidFill>
            <a:schemeClr val="bg1"/>
          </a:solidFill>
          <a:effectLst>
            <a:glow rad="63500">
              <a:schemeClr val="accent4">
                <a:satMod val="175000"/>
                <a:alpha val="40000"/>
              </a:schemeClr>
            </a:glow>
          </a:effectLst>
        </p:spPr>
        <p:txBody>
          <a:bodyPr wrap="square">
            <a:spAutoFit/>
          </a:bodyPr>
          <a:lstStyle/>
          <a:p>
            <a:pPr algn="l"/>
            <a:r>
              <a:rPr lang="en-US" sz="2000" dirty="0">
                <a:latin typeface="CMSS12"/>
              </a:rPr>
              <a:t>I</a:t>
            </a:r>
            <a:r>
              <a:rPr lang="en-US" sz="2000" b="0" i="0" u="none" strike="noStrike" baseline="0" dirty="0">
                <a:latin typeface="CMSS12"/>
              </a:rPr>
              <a:t>f we draw the tangent to the curve at </a:t>
            </a:r>
            <a:r>
              <a:rPr lang="en-US" sz="2000" b="0" i="0" u="none" strike="noStrike" baseline="0" dirty="0">
                <a:latin typeface="CMMI12"/>
              </a:rPr>
              <a:t>x</a:t>
            </a:r>
            <a:r>
              <a:rPr lang="en-US" sz="1100" b="0" i="0" u="none" strike="noStrike" baseline="0" dirty="0">
                <a:latin typeface="CMR8"/>
              </a:rPr>
              <a:t>0</a:t>
            </a:r>
            <a:r>
              <a:rPr lang="en-US" sz="2000" b="0" i="0" u="none" strike="noStrike" baseline="0" dirty="0">
                <a:latin typeface="CMSS12"/>
              </a:rPr>
              <a:t>, this tangent will intersect the </a:t>
            </a:r>
            <a:r>
              <a:rPr lang="en-US" sz="2000" b="0" i="0" u="none" strike="noStrike" baseline="0" dirty="0">
                <a:latin typeface="CMMI12"/>
              </a:rPr>
              <a:t>x</a:t>
            </a:r>
            <a:r>
              <a:rPr lang="en-US" sz="2000" b="0" i="0" u="none" strike="noStrike" baseline="0" dirty="0">
                <a:latin typeface="CMSS12"/>
              </a:rPr>
              <a:t>-axis at a point closer to</a:t>
            </a:r>
            <a:r>
              <a:rPr lang="en-US" sz="2000" dirty="0">
                <a:latin typeface="CMSS12"/>
              </a:rPr>
              <a:t> root than </a:t>
            </a:r>
            <a:r>
              <a:rPr lang="en-US" sz="2000" b="0" i="0" u="none" strike="noStrike" baseline="0" dirty="0">
                <a:latin typeface="CMSS12"/>
              </a:rPr>
              <a:t> </a:t>
            </a:r>
            <a:r>
              <a:rPr lang="en-US" sz="2000" b="0" i="0" u="none" strike="noStrike" baseline="0" dirty="0">
                <a:latin typeface="CMMI12"/>
              </a:rPr>
              <a:t>x</a:t>
            </a:r>
            <a:r>
              <a:rPr lang="en-US" sz="1100" b="0" i="0" u="none" strike="noStrike" baseline="0" dirty="0">
                <a:latin typeface="CMR8"/>
              </a:rPr>
              <a:t>0.</a:t>
            </a:r>
            <a:endParaRPr lang="en-GB" sz="2000" dirty="0"/>
          </a:p>
        </p:txBody>
      </p:sp>
      <p:pic>
        <p:nvPicPr>
          <p:cNvPr id="6" name="Picture 5">
            <a:extLst>
              <a:ext uri="{FF2B5EF4-FFF2-40B4-BE49-F238E27FC236}">
                <a16:creationId xmlns:a16="http://schemas.microsoft.com/office/drawing/2014/main" id="{9172B38B-F0E9-4A17-AB07-14E85FE9E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733671"/>
            <a:ext cx="4802585" cy="4122355"/>
          </a:xfrm>
          <a:prstGeom prst="rect">
            <a:avLst/>
          </a:prstGeom>
        </p:spPr>
      </p:pic>
      <p:sp>
        <p:nvSpPr>
          <p:cNvPr id="7" name="TextBox 6">
            <a:extLst>
              <a:ext uri="{FF2B5EF4-FFF2-40B4-BE49-F238E27FC236}">
                <a16:creationId xmlns:a16="http://schemas.microsoft.com/office/drawing/2014/main" id="{D4E71612-9303-4092-BD20-4C4D2E68B841}"/>
              </a:ext>
            </a:extLst>
          </p:cNvPr>
          <p:cNvSpPr txBox="1"/>
          <p:nvPr/>
        </p:nvSpPr>
        <p:spPr>
          <a:xfrm>
            <a:off x="3528092" y="6140851"/>
            <a:ext cx="1600200" cy="369332"/>
          </a:xfrm>
          <a:prstGeom prst="rect">
            <a:avLst/>
          </a:prstGeom>
          <a:noFill/>
        </p:spPr>
        <p:txBody>
          <a:bodyPr wrap="square">
            <a:spAutoFit/>
          </a:bodyPr>
          <a:lstStyle/>
          <a:p>
            <a:r>
              <a:rPr lang="en-US" altLang="en-US" b="1" dirty="0">
                <a:latin typeface="Calibri" panose="020F0502020204030204" pitchFamily="34" charset="0"/>
                <a:cs typeface="Calibri" panose="020F0502020204030204" pitchFamily="34" charset="0"/>
              </a:rPr>
              <a:t>initial guess </a:t>
            </a:r>
            <a:endParaRPr lang="en-GB" b="1" dirty="0">
              <a:latin typeface="Calibri" panose="020F0502020204030204" pitchFamily="34" charset="0"/>
              <a:cs typeface="Calibri" panose="020F0502020204030204" pitchFamily="34" charset="0"/>
            </a:endParaRPr>
          </a:p>
        </p:txBody>
      </p:sp>
      <p:cxnSp>
        <p:nvCxnSpPr>
          <p:cNvPr id="5" name="Straight Arrow Connector 4">
            <a:extLst>
              <a:ext uri="{FF2B5EF4-FFF2-40B4-BE49-F238E27FC236}">
                <a16:creationId xmlns:a16="http://schemas.microsoft.com/office/drawing/2014/main" id="{82344889-E5F1-413B-8F0A-CDD1C4DE5411}"/>
              </a:ext>
            </a:extLst>
          </p:cNvPr>
          <p:cNvCxnSpPr>
            <a:cxnSpLocks/>
          </p:cNvCxnSpPr>
          <p:nvPr/>
        </p:nvCxnSpPr>
        <p:spPr>
          <a:xfrm flipV="1">
            <a:off x="4038600" y="5455051"/>
            <a:ext cx="0" cy="685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FA081F8-223F-446E-89ED-3C8FC6888E75}"/>
              </a:ext>
            </a:extLst>
          </p:cNvPr>
          <p:cNvCxnSpPr>
            <a:cxnSpLocks/>
          </p:cNvCxnSpPr>
          <p:nvPr/>
        </p:nvCxnSpPr>
        <p:spPr>
          <a:xfrm flipV="1">
            <a:off x="1600200" y="5228301"/>
            <a:ext cx="304800" cy="6277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B0FA8FC-E129-402F-9B1C-0F03F44AE822}"/>
              </a:ext>
            </a:extLst>
          </p:cNvPr>
          <p:cNvSpPr txBox="1"/>
          <p:nvPr/>
        </p:nvSpPr>
        <p:spPr>
          <a:xfrm>
            <a:off x="1295400" y="5802297"/>
            <a:ext cx="800100" cy="369332"/>
          </a:xfrm>
          <a:prstGeom prst="rect">
            <a:avLst/>
          </a:prstGeom>
          <a:noFill/>
        </p:spPr>
        <p:txBody>
          <a:bodyPr wrap="square">
            <a:spAutoFit/>
          </a:bodyPr>
          <a:lstStyle/>
          <a:p>
            <a:r>
              <a:rPr lang="en-US" altLang="en-US" b="1" dirty="0">
                <a:latin typeface="Calibri" panose="020F0502020204030204" pitchFamily="34" charset="0"/>
                <a:cs typeface="Calibri" panose="020F0502020204030204" pitchFamily="34" charset="0"/>
              </a:rPr>
              <a:t>root</a:t>
            </a:r>
            <a:endParaRPr lang="en-GB" b="1" dirty="0">
              <a:latin typeface="Calibri" panose="020F0502020204030204" pitchFamily="34" charset="0"/>
              <a:cs typeface="Calibri" panose="020F0502020204030204" pitchFamily="34" charset="0"/>
            </a:endParaRPr>
          </a:p>
        </p:txBody>
      </p:sp>
      <p:cxnSp>
        <p:nvCxnSpPr>
          <p:cNvPr id="13" name="Straight Arrow Connector 12">
            <a:extLst>
              <a:ext uri="{FF2B5EF4-FFF2-40B4-BE49-F238E27FC236}">
                <a16:creationId xmlns:a16="http://schemas.microsoft.com/office/drawing/2014/main" id="{49356831-7F04-461C-9C5A-470692C0118C}"/>
              </a:ext>
            </a:extLst>
          </p:cNvPr>
          <p:cNvCxnSpPr>
            <a:cxnSpLocks/>
          </p:cNvCxnSpPr>
          <p:nvPr/>
        </p:nvCxnSpPr>
        <p:spPr>
          <a:xfrm flipV="1">
            <a:off x="2647260" y="5334000"/>
            <a:ext cx="248340" cy="6529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AB3642A-E906-420D-A1DA-083361FB7E5D}"/>
              </a:ext>
            </a:extLst>
          </p:cNvPr>
          <p:cNvSpPr txBox="1"/>
          <p:nvPr/>
        </p:nvSpPr>
        <p:spPr>
          <a:xfrm>
            <a:off x="2095500" y="5986963"/>
            <a:ext cx="1600200" cy="646331"/>
          </a:xfrm>
          <a:prstGeom prst="rect">
            <a:avLst/>
          </a:prstGeom>
          <a:noFill/>
        </p:spPr>
        <p:txBody>
          <a:bodyPr wrap="square">
            <a:spAutoFit/>
          </a:bodyPr>
          <a:lstStyle/>
          <a:p>
            <a:r>
              <a:rPr lang="en-US" altLang="en-US" b="1" dirty="0">
                <a:solidFill>
                  <a:srgbClr val="0070C0"/>
                </a:solidFill>
                <a:latin typeface="Calibri" panose="020F0502020204030204" pitchFamily="34" charset="0"/>
                <a:cs typeface="Calibri" panose="020F0502020204030204" pitchFamily="34" charset="0"/>
              </a:rPr>
              <a:t>After 1</a:t>
            </a:r>
            <a:r>
              <a:rPr lang="en-US" altLang="en-US" b="1" baseline="30000" dirty="0">
                <a:solidFill>
                  <a:srgbClr val="0070C0"/>
                </a:solidFill>
                <a:latin typeface="Calibri" panose="020F0502020204030204" pitchFamily="34" charset="0"/>
                <a:cs typeface="Calibri" panose="020F0502020204030204" pitchFamily="34" charset="0"/>
              </a:rPr>
              <a:t>st</a:t>
            </a:r>
            <a:r>
              <a:rPr lang="en-US" altLang="en-US" b="1" dirty="0">
                <a:solidFill>
                  <a:srgbClr val="0070C0"/>
                </a:solidFill>
                <a:latin typeface="Calibri" panose="020F0502020204030204" pitchFamily="34" charset="0"/>
                <a:cs typeface="Calibri" panose="020F0502020204030204" pitchFamily="34" charset="0"/>
              </a:rPr>
              <a:t> iteration</a:t>
            </a:r>
            <a:endParaRPr lang="en-GB" b="1"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5323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39A553F-09CD-44B7-A74B-9950041D16F1}"/>
              </a:ext>
            </a:extLst>
          </p:cNvPr>
          <p:cNvPicPr>
            <a:picLocks noGrp="1" noChangeAspect="1"/>
          </p:cNvPicPr>
          <p:nvPr>
            <p:ph idx="1"/>
          </p:nvPr>
        </p:nvPicPr>
        <p:blipFill>
          <a:blip r:embed="rId2"/>
          <a:stretch>
            <a:fillRect/>
          </a:stretch>
        </p:blipFill>
        <p:spPr>
          <a:xfrm>
            <a:off x="4310407" y="1143000"/>
            <a:ext cx="4833593" cy="2412000"/>
          </a:xfrm>
        </p:spPr>
      </p:pic>
      <p:sp>
        <p:nvSpPr>
          <p:cNvPr id="2" name="Title 1">
            <a:extLst>
              <a:ext uri="{FF2B5EF4-FFF2-40B4-BE49-F238E27FC236}">
                <a16:creationId xmlns:a16="http://schemas.microsoft.com/office/drawing/2014/main" id="{265F6A97-1248-4462-9C66-FBA4E933FA53}"/>
              </a:ext>
            </a:extLst>
          </p:cNvPr>
          <p:cNvSpPr>
            <a:spLocks noGrp="1"/>
          </p:cNvSpPr>
          <p:nvPr>
            <p:ph type="title"/>
          </p:nvPr>
        </p:nvSpPr>
        <p:spPr/>
        <p:txBody>
          <a:bodyPr/>
          <a:lstStyle/>
          <a:p>
            <a:r>
              <a:rPr lang="en-GB" dirty="0"/>
              <a:t>Newton-Raphson Method</a:t>
            </a:r>
          </a:p>
        </p:txBody>
      </p:sp>
      <p:pic>
        <p:nvPicPr>
          <p:cNvPr id="4" name="Picture 3">
            <a:extLst>
              <a:ext uri="{FF2B5EF4-FFF2-40B4-BE49-F238E27FC236}">
                <a16:creationId xmlns:a16="http://schemas.microsoft.com/office/drawing/2014/main" id="{648F26EB-8EB1-4E81-B28F-D3A1875FDBD5}"/>
              </a:ext>
            </a:extLst>
          </p:cNvPr>
          <p:cNvPicPr>
            <a:picLocks noChangeAspect="1"/>
          </p:cNvPicPr>
          <p:nvPr/>
        </p:nvPicPr>
        <p:blipFill>
          <a:blip r:embed="rId3"/>
          <a:stretch>
            <a:fillRect/>
          </a:stretch>
        </p:blipFill>
        <p:spPr>
          <a:xfrm>
            <a:off x="228601" y="1886825"/>
            <a:ext cx="4828499" cy="756000"/>
          </a:xfrm>
          <a:prstGeom prst="rect">
            <a:avLst/>
          </a:prstGeom>
        </p:spPr>
      </p:pic>
      <p:pic>
        <p:nvPicPr>
          <p:cNvPr id="6" name="Picture 5">
            <a:extLst>
              <a:ext uri="{FF2B5EF4-FFF2-40B4-BE49-F238E27FC236}">
                <a16:creationId xmlns:a16="http://schemas.microsoft.com/office/drawing/2014/main" id="{07FC6CF4-09B0-452D-813F-976940E7C363}"/>
              </a:ext>
            </a:extLst>
          </p:cNvPr>
          <p:cNvPicPr>
            <a:picLocks noChangeAspect="1"/>
          </p:cNvPicPr>
          <p:nvPr/>
        </p:nvPicPr>
        <p:blipFill>
          <a:blip r:embed="rId4"/>
          <a:stretch>
            <a:fillRect/>
          </a:stretch>
        </p:blipFill>
        <p:spPr>
          <a:xfrm>
            <a:off x="381000" y="2997000"/>
            <a:ext cx="4367054" cy="864000"/>
          </a:xfrm>
          <a:prstGeom prst="rect">
            <a:avLst/>
          </a:prstGeom>
        </p:spPr>
      </p:pic>
      <p:pic>
        <p:nvPicPr>
          <p:cNvPr id="9" name="Picture 8">
            <a:extLst>
              <a:ext uri="{FF2B5EF4-FFF2-40B4-BE49-F238E27FC236}">
                <a16:creationId xmlns:a16="http://schemas.microsoft.com/office/drawing/2014/main" id="{3C11D7C4-F68B-408F-8274-15A8C475DD8A}"/>
              </a:ext>
            </a:extLst>
          </p:cNvPr>
          <p:cNvPicPr>
            <a:picLocks noChangeAspect="1"/>
          </p:cNvPicPr>
          <p:nvPr/>
        </p:nvPicPr>
        <p:blipFill>
          <a:blip r:embed="rId5"/>
          <a:stretch>
            <a:fillRect/>
          </a:stretch>
        </p:blipFill>
        <p:spPr>
          <a:xfrm>
            <a:off x="415011" y="4024187"/>
            <a:ext cx="6249384" cy="576000"/>
          </a:xfrm>
          <a:prstGeom prst="rect">
            <a:avLst/>
          </a:prstGeom>
        </p:spPr>
      </p:pic>
      <p:pic>
        <p:nvPicPr>
          <p:cNvPr id="12" name="Picture 11">
            <a:extLst>
              <a:ext uri="{FF2B5EF4-FFF2-40B4-BE49-F238E27FC236}">
                <a16:creationId xmlns:a16="http://schemas.microsoft.com/office/drawing/2014/main" id="{156AEAA3-5185-40E1-989F-DD4D4481CBAC}"/>
              </a:ext>
            </a:extLst>
          </p:cNvPr>
          <p:cNvPicPr>
            <a:picLocks noChangeAspect="1"/>
          </p:cNvPicPr>
          <p:nvPr/>
        </p:nvPicPr>
        <p:blipFill>
          <a:blip r:embed="rId6"/>
          <a:stretch>
            <a:fillRect/>
          </a:stretch>
        </p:blipFill>
        <p:spPr>
          <a:xfrm>
            <a:off x="370643" y="4953000"/>
            <a:ext cx="7400764" cy="972000"/>
          </a:xfrm>
          <a:prstGeom prst="rect">
            <a:avLst/>
          </a:prstGeom>
        </p:spPr>
      </p:pic>
    </p:spTree>
    <p:extLst>
      <p:ext uri="{BB962C8B-B14F-4D97-AF65-F5344CB8AC3E}">
        <p14:creationId xmlns:p14="http://schemas.microsoft.com/office/powerpoint/2010/main" val="27210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6A97-1248-4462-9C66-FBA4E933FA53}"/>
              </a:ext>
            </a:extLst>
          </p:cNvPr>
          <p:cNvSpPr>
            <a:spLocks noGrp="1"/>
          </p:cNvSpPr>
          <p:nvPr>
            <p:ph type="title"/>
          </p:nvPr>
        </p:nvSpPr>
        <p:spPr/>
        <p:txBody>
          <a:bodyPr/>
          <a:lstStyle/>
          <a:p>
            <a:r>
              <a:rPr lang="en-GB" dirty="0"/>
              <a:t>Newton-Raphson Method</a:t>
            </a:r>
          </a:p>
        </p:txBody>
      </p:sp>
      <p:pic>
        <p:nvPicPr>
          <p:cNvPr id="4" name="Picture 3">
            <a:extLst>
              <a:ext uri="{FF2B5EF4-FFF2-40B4-BE49-F238E27FC236}">
                <a16:creationId xmlns:a16="http://schemas.microsoft.com/office/drawing/2014/main" id="{D82CA777-D940-480C-9DA9-B01E2ED532E6}"/>
              </a:ext>
            </a:extLst>
          </p:cNvPr>
          <p:cNvPicPr>
            <a:picLocks noChangeAspect="1"/>
          </p:cNvPicPr>
          <p:nvPr/>
        </p:nvPicPr>
        <p:blipFill>
          <a:blip r:embed="rId2"/>
          <a:stretch>
            <a:fillRect/>
          </a:stretch>
        </p:blipFill>
        <p:spPr>
          <a:xfrm>
            <a:off x="457200" y="1559360"/>
            <a:ext cx="8701419" cy="1800000"/>
          </a:xfrm>
          <a:prstGeom prst="rect">
            <a:avLst/>
          </a:prstGeom>
        </p:spPr>
      </p:pic>
      <p:pic>
        <p:nvPicPr>
          <p:cNvPr id="6" name="Picture 5">
            <a:extLst>
              <a:ext uri="{FF2B5EF4-FFF2-40B4-BE49-F238E27FC236}">
                <a16:creationId xmlns:a16="http://schemas.microsoft.com/office/drawing/2014/main" id="{3C1F9E85-D50A-4E8A-A1E5-513612888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427931"/>
            <a:ext cx="3888185" cy="3337469"/>
          </a:xfrm>
          <a:prstGeom prst="rect">
            <a:avLst/>
          </a:prstGeom>
        </p:spPr>
      </p:pic>
    </p:spTree>
    <p:extLst>
      <p:ext uri="{BB962C8B-B14F-4D97-AF65-F5344CB8AC3E}">
        <p14:creationId xmlns:p14="http://schemas.microsoft.com/office/powerpoint/2010/main" val="682939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Date Placeholder 3">
            <a:extLst>
              <a:ext uri="{FF2B5EF4-FFF2-40B4-BE49-F238E27FC236}">
                <a16:creationId xmlns:a16="http://schemas.microsoft.com/office/drawing/2014/main" id="{97059F3A-5268-4F3F-B08B-D38778D0DE4C}"/>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22532" name="Slide Number Placeholder 5">
            <a:extLst>
              <a:ext uri="{FF2B5EF4-FFF2-40B4-BE49-F238E27FC236}">
                <a16:creationId xmlns:a16="http://schemas.microsoft.com/office/drawing/2014/main" id="{4485BEFF-C33D-4A20-BD98-93B3CE899B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DD6FCF0-9F35-43B3-A77C-B05B135C06E8}" type="slidenum">
              <a:rPr lang="ar-SA" altLang="en-US"/>
              <a:pPr eaLnBrk="1" hangingPunct="1"/>
              <a:t>46</a:t>
            </a:fld>
            <a:endParaRPr lang="en-US" altLang="en-US"/>
          </a:p>
        </p:txBody>
      </p:sp>
      <p:sp>
        <p:nvSpPr>
          <p:cNvPr id="22533" name="Rectangle 2">
            <a:extLst>
              <a:ext uri="{FF2B5EF4-FFF2-40B4-BE49-F238E27FC236}">
                <a16:creationId xmlns:a16="http://schemas.microsoft.com/office/drawing/2014/main" id="{57FD56D9-5461-4B8F-A4EB-07E6C247B9C7}"/>
              </a:ext>
            </a:extLst>
          </p:cNvPr>
          <p:cNvSpPr>
            <a:spLocks noGrp="1" noChangeArrowheads="1"/>
          </p:cNvSpPr>
          <p:nvPr>
            <p:ph type="title"/>
          </p:nvPr>
        </p:nvSpPr>
        <p:spPr/>
        <p:txBody>
          <a:bodyPr/>
          <a:lstStyle/>
          <a:p>
            <a:pPr eaLnBrk="1" hangingPunct="1"/>
            <a:r>
              <a:rPr lang="en-US" altLang="en-US"/>
              <a:t>Example</a:t>
            </a:r>
          </a:p>
        </p:txBody>
      </p:sp>
      <mc:AlternateContent xmlns:mc="http://schemas.openxmlformats.org/markup-compatibility/2006" xmlns:a14="http://schemas.microsoft.com/office/drawing/2010/main">
        <mc:Choice Requires="a14">
          <p:sp>
            <p:nvSpPr>
              <p:cNvPr id="22530" name="Object 3">
                <a:extLst>
                  <a:ext uri="{FF2B5EF4-FFF2-40B4-BE49-F238E27FC236}">
                    <a16:creationId xmlns:a16="http://schemas.microsoft.com/office/drawing/2014/main" id="{E979BED3-17CB-4B1E-B7F5-C5F617B3A781}"/>
                  </a:ext>
                </a:extLst>
              </p:cNvPr>
              <p:cNvSpPr txBox="1"/>
              <p:nvPr/>
            </p:nvSpPr>
            <p:spPr bwMode="auto">
              <a:xfrm>
                <a:off x="468313" y="1600200"/>
                <a:ext cx="8205787" cy="4070350"/>
              </a:xfrm>
              <a:prstGeom prst="rect">
                <a:avLst/>
              </a:prstGeom>
              <a:noFill/>
              <a:ln>
                <a:noFill/>
              </a:ln>
              <a:effectLst/>
            </p:spPr>
            <p:txBody>
              <a:bodyPr>
                <a:normAutofit/>
              </a:bodyPr>
              <a:lstStyle/>
              <a:p>
                <a:pPr>
                  <a:spcBef>
                    <a:spcPts val="1200"/>
                  </a:spcBef>
                  <a:spcAft>
                    <a:spcPts val="1200"/>
                  </a:spcAft>
                </a:pPr>
                <a14:m>
                  <m:oMathPara xmlns:m="http://schemas.openxmlformats.org/officeDocument/2006/math">
                    <m:oMathParaPr>
                      <m:jc m:val="left"/>
                    </m:oMathParaPr>
                    <m:oMath xmlns:m="http://schemas.openxmlformats.org/officeDocument/2006/math">
                      <m:r>
                        <m:rPr>
                          <m:nor/>
                        </m:rPr>
                        <a:rPr lang="en-GB" i="0" smtClean="0">
                          <a:solidFill>
                            <a:srgbClr val="000000"/>
                          </a:solidFill>
                          <a:latin typeface="Cambria Math" panose="02040503050406030204" pitchFamily="18" charset="0"/>
                        </a:rPr>
                        <m:t>Find</m:t>
                      </m:r>
                      <m:r>
                        <m:rPr>
                          <m:nor/>
                        </m:rPr>
                        <a:rPr lang="en-GB" i="0" smtClean="0">
                          <a:solidFill>
                            <a:srgbClr val="000000"/>
                          </a:solidFill>
                          <a:latin typeface="Cambria Math" panose="02040503050406030204" pitchFamily="18" charset="0"/>
                        </a:rPr>
                        <m:t> </m:t>
                      </m:r>
                      <m:r>
                        <m:rPr>
                          <m:nor/>
                        </m:rPr>
                        <a:rPr lang="en-GB" i="0" smtClean="0">
                          <a:solidFill>
                            <a:srgbClr val="000000"/>
                          </a:solidFill>
                          <a:latin typeface="Cambria Math" panose="02040503050406030204" pitchFamily="18" charset="0"/>
                        </a:rPr>
                        <m:t>a</m:t>
                      </m:r>
                      <m:r>
                        <m:rPr>
                          <m:nor/>
                        </m:rPr>
                        <a:rPr lang="en-GB" i="0" smtClean="0">
                          <a:solidFill>
                            <a:srgbClr val="000000"/>
                          </a:solidFill>
                          <a:latin typeface="Cambria Math" panose="02040503050406030204" pitchFamily="18" charset="0"/>
                        </a:rPr>
                        <m:t> </m:t>
                      </m:r>
                      <m:r>
                        <m:rPr>
                          <m:nor/>
                        </m:rPr>
                        <a:rPr lang="en-GB" i="0" smtClean="0">
                          <a:solidFill>
                            <a:srgbClr val="000000"/>
                          </a:solidFill>
                          <a:latin typeface="Cambria Math" panose="02040503050406030204" pitchFamily="18" charset="0"/>
                        </a:rPr>
                        <m:t>zero</m:t>
                      </m:r>
                      <m:r>
                        <m:rPr>
                          <m:nor/>
                        </m:rPr>
                        <a:rPr lang="en-GB" i="0" smtClean="0">
                          <a:solidFill>
                            <a:srgbClr val="000000"/>
                          </a:solidFill>
                          <a:latin typeface="Cambria Math" panose="02040503050406030204" pitchFamily="18" charset="0"/>
                        </a:rPr>
                        <m:t> </m:t>
                      </m:r>
                      <m:r>
                        <m:rPr>
                          <m:nor/>
                        </m:rPr>
                        <a:rPr lang="en-GB" i="0" smtClean="0">
                          <a:solidFill>
                            <a:srgbClr val="000000"/>
                          </a:solidFill>
                          <a:latin typeface="Cambria Math" panose="02040503050406030204" pitchFamily="18" charset="0"/>
                        </a:rPr>
                        <m:t>of</m:t>
                      </m:r>
                      <m:r>
                        <m:rPr>
                          <m:nor/>
                        </m:rPr>
                        <a:rPr lang="en-GB" i="0" smtClean="0">
                          <a:solidFill>
                            <a:srgbClr val="000000"/>
                          </a:solidFill>
                          <a:latin typeface="Cambria Math" panose="02040503050406030204" pitchFamily="18" charset="0"/>
                        </a:rPr>
                        <m:t> </m:t>
                      </m:r>
                      <m:r>
                        <m:rPr>
                          <m:nor/>
                        </m:rPr>
                        <a:rPr lang="en-GB" i="0" smtClean="0">
                          <a:solidFill>
                            <a:srgbClr val="000000"/>
                          </a:solidFill>
                          <a:latin typeface="Cambria Math" panose="02040503050406030204" pitchFamily="18" charset="0"/>
                        </a:rPr>
                        <m:t>the</m:t>
                      </m:r>
                      <m:r>
                        <m:rPr>
                          <m:nor/>
                        </m:rPr>
                        <a:rPr lang="en-GB" i="0" smtClean="0">
                          <a:solidFill>
                            <a:srgbClr val="000000"/>
                          </a:solidFill>
                          <a:latin typeface="Cambria Math" panose="02040503050406030204" pitchFamily="18" charset="0"/>
                        </a:rPr>
                        <m:t> </m:t>
                      </m:r>
                      <m:r>
                        <m:rPr>
                          <m:nor/>
                        </m:rPr>
                        <a:rPr lang="en-GB" i="0" smtClean="0">
                          <a:solidFill>
                            <a:srgbClr val="000000"/>
                          </a:solidFill>
                          <a:latin typeface="Cambria Math" panose="02040503050406030204" pitchFamily="18" charset="0"/>
                        </a:rPr>
                        <m:t>function</m:t>
                      </m:r>
                      <m:r>
                        <m:rPr>
                          <m:nor/>
                        </m:rPr>
                        <a:rPr lang="en-GB" i="0" smtClean="0">
                          <a:solidFill>
                            <a:srgbClr val="000000"/>
                          </a:solidFill>
                          <a:latin typeface="Cambria Math" panose="02040503050406030204" pitchFamily="18" charset="0"/>
                        </a:rPr>
                        <m:t> </m:t>
                      </m:r>
                      <m:r>
                        <a:rPr lang="en-GB" i="1">
                          <a:solidFill>
                            <a:srgbClr val="000000"/>
                          </a:solidFill>
                          <a:latin typeface="Cambria Math" panose="02040503050406030204" pitchFamily="18" charset="0"/>
                        </a:rPr>
                        <m:t>𝑓</m:t>
                      </m:r>
                      <m:d>
                        <m:dPr>
                          <m:ctrlPr>
                            <a:rPr lang="en-GB" i="1">
                              <a:solidFill>
                                <a:srgbClr val="000000"/>
                              </a:solidFill>
                              <a:latin typeface="Cambria Math" panose="02040503050406030204" pitchFamily="18" charset="0"/>
                            </a:rPr>
                          </m:ctrlPr>
                        </m:dPr>
                        <m:e>
                          <m:r>
                            <a:rPr lang="en-GB" i="1">
                              <a:solidFill>
                                <a:srgbClr val="000000"/>
                              </a:solidFill>
                              <a:latin typeface="Cambria Math" panose="02040503050406030204" pitchFamily="18" charset="0"/>
                            </a:rPr>
                            <m:t>𝑥</m:t>
                          </m:r>
                        </m:e>
                      </m:d>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𝑥</m:t>
                          </m:r>
                        </m:e>
                        <m:sup>
                          <m:r>
                            <a:rPr lang="en-GB" i="1">
                              <a:solidFill>
                                <a:srgbClr val="000000"/>
                              </a:solidFill>
                              <a:latin typeface="Cambria Math" panose="02040503050406030204" pitchFamily="18" charset="0"/>
                            </a:rPr>
                            <m:t>3</m:t>
                          </m:r>
                        </m:sup>
                      </m:sSup>
                      <m:r>
                        <a:rPr lang="en-GB" i="1">
                          <a:solidFill>
                            <a:srgbClr val="000000"/>
                          </a:solidFill>
                          <a:latin typeface="Cambria Math" panose="02040503050406030204" pitchFamily="18" charset="0"/>
                        </a:rPr>
                        <m:t>−2</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𝑥</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𝑥</m:t>
                      </m:r>
                      <m:r>
                        <a:rPr lang="en-GB" i="1">
                          <a:solidFill>
                            <a:srgbClr val="000000"/>
                          </a:solidFill>
                          <a:latin typeface="Cambria Math" panose="02040503050406030204" pitchFamily="18" charset="0"/>
                        </a:rPr>
                        <m:t>−3</m:t>
                      </m:r>
                      <m:r>
                        <m:rPr>
                          <m:nor/>
                        </m:rPr>
                        <a:rPr lang="en-GB" i="0">
                          <a:solidFill>
                            <a:srgbClr val="000000"/>
                          </a:solidFill>
                          <a:latin typeface="Cambria Math" panose="02040503050406030204" pitchFamily="18" charset="0"/>
                        </a:rPr>
                        <m:t>  , </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0</m:t>
                          </m:r>
                        </m:sub>
                      </m:sSub>
                      <m:r>
                        <a:rPr lang="en-GB" i="1">
                          <a:solidFill>
                            <a:srgbClr val="000000"/>
                          </a:solidFill>
                          <a:latin typeface="Cambria Math" panose="02040503050406030204" pitchFamily="18" charset="0"/>
                        </a:rPr>
                        <m:t>=</m:t>
                      </m:r>
                      <m:r>
                        <m:rPr>
                          <m:nor/>
                        </m:rPr>
                        <a:rPr lang="en-GB" i="0">
                          <a:solidFill>
                            <a:srgbClr val="000000"/>
                          </a:solidFill>
                          <a:latin typeface="Cambria Math" panose="02040503050406030204" pitchFamily="18" charset="0"/>
                        </a:rPr>
                        <m:t>4</m:t>
                      </m:r>
                    </m:oMath>
                  </m:oMathPara>
                </a14:m>
                <a:endParaRPr lang="en-US" i="0" dirty="0">
                  <a:solidFill>
                    <a:srgbClr val="000000"/>
                  </a:solidFill>
                  <a:latin typeface="Cambria Math" panose="02040503050406030204" pitchFamily="18" charset="0"/>
                </a:endParaRPr>
              </a:p>
              <a:p>
                <a:pPr>
                  <a:spcBef>
                    <a:spcPts val="0"/>
                  </a:spcBef>
                  <a:spcAft>
                    <a:spcPts val="0"/>
                  </a:spcAft>
                </a:pPr>
                <a14:m>
                  <m:oMathPara xmlns:m="http://schemas.openxmlformats.org/officeDocument/2006/math">
                    <m:oMathParaPr>
                      <m:jc m:val="left"/>
                    </m:oMathParaPr>
                    <m:oMath xmlns:m="http://schemas.openxmlformats.org/officeDocument/2006/math">
                      <m:r>
                        <m:rPr>
                          <m:nor/>
                        </m:rPr>
                        <a:rPr lang="en-GB" i="0">
                          <a:solidFill>
                            <a:srgbClr val="000000"/>
                          </a:solidFill>
                          <a:latin typeface="Cambria Math" panose="02040503050406030204" pitchFamily="18" charset="0"/>
                        </a:rPr>
                        <m:t> </m:t>
                      </m:r>
                    </m:oMath>
                  </m:oMathPara>
                </a14:m>
                <a:endParaRPr lang="en-US" i="0" dirty="0">
                  <a:solidFill>
                    <a:srgbClr val="000000"/>
                  </a:solidFill>
                  <a:latin typeface="Cambria Math" panose="02040503050406030204" pitchFamily="18" charset="0"/>
                </a:endParaRPr>
              </a:p>
              <a:p>
                <a:pPr>
                  <a:spcBef>
                    <a:spcPts val="1200"/>
                  </a:spcBef>
                  <a:spcAft>
                    <a:spcPts val="1200"/>
                  </a:spcAft>
                </a:pPr>
                <a14:m>
                  <m:oMathPara xmlns:m="http://schemas.openxmlformats.org/officeDocument/2006/math">
                    <m:oMathParaPr>
                      <m:jc m:val="left"/>
                    </m:oMathParaPr>
                    <m:oMath xmlns:m="http://schemas.openxmlformats.org/officeDocument/2006/math">
                      <m:r>
                        <a:rPr lang="en-GB" i="1">
                          <a:solidFill>
                            <a:srgbClr val="000000"/>
                          </a:solidFill>
                          <a:latin typeface="Cambria Math" panose="02040503050406030204" pitchFamily="18" charset="0"/>
                        </a:rPr>
                        <m:t>𝑓</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𝑥</m:t>
                      </m:r>
                      <m:r>
                        <a:rPr lang="en-GB" i="1">
                          <a:solidFill>
                            <a:srgbClr val="000000"/>
                          </a:solidFill>
                          <a:latin typeface="Cambria Math" panose="02040503050406030204" pitchFamily="18" charset="0"/>
                        </a:rPr>
                        <m:t>) =3</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𝑥</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−4</m:t>
                      </m:r>
                      <m:r>
                        <a:rPr lang="en-GB" i="1">
                          <a:solidFill>
                            <a:srgbClr val="000000"/>
                          </a:solidFill>
                          <a:latin typeface="Cambria Math" panose="02040503050406030204" pitchFamily="18" charset="0"/>
                        </a:rPr>
                        <m:t>𝑥</m:t>
                      </m:r>
                      <m:r>
                        <a:rPr lang="en-GB" i="1">
                          <a:solidFill>
                            <a:srgbClr val="000000"/>
                          </a:solidFill>
                          <a:latin typeface="Cambria Math" panose="02040503050406030204" pitchFamily="18" charset="0"/>
                        </a:rPr>
                        <m:t>+1</m:t>
                      </m:r>
                      <m:r>
                        <m:rPr>
                          <m:nor/>
                        </m:rPr>
                        <a:rPr lang="en-GB" i="0">
                          <a:solidFill>
                            <a:srgbClr val="000000"/>
                          </a:solidFill>
                          <a:latin typeface="Cambria Math" panose="02040503050406030204" pitchFamily="18" charset="0"/>
                        </a:rPr>
                        <m:t>  </m:t>
                      </m:r>
                    </m:oMath>
                  </m:oMathPara>
                </a14:m>
                <a:endParaRPr lang="en-GB" i="0" dirty="0">
                  <a:solidFill>
                    <a:srgbClr val="000000"/>
                  </a:solidFill>
                  <a:latin typeface="Cambria Math" panose="02040503050406030204" pitchFamily="18" charset="0"/>
                </a:endParaRPr>
              </a:p>
              <a:p>
                <a:pPr>
                  <a:spcBef>
                    <a:spcPts val="0"/>
                  </a:spcBef>
                  <a:spcAft>
                    <a:spcPts val="1200"/>
                  </a:spcAft>
                </a:pPr>
                <a:br>
                  <a:rPr lang="en-GB" i="0"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GB" i="0">
                          <a:solidFill>
                            <a:srgbClr val="000000"/>
                          </a:solidFill>
                          <a:latin typeface="Cambria Math" panose="02040503050406030204" pitchFamily="18" charset="0"/>
                        </a:rPr>
                        <m:t>Iteration</m:t>
                      </m:r>
                      <m:r>
                        <m:rPr>
                          <m:nor/>
                        </m:rPr>
                        <a:rPr lang="en-GB" i="0">
                          <a:solidFill>
                            <a:srgbClr val="000000"/>
                          </a:solidFill>
                          <a:latin typeface="Cambria Math" panose="02040503050406030204" pitchFamily="18" charset="0"/>
                        </a:rPr>
                        <m:t> 1:     </m:t>
                      </m:r>
                      <m:r>
                        <a:rPr lang="en-GB" i="0">
                          <a:solidFill>
                            <a:srgbClr val="000000"/>
                          </a:solidFill>
                          <a:latin typeface="Cambria Math" panose="02040503050406030204" pitchFamily="18" charset="0"/>
                        </a:rPr>
                        <m:t> </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0</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𝑓</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0</m:t>
                              </m:r>
                            </m:sub>
                          </m:sSub>
                          <m:r>
                            <a:rPr lang="en-GB" i="1">
                              <a:solidFill>
                                <a:srgbClr val="000000"/>
                              </a:solidFill>
                              <a:latin typeface="Cambria Math" panose="02040503050406030204" pitchFamily="18" charset="0"/>
                            </a:rPr>
                            <m:t>)</m:t>
                          </m:r>
                        </m:num>
                        <m:den>
                          <m:r>
                            <a:rPr lang="en-GB" i="1">
                              <a:solidFill>
                                <a:srgbClr val="000000"/>
                              </a:solidFill>
                              <a:latin typeface="Cambria Math" panose="02040503050406030204" pitchFamily="18" charset="0"/>
                            </a:rPr>
                            <m:t>𝑓</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0</m:t>
                              </m:r>
                            </m:sub>
                          </m:sSub>
                          <m:r>
                            <a:rPr lang="en-GB" i="1">
                              <a:solidFill>
                                <a:srgbClr val="000000"/>
                              </a:solidFill>
                              <a:latin typeface="Cambria Math" panose="02040503050406030204" pitchFamily="18" charset="0"/>
                            </a:rPr>
                            <m:t>)</m:t>
                          </m:r>
                        </m:den>
                      </m:f>
                      <m:r>
                        <a:rPr lang="en-GB" i="1">
                          <a:solidFill>
                            <a:srgbClr val="000000"/>
                          </a:solidFill>
                          <a:latin typeface="Cambria Math" panose="02040503050406030204" pitchFamily="18" charset="0"/>
                        </a:rPr>
                        <m:t>=4−</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33</m:t>
                          </m:r>
                        </m:num>
                        <m:den>
                          <m:r>
                            <a:rPr lang="en-GB" i="1">
                              <a:solidFill>
                                <a:srgbClr val="000000"/>
                              </a:solidFill>
                              <a:latin typeface="Cambria Math" panose="02040503050406030204" pitchFamily="18" charset="0"/>
                            </a:rPr>
                            <m:t>33</m:t>
                          </m:r>
                        </m:den>
                      </m:f>
                      <m:r>
                        <a:rPr lang="en-GB" i="1">
                          <a:solidFill>
                            <a:srgbClr val="000000"/>
                          </a:solidFill>
                          <a:latin typeface="Cambria Math" panose="02040503050406030204" pitchFamily="18" charset="0"/>
                        </a:rPr>
                        <m:t>=3</m:t>
                      </m:r>
                    </m:oMath>
                  </m:oMathPara>
                </a14:m>
                <a:endParaRPr lang="en-US" i="1" dirty="0">
                  <a:solidFill>
                    <a:srgbClr val="000000"/>
                  </a:solidFill>
                  <a:latin typeface="Cambria Math" panose="02040503050406030204" pitchFamily="18" charset="0"/>
                </a:endParaRPr>
              </a:p>
              <a:p>
                <a:pPr>
                  <a:spcBef>
                    <a:spcPts val="1200"/>
                  </a:spcBef>
                  <a:spcAft>
                    <a:spcPts val="1200"/>
                  </a:spcAft>
                </a:pPr>
                <a14:m>
                  <m:oMathPara xmlns:m="http://schemas.openxmlformats.org/officeDocument/2006/math">
                    <m:oMathParaPr>
                      <m:jc m:val="left"/>
                    </m:oMathParaPr>
                    <m:oMath xmlns:m="http://schemas.openxmlformats.org/officeDocument/2006/math">
                      <m:r>
                        <m:rPr>
                          <m:nor/>
                        </m:rPr>
                        <a:rPr lang="en-GB" i="0">
                          <a:solidFill>
                            <a:srgbClr val="000000"/>
                          </a:solidFill>
                          <a:latin typeface="Cambria Math" panose="02040503050406030204" pitchFamily="18" charset="0"/>
                        </a:rPr>
                        <m:t>Iteration</m:t>
                      </m:r>
                      <m:r>
                        <m:rPr>
                          <m:nor/>
                        </m:rPr>
                        <a:rPr lang="en-GB" i="0">
                          <a:solidFill>
                            <a:srgbClr val="000000"/>
                          </a:solidFill>
                          <a:latin typeface="Cambria Math" panose="02040503050406030204" pitchFamily="18" charset="0"/>
                        </a:rPr>
                        <m:t> 2:     </m:t>
                      </m:r>
                      <m:r>
                        <a:rPr lang="en-GB" i="0">
                          <a:solidFill>
                            <a:srgbClr val="000000"/>
                          </a:solidFill>
                          <a:latin typeface="Cambria Math" panose="02040503050406030204" pitchFamily="18" charset="0"/>
                        </a:rPr>
                        <m:t> </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𝑓</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num>
                        <m:den>
                          <m:r>
                            <a:rPr lang="en-GB" i="1">
                              <a:solidFill>
                                <a:srgbClr val="000000"/>
                              </a:solidFill>
                              <a:latin typeface="Cambria Math" panose="02040503050406030204" pitchFamily="18" charset="0"/>
                            </a:rPr>
                            <m:t>𝑓</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den>
                      </m:f>
                      <m:r>
                        <a:rPr lang="en-GB" i="1">
                          <a:solidFill>
                            <a:srgbClr val="000000"/>
                          </a:solidFill>
                          <a:latin typeface="Cambria Math" panose="02040503050406030204" pitchFamily="18" charset="0"/>
                        </a:rPr>
                        <m:t>=3−</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9</m:t>
                          </m:r>
                        </m:num>
                        <m:den>
                          <m:r>
                            <a:rPr lang="en-GB" i="1">
                              <a:solidFill>
                                <a:srgbClr val="000000"/>
                              </a:solidFill>
                              <a:latin typeface="Cambria Math" panose="02040503050406030204" pitchFamily="18" charset="0"/>
                            </a:rPr>
                            <m:t>16</m:t>
                          </m:r>
                        </m:den>
                      </m:f>
                      <m:r>
                        <a:rPr lang="en-GB" i="1">
                          <a:solidFill>
                            <a:srgbClr val="000000"/>
                          </a:solidFill>
                          <a:latin typeface="Cambria Math" panose="02040503050406030204" pitchFamily="18" charset="0"/>
                        </a:rPr>
                        <m:t>=2.4375</m:t>
                      </m:r>
                    </m:oMath>
                  </m:oMathPara>
                </a14:m>
                <a:endParaRPr lang="en-US" i="1" dirty="0">
                  <a:solidFill>
                    <a:srgbClr val="000000"/>
                  </a:solidFill>
                  <a:latin typeface="Cambria Math" panose="02040503050406030204" pitchFamily="18" charset="0"/>
                </a:endParaRPr>
              </a:p>
              <a:p>
                <a:pPr>
                  <a:spcBef>
                    <a:spcPts val="1200"/>
                  </a:spcBef>
                  <a:spcAft>
                    <a:spcPts val="1200"/>
                  </a:spcAft>
                </a:pPr>
                <a14:m>
                  <m:oMathPara xmlns:m="http://schemas.openxmlformats.org/officeDocument/2006/math">
                    <m:oMathParaPr>
                      <m:jc m:val="left"/>
                    </m:oMathParaPr>
                    <m:oMath xmlns:m="http://schemas.openxmlformats.org/officeDocument/2006/math">
                      <m:r>
                        <m:rPr>
                          <m:nor/>
                        </m:rPr>
                        <a:rPr lang="en-GB" i="0">
                          <a:solidFill>
                            <a:srgbClr val="000000"/>
                          </a:solidFill>
                          <a:latin typeface="Cambria Math" panose="02040503050406030204" pitchFamily="18" charset="0"/>
                        </a:rPr>
                        <m:t>Iteration</m:t>
                      </m:r>
                      <m:r>
                        <m:rPr>
                          <m:nor/>
                        </m:rPr>
                        <a:rPr lang="en-GB" i="0">
                          <a:solidFill>
                            <a:srgbClr val="000000"/>
                          </a:solidFill>
                          <a:latin typeface="Cambria Math" panose="02040503050406030204" pitchFamily="18" charset="0"/>
                        </a:rPr>
                        <m:t> 3:     </m:t>
                      </m:r>
                      <m:r>
                        <a:rPr lang="en-GB" i="0">
                          <a:solidFill>
                            <a:srgbClr val="000000"/>
                          </a:solidFill>
                          <a:latin typeface="Cambria Math" panose="02040503050406030204" pitchFamily="18" charset="0"/>
                        </a:rPr>
                        <m:t> </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3</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𝑓</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num>
                        <m:den>
                          <m:r>
                            <a:rPr lang="en-GB" i="1">
                              <a:solidFill>
                                <a:srgbClr val="000000"/>
                              </a:solidFill>
                              <a:latin typeface="Cambria Math" panose="02040503050406030204" pitchFamily="18" charset="0"/>
                            </a:rPr>
                            <m:t>𝑓</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𝑥</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den>
                      </m:f>
                      <m:r>
                        <a:rPr lang="en-GB" i="1">
                          <a:solidFill>
                            <a:srgbClr val="000000"/>
                          </a:solidFill>
                          <a:latin typeface="Cambria Math" panose="02040503050406030204" pitchFamily="18" charset="0"/>
                        </a:rPr>
                        <m:t>=2.4375−</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2.0369</m:t>
                          </m:r>
                        </m:num>
                        <m:den>
                          <m:r>
                            <a:rPr lang="en-GB" i="1">
                              <a:solidFill>
                                <a:srgbClr val="000000"/>
                              </a:solidFill>
                              <a:latin typeface="Cambria Math" panose="02040503050406030204" pitchFamily="18" charset="0"/>
                            </a:rPr>
                            <m:t>9.0742</m:t>
                          </m:r>
                        </m:den>
                      </m:f>
                      <m:r>
                        <a:rPr lang="en-GB" i="1">
                          <a:solidFill>
                            <a:srgbClr val="000000"/>
                          </a:solidFill>
                          <a:latin typeface="Cambria Math" panose="02040503050406030204" pitchFamily="18" charset="0"/>
                        </a:rPr>
                        <m:t>=2.2130</m:t>
                      </m:r>
                    </m:oMath>
                  </m:oMathPara>
                </a14:m>
                <a:endParaRPr lang="en-GB" dirty="0"/>
              </a:p>
            </p:txBody>
          </p:sp>
        </mc:Choice>
        <mc:Fallback xmlns="">
          <p:sp>
            <p:nvSpPr>
              <p:cNvPr id="22530" name="Object 3">
                <a:extLst>
                  <a:ext uri="{FF2B5EF4-FFF2-40B4-BE49-F238E27FC236}">
                    <a16:creationId xmlns:a16="http://schemas.microsoft.com/office/drawing/2014/main" id="{E979BED3-17CB-4B1E-B7F5-C5F617B3A781}"/>
                  </a:ext>
                </a:extLst>
              </p:cNvPr>
              <p:cNvSpPr txBox="1">
                <a:spLocks noRot="1" noChangeAspect="1" noMove="1" noResize="1" noEditPoints="1" noAdjustHandles="1" noChangeArrowheads="1" noChangeShapeType="1" noTextEdit="1"/>
              </p:cNvSpPr>
              <p:nvPr/>
            </p:nvSpPr>
            <p:spPr bwMode="auto">
              <a:xfrm>
                <a:off x="468313" y="1600200"/>
                <a:ext cx="8205787" cy="4070350"/>
              </a:xfrm>
              <a:prstGeom prst="rect">
                <a:avLst/>
              </a:prstGeom>
              <a:blipFill>
                <a:blip r:embed="rId3"/>
                <a:stretch>
                  <a:fillRect/>
                </a:stretch>
              </a:blipFill>
              <a:ln>
                <a:noFill/>
              </a:ln>
              <a:effectLst/>
            </p:spPr>
            <p:txBody>
              <a:bodyPr/>
              <a:lstStyle/>
              <a:p>
                <a:r>
                  <a:rPr lang="en-GB">
                    <a:noFill/>
                  </a:rPr>
                  <a:t> </a:t>
                </a:r>
              </a:p>
            </p:txBody>
          </p:sp>
        </mc:Fallback>
      </mc:AlternateContent>
      <p:sp>
        <p:nvSpPr>
          <p:cNvPr id="6" name="TextBox 5">
            <a:extLst>
              <a:ext uri="{FF2B5EF4-FFF2-40B4-BE49-F238E27FC236}">
                <a16:creationId xmlns:a16="http://schemas.microsoft.com/office/drawing/2014/main" id="{A157C5A3-AC1A-4CCE-A975-3ABAF0F0D66C}"/>
              </a:ext>
            </a:extLst>
          </p:cNvPr>
          <p:cNvSpPr txBox="1"/>
          <p:nvPr/>
        </p:nvSpPr>
        <p:spPr>
          <a:xfrm>
            <a:off x="5562600" y="644310"/>
            <a:ext cx="1600200" cy="369332"/>
          </a:xfrm>
          <a:prstGeom prst="rect">
            <a:avLst/>
          </a:prstGeom>
          <a:noFill/>
        </p:spPr>
        <p:txBody>
          <a:bodyPr wrap="square">
            <a:spAutoFit/>
          </a:bodyPr>
          <a:lstStyle/>
          <a:p>
            <a:r>
              <a:rPr lang="en-US" altLang="en-US" b="1" dirty="0">
                <a:latin typeface="Calibri" panose="020F0502020204030204" pitchFamily="34" charset="0"/>
                <a:cs typeface="Calibri" panose="020F0502020204030204" pitchFamily="34" charset="0"/>
              </a:rPr>
              <a:t>initial guess </a:t>
            </a:r>
            <a:endParaRPr lang="en-GB" b="1" dirty="0">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F0C34B51-4A41-463A-8332-FB6ED23BE4CD}"/>
              </a:ext>
            </a:extLst>
          </p:cNvPr>
          <p:cNvCxnSpPr>
            <a:cxnSpLocks/>
          </p:cNvCxnSpPr>
          <p:nvPr/>
        </p:nvCxnSpPr>
        <p:spPr>
          <a:xfrm flipH="1">
            <a:off x="6172200" y="990600"/>
            <a:ext cx="0" cy="685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a:extLst>
              <a:ext uri="{FF2B5EF4-FFF2-40B4-BE49-F238E27FC236}">
                <a16:creationId xmlns:a16="http://schemas.microsoft.com/office/drawing/2014/main" id="{FC63CE50-C6E8-4437-8196-7244C0C3BF09}"/>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80899" name="Slide Number Placeholder 5">
            <a:extLst>
              <a:ext uri="{FF2B5EF4-FFF2-40B4-BE49-F238E27FC236}">
                <a16:creationId xmlns:a16="http://schemas.microsoft.com/office/drawing/2014/main" id="{327A9146-4EDD-42D8-9312-2661AEB82D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886FD48-EB4C-47C7-8D8E-D3731A06A41B}" type="slidenum">
              <a:rPr lang="ar-SA" altLang="en-US"/>
              <a:pPr eaLnBrk="1" hangingPunct="1"/>
              <a:t>47</a:t>
            </a:fld>
            <a:endParaRPr lang="en-US" altLang="en-US"/>
          </a:p>
        </p:txBody>
      </p:sp>
      <p:sp>
        <p:nvSpPr>
          <p:cNvPr id="80900" name="Rectangle 2">
            <a:extLst>
              <a:ext uri="{FF2B5EF4-FFF2-40B4-BE49-F238E27FC236}">
                <a16:creationId xmlns:a16="http://schemas.microsoft.com/office/drawing/2014/main" id="{DC0D2A17-13E6-4956-92B1-A80EC77EAA6D}"/>
              </a:ext>
            </a:extLst>
          </p:cNvPr>
          <p:cNvSpPr>
            <a:spLocks noGrp="1" noChangeArrowheads="1"/>
          </p:cNvSpPr>
          <p:nvPr>
            <p:ph type="title"/>
          </p:nvPr>
        </p:nvSpPr>
        <p:spPr/>
        <p:txBody>
          <a:bodyPr/>
          <a:lstStyle/>
          <a:p>
            <a:pPr eaLnBrk="1" hangingPunct="1"/>
            <a:r>
              <a:rPr lang="en-US" altLang="en-US"/>
              <a:t>Example</a:t>
            </a:r>
          </a:p>
        </p:txBody>
      </p:sp>
      <p:graphicFrame>
        <p:nvGraphicFramePr>
          <p:cNvPr id="71735" name="Group 55">
            <a:extLst>
              <a:ext uri="{FF2B5EF4-FFF2-40B4-BE49-F238E27FC236}">
                <a16:creationId xmlns:a16="http://schemas.microsoft.com/office/drawing/2014/main" id="{75A5BA6D-C128-46B7-A2E9-22FD8F9F34B9}"/>
              </a:ext>
            </a:extLst>
          </p:cNvPr>
          <p:cNvGraphicFramePr>
            <a:graphicFrameLocks noGrp="1"/>
          </p:cNvGraphicFramePr>
          <p:nvPr>
            <p:extLst>
              <p:ext uri="{D42A27DB-BD31-4B8C-83A1-F6EECF244321}">
                <p14:modId xmlns:p14="http://schemas.microsoft.com/office/powerpoint/2010/main" val="4184408043"/>
              </p:ext>
            </p:extLst>
          </p:nvPr>
        </p:nvGraphicFramePr>
        <p:xfrm>
          <a:off x="609600" y="1752600"/>
          <a:ext cx="8077200" cy="3789364"/>
        </p:xfrm>
        <a:graphic>
          <a:graphicData uri="http://schemas.openxmlformats.org/drawingml/2006/table">
            <a:tbl>
              <a:tblPr/>
              <a:tblGrid>
                <a:gridCol w="1371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45726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300" b="1" i="0" u="none" strike="noStrike" cap="none" normalizeH="0" baseline="0">
                          <a:ln>
                            <a:noFill/>
                          </a:ln>
                          <a:solidFill>
                            <a:schemeClr val="tx1"/>
                          </a:solidFill>
                          <a:effectLst/>
                          <a:latin typeface="Verdana" pitchFamily="34" charset="0"/>
                          <a:cs typeface="Arial" charset="0"/>
                        </a:rPr>
                        <a:t>k</a:t>
                      </a:r>
                      <a:r>
                        <a:rPr kumimoji="0" lang="en-US" sz="1500" b="1" i="0" u="none" strike="noStrike" cap="none" normalizeH="0" baseline="0">
                          <a:ln>
                            <a:noFill/>
                          </a:ln>
                          <a:solidFill>
                            <a:schemeClr val="tx1"/>
                          </a:solidFill>
                          <a:effectLst/>
                          <a:latin typeface="Verdana" pitchFamily="34" charset="0"/>
                          <a:cs typeface="Arial" charset="0"/>
                        </a:rPr>
                        <a:t> </a:t>
                      </a:r>
                      <a:r>
                        <a:rPr kumimoji="0" lang="en-US" sz="1100" b="1" i="0" u="none" strike="noStrike" cap="none" normalizeH="0" baseline="0">
                          <a:ln>
                            <a:noFill/>
                          </a:ln>
                          <a:solidFill>
                            <a:schemeClr val="tx1"/>
                          </a:solidFill>
                          <a:effectLst/>
                          <a:latin typeface="Verdana" pitchFamily="34" charset="0"/>
                          <a:cs typeface="Arial" charset="0"/>
                        </a:rPr>
                        <a:t>(Iteration)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chemeClr val="tx1"/>
                          </a:solidFill>
                          <a:effectLst/>
                          <a:latin typeface="Verdana" pitchFamily="34" charset="0"/>
                          <a:cs typeface="Arial" charset="0"/>
                        </a:rPr>
                        <a:t>x</a:t>
                      </a:r>
                      <a:r>
                        <a:rPr kumimoji="0" lang="en-US" sz="1700" b="1" i="0" u="none" strike="noStrike" cap="none" normalizeH="0" baseline="-25000">
                          <a:ln>
                            <a:noFill/>
                          </a:ln>
                          <a:solidFill>
                            <a:schemeClr val="tx1"/>
                          </a:solidFill>
                          <a:effectLst/>
                          <a:latin typeface="Verdana" pitchFamily="34" charset="0"/>
                          <a:cs typeface="Arial" charset="0"/>
                        </a:rPr>
                        <a:t>k</a:t>
                      </a:r>
                      <a:endParaRPr kumimoji="0" lang="en-US" sz="1700" b="1" i="0" u="none" strike="noStrike" cap="none" normalizeH="0" baseline="0">
                        <a:ln>
                          <a:noFill/>
                        </a:ln>
                        <a:solidFill>
                          <a:schemeClr val="tx1"/>
                        </a:solidFill>
                        <a:effectLst/>
                        <a:latin typeface="Verdana" pitchFamily="34"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dirty="0">
                          <a:ln>
                            <a:noFill/>
                          </a:ln>
                          <a:solidFill>
                            <a:schemeClr val="tx1"/>
                          </a:solidFill>
                          <a:effectLst/>
                          <a:latin typeface="Verdana" pitchFamily="34" charset="0"/>
                          <a:cs typeface="Arial" charset="0"/>
                        </a:rPr>
                        <a:t>f(</a:t>
                      </a:r>
                      <a:r>
                        <a:rPr kumimoji="0" lang="en-US" sz="1700" b="1" i="0" u="none" strike="noStrike" cap="none" normalizeH="0" baseline="0" dirty="0" err="1">
                          <a:ln>
                            <a:noFill/>
                          </a:ln>
                          <a:solidFill>
                            <a:schemeClr val="tx1"/>
                          </a:solidFill>
                          <a:effectLst/>
                          <a:latin typeface="Verdana" pitchFamily="34" charset="0"/>
                          <a:cs typeface="Arial" charset="0"/>
                        </a:rPr>
                        <a:t>x</a:t>
                      </a:r>
                      <a:r>
                        <a:rPr kumimoji="0" lang="en-US" sz="1700" b="1" i="0" u="none" strike="noStrike" cap="none" normalizeH="0" baseline="-25000" dirty="0" err="1">
                          <a:ln>
                            <a:noFill/>
                          </a:ln>
                          <a:solidFill>
                            <a:schemeClr val="tx1"/>
                          </a:solidFill>
                          <a:effectLst/>
                          <a:latin typeface="Verdana" pitchFamily="34" charset="0"/>
                          <a:cs typeface="Arial" charset="0"/>
                        </a:rPr>
                        <a:t>k</a:t>
                      </a:r>
                      <a:r>
                        <a:rPr kumimoji="0" lang="en-US" sz="1700" b="1" i="0" u="none" strike="noStrike" cap="none" normalizeH="0" baseline="0" dirty="0">
                          <a:ln>
                            <a:noFill/>
                          </a:ln>
                          <a:solidFill>
                            <a:schemeClr val="tx1"/>
                          </a:solidFill>
                          <a:effectLst/>
                          <a:latin typeface="Verdana" pitchFamily="34" charset="0"/>
                          <a:cs typeface="Arial" charset="0"/>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chemeClr val="tx1"/>
                          </a:solidFill>
                          <a:effectLst/>
                          <a:latin typeface="Verdana" pitchFamily="34" charset="0"/>
                          <a:cs typeface="Arial" charset="0"/>
                        </a:rPr>
                        <a:t>f’(x</a:t>
                      </a:r>
                      <a:r>
                        <a:rPr kumimoji="0" lang="en-US" sz="1700" b="1" i="0" u="none" strike="noStrike" cap="none" normalizeH="0" baseline="-25000">
                          <a:ln>
                            <a:noFill/>
                          </a:ln>
                          <a:solidFill>
                            <a:schemeClr val="tx1"/>
                          </a:solidFill>
                          <a:effectLst/>
                          <a:latin typeface="Verdana" pitchFamily="34" charset="0"/>
                          <a:cs typeface="Arial" charset="0"/>
                        </a:rPr>
                        <a:t>k</a:t>
                      </a:r>
                      <a:r>
                        <a:rPr kumimoji="0" lang="en-US" sz="1700" b="1" i="0" u="none" strike="noStrike" cap="none" normalizeH="0" baseline="0">
                          <a:ln>
                            <a:noFill/>
                          </a:ln>
                          <a:solidFill>
                            <a:schemeClr val="tx1"/>
                          </a:solidFill>
                          <a:effectLst/>
                          <a:latin typeface="Verdana" pitchFamily="34" charset="0"/>
                          <a:cs typeface="Arial" charset="0"/>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chemeClr val="tx1"/>
                          </a:solidFill>
                          <a:effectLst/>
                          <a:latin typeface="Verdana" pitchFamily="34" charset="0"/>
                          <a:cs typeface="Arial" charset="0"/>
                        </a:rPr>
                        <a:t>x</a:t>
                      </a:r>
                      <a:r>
                        <a:rPr kumimoji="0" lang="en-US" sz="1700" b="1" i="0" u="none" strike="noStrike" cap="none" normalizeH="0" baseline="-25000">
                          <a:ln>
                            <a:noFill/>
                          </a:ln>
                          <a:solidFill>
                            <a:schemeClr val="tx1"/>
                          </a:solidFill>
                          <a:effectLst/>
                          <a:latin typeface="Verdana" pitchFamily="34" charset="0"/>
                          <a:cs typeface="Arial" charset="0"/>
                        </a:rPr>
                        <a:t>k+1</a:t>
                      </a:r>
                      <a:endParaRPr kumimoji="0" lang="en-US" sz="1700" b="1" i="0" u="none" strike="noStrike" cap="none" normalizeH="0" baseline="0">
                        <a:ln>
                          <a:noFill/>
                        </a:ln>
                        <a:solidFill>
                          <a:schemeClr val="tx1"/>
                        </a:solidFill>
                        <a:effectLst/>
                        <a:latin typeface="Verdana" pitchFamily="34"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chemeClr val="tx1"/>
                          </a:solidFill>
                          <a:effectLst/>
                          <a:latin typeface="Verdana" pitchFamily="34" charset="0"/>
                          <a:cs typeface="Arial" charset="0"/>
                        </a:rPr>
                        <a:t>|x</a:t>
                      </a:r>
                      <a:r>
                        <a:rPr kumimoji="0" lang="en-US" sz="1700" b="1" i="0" u="none" strike="noStrike" cap="none" normalizeH="0" baseline="-25000">
                          <a:ln>
                            <a:noFill/>
                          </a:ln>
                          <a:solidFill>
                            <a:schemeClr val="tx1"/>
                          </a:solidFill>
                          <a:effectLst/>
                          <a:latin typeface="Verdana" pitchFamily="34" charset="0"/>
                          <a:cs typeface="Arial" charset="0"/>
                        </a:rPr>
                        <a:t>k+1 </a:t>
                      </a:r>
                      <a:r>
                        <a:rPr kumimoji="0" lang="en-US" sz="1700" b="1" i="0" u="none" strike="noStrike" cap="none" normalizeH="0" baseline="0">
                          <a:ln>
                            <a:noFill/>
                          </a:ln>
                          <a:solidFill>
                            <a:schemeClr val="tx1"/>
                          </a:solidFill>
                          <a:effectLst/>
                          <a:latin typeface="Verdana" pitchFamily="34" charset="0"/>
                          <a:cs typeface="Arial" charset="0"/>
                        </a:rPr>
                        <a:t>–x</a:t>
                      </a:r>
                      <a:r>
                        <a:rPr kumimoji="0" lang="en-US" sz="1700" b="1" i="0" u="none" strike="noStrike" cap="none" normalizeH="0" baseline="-25000">
                          <a:ln>
                            <a:noFill/>
                          </a:ln>
                          <a:solidFill>
                            <a:schemeClr val="tx1"/>
                          </a:solidFill>
                          <a:effectLst/>
                          <a:latin typeface="Verdana" pitchFamily="34" charset="0"/>
                          <a:cs typeface="Arial" charset="0"/>
                        </a:rPr>
                        <a:t>k</a:t>
                      </a:r>
                      <a:r>
                        <a:rPr kumimoji="0" lang="en-US" sz="1700" b="1" i="0" u="none" strike="noStrike" cap="none" normalizeH="0" baseline="0">
                          <a:ln>
                            <a:noFill/>
                          </a:ln>
                          <a:solidFill>
                            <a:schemeClr val="tx1"/>
                          </a:solidFill>
                          <a:effectLst/>
                          <a:latin typeface="Verdana" pitchFamily="34" charset="0"/>
                          <a:cs typeface="Arial" charset="0"/>
                        </a:rPr>
                        <a: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151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a:ln>
                            <a:noFill/>
                          </a:ln>
                          <a:solidFill>
                            <a:schemeClr val="tx1"/>
                          </a:solidFill>
                          <a:effectLst/>
                          <a:latin typeface="Verdana" pitchFamily="34" charset="0"/>
                          <a:cs typeface="Arial" charset="0"/>
                        </a:rPr>
                        <a:t>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700" b="0" i="0" u="none" strike="noStrike" cap="none" normalizeH="0" baseline="0">
                        <a:ln>
                          <a:noFill/>
                        </a:ln>
                        <a:solidFill>
                          <a:schemeClr val="tx1"/>
                        </a:solidFill>
                        <a:effectLst/>
                        <a:latin typeface="Verdana" pitchFamily="34" charset="0"/>
                        <a:cs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dirty="0">
                          <a:ln>
                            <a:noFill/>
                          </a:ln>
                          <a:solidFill>
                            <a:schemeClr val="tx1"/>
                          </a:solidFill>
                          <a:effectLst/>
                          <a:latin typeface="Verdana" pitchFamily="34" charset="0"/>
                          <a:cs typeface="Arial" charset="0"/>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dirty="0">
                          <a:ln>
                            <a:noFill/>
                          </a:ln>
                          <a:solidFill>
                            <a:schemeClr val="tx1"/>
                          </a:solidFill>
                          <a:effectLst/>
                          <a:latin typeface="Verdana" pitchFamily="34" charset="0"/>
                          <a:cs typeface="Arial" charset="0"/>
                        </a:rPr>
                        <a:t>33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chemeClr val="tx1"/>
                          </a:solidFill>
                          <a:effectLst/>
                          <a:latin typeface="Verdana" pitchFamily="34" charset="0"/>
                          <a:cs typeface="Arial" charset="0"/>
                        </a:rPr>
                        <a:t>33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rgbClr val="FF0000"/>
                          </a:solidFill>
                          <a:effectLst/>
                          <a:latin typeface="Verdana" pitchFamily="34" charset="0"/>
                          <a:cs typeface="Arial" charset="0"/>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dirty="0">
                          <a:ln>
                            <a:noFill/>
                          </a:ln>
                          <a:solidFill>
                            <a:schemeClr val="tx1"/>
                          </a:solidFill>
                          <a:effectLst/>
                          <a:latin typeface="Verdana" pitchFamily="34" charset="0"/>
                          <a:cs typeface="Arial" charset="0"/>
                        </a:rPr>
                        <a:t>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68907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a:ln>
                            <a:noFill/>
                          </a:ln>
                          <a:solidFill>
                            <a:schemeClr val="tx1"/>
                          </a:solidFill>
                          <a:effectLst/>
                          <a:latin typeface="Verdana" pitchFamily="34" charset="0"/>
                          <a:cs typeface="Arial" charset="0"/>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rgbClr val="FF0000"/>
                          </a:solidFill>
                          <a:effectLst/>
                          <a:latin typeface="Verdana" pitchFamily="34" charset="0"/>
                          <a:cs typeface="Arial" charset="0"/>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rgbClr val="FF0000"/>
                          </a:solidFill>
                          <a:effectLst/>
                          <a:latin typeface="Verdana" pitchFamily="34" charset="0"/>
                          <a:cs typeface="Arial" charset="0"/>
                        </a:rPr>
                        <a:t>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rgbClr val="FF0000"/>
                          </a:solidFill>
                          <a:effectLst/>
                          <a:latin typeface="Verdana" pitchFamily="34" charset="0"/>
                          <a:cs typeface="Arial" charset="0"/>
                        </a:rPr>
                        <a:t>16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rgbClr val="0E0C93"/>
                          </a:solidFill>
                          <a:effectLst/>
                          <a:latin typeface="Verdana" pitchFamily="34" charset="0"/>
                          <a:cs typeface="Arial" charset="0"/>
                        </a:rPr>
                        <a:t>2.4375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dirty="0">
                          <a:ln>
                            <a:noFill/>
                          </a:ln>
                          <a:solidFill>
                            <a:schemeClr val="tx1"/>
                          </a:solidFill>
                          <a:effectLst/>
                          <a:latin typeface="Verdana" pitchFamily="34" charset="0"/>
                          <a:cs typeface="Arial" charset="0"/>
                        </a:rPr>
                        <a:t>0.5625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68590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a:ln>
                            <a:noFill/>
                          </a:ln>
                          <a:solidFill>
                            <a:schemeClr val="tx1"/>
                          </a:solidFill>
                          <a:effectLst/>
                          <a:latin typeface="Verdana" pitchFamily="34" charset="0"/>
                          <a:cs typeface="Arial" charset="0"/>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rgbClr val="0E0C93"/>
                          </a:solidFill>
                          <a:effectLst/>
                          <a:latin typeface="Verdana" pitchFamily="34" charset="0"/>
                          <a:cs typeface="Arial" charset="0"/>
                        </a:rPr>
                        <a:t>2.4375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dirty="0">
                          <a:ln>
                            <a:noFill/>
                          </a:ln>
                          <a:solidFill>
                            <a:srgbClr val="0E0C93"/>
                          </a:solidFill>
                          <a:effectLst/>
                          <a:latin typeface="Verdana" pitchFamily="34" charset="0"/>
                          <a:cs typeface="Arial" charset="0"/>
                        </a:rPr>
                        <a:t>2.0369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rgbClr val="0E0C93"/>
                          </a:solidFill>
                          <a:effectLst/>
                          <a:latin typeface="Verdana" pitchFamily="34" charset="0"/>
                          <a:cs typeface="Arial" charset="0"/>
                        </a:rPr>
                        <a:t>9.0742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chemeClr val="tx2"/>
                          </a:solidFill>
                          <a:effectLst/>
                          <a:latin typeface="Verdana" pitchFamily="34" charset="0"/>
                          <a:cs typeface="Arial" charset="0"/>
                        </a:rPr>
                        <a:t>2.2130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dirty="0">
                          <a:ln>
                            <a:noFill/>
                          </a:ln>
                          <a:solidFill>
                            <a:schemeClr val="tx1"/>
                          </a:solidFill>
                          <a:effectLst/>
                          <a:latin typeface="Verdana" pitchFamily="34" charset="0"/>
                          <a:cs typeface="Arial" charset="0"/>
                        </a:rPr>
                        <a:t>0.2245</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r h="609692">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a:ln>
                            <a:noFill/>
                          </a:ln>
                          <a:solidFill>
                            <a:schemeClr val="tx1"/>
                          </a:solidFill>
                          <a:effectLst/>
                          <a:latin typeface="Verdana" pitchFamily="34" charset="0"/>
                          <a:cs typeface="Arial" charset="0"/>
                        </a:rPr>
                        <a:t>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chemeClr val="tx2"/>
                          </a:solidFill>
                          <a:effectLst/>
                          <a:latin typeface="Verdana" pitchFamily="34" charset="0"/>
                          <a:cs typeface="Arial" charset="0"/>
                        </a:rPr>
                        <a:t>2.2130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chemeClr val="tx2"/>
                          </a:solidFill>
                          <a:effectLst/>
                          <a:latin typeface="Verdana" pitchFamily="34" charset="0"/>
                          <a:cs typeface="Arial" charset="0"/>
                        </a:rPr>
                        <a:t>0.2564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chemeClr val="tx2"/>
                          </a:solidFill>
                          <a:effectLst/>
                          <a:latin typeface="Verdana" pitchFamily="34" charset="0"/>
                          <a:cs typeface="Arial" charset="0"/>
                        </a:rPr>
                        <a:t>6.8404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rgbClr val="33CC33"/>
                          </a:solidFill>
                          <a:effectLst/>
                          <a:latin typeface="Verdana" pitchFamily="34" charset="0"/>
                          <a:cs typeface="Arial" charset="0"/>
                        </a:rPr>
                        <a:t>2.1756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dirty="0">
                          <a:ln>
                            <a:noFill/>
                          </a:ln>
                          <a:solidFill>
                            <a:schemeClr val="tx1"/>
                          </a:solidFill>
                          <a:effectLst/>
                          <a:latin typeface="Verdana" pitchFamily="34" charset="0"/>
                          <a:cs typeface="Arial" charset="0"/>
                        </a:rPr>
                        <a:t>0.0384</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4"/>
                  </a:ext>
                </a:extLst>
              </a:tr>
              <a:tr h="68590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a:ln>
                            <a:noFill/>
                          </a:ln>
                          <a:solidFill>
                            <a:schemeClr val="tx1"/>
                          </a:solidFill>
                          <a:effectLst/>
                          <a:latin typeface="Verdana" pitchFamily="34" charset="0"/>
                          <a:cs typeface="Arial" charset="0"/>
                        </a:rPr>
                        <a:t>4</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rgbClr val="33CC33"/>
                          </a:solidFill>
                          <a:effectLst/>
                          <a:latin typeface="Verdana" pitchFamily="34" charset="0"/>
                          <a:cs typeface="Arial" charset="0"/>
                        </a:rPr>
                        <a:t>2.1756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rgbClr val="33CC33"/>
                          </a:solidFill>
                          <a:effectLst/>
                          <a:latin typeface="Verdana" pitchFamily="34" charset="0"/>
                          <a:cs typeface="Arial" charset="0"/>
                        </a:rPr>
                        <a:t>0.0065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a:ln>
                            <a:noFill/>
                          </a:ln>
                          <a:solidFill>
                            <a:srgbClr val="33CC33"/>
                          </a:solidFill>
                          <a:effectLst/>
                          <a:latin typeface="Verdana" pitchFamily="34" charset="0"/>
                          <a:cs typeface="Arial" charset="0"/>
                        </a:rPr>
                        <a:t>6.4969</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1" i="0" u="none" strike="noStrike" cap="none" normalizeH="0" baseline="0" dirty="0">
                          <a:ln>
                            <a:noFill/>
                          </a:ln>
                          <a:solidFill>
                            <a:srgbClr val="FF00FF"/>
                          </a:solidFill>
                          <a:effectLst/>
                          <a:latin typeface="Verdana" pitchFamily="34" charset="0"/>
                          <a:cs typeface="Arial" charset="0"/>
                        </a:rPr>
                        <a:t>2.1746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700" b="0" i="0" u="none" strike="noStrike" cap="none" normalizeH="0" baseline="0" dirty="0">
                          <a:ln>
                            <a:noFill/>
                          </a:ln>
                          <a:solidFill>
                            <a:schemeClr val="tx1"/>
                          </a:solidFill>
                          <a:effectLst/>
                          <a:latin typeface="Verdana" pitchFamily="34" charset="0"/>
                          <a:cs typeface="Arial" charset="0"/>
                        </a:rPr>
                        <a:t>0.0010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C0A3F3F6-0B46-4991-A51E-32ABE1DF8124}"/>
              </a:ext>
            </a:extLst>
          </p:cNvPr>
          <p:cNvSpPr txBox="1"/>
          <p:nvPr/>
        </p:nvSpPr>
        <p:spPr>
          <a:xfrm>
            <a:off x="5562600" y="5876926"/>
            <a:ext cx="2438400" cy="408623"/>
          </a:xfrm>
          <a:prstGeom prst="wedgeRoundRectCallout">
            <a:avLst>
              <a:gd name="adj1" fmla="val -17920"/>
              <a:gd name="adj2" fmla="val -174311"/>
              <a:gd name="adj3" fmla="val 16667"/>
            </a:avLst>
          </a:prstGeom>
          <a:solidFill>
            <a:srgbClr val="FF7C80"/>
          </a:solidFill>
          <a:effectLst>
            <a:glow rad="63500">
              <a:schemeClr val="accent4">
                <a:satMod val="175000"/>
                <a:alpha val="40000"/>
              </a:schemeClr>
            </a:glow>
          </a:effectLst>
        </p:spPr>
        <p:txBody>
          <a:bodyPr wrap="square">
            <a:spAutoFit/>
          </a:bodyPr>
          <a:lstStyle/>
          <a:p>
            <a:r>
              <a:rPr lang="en-GB" dirty="0"/>
              <a:t>Root: 2.17455941</a:t>
            </a:r>
          </a:p>
        </p:txBody>
      </p:sp>
      <p:sp>
        <p:nvSpPr>
          <p:cNvPr id="8" name="TextBox 7">
            <a:extLst>
              <a:ext uri="{FF2B5EF4-FFF2-40B4-BE49-F238E27FC236}">
                <a16:creationId xmlns:a16="http://schemas.microsoft.com/office/drawing/2014/main" id="{EFBEA044-5D94-4875-8ADA-9FBEB508F561}"/>
              </a:ext>
            </a:extLst>
          </p:cNvPr>
          <p:cNvSpPr txBox="1"/>
          <p:nvPr/>
        </p:nvSpPr>
        <p:spPr>
          <a:xfrm>
            <a:off x="4876800" y="371304"/>
            <a:ext cx="2895600" cy="646331"/>
          </a:xfrm>
          <a:prstGeom prst="rect">
            <a:avLst/>
          </a:prstGeom>
          <a:noFill/>
        </p:spPr>
        <p:txBody>
          <a:bodyPr wrap="square">
            <a:spAutoFit/>
          </a:bodyPr>
          <a:lstStyle/>
          <a:p>
            <a:pPr algn="ctr"/>
            <a:r>
              <a:rPr lang="en-US" altLang="en-US" b="1" dirty="0">
                <a:latin typeface="Calibri" panose="020F0502020204030204" pitchFamily="34" charset="0"/>
                <a:cs typeface="Calibri" panose="020F0502020204030204" pitchFamily="34" charset="0"/>
              </a:rPr>
              <a:t>Calculated values at each iteration</a:t>
            </a:r>
            <a:endParaRPr lang="en-GB" b="1" dirty="0">
              <a:latin typeface="Calibri" panose="020F0502020204030204" pitchFamily="34"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493B23A2-B557-4759-BA77-C869FDFD1054}"/>
              </a:ext>
            </a:extLst>
          </p:cNvPr>
          <p:cNvCxnSpPr>
            <a:cxnSpLocks/>
          </p:cNvCxnSpPr>
          <p:nvPr/>
        </p:nvCxnSpPr>
        <p:spPr>
          <a:xfrm flipH="1">
            <a:off x="6324600" y="989649"/>
            <a:ext cx="0" cy="685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Date Placeholder 3">
            <a:extLst>
              <a:ext uri="{FF2B5EF4-FFF2-40B4-BE49-F238E27FC236}">
                <a16:creationId xmlns:a16="http://schemas.microsoft.com/office/drawing/2014/main" id="{927F273B-9570-4E70-9956-600BCB45CDED}"/>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39941" name="Rectangle 2">
            <a:extLst>
              <a:ext uri="{FF2B5EF4-FFF2-40B4-BE49-F238E27FC236}">
                <a16:creationId xmlns:a16="http://schemas.microsoft.com/office/drawing/2014/main" id="{91E38D58-313A-448C-9ABD-3BF06843A75C}"/>
              </a:ext>
            </a:extLst>
          </p:cNvPr>
          <p:cNvSpPr>
            <a:spLocks noGrp="1" noChangeArrowheads="1"/>
          </p:cNvSpPr>
          <p:nvPr>
            <p:ph type="title"/>
          </p:nvPr>
        </p:nvSpPr>
        <p:spPr/>
        <p:txBody>
          <a:bodyPr/>
          <a:lstStyle/>
          <a:p>
            <a:pPr eaLnBrk="1" hangingPunct="1"/>
            <a:r>
              <a:rPr lang="en-US" altLang="en-US"/>
              <a:t>Example</a:t>
            </a:r>
          </a:p>
        </p:txBody>
      </p:sp>
      <p:graphicFrame>
        <p:nvGraphicFramePr>
          <p:cNvPr id="39938" name="Object 3">
            <a:extLst>
              <a:ext uri="{FF2B5EF4-FFF2-40B4-BE49-F238E27FC236}">
                <a16:creationId xmlns:a16="http://schemas.microsoft.com/office/drawing/2014/main" id="{53E04EB5-0FC2-46AE-84EA-826ADDABFFC0}"/>
              </a:ext>
            </a:extLst>
          </p:cNvPr>
          <p:cNvGraphicFramePr>
            <a:graphicFrameLocks noGrp="1" noChangeAspect="1"/>
          </p:cNvGraphicFramePr>
          <p:nvPr>
            <p:ph idx="1"/>
          </p:nvPr>
        </p:nvGraphicFramePr>
        <p:xfrm>
          <a:off x="457200" y="1676400"/>
          <a:ext cx="4953000" cy="2592120"/>
        </p:xfrm>
        <a:graphic>
          <a:graphicData uri="http://schemas.openxmlformats.org/presentationml/2006/ole">
            <mc:AlternateContent xmlns:mc="http://schemas.openxmlformats.org/markup-compatibility/2006">
              <mc:Choice xmlns:v="urn:schemas-microsoft-com:vml" Requires="v">
                <p:oleObj spid="_x0000_s49156" name="Equation" r:id="rId4" imgW="2717640" imgH="1422360" progId="Equation.3">
                  <p:embed/>
                </p:oleObj>
              </mc:Choice>
              <mc:Fallback>
                <p:oleObj name="Equation" r:id="rId4" imgW="2717640" imgH="1422360" progId="Equation.3">
                  <p:embed/>
                  <p:pic>
                    <p:nvPicPr>
                      <p:cNvPr id="39938" name="Object 3">
                        <a:extLst>
                          <a:ext uri="{FF2B5EF4-FFF2-40B4-BE49-F238E27FC236}">
                            <a16:creationId xmlns:a16="http://schemas.microsoft.com/office/drawing/2014/main" id="{53E04EB5-0FC2-46AE-84EA-826ADDABFF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76400"/>
                        <a:ext cx="4953000" cy="2592120"/>
                      </a:xfrm>
                      <a:prstGeom prst="rect">
                        <a:avLst/>
                      </a:prstGeom>
                      <a:noFill/>
                      <a:ln>
                        <a:noFill/>
                      </a:ln>
                      <a:effectLst/>
                    </p:spPr>
                  </p:pic>
                </p:oleObj>
              </mc:Fallback>
            </mc:AlternateContent>
          </a:graphicData>
        </a:graphic>
      </p:graphicFrame>
      <p:pic>
        <p:nvPicPr>
          <p:cNvPr id="2" name="Picture 1">
            <a:extLst>
              <a:ext uri="{FF2B5EF4-FFF2-40B4-BE49-F238E27FC236}">
                <a16:creationId xmlns:a16="http://schemas.microsoft.com/office/drawing/2014/main" id="{4E96E33A-0A7F-4D30-A24E-D4550CB01400}"/>
              </a:ext>
            </a:extLst>
          </p:cNvPr>
          <p:cNvPicPr>
            <a:picLocks noChangeAspect="1"/>
          </p:cNvPicPr>
          <p:nvPr/>
        </p:nvPicPr>
        <p:blipFill>
          <a:blip r:embed="rId6"/>
          <a:stretch>
            <a:fillRect/>
          </a:stretch>
        </p:blipFill>
        <p:spPr>
          <a:xfrm>
            <a:off x="3048000" y="4003829"/>
            <a:ext cx="5762158" cy="2592121"/>
          </a:xfrm>
          <a:prstGeom prst="rect">
            <a:avLst/>
          </a:prstGeom>
        </p:spPr>
      </p:pic>
    </p:spTree>
    <p:extLst>
      <p:ext uri="{BB962C8B-B14F-4D97-AF65-F5344CB8AC3E}">
        <p14:creationId xmlns:p14="http://schemas.microsoft.com/office/powerpoint/2010/main" val="1227109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Date Placeholder 3">
            <a:extLst>
              <a:ext uri="{FF2B5EF4-FFF2-40B4-BE49-F238E27FC236}">
                <a16:creationId xmlns:a16="http://schemas.microsoft.com/office/drawing/2014/main" id="{6BF24260-CCFD-4829-8202-E847E75963C3}"/>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40964" name="Slide Number Placeholder 5">
            <a:extLst>
              <a:ext uri="{FF2B5EF4-FFF2-40B4-BE49-F238E27FC236}">
                <a16:creationId xmlns:a16="http://schemas.microsoft.com/office/drawing/2014/main" id="{32E73CD8-26DC-4823-B915-2F1F71020B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4C3295A-5067-48A8-B43B-8C0B4CB57414}" type="slidenum">
              <a:rPr lang="ar-SA" altLang="en-US"/>
              <a:pPr eaLnBrk="1" hangingPunct="1"/>
              <a:t>49</a:t>
            </a:fld>
            <a:endParaRPr lang="en-US" altLang="en-US"/>
          </a:p>
        </p:txBody>
      </p:sp>
      <p:sp>
        <p:nvSpPr>
          <p:cNvPr id="40965" name="Rectangle 2">
            <a:extLst>
              <a:ext uri="{FF2B5EF4-FFF2-40B4-BE49-F238E27FC236}">
                <a16:creationId xmlns:a16="http://schemas.microsoft.com/office/drawing/2014/main" id="{AE34B460-F5EE-4533-AFB5-3DEB6E6BCE5E}"/>
              </a:ext>
            </a:extLst>
          </p:cNvPr>
          <p:cNvSpPr>
            <a:spLocks noGrp="1" noChangeArrowheads="1"/>
          </p:cNvSpPr>
          <p:nvPr>
            <p:ph type="title"/>
          </p:nvPr>
        </p:nvSpPr>
        <p:spPr/>
        <p:txBody>
          <a:bodyPr/>
          <a:lstStyle/>
          <a:p>
            <a:pPr eaLnBrk="1" hangingPunct="1"/>
            <a:r>
              <a:rPr lang="en-US" altLang="en-US"/>
              <a:t>Example</a:t>
            </a:r>
          </a:p>
        </p:txBody>
      </p:sp>
      <p:graphicFrame>
        <p:nvGraphicFramePr>
          <p:cNvPr id="40962" name="Object 3">
            <a:extLst>
              <a:ext uri="{FF2B5EF4-FFF2-40B4-BE49-F238E27FC236}">
                <a16:creationId xmlns:a16="http://schemas.microsoft.com/office/drawing/2014/main" id="{3AA56CDB-17C8-4FDF-A51C-5D8EDCBCDD39}"/>
              </a:ext>
            </a:extLst>
          </p:cNvPr>
          <p:cNvGraphicFramePr>
            <a:graphicFrameLocks noGrp="1" noChangeAspect="1"/>
          </p:cNvGraphicFramePr>
          <p:nvPr>
            <p:ph idx="1"/>
          </p:nvPr>
        </p:nvGraphicFramePr>
        <p:xfrm>
          <a:off x="457200" y="1600200"/>
          <a:ext cx="6324600" cy="3309938"/>
        </p:xfrm>
        <a:graphic>
          <a:graphicData uri="http://schemas.openxmlformats.org/presentationml/2006/ole">
            <mc:AlternateContent xmlns:mc="http://schemas.openxmlformats.org/markup-compatibility/2006">
              <mc:Choice xmlns:v="urn:schemas-microsoft-com:vml" Requires="v">
                <p:oleObj spid="_x0000_s50180" name="Equation" r:id="rId4" imgW="2717640" imgH="1422360" progId="Equation.3">
                  <p:embed/>
                </p:oleObj>
              </mc:Choice>
              <mc:Fallback>
                <p:oleObj name="Equation" r:id="rId4" imgW="2717640" imgH="1422360" progId="Equation.3">
                  <p:embed/>
                  <p:pic>
                    <p:nvPicPr>
                      <p:cNvPr id="40962" name="Object 3">
                        <a:extLst>
                          <a:ext uri="{FF2B5EF4-FFF2-40B4-BE49-F238E27FC236}">
                            <a16:creationId xmlns:a16="http://schemas.microsoft.com/office/drawing/2014/main" id="{3AA56CDB-17C8-4FDF-A51C-5D8EDCBCDD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6324600" cy="330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84856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a:extLst>
              <a:ext uri="{FF2B5EF4-FFF2-40B4-BE49-F238E27FC236}">
                <a16:creationId xmlns:a16="http://schemas.microsoft.com/office/drawing/2014/main" id="{82648F70-510C-4759-8D8E-0FC2A9ECFA5A}"/>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48131" name="Slide Number Placeholder 5">
            <a:extLst>
              <a:ext uri="{FF2B5EF4-FFF2-40B4-BE49-F238E27FC236}">
                <a16:creationId xmlns:a16="http://schemas.microsoft.com/office/drawing/2014/main" id="{30D0526B-0C78-4163-92BF-DE541C808E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D2FFA561-D639-4BC9-820D-AE59842137F9}" type="slidenum">
              <a:rPr lang="ar-SA" altLang="en-US"/>
              <a:pPr eaLnBrk="1" hangingPunct="1"/>
              <a:t>5</a:t>
            </a:fld>
            <a:endParaRPr lang="en-US" altLang="en-US"/>
          </a:p>
        </p:txBody>
      </p:sp>
      <p:sp>
        <p:nvSpPr>
          <p:cNvPr id="48132" name="Rectangle 2">
            <a:extLst>
              <a:ext uri="{FF2B5EF4-FFF2-40B4-BE49-F238E27FC236}">
                <a16:creationId xmlns:a16="http://schemas.microsoft.com/office/drawing/2014/main" id="{2BBB24FC-0553-41CF-8FBB-906DE7AA89C0}"/>
              </a:ext>
            </a:extLst>
          </p:cNvPr>
          <p:cNvSpPr>
            <a:spLocks noGrp="1" noChangeArrowheads="1"/>
          </p:cNvSpPr>
          <p:nvPr>
            <p:ph type="title"/>
          </p:nvPr>
        </p:nvSpPr>
        <p:spPr/>
        <p:txBody>
          <a:bodyPr/>
          <a:lstStyle/>
          <a:p>
            <a:pPr eaLnBrk="1" hangingPunct="1"/>
            <a:r>
              <a:rPr lang="en-US" altLang="en-US"/>
              <a:t>Graphical Interpretation of Zeros</a:t>
            </a:r>
          </a:p>
        </p:txBody>
      </p:sp>
      <p:sp>
        <p:nvSpPr>
          <p:cNvPr id="48133" name="Rectangle 3">
            <a:extLst>
              <a:ext uri="{FF2B5EF4-FFF2-40B4-BE49-F238E27FC236}">
                <a16:creationId xmlns:a16="http://schemas.microsoft.com/office/drawing/2014/main" id="{7DA0AC1B-D002-444D-B0B0-8299B408004D}"/>
              </a:ext>
            </a:extLst>
          </p:cNvPr>
          <p:cNvSpPr>
            <a:spLocks noGrp="1" noChangeArrowheads="1"/>
          </p:cNvSpPr>
          <p:nvPr>
            <p:ph type="body" idx="1"/>
          </p:nvPr>
        </p:nvSpPr>
        <p:spPr>
          <a:xfrm>
            <a:off x="457200" y="1600200"/>
            <a:ext cx="4191000" cy="4530725"/>
          </a:xfrm>
        </p:spPr>
        <p:txBody>
          <a:bodyPr/>
          <a:lstStyle/>
          <a:p>
            <a:pPr eaLnBrk="1" hangingPunct="1"/>
            <a:endParaRPr lang="en-US" altLang="en-US" sz="2400" dirty="0"/>
          </a:p>
          <a:p>
            <a:pPr eaLnBrk="1" hangingPunct="1"/>
            <a:r>
              <a:rPr lang="en-US" altLang="en-US" sz="2400" dirty="0"/>
              <a:t>The real zeros of a function </a:t>
            </a:r>
            <a:r>
              <a:rPr lang="en-US" altLang="en-US" sz="2400" b="1" i="1" dirty="0"/>
              <a:t>f(x)</a:t>
            </a:r>
            <a:r>
              <a:rPr lang="en-US" altLang="en-US" sz="2400" dirty="0"/>
              <a:t> are the values of </a:t>
            </a:r>
            <a:r>
              <a:rPr lang="en-US" altLang="en-US" sz="2400" b="1" i="1" dirty="0"/>
              <a:t>x</a:t>
            </a:r>
            <a:r>
              <a:rPr lang="en-US" altLang="en-US" sz="2400" dirty="0"/>
              <a:t> at which the graph of the function crosses (or touches) the x-axis.</a:t>
            </a:r>
          </a:p>
        </p:txBody>
      </p:sp>
      <p:sp>
        <p:nvSpPr>
          <p:cNvPr id="48134" name="Line 4">
            <a:extLst>
              <a:ext uri="{FF2B5EF4-FFF2-40B4-BE49-F238E27FC236}">
                <a16:creationId xmlns:a16="http://schemas.microsoft.com/office/drawing/2014/main" id="{233595C9-A953-4831-984D-2EB1D44249A7}"/>
              </a:ext>
            </a:extLst>
          </p:cNvPr>
          <p:cNvSpPr>
            <a:spLocks noChangeShapeType="1"/>
          </p:cNvSpPr>
          <p:nvPr/>
        </p:nvSpPr>
        <p:spPr bwMode="auto">
          <a:xfrm flipV="1">
            <a:off x="4800600" y="2286000"/>
            <a:ext cx="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8135" name="Line 5">
            <a:extLst>
              <a:ext uri="{FF2B5EF4-FFF2-40B4-BE49-F238E27FC236}">
                <a16:creationId xmlns:a16="http://schemas.microsoft.com/office/drawing/2014/main" id="{4D6DCE31-E2A1-48E3-A7D5-09296A085108}"/>
              </a:ext>
            </a:extLst>
          </p:cNvPr>
          <p:cNvSpPr>
            <a:spLocks noChangeShapeType="1"/>
          </p:cNvSpPr>
          <p:nvPr/>
        </p:nvSpPr>
        <p:spPr bwMode="auto">
          <a:xfrm>
            <a:off x="4572000" y="3429000"/>
            <a:ext cx="3886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8136" name="Oval 6">
            <a:extLst>
              <a:ext uri="{FF2B5EF4-FFF2-40B4-BE49-F238E27FC236}">
                <a16:creationId xmlns:a16="http://schemas.microsoft.com/office/drawing/2014/main" id="{63B4FA16-2048-4DB7-A5DF-CDA551D131C8}"/>
              </a:ext>
            </a:extLst>
          </p:cNvPr>
          <p:cNvSpPr>
            <a:spLocks noChangeArrowheads="1"/>
          </p:cNvSpPr>
          <p:nvPr/>
        </p:nvSpPr>
        <p:spPr bwMode="auto">
          <a:xfrm>
            <a:off x="7467600" y="3429000"/>
            <a:ext cx="76200" cy="76200"/>
          </a:xfrm>
          <a:prstGeom prst="ellipse">
            <a:avLst/>
          </a:prstGeom>
          <a:solidFill>
            <a:srgbClr val="0033CC"/>
          </a:solidFill>
          <a:ln w="9525" algn="ctr">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8137" name="Oval 7">
            <a:extLst>
              <a:ext uri="{FF2B5EF4-FFF2-40B4-BE49-F238E27FC236}">
                <a16:creationId xmlns:a16="http://schemas.microsoft.com/office/drawing/2014/main" id="{786139BE-C4BE-47ED-A50A-A18BE2DFEF9B}"/>
              </a:ext>
            </a:extLst>
          </p:cNvPr>
          <p:cNvSpPr>
            <a:spLocks noChangeArrowheads="1"/>
          </p:cNvSpPr>
          <p:nvPr/>
        </p:nvSpPr>
        <p:spPr bwMode="auto">
          <a:xfrm>
            <a:off x="5257800" y="3429000"/>
            <a:ext cx="76200" cy="76200"/>
          </a:xfrm>
          <a:prstGeom prst="ellipse">
            <a:avLst/>
          </a:prstGeom>
          <a:solidFill>
            <a:srgbClr val="0033CC"/>
          </a:solidFill>
          <a:ln w="9525" algn="ctr">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8138" name="Oval 8">
            <a:extLst>
              <a:ext uri="{FF2B5EF4-FFF2-40B4-BE49-F238E27FC236}">
                <a16:creationId xmlns:a16="http://schemas.microsoft.com/office/drawing/2014/main" id="{100FA72B-CD73-4BFB-8A18-8426E8090415}"/>
              </a:ext>
            </a:extLst>
          </p:cNvPr>
          <p:cNvSpPr>
            <a:spLocks noChangeArrowheads="1"/>
          </p:cNvSpPr>
          <p:nvPr/>
        </p:nvSpPr>
        <p:spPr bwMode="auto">
          <a:xfrm>
            <a:off x="6172200" y="3429000"/>
            <a:ext cx="76200" cy="76200"/>
          </a:xfrm>
          <a:prstGeom prst="ellipse">
            <a:avLst/>
          </a:prstGeom>
          <a:solidFill>
            <a:srgbClr val="0033CC"/>
          </a:solidFill>
          <a:ln w="9525" algn="ctr">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8139" name="Text Box 9">
            <a:extLst>
              <a:ext uri="{FF2B5EF4-FFF2-40B4-BE49-F238E27FC236}">
                <a16:creationId xmlns:a16="http://schemas.microsoft.com/office/drawing/2014/main" id="{20B6829A-8088-482C-BC15-1512B237CE24}"/>
              </a:ext>
            </a:extLst>
          </p:cNvPr>
          <p:cNvSpPr txBox="1">
            <a:spLocks noChangeArrowheads="1"/>
          </p:cNvSpPr>
          <p:nvPr/>
        </p:nvSpPr>
        <p:spPr bwMode="auto">
          <a:xfrm>
            <a:off x="4953000" y="47244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n-US" sz="2400"/>
              <a:t>Real zeros of f(x)</a:t>
            </a:r>
          </a:p>
        </p:txBody>
      </p:sp>
      <p:sp>
        <p:nvSpPr>
          <p:cNvPr id="48140" name="AutoShape 10">
            <a:extLst>
              <a:ext uri="{FF2B5EF4-FFF2-40B4-BE49-F238E27FC236}">
                <a16:creationId xmlns:a16="http://schemas.microsoft.com/office/drawing/2014/main" id="{576ADF39-CD83-4ECF-86D3-35F478DF4CA8}"/>
              </a:ext>
            </a:extLst>
          </p:cNvPr>
          <p:cNvSpPr>
            <a:spLocks noChangeArrowheads="1"/>
          </p:cNvSpPr>
          <p:nvPr/>
        </p:nvSpPr>
        <p:spPr bwMode="auto">
          <a:xfrm>
            <a:off x="6096000" y="3581400"/>
            <a:ext cx="228600" cy="990600"/>
          </a:xfrm>
          <a:prstGeom prst="upArrow">
            <a:avLst>
              <a:gd name="adj1" fmla="val 50000"/>
              <a:gd name="adj2" fmla="val 108333"/>
            </a:avLst>
          </a:prstGeom>
          <a:solidFill>
            <a:srgbClr val="FF0000"/>
          </a:solidFill>
          <a:ln w="952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8141" name="AutoShape 11">
            <a:extLst>
              <a:ext uri="{FF2B5EF4-FFF2-40B4-BE49-F238E27FC236}">
                <a16:creationId xmlns:a16="http://schemas.microsoft.com/office/drawing/2014/main" id="{7BA4D4E7-6F9E-4770-95B2-316318D15202}"/>
              </a:ext>
            </a:extLst>
          </p:cNvPr>
          <p:cNvSpPr>
            <a:spLocks noChangeArrowheads="1"/>
          </p:cNvSpPr>
          <p:nvPr/>
        </p:nvSpPr>
        <p:spPr bwMode="auto">
          <a:xfrm>
            <a:off x="7391400" y="3581400"/>
            <a:ext cx="228600" cy="990600"/>
          </a:xfrm>
          <a:prstGeom prst="upArrow">
            <a:avLst>
              <a:gd name="adj1" fmla="val 50000"/>
              <a:gd name="adj2" fmla="val 108333"/>
            </a:avLst>
          </a:prstGeom>
          <a:solidFill>
            <a:srgbClr val="FF0000"/>
          </a:solidFill>
          <a:ln w="952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8142" name="AutoShape 12">
            <a:extLst>
              <a:ext uri="{FF2B5EF4-FFF2-40B4-BE49-F238E27FC236}">
                <a16:creationId xmlns:a16="http://schemas.microsoft.com/office/drawing/2014/main" id="{41A4A76F-5BD9-4F22-A060-CA0FEA17705C}"/>
              </a:ext>
            </a:extLst>
          </p:cNvPr>
          <p:cNvSpPr>
            <a:spLocks noChangeArrowheads="1"/>
          </p:cNvSpPr>
          <p:nvPr/>
        </p:nvSpPr>
        <p:spPr bwMode="auto">
          <a:xfrm>
            <a:off x="5181600" y="3581400"/>
            <a:ext cx="228600" cy="990600"/>
          </a:xfrm>
          <a:prstGeom prst="upArrow">
            <a:avLst>
              <a:gd name="adj1" fmla="val 50000"/>
              <a:gd name="adj2" fmla="val 108333"/>
            </a:avLst>
          </a:prstGeom>
          <a:solidFill>
            <a:srgbClr val="FF0000"/>
          </a:solidFill>
          <a:ln w="952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48143" name="Text Box 13">
            <a:extLst>
              <a:ext uri="{FF2B5EF4-FFF2-40B4-BE49-F238E27FC236}">
                <a16:creationId xmlns:a16="http://schemas.microsoft.com/office/drawing/2014/main" id="{89307E22-6E68-42E4-BC63-635BDBFF699D}"/>
              </a:ext>
            </a:extLst>
          </p:cNvPr>
          <p:cNvSpPr txBox="1">
            <a:spLocks noChangeArrowheads="1"/>
          </p:cNvSpPr>
          <p:nvPr/>
        </p:nvSpPr>
        <p:spPr bwMode="auto">
          <a:xfrm>
            <a:off x="6705600" y="2362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n-US"/>
              <a:t>f(x)</a:t>
            </a:r>
          </a:p>
        </p:txBody>
      </p:sp>
      <p:sp>
        <p:nvSpPr>
          <p:cNvPr id="48144" name="Freeform 14">
            <a:extLst>
              <a:ext uri="{FF2B5EF4-FFF2-40B4-BE49-F238E27FC236}">
                <a16:creationId xmlns:a16="http://schemas.microsoft.com/office/drawing/2014/main" id="{2F30BB10-84E5-446A-8715-73E86F1F389B}"/>
              </a:ext>
            </a:extLst>
          </p:cNvPr>
          <p:cNvSpPr>
            <a:spLocks/>
          </p:cNvSpPr>
          <p:nvPr/>
        </p:nvSpPr>
        <p:spPr bwMode="auto">
          <a:xfrm>
            <a:off x="4876800" y="2743200"/>
            <a:ext cx="3657600" cy="2171700"/>
          </a:xfrm>
          <a:custGeom>
            <a:avLst/>
            <a:gdLst>
              <a:gd name="T0" fmla="*/ 0 w 2304"/>
              <a:gd name="T1" fmla="*/ 2147483647 h 1368"/>
              <a:gd name="T2" fmla="*/ 2147483647 w 2304"/>
              <a:gd name="T3" fmla="*/ 2147483647 h 1368"/>
              <a:gd name="T4" fmla="*/ 2147483647 w 2304"/>
              <a:gd name="T5" fmla="*/ 2147483647 h 1368"/>
              <a:gd name="T6" fmla="*/ 2147483647 w 2304"/>
              <a:gd name="T7" fmla="*/ 2147483647 h 1368"/>
              <a:gd name="T8" fmla="*/ 2147483647 w 2304"/>
              <a:gd name="T9" fmla="*/ 2147483647 h 1368"/>
              <a:gd name="T10" fmla="*/ 2147483647 w 2304"/>
              <a:gd name="T11" fmla="*/ 2147483647 h 1368"/>
              <a:gd name="T12" fmla="*/ 2147483647 w 2304"/>
              <a:gd name="T13" fmla="*/ 2147483647 h 1368"/>
              <a:gd name="T14" fmla="*/ 0 60000 65536"/>
              <a:gd name="T15" fmla="*/ 0 60000 65536"/>
              <a:gd name="T16" fmla="*/ 0 60000 65536"/>
              <a:gd name="T17" fmla="*/ 0 60000 65536"/>
              <a:gd name="T18" fmla="*/ 0 60000 65536"/>
              <a:gd name="T19" fmla="*/ 0 60000 65536"/>
              <a:gd name="T20" fmla="*/ 0 60000 65536"/>
              <a:gd name="T21" fmla="*/ 0 w 2304"/>
              <a:gd name="T22" fmla="*/ 0 h 1368"/>
              <a:gd name="T23" fmla="*/ 2304 w 2304"/>
              <a:gd name="T24" fmla="*/ 1368 h 13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4" h="1368">
                <a:moveTo>
                  <a:pt x="0" y="1368"/>
                </a:moveTo>
                <a:cubicBezTo>
                  <a:pt x="132" y="852"/>
                  <a:pt x="264" y="336"/>
                  <a:pt x="384" y="168"/>
                </a:cubicBezTo>
                <a:cubicBezTo>
                  <a:pt x="504" y="0"/>
                  <a:pt x="632" y="320"/>
                  <a:pt x="720" y="360"/>
                </a:cubicBezTo>
                <a:cubicBezTo>
                  <a:pt x="808" y="400"/>
                  <a:pt x="832" y="456"/>
                  <a:pt x="912" y="408"/>
                </a:cubicBezTo>
                <a:cubicBezTo>
                  <a:pt x="992" y="360"/>
                  <a:pt x="1024" y="24"/>
                  <a:pt x="1200" y="72"/>
                </a:cubicBezTo>
                <a:cubicBezTo>
                  <a:pt x="1376" y="120"/>
                  <a:pt x="1784" y="560"/>
                  <a:pt x="1968" y="696"/>
                </a:cubicBezTo>
                <a:cubicBezTo>
                  <a:pt x="2152" y="832"/>
                  <a:pt x="2228" y="860"/>
                  <a:pt x="2304" y="8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 name="TextBox 16">
            <a:extLst>
              <a:ext uri="{FF2B5EF4-FFF2-40B4-BE49-F238E27FC236}">
                <a16:creationId xmlns:a16="http://schemas.microsoft.com/office/drawing/2014/main" id="{1D5C99D8-D2AA-4BF1-833F-7612DC025CA5}"/>
              </a:ext>
            </a:extLst>
          </p:cNvPr>
          <p:cNvSpPr txBox="1"/>
          <p:nvPr/>
        </p:nvSpPr>
        <p:spPr>
          <a:xfrm>
            <a:off x="5326245" y="3322838"/>
            <a:ext cx="447558" cy="369332"/>
          </a:xfrm>
          <a:prstGeom prst="rect">
            <a:avLst/>
          </a:prstGeom>
          <a:noFill/>
        </p:spPr>
        <p:txBody>
          <a:bodyPr wrap="none" rtlCol="0">
            <a:spAutoFit/>
          </a:bodyPr>
          <a:lstStyle/>
          <a:p>
            <a:r>
              <a:rPr lang="en-US" b="1" dirty="0"/>
              <a:t>x</a:t>
            </a:r>
            <a:r>
              <a:rPr lang="en-US" b="1" baseline="-25000" dirty="0"/>
              <a:t>0</a:t>
            </a:r>
            <a:endParaRPr lang="en-GB" b="1" baseline="-25000" dirty="0"/>
          </a:p>
        </p:txBody>
      </p:sp>
      <p:sp>
        <p:nvSpPr>
          <p:cNvPr id="18" name="TextBox 17">
            <a:extLst>
              <a:ext uri="{FF2B5EF4-FFF2-40B4-BE49-F238E27FC236}">
                <a16:creationId xmlns:a16="http://schemas.microsoft.com/office/drawing/2014/main" id="{5F4C1362-5D62-4AE1-86FD-04E051DF1DC0}"/>
              </a:ext>
            </a:extLst>
          </p:cNvPr>
          <p:cNvSpPr txBox="1"/>
          <p:nvPr/>
        </p:nvSpPr>
        <p:spPr>
          <a:xfrm>
            <a:off x="6251753" y="3357202"/>
            <a:ext cx="447558" cy="369332"/>
          </a:xfrm>
          <a:prstGeom prst="rect">
            <a:avLst/>
          </a:prstGeom>
          <a:noFill/>
        </p:spPr>
        <p:txBody>
          <a:bodyPr wrap="none" rtlCol="0">
            <a:spAutoFit/>
          </a:bodyPr>
          <a:lstStyle/>
          <a:p>
            <a:r>
              <a:rPr lang="en-US" b="1" dirty="0"/>
              <a:t>x</a:t>
            </a:r>
            <a:r>
              <a:rPr lang="en-US" b="1" baseline="-25000" dirty="0"/>
              <a:t>1</a:t>
            </a:r>
            <a:endParaRPr lang="en-GB" b="1" baseline="-25000" dirty="0"/>
          </a:p>
        </p:txBody>
      </p:sp>
      <p:sp>
        <p:nvSpPr>
          <p:cNvPr id="19" name="TextBox 18">
            <a:extLst>
              <a:ext uri="{FF2B5EF4-FFF2-40B4-BE49-F238E27FC236}">
                <a16:creationId xmlns:a16="http://schemas.microsoft.com/office/drawing/2014/main" id="{F628FB6A-B138-4E38-AB86-1F4EE38F04E2}"/>
              </a:ext>
            </a:extLst>
          </p:cNvPr>
          <p:cNvSpPr txBox="1"/>
          <p:nvPr/>
        </p:nvSpPr>
        <p:spPr>
          <a:xfrm>
            <a:off x="7074023" y="3371265"/>
            <a:ext cx="447558" cy="369332"/>
          </a:xfrm>
          <a:prstGeom prst="rect">
            <a:avLst/>
          </a:prstGeom>
          <a:noFill/>
        </p:spPr>
        <p:txBody>
          <a:bodyPr wrap="none" rtlCol="0">
            <a:spAutoFit/>
          </a:bodyPr>
          <a:lstStyle/>
          <a:p>
            <a:r>
              <a:rPr lang="en-US" b="1" dirty="0"/>
              <a:t>x</a:t>
            </a:r>
            <a:r>
              <a:rPr lang="en-US" b="1" baseline="-25000" dirty="0"/>
              <a:t>2</a:t>
            </a:r>
            <a:endParaRPr lang="en-GB" b="1" baseline="-25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Date Placeholder 3">
            <a:extLst>
              <a:ext uri="{FF2B5EF4-FFF2-40B4-BE49-F238E27FC236}">
                <a16:creationId xmlns:a16="http://schemas.microsoft.com/office/drawing/2014/main" id="{7F051739-4CC6-4C8F-8E81-691C6ED420EC}"/>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41988" name="Slide Number Placeholder 5">
            <a:extLst>
              <a:ext uri="{FF2B5EF4-FFF2-40B4-BE49-F238E27FC236}">
                <a16:creationId xmlns:a16="http://schemas.microsoft.com/office/drawing/2014/main" id="{9231DA33-0784-4ED3-8B87-F766928634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61C6E11-4A6C-4223-B336-4232BA4D3579}" type="slidenum">
              <a:rPr lang="ar-SA" altLang="en-US"/>
              <a:pPr eaLnBrk="1" hangingPunct="1"/>
              <a:t>50</a:t>
            </a:fld>
            <a:endParaRPr lang="en-US" altLang="en-US"/>
          </a:p>
        </p:txBody>
      </p:sp>
      <p:sp>
        <p:nvSpPr>
          <p:cNvPr id="41989" name="Rectangle 2">
            <a:extLst>
              <a:ext uri="{FF2B5EF4-FFF2-40B4-BE49-F238E27FC236}">
                <a16:creationId xmlns:a16="http://schemas.microsoft.com/office/drawing/2014/main" id="{B26DC8BC-6B2E-4A1A-917B-D4A2208BBDC5}"/>
              </a:ext>
            </a:extLst>
          </p:cNvPr>
          <p:cNvSpPr>
            <a:spLocks noGrp="1" noChangeArrowheads="1"/>
          </p:cNvSpPr>
          <p:nvPr>
            <p:ph type="title"/>
          </p:nvPr>
        </p:nvSpPr>
        <p:spPr/>
        <p:txBody>
          <a:bodyPr/>
          <a:lstStyle/>
          <a:p>
            <a:pPr eaLnBrk="1" hangingPunct="1"/>
            <a:r>
              <a:rPr lang="en-US" altLang="en-US"/>
              <a:t>Example</a:t>
            </a:r>
          </a:p>
        </p:txBody>
      </p:sp>
      <p:graphicFrame>
        <p:nvGraphicFramePr>
          <p:cNvPr id="41986" name="Object 3">
            <a:extLst>
              <a:ext uri="{FF2B5EF4-FFF2-40B4-BE49-F238E27FC236}">
                <a16:creationId xmlns:a16="http://schemas.microsoft.com/office/drawing/2014/main" id="{18A3CB02-C0F1-47DE-951D-C941DE526B84}"/>
              </a:ext>
            </a:extLst>
          </p:cNvPr>
          <p:cNvGraphicFramePr>
            <a:graphicFrameLocks noGrp="1" noChangeAspect="1"/>
          </p:cNvGraphicFramePr>
          <p:nvPr>
            <p:ph idx="1"/>
          </p:nvPr>
        </p:nvGraphicFramePr>
        <p:xfrm>
          <a:off x="489857" y="1638300"/>
          <a:ext cx="5005387" cy="3695700"/>
        </p:xfrm>
        <a:graphic>
          <a:graphicData uri="http://schemas.openxmlformats.org/presentationml/2006/ole">
            <mc:AlternateContent xmlns:mc="http://schemas.openxmlformats.org/markup-compatibility/2006">
              <mc:Choice xmlns:v="urn:schemas-microsoft-com:vml" Requires="v">
                <p:oleObj spid="_x0000_s51204" name="Equation" r:id="rId4" imgW="2717640" imgH="2006280" progId="Equation.3">
                  <p:embed/>
                </p:oleObj>
              </mc:Choice>
              <mc:Fallback>
                <p:oleObj name="Equation" r:id="rId4" imgW="2717640" imgH="2006280" progId="Equation.3">
                  <p:embed/>
                  <p:pic>
                    <p:nvPicPr>
                      <p:cNvPr id="41986" name="Object 3">
                        <a:extLst>
                          <a:ext uri="{FF2B5EF4-FFF2-40B4-BE49-F238E27FC236}">
                            <a16:creationId xmlns:a16="http://schemas.microsoft.com/office/drawing/2014/main" id="{18A3CB02-C0F1-47DE-951D-C941DE526B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857" y="1638300"/>
                        <a:ext cx="5005387" cy="369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0" name="Line 4">
            <a:extLst>
              <a:ext uri="{FF2B5EF4-FFF2-40B4-BE49-F238E27FC236}">
                <a16:creationId xmlns:a16="http://schemas.microsoft.com/office/drawing/2014/main" id="{661A1BDF-B7E6-4BB3-816D-C2624257DE4C}"/>
              </a:ext>
            </a:extLst>
          </p:cNvPr>
          <p:cNvSpPr>
            <a:spLocks noChangeShapeType="1"/>
          </p:cNvSpPr>
          <p:nvPr/>
        </p:nvSpPr>
        <p:spPr bwMode="auto">
          <a:xfrm>
            <a:off x="478744" y="37338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91" name="Line 5">
            <a:extLst>
              <a:ext uri="{FF2B5EF4-FFF2-40B4-BE49-F238E27FC236}">
                <a16:creationId xmlns:a16="http://schemas.microsoft.com/office/drawing/2014/main" id="{04A7C0D9-AA40-4894-A8BD-108D8F852207}"/>
              </a:ext>
            </a:extLst>
          </p:cNvPr>
          <p:cNvSpPr>
            <a:spLocks noChangeShapeType="1"/>
          </p:cNvSpPr>
          <p:nvPr/>
        </p:nvSpPr>
        <p:spPr bwMode="auto">
          <a:xfrm>
            <a:off x="478744" y="28956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92" name="Line 6">
            <a:extLst>
              <a:ext uri="{FF2B5EF4-FFF2-40B4-BE49-F238E27FC236}">
                <a16:creationId xmlns:a16="http://schemas.microsoft.com/office/drawing/2014/main" id="{1E7A5C2C-734D-45D7-BF07-715CCADE990C}"/>
              </a:ext>
            </a:extLst>
          </p:cNvPr>
          <p:cNvSpPr>
            <a:spLocks noChangeShapeType="1"/>
          </p:cNvSpPr>
          <p:nvPr/>
        </p:nvSpPr>
        <p:spPr bwMode="auto">
          <a:xfrm>
            <a:off x="5736544" y="28956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93" name="Line 7">
            <a:extLst>
              <a:ext uri="{FF2B5EF4-FFF2-40B4-BE49-F238E27FC236}">
                <a16:creationId xmlns:a16="http://schemas.microsoft.com/office/drawing/2014/main" id="{E4528B1A-A0EE-4290-89B2-F8D0DF8F5518}"/>
              </a:ext>
            </a:extLst>
          </p:cNvPr>
          <p:cNvSpPr>
            <a:spLocks noChangeShapeType="1"/>
          </p:cNvSpPr>
          <p:nvPr/>
        </p:nvSpPr>
        <p:spPr bwMode="auto">
          <a:xfrm>
            <a:off x="478744" y="28956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94" name="Line 8">
            <a:extLst>
              <a:ext uri="{FF2B5EF4-FFF2-40B4-BE49-F238E27FC236}">
                <a16:creationId xmlns:a16="http://schemas.microsoft.com/office/drawing/2014/main" id="{8A4252E8-34CA-4B4B-BDE3-FD5A1F8CEDE3}"/>
              </a:ext>
            </a:extLst>
          </p:cNvPr>
          <p:cNvSpPr>
            <a:spLocks noChangeShapeType="1"/>
          </p:cNvSpPr>
          <p:nvPr/>
        </p:nvSpPr>
        <p:spPr bwMode="auto">
          <a:xfrm>
            <a:off x="478744" y="41910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95" name="Line 9">
            <a:extLst>
              <a:ext uri="{FF2B5EF4-FFF2-40B4-BE49-F238E27FC236}">
                <a16:creationId xmlns:a16="http://schemas.microsoft.com/office/drawing/2014/main" id="{5755B52C-55EF-42BE-8EF2-C584FDA1E184}"/>
              </a:ext>
            </a:extLst>
          </p:cNvPr>
          <p:cNvSpPr>
            <a:spLocks noChangeShapeType="1"/>
          </p:cNvSpPr>
          <p:nvPr/>
        </p:nvSpPr>
        <p:spPr bwMode="auto">
          <a:xfrm>
            <a:off x="478744" y="45720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96" name="Line 10">
            <a:extLst>
              <a:ext uri="{FF2B5EF4-FFF2-40B4-BE49-F238E27FC236}">
                <a16:creationId xmlns:a16="http://schemas.microsoft.com/office/drawing/2014/main" id="{E6657F83-6E9C-42D8-B578-93C2A69A2E6F}"/>
              </a:ext>
            </a:extLst>
          </p:cNvPr>
          <p:cNvSpPr>
            <a:spLocks noChangeShapeType="1"/>
          </p:cNvSpPr>
          <p:nvPr/>
        </p:nvSpPr>
        <p:spPr bwMode="auto">
          <a:xfrm>
            <a:off x="478744" y="50292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997" name="Line 11">
            <a:extLst>
              <a:ext uri="{FF2B5EF4-FFF2-40B4-BE49-F238E27FC236}">
                <a16:creationId xmlns:a16="http://schemas.microsoft.com/office/drawing/2014/main" id="{1AE8899E-88C4-4D86-B512-7D61244250D5}"/>
              </a:ext>
            </a:extLst>
          </p:cNvPr>
          <p:cNvSpPr>
            <a:spLocks noChangeShapeType="1"/>
          </p:cNvSpPr>
          <p:nvPr/>
        </p:nvSpPr>
        <p:spPr bwMode="auto">
          <a:xfrm>
            <a:off x="478744" y="5562600"/>
            <a:ext cx="525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1274465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a:extLst>
              <a:ext uri="{FF2B5EF4-FFF2-40B4-BE49-F238E27FC236}">
                <a16:creationId xmlns:a16="http://schemas.microsoft.com/office/drawing/2014/main" id="{1F48CF31-049F-49CB-B45C-BDE11C012FF6}"/>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81923" name="Slide Number Placeholder 5">
            <a:extLst>
              <a:ext uri="{FF2B5EF4-FFF2-40B4-BE49-F238E27FC236}">
                <a16:creationId xmlns:a16="http://schemas.microsoft.com/office/drawing/2014/main" id="{34FBD513-820F-4289-B57A-070E1C79C1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C683C12-1207-4FEF-BE9D-7288F7B1A2BB}" type="slidenum">
              <a:rPr lang="ar-SA" altLang="en-US"/>
              <a:pPr eaLnBrk="1" hangingPunct="1"/>
              <a:t>51</a:t>
            </a:fld>
            <a:endParaRPr lang="en-US" altLang="en-US"/>
          </a:p>
        </p:txBody>
      </p:sp>
      <p:sp>
        <p:nvSpPr>
          <p:cNvPr id="81924" name="Rectangle 2">
            <a:extLst>
              <a:ext uri="{FF2B5EF4-FFF2-40B4-BE49-F238E27FC236}">
                <a16:creationId xmlns:a16="http://schemas.microsoft.com/office/drawing/2014/main" id="{A944E57A-C645-4880-B78B-661E9DC09C8F}"/>
              </a:ext>
            </a:extLst>
          </p:cNvPr>
          <p:cNvSpPr>
            <a:spLocks noGrp="1" noChangeArrowheads="1"/>
          </p:cNvSpPr>
          <p:nvPr>
            <p:ph type="title"/>
          </p:nvPr>
        </p:nvSpPr>
        <p:spPr/>
        <p:txBody>
          <a:bodyPr/>
          <a:lstStyle/>
          <a:p>
            <a:pPr eaLnBrk="1" hangingPunct="1"/>
            <a:r>
              <a:rPr lang="en-US" altLang="en-US"/>
              <a:t>Convergence Analysis</a:t>
            </a:r>
            <a:br>
              <a:rPr lang="en-US" altLang="en-US"/>
            </a:br>
            <a:r>
              <a:rPr lang="en-US" altLang="en-US" sz="3200"/>
              <a:t>Remarks</a:t>
            </a:r>
          </a:p>
        </p:txBody>
      </p:sp>
      <p:sp>
        <p:nvSpPr>
          <p:cNvPr id="81925" name="Text Box 3">
            <a:extLst>
              <a:ext uri="{FF2B5EF4-FFF2-40B4-BE49-F238E27FC236}">
                <a16:creationId xmlns:a16="http://schemas.microsoft.com/office/drawing/2014/main" id="{47EB4E23-2830-4CA5-8347-496561CE1C5D}"/>
              </a:ext>
            </a:extLst>
          </p:cNvPr>
          <p:cNvSpPr txBox="1">
            <a:spLocks noChangeArrowheads="1"/>
          </p:cNvSpPr>
          <p:nvPr/>
        </p:nvSpPr>
        <p:spPr bwMode="auto">
          <a:xfrm>
            <a:off x="522514" y="1534886"/>
            <a:ext cx="769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sz="2400" dirty="0">
                <a:latin typeface="Arial" panose="020B0604020202020204" pitchFamily="34" charset="0"/>
              </a:rPr>
              <a:t>When the guess is close enough to a </a:t>
            </a:r>
            <a:r>
              <a:rPr lang="en-US" altLang="en-US" sz="2400" dirty="0">
                <a:solidFill>
                  <a:srgbClr val="FF0000"/>
                </a:solidFill>
                <a:latin typeface="Arial" panose="020B0604020202020204" pitchFamily="34" charset="0"/>
              </a:rPr>
              <a:t>simple</a:t>
            </a:r>
            <a:r>
              <a:rPr lang="en-US" altLang="en-US" sz="2400" dirty="0">
                <a:latin typeface="Arial" panose="020B0604020202020204" pitchFamily="34" charset="0"/>
              </a:rPr>
              <a:t> root of the function, then Newton’s method is guaranteed to converge quadratically.</a:t>
            </a:r>
          </a:p>
        </p:txBody>
      </p:sp>
      <p:pic>
        <p:nvPicPr>
          <p:cNvPr id="3" name="Picture 2">
            <a:extLst>
              <a:ext uri="{FF2B5EF4-FFF2-40B4-BE49-F238E27FC236}">
                <a16:creationId xmlns:a16="http://schemas.microsoft.com/office/drawing/2014/main" id="{16726C23-B2CA-4234-B71C-089CAA174BCB}"/>
              </a:ext>
            </a:extLst>
          </p:cNvPr>
          <p:cNvPicPr>
            <a:picLocks noChangeAspect="1"/>
          </p:cNvPicPr>
          <p:nvPr/>
        </p:nvPicPr>
        <p:blipFill>
          <a:blip r:embed="rId3"/>
          <a:stretch>
            <a:fillRect/>
          </a:stretch>
        </p:blipFill>
        <p:spPr>
          <a:xfrm>
            <a:off x="576130" y="3411925"/>
            <a:ext cx="2514600" cy="803275"/>
          </a:xfrm>
          <a:prstGeom prst="rect">
            <a:avLst/>
          </a:prstGeom>
        </p:spPr>
      </p:pic>
      <p:pic>
        <p:nvPicPr>
          <p:cNvPr id="5" name="Picture 4">
            <a:extLst>
              <a:ext uri="{FF2B5EF4-FFF2-40B4-BE49-F238E27FC236}">
                <a16:creationId xmlns:a16="http://schemas.microsoft.com/office/drawing/2014/main" id="{91D18E39-65A2-4CE1-A0A6-3CD5AF0E4ACC}"/>
              </a:ext>
            </a:extLst>
          </p:cNvPr>
          <p:cNvPicPr>
            <a:picLocks noChangeAspect="1"/>
          </p:cNvPicPr>
          <p:nvPr/>
        </p:nvPicPr>
        <p:blipFill>
          <a:blip r:embed="rId4"/>
          <a:stretch>
            <a:fillRect/>
          </a:stretch>
        </p:blipFill>
        <p:spPr>
          <a:xfrm>
            <a:off x="2971800" y="4156904"/>
            <a:ext cx="1833073" cy="937056"/>
          </a:xfrm>
          <a:prstGeom prst="rect">
            <a:avLst/>
          </a:prstGeom>
        </p:spPr>
      </p:pic>
      <p:pic>
        <p:nvPicPr>
          <p:cNvPr id="7" name="Picture 6">
            <a:extLst>
              <a:ext uri="{FF2B5EF4-FFF2-40B4-BE49-F238E27FC236}">
                <a16:creationId xmlns:a16="http://schemas.microsoft.com/office/drawing/2014/main" id="{73810055-D9E6-4B7C-B969-57451DBB1853}"/>
              </a:ext>
            </a:extLst>
          </p:cNvPr>
          <p:cNvPicPr>
            <a:picLocks noChangeAspect="1"/>
          </p:cNvPicPr>
          <p:nvPr/>
        </p:nvPicPr>
        <p:blipFill>
          <a:blip r:embed="rId5"/>
          <a:stretch>
            <a:fillRect/>
          </a:stretch>
        </p:blipFill>
        <p:spPr>
          <a:xfrm>
            <a:off x="701463" y="4466672"/>
            <a:ext cx="1944000" cy="317520"/>
          </a:xfrm>
          <a:prstGeom prst="rect">
            <a:avLst/>
          </a:prstGeom>
        </p:spPr>
      </p:pic>
      <p:pic>
        <p:nvPicPr>
          <p:cNvPr id="9" name="Picture 8">
            <a:extLst>
              <a:ext uri="{FF2B5EF4-FFF2-40B4-BE49-F238E27FC236}">
                <a16:creationId xmlns:a16="http://schemas.microsoft.com/office/drawing/2014/main" id="{C6255A39-84DB-4244-B868-8657628321C2}"/>
              </a:ext>
            </a:extLst>
          </p:cNvPr>
          <p:cNvPicPr>
            <a:picLocks noChangeAspect="1"/>
          </p:cNvPicPr>
          <p:nvPr/>
        </p:nvPicPr>
        <p:blipFill>
          <a:blip r:embed="rId6"/>
          <a:stretch>
            <a:fillRect/>
          </a:stretch>
        </p:blipFill>
        <p:spPr>
          <a:xfrm>
            <a:off x="705711" y="2880576"/>
            <a:ext cx="1885089" cy="576000"/>
          </a:xfrm>
          <a:prstGeom prst="rect">
            <a:avLst/>
          </a:prstGeom>
        </p:spPr>
      </p:pic>
      <p:sp>
        <p:nvSpPr>
          <p:cNvPr id="11" name="TextBox 10">
            <a:extLst>
              <a:ext uri="{FF2B5EF4-FFF2-40B4-BE49-F238E27FC236}">
                <a16:creationId xmlns:a16="http://schemas.microsoft.com/office/drawing/2014/main" id="{DD09F300-4AD5-495A-B88B-3499EFC0F50D}"/>
              </a:ext>
            </a:extLst>
          </p:cNvPr>
          <p:cNvSpPr txBox="1"/>
          <p:nvPr/>
        </p:nvSpPr>
        <p:spPr>
          <a:xfrm>
            <a:off x="3081472" y="3056807"/>
            <a:ext cx="2971800" cy="442674"/>
          </a:xfrm>
          <a:prstGeom prst="wedgeRoundRectCallout">
            <a:avLst>
              <a:gd name="adj1" fmla="val -52484"/>
              <a:gd name="adj2" fmla="val 101211"/>
              <a:gd name="adj3" fmla="val 16667"/>
            </a:avLst>
          </a:prstGeom>
          <a:solidFill>
            <a:schemeClr val="accent5"/>
          </a:solidFill>
          <a:effectLst>
            <a:glow rad="101600">
              <a:schemeClr val="accent4">
                <a:satMod val="175000"/>
                <a:alpha val="40000"/>
              </a:schemeClr>
            </a:glow>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Quadratic convergence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0BB2-AB30-4530-AAFF-1101C3FAED9B}"/>
              </a:ext>
            </a:extLst>
          </p:cNvPr>
          <p:cNvSpPr>
            <a:spLocks noGrp="1"/>
          </p:cNvSpPr>
          <p:nvPr>
            <p:ph type="title"/>
          </p:nvPr>
        </p:nvSpPr>
        <p:spPr/>
        <p:txBody>
          <a:bodyPr/>
          <a:lstStyle/>
          <a:p>
            <a:r>
              <a:rPr lang="en-US" dirty="0"/>
              <a:t>Code</a:t>
            </a:r>
            <a:endParaRPr lang="en-GB" dirty="0"/>
          </a:p>
        </p:txBody>
      </p:sp>
      <p:pic>
        <p:nvPicPr>
          <p:cNvPr id="5" name="Picture 4">
            <a:extLst>
              <a:ext uri="{FF2B5EF4-FFF2-40B4-BE49-F238E27FC236}">
                <a16:creationId xmlns:a16="http://schemas.microsoft.com/office/drawing/2014/main" id="{FEB37376-0422-42F5-8C4D-D942869567DB}"/>
              </a:ext>
            </a:extLst>
          </p:cNvPr>
          <p:cNvPicPr>
            <a:picLocks noChangeAspect="1"/>
          </p:cNvPicPr>
          <p:nvPr/>
        </p:nvPicPr>
        <p:blipFill>
          <a:blip r:embed="rId2"/>
          <a:stretch>
            <a:fillRect/>
          </a:stretch>
        </p:blipFill>
        <p:spPr>
          <a:xfrm>
            <a:off x="457200" y="1547813"/>
            <a:ext cx="5867400" cy="4219575"/>
          </a:xfrm>
          <a:prstGeom prst="rect">
            <a:avLst/>
          </a:prstGeom>
        </p:spPr>
      </p:pic>
      <p:pic>
        <p:nvPicPr>
          <p:cNvPr id="6" name="Picture 5">
            <a:extLst>
              <a:ext uri="{FF2B5EF4-FFF2-40B4-BE49-F238E27FC236}">
                <a16:creationId xmlns:a16="http://schemas.microsoft.com/office/drawing/2014/main" id="{B7F054DA-F600-4A59-B9BE-FE62808462CA}"/>
              </a:ext>
            </a:extLst>
          </p:cNvPr>
          <p:cNvPicPr>
            <a:picLocks noChangeAspect="1"/>
          </p:cNvPicPr>
          <p:nvPr/>
        </p:nvPicPr>
        <p:blipFill>
          <a:blip r:embed="rId3"/>
          <a:stretch>
            <a:fillRect/>
          </a:stretch>
        </p:blipFill>
        <p:spPr>
          <a:xfrm>
            <a:off x="685800" y="6122987"/>
            <a:ext cx="3028950" cy="457200"/>
          </a:xfrm>
          <a:prstGeom prst="rect">
            <a:avLst/>
          </a:prstGeom>
          <a:effectLst>
            <a:glow rad="101600">
              <a:schemeClr val="accent4">
                <a:satMod val="175000"/>
                <a:alpha val="40000"/>
              </a:schemeClr>
            </a:glow>
          </a:effectLst>
        </p:spPr>
      </p:pic>
      <p:sp>
        <p:nvSpPr>
          <p:cNvPr id="7" name="Rectangle 4">
            <a:extLst>
              <a:ext uri="{FF2B5EF4-FFF2-40B4-BE49-F238E27FC236}">
                <a16:creationId xmlns:a16="http://schemas.microsoft.com/office/drawing/2014/main" id="{968508F7-B741-4D75-893F-B0EEB1D8FCA2}"/>
              </a:ext>
            </a:extLst>
          </p:cNvPr>
          <p:cNvSpPr>
            <a:spLocks noChangeArrowheads="1"/>
          </p:cNvSpPr>
          <p:nvPr/>
        </p:nvSpPr>
        <p:spPr bwMode="auto">
          <a:xfrm>
            <a:off x="533400" y="3733800"/>
            <a:ext cx="6175375" cy="457200"/>
          </a:xfrm>
          <a:prstGeom prst="rect">
            <a:avLst/>
          </a:prstGeom>
          <a:noFill/>
          <a:ln w="28575">
            <a:solidFill>
              <a:srgbClr val="FFCC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lang="tr-TR" altLang="tr-TR" sz="1600" dirty="0">
                <a:ea typeface="SimSun" panose="02010600030101010101" pitchFamily="2" charset="-122"/>
              </a:rPr>
              <a:t> </a:t>
            </a:r>
            <a:endParaRPr lang="en-US" altLang="tr-TR" sz="1600" dirty="0">
              <a:ea typeface="SimSun" panose="02010600030101010101" pitchFamily="2" charset="-122"/>
            </a:endParaRPr>
          </a:p>
        </p:txBody>
      </p:sp>
      <p:sp>
        <p:nvSpPr>
          <p:cNvPr id="8" name="Text Box 20">
            <a:extLst>
              <a:ext uri="{FF2B5EF4-FFF2-40B4-BE49-F238E27FC236}">
                <a16:creationId xmlns:a16="http://schemas.microsoft.com/office/drawing/2014/main" id="{7D32ACD5-3945-49F7-91B1-2778DE7BAFCF}"/>
              </a:ext>
            </a:extLst>
          </p:cNvPr>
          <p:cNvSpPr txBox="1">
            <a:spLocks noChangeArrowheads="1"/>
          </p:cNvSpPr>
          <p:nvPr/>
        </p:nvSpPr>
        <p:spPr bwMode="auto">
          <a:xfrm flipH="1">
            <a:off x="5500163" y="3375025"/>
            <a:ext cx="2065601" cy="457200"/>
          </a:xfrm>
          <a:prstGeom prst="wedgeRoundRectCallout">
            <a:avLst>
              <a:gd name="adj1" fmla="val 64699"/>
              <a:gd name="adj2" fmla="val 89998"/>
              <a:gd name="adj3" fmla="val 16667"/>
            </a:avLst>
          </a:prstGeom>
          <a:solidFill>
            <a:schemeClr val="accent4">
              <a:lumMod val="20000"/>
              <a:lumOff val="80000"/>
            </a:schemeClr>
          </a:solidFill>
          <a:ln>
            <a:headEnd type="triangl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a:lstStyle>
            <a:defPPr>
              <a:defRPr lang="en-US"/>
            </a:defPPr>
            <a:lvl1pPr eaLnBrk="0" hangingPunct="0">
              <a:spcBef>
                <a:spcPct val="20000"/>
              </a:spcBef>
              <a:buClr>
                <a:schemeClr val="tx2"/>
              </a:buClr>
              <a:buSzPct val="75000"/>
              <a:buFont typeface="Monotype Sorts" pitchFamily="2" charset="2"/>
              <a:buNone/>
              <a:defRPr sz="1600" b="1">
                <a:solidFill>
                  <a:schemeClr val="tx1"/>
                </a:solidFill>
                <a:latin typeface="Arial" panose="020B0604020202020204" pitchFamily="34" charset="0"/>
                <a:ea typeface="SimSun" panose="02010600030101010101" pitchFamily="2" charset="-122"/>
              </a:defRPr>
            </a:lvl1pPr>
          </a:lstStyle>
          <a:p>
            <a:r>
              <a:rPr lang="tr-TR" altLang="tr-TR" sz="1400" dirty="0" err="1"/>
              <a:t>Checks</a:t>
            </a:r>
            <a:r>
              <a:rPr lang="tr-TR" altLang="tr-TR" sz="1400" dirty="0"/>
              <a:t> </a:t>
            </a:r>
            <a:r>
              <a:rPr lang="tr-TR" altLang="tr-TR" sz="1400" dirty="0" err="1"/>
              <a:t>for</a:t>
            </a:r>
            <a:r>
              <a:rPr lang="tr-TR" altLang="tr-TR" sz="1400" dirty="0"/>
              <a:t> </a:t>
            </a:r>
            <a:r>
              <a:rPr lang="tr-TR" altLang="tr-TR" sz="1400" dirty="0" err="1"/>
              <a:t>the</a:t>
            </a:r>
            <a:r>
              <a:rPr lang="tr-TR" altLang="tr-TR" sz="1400" dirty="0"/>
              <a:t> </a:t>
            </a:r>
            <a:r>
              <a:rPr lang="en-US" altLang="tr-TR" sz="1400" dirty="0"/>
              <a:t>root</a:t>
            </a:r>
            <a:endParaRPr lang="tr-TR" altLang="tr-TR" sz="1400" dirty="0"/>
          </a:p>
        </p:txBody>
      </p:sp>
      <p:sp>
        <p:nvSpPr>
          <p:cNvPr id="9" name="Text Box 20">
            <a:extLst>
              <a:ext uri="{FF2B5EF4-FFF2-40B4-BE49-F238E27FC236}">
                <a16:creationId xmlns:a16="http://schemas.microsoft.com/office/drawing/2014/main" id="{E6E110B3-263A-40B9-A8AD-7BBBE93EA10C}"/>
              </a:ext>
            </a:extLst>
          </p:cNvPr>
          <p:cNvSpPr txBox="1">
            <a:spLocks noChangeArrowheads="1"/>
          </p:cNvSpPr>
          <p:nvPr/>
        </p:nvSpPr>
        <p:spPr bwMode="auto">
          <a:xfrm flipH="1">
            <a:off x="5500163" y="4876800"/>
            <a:ext cx="3305006" cy="533400"/>
          </a:xfrm>
          <a:prstGeom prst="wedgeRoundRectCallout">
            <a:avLst>
              <a:gd name="adj1" fmla="val 44982"/>
              <a:gd name="adj2" fmla="val -96687"/>
              <a:gd name="adj3" fmla="val 16667"/>
            </a:avLst>
          </a:prstGeom>
          <a:solidFill>
            <a:schemeClr val="accent4">
              <a:lumMod val="20000"/>
              <a:lumOff val="80000"/>
            </a:schemeClr>
          </a:solidFill>
          <a:ln>
            <a:headEnd type="triangl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a:lstStyle>
            <a:defPPr>
              <a:defRPr lang="en-US"/>
            </a:defPPr>
            <a:lvl1pPr eaLnBrk="0" hangingPunct="0">
              <a:spcBef>
                <a:spcPct val="20000"/>
              </a:spcBef>
              <a:buClr>
                <a:schemeClr val="tx2"/>
              </a:buClr>
              <a:buSzPct val="75000"/>
              <a:buFont typeface="Monotype Sorts" pitchFamily="2" charset="2"/>
              <a:buNone/>
              <a:defRPr sz="1600" b="1">
                <a:solidFill>
                  <a:schemeClr val="tx1"/>
                </a:solidFill>
                <a:latin typeface="Arial" panose="020B0604020202020204" pitchFamily="34" charset="0"/>
                <a:ea typeface="SimSun" panose="02010600030101010101" pitchFamily="2" charset="-122"/>
              </a:defRPr>
            </a:lvl1pPr>
          </a:lstStyle>
          <a:p>
            <a:r>
              <a:rPr lang="en-US" altLang="tr-TR" sz="1400" dirty="0"/>
              <a:t>Function calls itself with the value of next iteration</a:t>
            </a:r>
            <a:endParaRPr lang="tr-TR" altLang="tr-TR" sz="1400" dirty="0"/>
          </a:p>
        </p:txBody>
      </p:sp>
    </p:spTree>
    <p:extLst>
      <p:ext uri="{BB962C8B-B14F-4D97-AF65-F5344CB8AC3E}">
        <p14:creationId xmlns:p14="http://schemas.microsoft.com/office/powerpoint/2010/main" val="241016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a:extLst>
              <a:ext uri="{FF2B5EF4-FFF2-40B4-BE49-F238E27FC236}">
                <a16:creationId xmlns:a16="http://schemas.microsoft.com/office/drawing/2014/main" id="{38B23064-F690-497A-ADF6-3EB0955B034B}"/>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82947" name="Slide Number Placeholder 5">
            <a:extLst>
              <a:ext uri="{FF2B5EF4-FFF2-40B4-BE49-F238E27FC236}">
                <a16:creationId xmlns:a16="http://schemas.microsoft.com/office/drawing/2014/main" id="{B12A76AC-D0DD-475C-B7E4-FB4FFFDB7A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913FB64-20E8-4EF9-B2C1-3C6F4B293F97}" type="slidenum">
              <a:rPr lang="ar-SA" altLang="en-US"/>
              <a:pPr eaLnBrk="1" hangingPunct="1"/>
              <a:t>53</a:t>
            </a:fld>
            <a:endParaRPr lang="en-US" altLang="en-US"/>
          </a:p>
        </p:txBody>
      </p:sp>
      <p:sp>
        <p:nvSpPr>
          <p:cNvPr id="82948" name="Rectangle 2">
            <a:extLst>
              <a:ext uri="{FF2B5EF4-FFF2-40B4-BE49-F238E27FC236}">
                <a16:creationId xmlns:a16="http://schemas.microsoft.com/office/drawing/2014/main" id="{6D7F3815-BAE0-4741-B5B2-4D5AA16B04DC}"/>
              </a:ext>
            </a:extLst>
          </p:cNvPr>
          <p:cNvSpPr>
            <a:spLocks noGrp="1" noChangeArrowheads="1"/>
          </p:cNvSpPr>
          <p:nvPr>
            <p:ph type="title"/>
          </p:nvPr>
        </p:nvSpPr>
        <p:spPr/>
        <p:txBody>
          <a:bodyPr/>
          <a:lstStyle/>
          <a:p>
            <a:pPr eaLnBrk="1" hangingPunct="1"/>
            <a:r>
              <a:rPr lang="en-US" altLang="en-US"/>
              <a:t>Problems with Newton’s Method</a:t>
            </a:r>
            <a:endParaRPr lang="en-US" altLang="en-US" sz="3200"/>
          </a:p>
        </p:txBody>
      </p:sp>
      <p:sp>
        <p:nvSpPr>
          <p:cNvPr id="82949" name="Text Box 3">
            <a:extLst>
              <a:ext uri="{FF2B5EF4-FFF2-40B4-BE49-F238E27FC236}">
                <a16:creationId xmlns:a16="http://schemas.microsoft.com/office/drawing/2014/main" id="{D4AF8CDF-28FD-4666-BDDE-9ED05498F349}"/>
              </a:ext>
            </a:extLst>
          </p:cNvPr>
          <p:cNvSpPr txBox="1">
            <a:spLocks noChangeArrowheads="1"/>
          </p:cNvSpPr>
          <p:nvPr/>
        </p:nvSpPr>
        <p:spPr bwMode="auto">
          <a:xfrm>
            <a:off x="478970" y="1600200"/>
            <a:ext cx="82078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Char char="•"/>
            </a:pPr>
            <a:r>
              <a:rPr lang="en-US" altLang="en-US" sz="2400" dirty="0">
                <a:latin typeface="Arial" panose="020B0604020202020204" pitchFamily="34" charset="0"/>
              </a:rPr>
              <a:t>  </a:t>
            </a:r>
            <a:r>
              <a:rPr lang="en-US" altLang="en-US" sz="2400" dirty="0">
                <a:solidFill>
                  <a:srgbClr val="FF0000"/>
                </a:solidFill>
                <a:latin typeface="Arial" panose="020B0604020202020204" pitchFamily="34" charset="0"/>
              </a:rPr>
              <a:t>If the initial guess of the root is far from  the root the method may not converge.</a:t>
            </a:r>
            <a:r>
              <a:rPr lang="en-US" altLang="en-US" dirty="0">
                <a:latin typeface="Arial" panose="020B0604020202020204" pitchFamily="34" charset="0"/>
              </a:rPr>
              <a:t>  </a:t>
            </a:r>
          </a:p>
        </p:txBody>
      </p:sp>
      <p:pic>
        <p:nvPicPr>
          <p:cNvPr id="46082" name="Picture 2" descr="Problem Çözme Yöntemleri - İskender Paşa Çok Programlı Anadolu Lisesi">
            <a:extLst>
              <a:ext uri="{FF2B5EF4-FFF2-40B4-BE49-F238E27FC236}">
                <a16:creationId xmlns:a16="http://schemas.microsoft.com/office/drawing/2014/main" id="{E17C7BF9-6F78-4375-90BA-F66989E52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641" y="2604000"/>
            <a:ext cx="4697759" cy="349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a:extLst>
              <a:ext uri="{FF2B5EF4-FFF2-40B4-BE49-F238E27FC236}">
                <a16:creationId xmlns:a16="http://schemas.microsoft.com/office/drawing/2014/main" id="{91357B36-3005-46FA-9028-DD787AD5A1A1}"/>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83971" name="Slide Number Placeholder 5">
            <a:extLst>
              <a:ext uri="{FF2B5EF4-FFF2-40B4-BE49-F238E27FC236}">
                <a16:creationId xmlns:a16="http://schemas.microsoft.com/office/drawing/2014/main" id="{BCF4869B-F9EE-44A0-8049-62F61EE68A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79B4592-F048-48E6-8D03-AD717D369019}" type="slidenum">
              <a:rPr lang="ar-SA" altLang="en-US"/>
              <a:pPr eaLnBrk="1" hangingPunct="1"/>
              <a:t>54</a:t>
            </a:fld>
            <a:endParaRPr lang="en-US" altLang="en-US"/>
          </a:p>
        </p:txBody>
      </p:sp>
      <p:sp>
        <p:nvSpPr>
          <p:cNvPr id="83972" name="Rectangle 2">
            <a:extLst>
              <a:ext uri="{FF2B5EF4-FFF2-40B4-BE49-F238E27FC236}">
                <a16:creationId xmlns:a16="http://schemas.microsoft.com/office/drawing/2014/main" id="{CB8079B4-DF83-4300-8989-1359086BBE16}"/>
              </a:ext>
            </a:extLst>
          </p:cNvPr>
          <p:cNvSpPr>
            <a:spLocks noGrp="1" noChangeArrowheads="1"/>
          </p:cNvSpPr>
          <p:nvPr>
            <p:ph type="title"/>
          </p:nvPr>
        </p:nvSpPr>
        <p:spPr/>
        <p:txBody>
          <a:bodyPr/>
          <a:lstStyle/>
          <a:p>
            <a:pPr eaLnBrk="1" hangingPunct="1"/>
            <a:r>
              <a:rPr lang="en-US" altLang="en-US" sz="4000"/>
              <a:t>Problems with Newton’s Method</a:t>
            </a:r>
            <a:br>
              <a:rPr lang="en-US" altLang="en-US" sz="4000"/>
            </a:br>
            <a:r>
              <a:rPr lang="en-US" altLang="en-US" sz="3600"/>
              <a:t>- Runaway -</a:t>
            </a:r>
          </a:p>
        </p:txBody>
      </p:sp>
      <p:sp>
        <p:nvSpPr>
          <p:cNvPr id="83973" name="Text Box 3">
            <a:extLst>
              <a:ext uri="{FF2B5EF4-FFF2-40B4-BE49-F238E27FC236}">
                <a16:creationId xmlns:a16="http://schemas.microsoft.com/office/drawing/2014/main" id="{738D517D-0F5A-4F32-892F-0EFE3C02C5C7}"/>
              </a:ext>
            </a:extLst>
          </p:cNvPr>
          <p:cNvSpPr txBox="1">
            <a:spLocks noChangeArrowheads="1"/>
          </p:cNvSpPr>
          <p:nvPr/>
        </p:nvSpPr>
        <p:spPr bwMode="auto">
          <a:xfrm>
            <a:off x="328613" y="46482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n-US" sz="2400" dirty="0">
                <a:latin typeface="Arial" panose="020B0604020202020204" pitchFamily="34" charset="0"/>
              </a:rPr>
              <a:t>The estimates of the root is going away from the root.</a:t>
            </a:r>
            <a:r>
              <a:rPr lang="en-US" altLang="en-US" dirty="0">
                <a:latin typeface="Arial" panose="020B0604020202020204" pitchFamily="34" charset="0"/>
              </a:rPr>
              <a:t>  </a:t>
            </a:r>
          </a:p>
        </p:txBody>
      </p:sp>
      <p:sp>
        <p:nvSpPr>
          <p:cNvPr id="83974" name="Freeform 4">
            <a:extLst>
              <a:ext uri="{FF2B5EF4-FFF2-40B4-BE49-F238E27FC236}">
                <a16:creationId xmlns:a16="http://schemas.microsoft.com/office/drawing/2014/main" id="{75D6F82F-F817-4364-BB74-8E4600380BA3}"/>
              </a:ext>
            </a:extLst>
          </p:cNvPr>
          <p:cNvSpPr>
            <a:spLocks/>
          </p:cNvSpPr>
          <p:nvPr/>
        </p:nvSpPr>
        <p:spPr bwMode="auto">
          <a:xfrm flipH="1">
            <a:off x="2133600" y="1905000"/>
            <a:ext cx="3124200" cy="1054100"/>
          </a:xfrm>
          <a:custGeom>
            <a:avLst/>
            <a:gdLst>
              <a:gd name="T0" fmla="*/ 0 w 1824"/>
              <a:gd name="T1" fmla="*/ 2147483647 h 664"/>
              <a:gd name="T2" fmla="*/ 2147483647 w 1824"/>
              <a:gd name="T3" fmla="*/ 2147483647 h 664"/>
              <a:gd name="T4" fmla="*/ 2147483647 w 1824"/>
              <a:gd name="T5" fmla="*/ 2147483647 h 664"/>
              <a:gd name="T6" fmla="*/ 2147483647 w 1824"/>
              <a:gd name="T7" fmla="*/ 2147483647 h 664"/>
              <a:gd name="T8" fmla="*/ 2147483647 w 1824"/>
              <a:gd name="T9" fmla="*/ 2147483647 h 664"/>
              <a:gd name="T10" fmla="*/ 0 60000 65536"/>
              <a:gd name="T11" fmla="*/ 0 60000 65536"/>
              <a:gd name="T12" fmla="*/ 0 60000 65536"/>
              <a:gd name="T13" fmla="*/ 0 60000 65536"/>
              <a:gd name="T14" fmla="*/ 0 60000 65536"/>
              <a:gd name="T15" fmla="*/ 0 w 1824"/>
              <a:gd name="T16" fmla="*/ 0 h 664"/>
              <a:gd name="T17" fmla="*/ 1824 w 1824"/>
              <a:gd name="T18" fmla="*/ 664 h 664"/>
            </a:gdLst>
            <a:ahLst/>
            <a:cxnLst>
              <a:cxn ang="T10">
                <a:pos x="T0" y="T1"/>
              </a:cxn>
              <a:cxn ang="T11">
                <a:pos x="T2" y="T3"/>
              </a:cxn>
              <a:cxn ang="T12">
                <a:pos x="T4" y="T5"/>
              </a:cxn>
              <a:cxn ang="T13">
                <a:pos x="T6" y="T7"/>
              </a:cxn>
              <a:cxn ang="T14">
                <a:pos x="T8" y="T9"/>
              </a:cxn>
            </a:cxnLst>
            <a:rect l="T15" t="T16" r="T17" b="T18"/>
            <a:pathLst>
              <a:path w="1824" h="664">
                <a:moveTo>
                  <a:pt x="0" y="424"/>
                </a:moveTo>
                <a:cubicBezTo>
                  <a:pt x="140" y="432"/>
                  <a:pt x="280" y="440"/>
                  <a:pt x="432" y="376"/>
                </a:cubicBezTo>
                <a:cubicBezTo>
                  <a:pt x="584" y="312"/>
                  <a:pt x="760" y="80"/>
                  <a:pt x="912" y="40"/>
                </a:cubicBezTo>
                <a:cubicBezTo>
                  <a:pt x="1064" y="0"/>
                  <a:pt x="1192" y="32"/>
                  <a:pt x="1344" y="136"/>
                </a:cubicBezTo>
                <a:cubicBezTo>
                  <a:pt x="1496" y="240"/>
                  <a:pt x="1744" y="576"/>
                  <a:pt x="1824" y="66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83975" name="Line 5">
            <a:extLst>
              <a:ext uri="{FF2B5EF4-FFF2-40B4-BE49-F238E27FC236}">
                <a16:creationId xmlns:a16="http://schemas.microsoft.com/office/drawing/2014/main" id="{D723AE3F-03D9-4030-9F27-337E8F6219AD}"/>
              </a:ext>
            </a:extLst>
          </p:cNvPr>
          <p:cNvSpPr>
            <a:spLocks noChangeShapeType="1"/>
          </p:cNvSpPr>
          <p:nvPr/>
        </p:nvSpPr>
        <p:spPr bwMode="auto">
          <a:xfrm>
            <a:off x="1828800" y="2730500"/>
            <a:ext cx="403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3976" name="Line 6">
            <a:extLst>
              <a:ext uri="{FF2B5EF4-FFF2-40B4-BE49-F238E27FC236}">
                <a16:creationId xmlns:a16="http://schemas.microsoft.com/office/drawing/2014/main" id="{68EB8124-B55E-4B70-876D-F0EC461EA6CC}"/>
              </a:ext>
            </a:extLst>
          </p:cNvPr>
          <p:cNvSpPr>
            <a:spLocks noChangeShapeType="1"/>
          </p:cNvSpPr>
          <p:nvPr/>
        </p:nvSpPr>
        <p:spPr bwMode="auto">
          <a:xfrm>
            <a:off x="3962400" y="2120900"/>
            <a:ext cx="0" cy="609600"/>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83977" name="Line 7">
            <a:extLst>
              <a:ext uri="{FF2B5EF4-FFF2-40B4-BE49-F238E27FC236}">
                <a16:creationId xmlns:a16="http://schemas.microsoft.com/office/drawing/2014/main" id="{A4EB7570-AEBF-4A2A-895D-A437B19E6584}"/>
              </a:ext>
            </a:extLst>
          </p:cNvPr>
          <p:cNvSpPr>
            <a:spLocks noChangeShapeType="1"/>
          </p:cNvSpPr>
          <p:nvPr/>
        </p:nvSpPr>
        <p:spPr bwMode="auto">
          <a:xfrm>
            <a:off x="3962400" y="2120900"/>
            <a:ext cx="838200" cy="609600"/>
          </a:xfrm>
          <a:prstGeom prst="line">
            <a:avLst/>
          </a:prstGeom>
          <a:noFill/>
          <a:ln w="222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83978" name="Line 8">
            <a:extLst>
              <a:ext uri="{FF2B5EF4-FFF2-40B4-BE49-F238E27FC236}">
                <a16:creationId xmlns:a16="http://schemas.microsoft.com/office/drawing/2014/main" id="{52467EFD-E9AE-42F2-BD77-00E891E86087}"/>
              </a:ext>
            </a:extLst>
          </p:cNvPr>
          <p:cNvSpPr>
            <a:spLocks noChangeShapeType="1"/>
          </p:cNvSpPr>
          <p:nvPr/>
        </p:nvSpPr>
        <p:spPr bwMode="auto">
          <a:xfrm flipV="1">
            <a:off x="4800600" y="2578100"/>
            <a:ext cx="0" cy="152400"/>
          </a:xfrm>
          <a:prstGeom prst="line">
            <a:avLst/>
          </a:prstGeom>
          <a:noFill/>
          <a:ln w="254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83979" name="Line 9">
            <a:extLst>
              <a:ext uri="{FF2B5EF4-FFF2-40B4-BE49-F238E27FC236}">
                <a16:creationId xmlns:a16="http://schemas.microsoft.com/office/drawing/2014/main" id="{805D05F4-247A-4052-B644-82F8D5E20F58}"/>
              </a:ext>
            </a:extLst>
          </p:cNvPr>
          <p:cNvSpPr>
            <a:spLocks noChangeShapeType="1"/>
          </p:cNvSpPr>
          <p:nvPr/>
        </p:nvSpPr>
        <p:spPr bwMode="auto">
          <a:xfrm>
            <a:off x="4800600" y="2578100"/>
            <a:ext cx="1981200" cy="152400"/>
          </a:xfrm>
          <a:prstGeom prst="line">
            <a:avLst/>
          </a:prstGeom>
          <a:noFill/>
          <a:ln w="254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83980" name="Text Box 10">
            <a:extLst>
              <a:ext uri="{FF2B5EF4-FFF2-40B4-BE49-F238E27FC236}">
                <a16:creationId xmlns:a16="http://schemas.microsoft.com/office/drawing/2014/main" id="{2AEA3E85-43DA-4683-A3A9-5E5BED391151}"/>
              </a:ext>
            </a:extLst>
          </p:cNvPr>
          <p:cNvSpPr txBox="1">
            <a:spLocks noChangeArrowheads="1"/>
          </p:cNvSpPr>
          <p:nvPr/>
        </p:nvSpPr>
        <p:spPr bwMode="auto">
          <a:xfrm>
            <a:off x="3794125" y="2663326"/>
            <a:ext cx="382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en-US">
                <a:latin typeface="Arial" panose="020B0604020202020204" pitchFamily="34" charset="0"/>
              </a:rPr>
              <a:t>x</a:t>
            </a:r>
            <a:r>
              <a:rPr lang="en-US" altLang="en-US" baseline="-25000">
                <a:latin typeface="Arial" panose="020B0604020202020204" pitchFamily="34" charset="0"/>
              </a:rPr>
              <a:t>0</a:t>
            </a:r>
          </a:p>
        </p:txBody>
      </p:sp>
      <p:sp>
        <p:nvSpPr>
          <p:cNvPr id="83981" name="Text Box 11">
            <a:extLst>
              <a:ext uri="{FF2B5EF4-FFF2-40B4-BE49-F238E27FC236}">
                <a16:creationId xmlns:a16="http://schemas.microsoft.com/office/drawing/2014/main" id="{DE19872F-6DCB-4F1A-9E42-C5643A3E2229}"/>
              </a:ext>
            </a:extLst>
          </p:cNvPr>
          <p:cNvSpPr txBox="1">
            <a:spLocks noChangeArrowheads="1"/>
          </p:cNvSpPr>
          <p:nvPr/>
        </p:nvSpPr>
        <p:spPr bwMode="auto">
          <a:xfrm>
            <a:off x="4646612" y="2640429"/>
            <a:ext cx="382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en-US" dirty="0">
                <a:latin typeface="Arial" panose="020B0604020202020204" pitchFamily="34" charset="0"/>
              </a:rPr>
              <a:t>x</a:t>
            </a:r>
            <a:r>
              <a:rPr lang="en-US" altLang="en-US" baseline="-25000" dirty="0">
                <a:latin typeface="Arial" panose="020B0604020202020204" pitchFamily="34" charset="0"/>
              </a:rPr>
              <a:t>1</a:t>
            </a:r>
          </a:p>
        </p:txBody>
      </p:sp>
      <p:sp>
        <p:nvSpPr>
          <p:cNvPr id="14" name="TextBox 13">
            <a:extLst>
              <a:ext uri="{FF2B5EF4-FFF2-40B4-BE49-F238E27FC236}">
                <a16:creationId xmlns:a16="http://schemas.microsoft.com/office/drawing/2014/main" id="{CCAD0DE5-E2C2-42E1-98F4-D08262416BFA}"/>
              </a:ext>
            </a:extLst>
          </p:cNvPr>
          <p:cNvSpPr txBox="1"/>
          <p:nvPr/>
        </p:nvSpPr>
        <p:spPr>
          <a:xfrm>
            <a:off x="3376613" y="3911601"/>
            <a:ext cx="1600200" cy="369332"/>
          </a:xfrm>
          <a:prstGeom prst="rect">
            <a:avLst/>
          </a:prstGeom>
          <a:noFill/>
        </p:spPr>
        <p:txBody>
          <a:bodyPr wrap="square">
            <a:spAutoFit/>
          </a:bodyPr>
          <a:lstStyle/>
          <a:p>
            <a:r>
              <a:rPr lang="en-US" altLang="en-US" b="1" dirty="0">
                <a:latin typeface="Calibri" panose="020F0502020204030204" pitchFamily="34" charset="0"/>
                <a:cs typeface="Calibri" panose="020F0502020204030204" pitchFamily="34" charset="0"/>
              </a:rPr>
              <a:t>initial guess </a:t>
            </a:r>
            <a:endParaRPr lang="en-GB" b="1" dirty="0">
              <a:latin typeface="Calibri" panose="020F0502020204030204" pitchFamily="34" charset="0"/>
              <a:cs typeface="Calibri" panose="020F0502020204030204" pitchFamily="34" charset="0"/>
            </a:endParaRPr>
          </a:p>
        </p:txBody>
      </p:sp>
      <p:cxnSp>
        <p:nvCxnSpPr>
          <p:cNvPr id="15" name="Straight Arrow Connector 14">
            <a:extLst>
              <a:ext uri="{FF2B5EF4-FFF2-40B4-BE49-F238E27FC236}">
                <a16:creationId xmlns:a16="http://schemas.microsoft.com/office/drawing/2014/main" id="{516710F6-1236-4A38-BEE3-58144A3D8234}"/>
              </a:ext>
            </a:extLst>
          </p:cNvPr>
          <p:cNvCxnSpPr>
            <a:cxnSpLocks/>
          </p:cNvCxnSpPr>
          <p:nvPr/>
        </p:nvCxnSpPr>
        <p:spPr>
          <a:xfrm flipV="1">
            <a:off x="3962400" y="3186113"/>
            <a:ext cx="0" cy="685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69BF7E-7699-466A-8B91-46BCDCD08AFD}"/>
              </a:ext>
            </a:extLst>
          </p:cNvPr>
          <p:cNvCxnSpPr>
            <a:cxnSpLocks/>
          </p:cNvCxnSpPr>
          <p:nvPr/>
        </p:nvCxnSpPr>
        <p:spPr>
          <a:xfrm flipH="1" flipV="1">
            <a:off x="4958333" y="2978190"/>
            <a:ext cx="446536" cy="43313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D5FE0DA-6283-408D-89A7-E45E2A084A89}"/>
              </a:ext>
            </a:extLst>
          </p:cNvPr>
          <p:cNvSpPr txBox="1"/>
          <p:nvPr/>
        </p:nvSpPr>
        <p:spPr>
          <a:xfrm>
            <a:off x="4953000" y="3359825"/>
            <a:ext cx="1600200" cy="646331"/>
          </a:xfrm>
          <a:prstGeom prst="rect">
            <a:avLst/>
          </a:prstGeom>
          <a:noFill/>
        </p:spPr>
        <p:txBody>
          <a:bodyPr wrap="square">
            <a:spAutoFit/>
          </a:bodyPr>
          <a:lstStyle/>
          <a:p>
            <a:r>
              <a:rPr lang="en-US" altLang="en-US" b="1" dirty="0">
                <a:solidFill>
                  <a:srgbClr val="0070C0"/>
                </a:solidFill>
                <a:latin typeface="Calibri" panose="020F0502020204030204" pitchFamily="34" charset="0"/>
                <a:cs typeface="Calibri" panose="020F0502020204030204" pitchFamily="34" charset="0"/>
              </a:rPr>
              <a:t>After 1</a:t>
            </a:r>
            <a:r>
              <a:rPr lang="en-US" altLang="en-US" b="1" baseline="30000" dirty="0">
                <a:solidFill>
                  <a:srgbClr val="0070C0"/>
                </a:solidFill>
                <a:latin typeface="Calibri" panose="020F0502020204030204" pitchFamily="34" charset="0"/>
                <a:cs typeface="Calibri" panose="020F0502020204030204" pitchFamily="34" charset="0"/>
              </a:rPr>
              <a:t>st</a:t>
            </a:r>
            <a:r>
              <a:rPr lang="en-US" altLang="en-US" b="1" dirty="0">
                <a:solidFill>
                  <a:srgbClr val="0070C0"/>
                </a:solidFill>
                <a:latin typeface="Calibri" panose="020F0502020204030204" pitchFamily="34" charset="0"/>
                <a:cs typeface="Calibri" panose="020F0502020204030204" pitchFamily="34" charset="0"/>
              </a:rPr>
              <a:t> iteration</a:t>
            </a:r>
            <a:endParaRPr lang="en-GB" b="1"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a:extLst>
              <a:ext uri="{FF2B5EF4-FFF2-40B4-BE49-F238E27FC236}">
                <a16:creationId xmlns:a16="http://schemas.microsoft.com/office/drawing/2014/main" id="{AAA544C5-8FF5-4323-851E-00CD6C93B8AE}"/>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84995" name="Slide Number Placeholder 5">
            <a:extLst>
              <a:ext uri="{FF2B5EF4-FFF2-40B4-BE49-F238E27FC236}">
                <a16:creationId xmlns:a16="http://schemas.microsoft.com/office/drawing/2014/main" id="{30302102-47AF-47E2-AEF0-1772413AAE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DD6B872-2101-40CA-BDDD-95A5CC8084DC}" type="slidenum">
              <a:rPr lang="ar-SA" altLang="en-US"/>
              <a:pPr eaLnBrk="1" hangingPunct="1"/>
              <a:t>55</a:t>
            </a:fld>
            <a:endParaRPr lang="en-US" altLang="en-US"/>
          </a:p>
        </p:txBody>
      </p:sp>
      <p:sp>
        <p:nvSpPr>
          <p:cNvPr id="84996" name="Rectangle 2">
            <a:extLst>
              <a:ext uri="{FF2B5EF4-FFF2-40B4-BE49-F238E27FC236}">
                <a16:creationId xmlns:a16="http://schemas.microsoft.com/office/drawing/2014/main" id="{C3EA6642-7952-4D16-B926-36B2C3FC4359}"/>
              </a:ext>
            </a:extLst>
          </p:cNvPr>
          <p:cNvSpPr>
            <a:spLocks noGrp="1" noChangeArrowheads="1"/>
          </p:cNvSpPr>
          <p:nvPr>
            <p:ph type="title"/>
          </p:nvPr>
        </p:nvSpPr>
        <p:spPr/>
        <p:txBody>
          <a:bodyPr/>
          <a:lstStyle/>
          <a:p>
            <a:pPr eaLnBrk="1" hangingPunct="1"/>
            <a:r>
              <a:rPr lang="en-US" altLang="en-US" sz="4000"/>
              <a:t>Problems with Newton’s Method</a:t>
            </a:r>
            <a:br>
              <a:rPr lang="en-US" altLang="en-US" sz="4000"/>
            </a:br>
            <a:r>
              <a:rPr lang="en-US" altLang="en-US" sz="3600"/>
              <a:t>- Flat Spot -</a:t>
            </a:r>
          </a:p>
        </p:txBody>
      </p:sp>
      <p:sp>
        <p:nvSpPr>
          <p:cNvPr id="84997" name="Text Box 3">
            <a:extLst>
              <a:ext uri="{FF2B5EF4-FFF2-40B4-BE49-F238E27FC236}">
                <a16:creationId xmlns:a16="http://schemas.microsoft.com/office/drawing/2014/main" id="{EEBEACD0-2EC2-491A-A13C-E09D3A03B512}"/>
              </a:ext>
            </a:extLst>
          </p:cNvPr>
          <p:cNvSpPr txBox="1">
            <a:spLocks noChangeArrowheads="1"/>
          </p:cNvSpPr>
          <p:nvPr/>
        </p:nvSpPr>
        <p:spPr bwMode="auto">
          <a:xfrm>
            <a:off x="723900" y="3276600"/>
            <a:ext cx="7696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n-US" sz="2400" dirty="0">
                <a:latin typeface="Arial" panose="020B0604020202020204" pitchFamily="34" charset="0"/>
              </a:rPr>
              <a:t>The value of </a:t>
            </a:r>
            <a:r>
              <a:rPr lang="en-US" altLang="en-US" sz="2400" b="1" i="1" dirty="0">
                <a:latin typeface="Arial" panose="020B0604020202020204" pitchFamily="34" charset="0"/>
              </a:rPr>
              <a:t>f’(x</a:t>
            </a:r>
            <a:r>
              <a:rPr lang="en-US" altLang="en-US" sz="2400" b="1" i="1" baseline="-25000" dirty="0">
                <a:latin typeface="Arial" panose="020B0604020202020204" pitchFamily="34" charset="0"/>
              </a:rPr>
              <a:t>0</a:t>
            </a:r>
            <a:r>
              <a:rPr lang="en-US" altLang="en-US" sz="2400" b="1" i="1" dirty="0">
                <a:latin typeface="Arial" panose="020B0604020202020204" pitchFamily="34" charset="0"/>
              </a:rPr>
              <a:t>)</a:t>
            </a:r>
            <a:r>
              <a:rPr lang="en-US" altLang="en-US" sz="2400" dirty="0">
                <a:latin typeface="Arial" panose="020B0604020202020204" pitchFamily="34" charset="0"/>
              </a:rPr>
              <a:t> is zero, the algorithm fails.</a:t>
            </a:r>
          </a:p>
          <a:p>
            <a:pPr algn="ctr" eaLnBrk="1" hangingPunct="1">
              <a:spcBef>
                <a:spcPct val="50000"/>
              </a:spcBef>
            </a:pPr>
            <a:r>
              <a:rPr lang="en-US" altLang="en-US" sz="2400" dirty="0">
                <a:latin typeface="Arial" panose="020B0604020202020204" pitchFamily="34" charset="0"/>
              </a:rPr>
              <a:t>If </a:t>
            </a:r>
            <a:r>
              <a:rPr lang="en-US" altLang="en-US" sz="2400" b="1" i="1" dirty="0">
                <a:latin typeface="Arial" panose="020B0604020202020204" pitchFamily="34" charset="0"/>
              </a:rPr>
              <a:t>f ’(x)</a:t>
            </a:r>
            <a:r>
              <a:rPr lang="en-US" altLang="en-US" sz="2400" dirty="0">
                <a:latin typeface="Arial" panose="020B0604020202020204" pitchFamily="34" charset="0"/>
              </a:rPr>
              <a:t> is very small then </a:t>
            </a:r>
            <a:r>
              <a:rPr lang="en-US" altLang="en-US" sz="2400" b="1" i="1" dirty="0">
                <a:latin typeface="Arial" panose="020B0604020202020204" pitchFamily="34" charset="0"/>
              </a:rPr>
              <a:t>x</a:t>
            </a:r>
            <a:r>
              <a:rPr lang="en-US" altLang="en-US" sz="2400" b="1" i="1" baseline="-25000" dirty="0">
                <a:latin typeface="Arial" panose="020B0604020202020204" pitchFamily="34" charset="0"/>
              </a:rPr>
              <a:t>1</a:t>
            </a:r>
            <a:r>
              <a:rPr lang="en-US" altLang="en-US" sz="2400" dirty="0">
                <a:latin typeface="Arial" panose="020B0604020202020204" pitchFamily="34" charset="0"/>
              </a:rPr>
              <a:t> will be very far from </a:t>
            </a:r>
            <a:r>
              <a:rPr lang="en-US" altLang="en-US" sz="2400" b="1" i="1" dirty="0">
                <a:latin typeface="Arial" panose="020B0604020202020204" pitchFamily="34" charset="0"/>
              </a:rPr>
              <a:t>x</a:t>
            </a:r>
            <a:r>
              <a:rPr lang="en-US" altLang="en-US" sz="2400" b="1" i="1" baseline="-25000" dirty="0">
                <a:latin typeface="Arial" panose="020B0604020202020204" pitchFamily="34" charset="0"/>
              </a:rPr>
              <a:t>0</a:t>
            </a:r>
            <a:r>
              <a:rPr lang="en-US" altLang="en-US" sz="2400" dirty="0">
                <a:latin typeface="Arial" panose="020B0604020202020204" pitchFamily="34" charset="0"/>
              </a:rPr>
              <a:t>.</a:t>
            </a:r>
            <a:r>
              <a:rPr lang="en-US" altLang="en-US" dirty="0">
                <a:latin typeface="Arial" panose="020B0604020202020204" pitchFamily="34" charset="0"/>
              </a:rPr>
              <a:t>  </a:t>
            </a:r>
          </a:p>
        </p:txBody>
      </p:sp>
      <p:sp>
        <p:nvSpPr>
          <p:cNvPr id="84998" name="Line 4">
            <a:extLst>
              <a:ext uri="{FF2B5EF4-FFF2-40B4-BE49-F238E27FC236}">
                <a16:creationId xmlns:a16="http://schemas.microsoft.com/office/drawing/2014/main" id="{021ADC2C-B31F-4ADE-8A4E-A5F061B83F96}"/>
              </a:ext>
            </a:extLst>
          </p:cNvPr>
          <p:cNvSpPr>
            <a:spLocks noChangeShapeType="1"/>
          </p:cNvSpPr>
          <p:nvPr/>
        </p:nvSpPr>
        <p:spPr bwMode="auto">
          <a:xfrm>
            <a:off x="723900" y="2209800"/>
            <a:ext cx="7010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4999" name="Line 5">
            <a:extLst>
              <a:ext uri="{FF2B5EF4-FFF2-40B4-BE49-F238E27FC236}">
                <a16:creationId xmlns:a16="http://schemas.microsoft.com/office/drawing/2014/main" id="{4A80CAD1-9FA5-4618-98A7-C5B37CB104C0}"/>
              </a:ext>
            </a:extLst>
          </p:cNvPr>
          <p:cNvSpPr>
            <a:spLocks noChangeShapeType="1"/>
          </p:cNvSpPr>
          <p:nvPr/>
        </p:nvSpPr>
        <p:spPr bwMode="auto">
          <a:xfrm>
            <a:off x="4229100" y="2209800"/>
            <a:ext cx="0" cy="685800"/>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85000" name="Text Box 6">
            <a:extLst>
              <a:ext uri="{FF2B5EF4-FFF2-40B4-BE49-F238E27FC236}">
                <a16:creationId xmlns:a16="http://schemas.microsoft.com/office/drawing/2014/main" id="{6D73E160-8FED-4BC6-B2C9-C92AF45588B6}"/>
              </a:ext>
            </a:extLst>
          </p:cNvPr>
          <p:cNvSpPr txBox="1">
            <a:spLocks noChangeArrowheads="1"/>
          </p:cNvSpPr>
          <p:nvPr/>
        </p:nvSpPr>
        <p:spPr bwMode="auto">
          <a:xfrm>
            <a:off x="4000500" y="1828800"/>
            <a:ext cx="382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en-US">
                <a:latin typeface="Arial" panose="020B0604020202020204" pitchFamily="34" charset="0"/>
              </a:rPr>
              <a:t>x</a:t>
            </a:r>
            <a:r>
              <a:rPr lang="en-US" altLang="en-US" baseline="-25000">
                <a:latin typeface="Arial" panose="020B0604020202020204" pitchFamily="34" charset="0"/>
              </a:rPr>
              <a:t>0</a:t>
            </a:r>
          </a:p>
        </p:txBody>
      </p:sp>
      <p:sp>
        <p:nvSpPr>
          <p:cNvPr id="85001" name="Freeform 7">
            <a:extLst>
              <a:ext uri="{FF2B5EF4-FFF2-40B4-BE49-F238E27FC236}">
                <a16:creationId xmlns:a16="http://schemas.microsoft.com/office/drawing/2014/main" id="{4E3FF2E5-2AE2-4595-8DEA-FF8A5ECF990B}"/>
              </a:ext>
            </a:extLst>
          </p:cNvPr>
          <p:cNvSpPr>
            <a:spLocks/>
          </p:cNvSpPr>
          <p:nvPr/>
        </p:nvSpPr>
        <p:spPr bwMode="auto">
          <a:xfrm>
            <a:off x="1028700" y="1828800"/>
            <a:ext cx="5334000" cy="1295400"/>
          </a:xfrm>
          <a:custGeom>
            <a:avLst/>
            <a:gdLst>
              <a:gd name="T0" fmla="*/ 0 w 3360"/>
              <a:gd name="T1" fmla="*/ 2147483647 h 816"/>
              <a:gd name="T2" fmla="*/ 2147483647 w 3360"/>
              <a:gd name="T3" fmla="*/ 2147483647 h 816"/>
              <a:gd name="T4" fmla="*/ 2147483647 w 3360"/>
              <a:gd name="T5" fmla="*/ 2147483647 h 816"/>
              <a:gd name="T6" fmla="*/ 2147483647 w 3360"/>
              <a:gd name="T7" fmla="*/ 2147483647 h 816"/>
              <a:gd name="T8" fmla="*/ 2147483647 w 3360"/>
              <a:gd name="T9" fmla="*/ 2147483647 h 816"/>
              <a:gd name="T10" fmla="*/ 2147483647 w 3360"/>
              <a:gd name="T11" fmla="*/ 0 h 816"/>
              <a:gd name="T12" fmla="*/ 0 60000 65536"/>
              <a:gd name="T13" fmla="*/ 0 60000 65536"/>
              <a:gd name="T14" fmla="*/ 0 60000 65536"/>
              <a:gd name="T15" fmla="*/ 0 60000 65536"/>
              <a:gd name="T16" fmla="*/ 0 60000 65536"/>
              <a:gd name="T17" fmla="*/ 0 60000 65536"/>
              <a:gd name="T18" fmla="*/ 0 w 3360"/>
              <a:gd name="T19" fmla="*/ 0 h 816"/>
              <a:gd name="T20" fmla="*/ 3360 w 3360"/>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3360" h="816">
                <a:moveTo>
                  <a:pt x="0" y="816"/>
                </a:moveTo>
                <a:cubicBezTo>
                  <a:pt x="88" y="636"/>
                  <a:pt x="176" y="456"/>
                  <a:pt x="336" y="336"/>
                </a:cubicBezTo>
                <a:cubicBezTo>
                  <a:pt x="496" y="216"/>
                  <a:pt x="704" y="48"/>
                  <a:pt x="960" y="96"/>
                </a:cubicBezTo>
                <a:cubicBezTo>
                  <a:pt x="1216" y="144"/>
                  <a:pt x="1600" y="560"/>
                  <a:pt x="1872" y="624"/>
                </a:cubicBezTo>
                <a:cubicBezTo>
                  <a:pt x="2144" y="688"/>
                  <a:pt x="2344" y="584"/>
                  <a:pt x="2592" y="480"/>
                </a:cubicBezTo>
                <a:cubicBezTo>
                  <a:pt x="2840" y="376"/>
                  <a:pt x="3100" y="188"/>
                  <a:pt x="336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cxnSp>
        <p:nvCxnSpPr>
          <p:cNvPr id="3" name="Straight Arrow Connector 2">
            <a:extLst>
              <a:ext uri="{FF2B5EF4-FFF2-40B4-BE49-F238E27FC236}">
                <a16:creationId xmlns:a16="http://schemas.microsoft.com/office/drawing/2014/main" id="{5B63A37C-6F40-41E7-BA3E-8E13F083A91D}"/>
              </a:ext>
            </a:extLst>
          </p:cNvPr>
          <p:cNvCxnSpPr>
            <a:cxnSpLocks/>
          </p:cNvCxnSpPr>
          <p:nvPr/>
        </p:nvCxnSpPr>
        <p:spPr>
          <a:xfrm flipV="1">
            <a:off x="3886200" y="2895600"/>
            <a:ext cx="305594" cy="482769"/>
          </a:xfrm>
          <a:prstGeom prst="straightConnector1">
            <a:avLst/>
          </a:prstGeom>
          <a:ln w="38100">
            <a:solidFill>
              <a:srgbClr val="0033CC"/>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a:extLst>
              <a:ext uri="{FF2B5EF4-FFF2-40B4-BE49-F238E27FC236}">
                <a16:creationId xmlns:a16="http://schemas.microsoft.com/office/drawing/2014/main" id="{20DCBF3C-6AB8-4D4D-B537-C16766939901}"/>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86019" name="Slide Number Placeholder 5">
            <a:extLst>
              <a:ext uri="{FF2B5EF4-FFF2-40B4-BE49-F238E27FC236}">
                <a16:creationId xmlns:a16="http://schemas.microsoft.com/office/drawing/2014/main" id="{E73A21CF-3039-4ADB-A103-3CC56B120F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B9B7BDE-DDD7-442C-AB39-944F3BA17659}" type="slidenum">
              <a:rPr lang="ar-SA" altLang="en-US"/>
              <a:pPr eaLnBrk="1" hangingPunct="1"/>
              <a:t>56</a:t>
            </a:fld>
            <a:endParaRPr lang="en-US" altLang="en-US"/>
          </a:p>
        </p:txBody>
      </p:sp>
      <p:sp>
        <p:nvSpPr>
          <p:cNvPr id="86020" name="Rectangle 2">
            <a:extLst>
              <a:ext uri="{FF2B5EF4-FFF2-40B4-BE49-F238E27FC236}">
                <a16:creationId xmlns:a16="http://schemas.microsoft.com/office/drawing/2014/main" id="{686B1230-7142-48C7-B3B7-8769BA1EEC78}"/>
              </a:ext>
            </a:extLst>
          </p:cNvPr>
          <p:cNvSpPr>
            <a:spLocks noGrp="1" noChangeArrowheads="1"/>
          </p:cNvSpPr>
          <p:nvPr>
            <p:ph type="title"/>
          </p:nvPr>
        </p:nvSpPr>
        <p:spPr/>
        <p:txBody>
          <a:bodyPr/>
          <a:lstStyle/>
          <a:p>
            <a:pPr eaLnBrk="1" hangingPunct="1"/>
            <a:r>
              <a:rPr lang="en-US" altLang="en-US" sz="4000"/>
              <a:t>Problems with Newton’s Method</a:t>
            </a:r>
            <a:br>
              <a:rPr lang="en-US" altLang="en-US" sz="4000"/>
            </a:br>
            <a:r>
              <a:rPr lang="en-US" altLang="en-US" sz="3600"/>
              <a:t>- Cycle -</a:t>
            </a:r>
          </a:p>
        </p:txBody>
      </p:sp>
      <p:sp>
        <p:nvSpPr>
          <p:cNvPr id="86021" name="Text Box 3">
            <a:extLst>
              <a:ext uri="{FF2B5EF4-FFF2-40B4-BE49-F238E27FC236}">
                <a16:creationId xmlns:a16="http://schemas.microsoft.com/office/drawing/2014/main" id="{3A85BAF1-CD75-4B44-BC6C-A68D79DE1BFB}"/>
              </a:ext>
            </a:extLst>
          </p:cNvPr>
          <p:cNvSpPr txBox="1">
            <a:spLocks noChangeArrowheads="1"/>
          </p:cNvSpPr>
          <p:nvPr/>
        </p:nvSpPr>
        <p:spPr bwMode="auto">
          <a:xfrm>
            <a:off x="533400" y="4199572"/>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n-US" sz="2400" dirty="0">
                <a:latin typeface="Arial" panose="020B0604020202020204" pitchFamily="34" charset="0"/>
              </a:rPr>
              <a:t>The algorithm cycles between two values x</a:t>
            </a:r>
            <a:r>
              <a:rPr lang="en-US" altLang="en-US" sz="2400" baseline="-25000" dirty="0">
                <a:latin typeface="Arial" panose="020B0604020202020204" pitchFamily="34" charset="0"/>
              </a:rPr>
              <a:t>0</a:t>
            </a:r>
            <a:r>
              <a:rPr lang="en-US" altLang="en-US" dirty="0">
                <a:latin typeface="Arial" panose="020B0604020202020204" pitchFamily="34" charset="0"/>
              </a:rPr>
              <a:t> and </a:t>
            </a:r>
            <a:r>
              <a:rPr lang="en-US" altLang="en-US" sz="2400" dirty="0">
                <a:latin typeface="Arial" panose="020B0604020202020204" pitchFamily="34" charset="0"/>
              </a:rPr>
              <a:t>x</a:t>
            </a:r>
            <a:r>
              <a:rPr lang="en-US" altLang="en-US" sz="2400" baseline="-25000" dirty="0">
                <a:latin typeface="Arial" panose="020B0604020202020204" pitchFamily="34" charset="0"/>
              </a:rPr>
              <a:t>1</a:t>
            </a:r>
          </a:p>
        </p:txBody>
      </p:sp>
      <p:sp>
        <p:nvSpPr>
          <p:cNvPr id="86022" name="Line 4">
            <a:extLst>
              <a:ext uri="{FF2B5EF4-FFF2-40B4-BE49-F238E27FC236}">
                <a16:creationId xmlns:a16="http://schemas.microsoft.com/office/drawing/2014/main" id="{5340566B-4936-4F33-B919-B907B81AE130}"/>
              </a:ext>
            </a:extLst>
          </p:cNvPr>
          <p:cNvSpPr>
            <a:spLocks noChangeShapeType="1"/>
          </p:cNvSpPr>
          <p:nvPr/>
        </p:nvSpPr>
        <p:spPr bwMode="auto">
          <a:xfrm>
            <a:off x="762000" y="2895600"/>
            <a:ext cx="7010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6023" name="Line 5">
            <a:extLst>
              <a:ext uri="{FF2B5EF4-FFF2-40B4-BE49-F238E27FC236}">
                <a16:creationId xmlns:a16="http://schemas.microsoft.com/office/drawing/2014/main" id="{491F1BDE-D8B6-4275-B40A-B14FF94923B9}"/>
              </a:ext>
            </a:extLst>
          </p:cNvPr>
          <p:cNvSpPr>
            <a:spLocks noChangeShapeType="1"/>
          </p:cNvSpPr>
          <p:nvPr/>
        </p:nvSpPr>
        <p:spPr bwMode="auto">
          <a:xfrm>
            <a:off x="5029200" y="2133600"/>
            <a:ext cx="0" cy="76200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86024" name="Freeform 6">
            <a:extLst>
              <a:ext uri="{FF2B5EF4-FFF2-40B4-BE49-F238E27FC236}">
                <a16:creationId xmlns:a16="http://schemas.microsoft.com/office/drawing/2014/main" id="{A5290DA7-3BC5-4022-B9DA-A98ED7337412}"/>
              </a:ext>
            </a:extLst>
          </p:cNvPr>
          <p:cNvSpPr>
            <a:spLocks/>
          </p:cNvSpPr>
          <p:nvPr/>
        </p:nvSpPr>
        <p:spPr bwMode="auto">
          <a:xfrm rot="-603537">
            <a:off x="2362200" y="2209800"/>
            <a:ext cx="3276600" cy="1651000"/>
          </a:xfrm>
          <a:custGeom>
            <a:avLst/>
            <a:gdLst>
              <a:gd name="T0" fmla="*/ 0 w 2064"/>
              <a:gd name="T1" fmla="*/ 2147483647 h 1040"/>
              <a:gd name="T2" fmla="*/ 2147483647 w 2064"/>
              <a:gd name="T3" fmla="*/ 2147483647 h 1040"/>
              <a:gd name="T4" fmla="*/ 2147483647 w 2064"/>
              <a:gd name="T5" fmla="*/ 2147483647 h 1040"/>
              <a:gd name="T6" fmla="*/ 2147483647 w 2064"/>
              <a:gd name="T7" fmla="*/ 2147483647 h 1040"/>
              <a:gd name="T8" fmla="*/ 0 60000 65536"/>
              <a:gd name="T9" fmla="*/ 0 60000 65536"/>
              <a:gd name="T10" fmla="*/ 0 60000 65536"/>
              <a:gd name="T11" fmla="*/ 0 60000 65536"/>
              <a:gd name="T12" fmla="*/ 0 w 2064"/>
              <a:gd name="T13" fmla="*/ 0 h 1040"/>
              <a:gd name="T14" fmla="*/ 2064 w 2064"/>
              <a:gd name="T15" fmla="*/ 1040 h 1040"/>
            </a:gdLst>
            <a:ahLst/>
            <a:cxnLst>
              <a:cxn ang="T8">
                <a:pos x="T0" y="T1"/>
              </a:cxn>
              <a:cxn ang="T9">
                <a:pos x="T2" y="T3"/>
              </a:cxn>
              <a:cxn ang="T10">
                <a:pos x="T4" y="T5"/>
              </a:cxn>
              <a:cxn ang="T11">
                <a:pos x="T6" y="T7"/>
              </a:cxn>
            </a:cxnLst>
            <a:rect l="T12" t="T13" r="T14" b="T15"/>
            <a:pathLst>
              <a:path w="2064" h="1040">
                <a:moveTo>
                  <a:pt x="0" y="912"/>
                </a:moveTo>
                <a:cubicBezTo>
                  <a:pt x="68" y="976"/>
                  <a:pt x="136" y="1040"/>
                  <a:pt x="384" y="912"/>
                </a:cubicBezTo>
                <a:cubicBezTo>
                  <a:pt x="632" y="784"/>
                  <a:pt x="1208" y="288"/>
                  <a:pt x="1488" y="144"/>
                </a:cubicBezTo>
                <a:cubicBezTo>
                  <a:pt x="1768" y="0"/>
                  <a:pt x="1968" y="64"/>
                  <a:pt x="2064" y="48"/>
                </a:cubicBezTo>
              </a:path>
            </a:pathLst>
          </a:custGeom>
          <a:noFill/>
          <a:ln w="57150">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86025" name="Line 7">
            <a:extLst>
              <a:ext uri="{FF2B5EF4-FFF2-40B4-BE49-F238E27FC236}">
                <a16:creationId xmlns:a16="http://schemas.microsoft.com/office/drawing/2014/main" id="{E65E21F1-C436-48D9-AEB6-B49A953355E4}"/>
              </a:ext>
            </a:extLst>
          </p:cNvPr>
          <p:cNvSpPr>
            <a:spLocks noChangeShapeType="1"/>
          </p:cNvSpPr>
          <p:nvPr/>
        </p:nvSpPr>
        <p:spPr bwMode="auto">
          <a:xfrm flipH="1">
            <a:off x="3124200" y="2057400"/>
            <a:ext cx="1905000" cy="838200"/>
          </a:xfrm>
          <a:prstGeom prst="line">
            <a:avLst/>
          </a:prstGeom>
          <a:noFill/>
          <a:ln w="38100">
            <a:solidFill>
              <a:srgbClr val="0E0C93"/>
            </a:solidFill>
            <a:prstDash val="dashDot"/>
            <a:round/>
            <a:headEnd/>
            <a:tailEnd/>
          </a:ln>
          <a:extLst>
            <a:ext uri="{909E8E84-426E-40DD-AFC4-6F175D3DCCD1}">
              <a14:hiddenFill xmlns:a14="http://schemas.microsoft.com/office/drawing/2010/main">
                <a:noFill/>
              </a14:hiddenFill>
            </a:ext>
          </a:extLst>
        </p:spPr>
        <p:txBody>
          <a:bodyPr/>
          <a:lstStyle/>
          <a:p>
            <a:endParaRPr lang="en-GB"/>
          </a:p>
        </p:txBody>
      </p:sp>
      <p:sp>
        <p:nvSpPr>
          <p:cNvPr id="86026" name="Line 8">
            <a:extLst>
              <a:ext uri="{FF2B5EF4-FFF2-40B4-BE49-F238E27FC236}">
                <a16:creationId xmlns:a16="http://schemas.microsoft.com/office/drawing/2014/main" id="{E147A972-D4E2-4B85-B3DF-25F1009C4DA8}"/>
              </a:ext>
            </a:extLst>
          </p:cNvPr>
          <p:cNvSpPr>
            <a:spLocks noChangeShapeType="1"/>
          </p:cNvSpPr>
          <p:nvPr/>
        </p:nvSpPr>
        <p:spPr bwMode="auto">
          <a:xfrm>
            <a:off x="3124200" y="2895600"/>
            <a:ext cx="0" cy="83820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86027" name="Line 9">
            <a:extLst>
              <a:ext uri="{FF2B5EF4-FFF2-40B4-BE49-F238E27FC236}">
                <a16:creationId xmlns:a16="http://schemas.microsoft.com/office/drawing/2014/main" id="{C47FB2CF-2C02-4ED0-ADFD-016B9CD16041}"/>
              </a:ext>
            </a:extLst>
          </p:cNvPr>
          <p:cNvSpPr>
            <a:spLocks noChangeShapeType="1"/>
          </p:cNvSpPr>
          <p:nvPr/>
        </p:nvSpPr>
        <p:spPr bwMode="auto">
          <a:xfrm flipV="1">
            <a:off x="3124200" y="2895600"/>
            <a:ext cx="1905000" cy="914400"/>
          </a:xfrm>
          <a:prstGeom prst="line">
            <a:avLst/>
          </a:prstGeom>
          <a:noFill/>
          <a:ln w="38100">
            <a:solidFill>
              <a:srgbClr val="0E0C93"/>
            </a:solidFill>
            <a:prstDash val="dashDot"/>
            <a:round/>
            <a:headEnd/>
            <a:tailEnd/>
          </a:ln>
          <a:extLst>
            <a:ext uri="{909E8E84-426E-40DD-AFC4-6F175D3DCCD1}">
              <a14:hiddenFill xmlns:a14="http://schemas.microsoft.com/office/drawing/2010/main">
                <a:noFill/>
              </a14:hiddenFill>
            </a:ext>
          </a:extLst>
        </p:spPr>
        <p:txBody>
          <a:bodyPr/>
          <a:lstStyle/>
          <a:p>
            <a:endParaRPr lang="en-GB"/>
          </a:p>
        </p:txBody>
      </p:sp>
      <p:sp>
        <p:nvSpPr>
          <p:cNvPr id="86028" name="Text Box 10">
            <a:extLst>
              <a:ext uri="{FF2B5EF4-FFF2-40B4-BE49-F238E27FC236}">
                <a16:creationId xmlns:a16="http://schemas.microsoft.com/office/drawing/2014/main" id="{6821062E-5466-45E2-B6F0-C273C03D6BF7}"/>
              </a:ext>
            </a:extLst>
          </p:cNvPr>
          <p:cNvSpPr txBox="1">
            <a:spLocks noChangeArrowheads="1"/>
          </p:cNvSpPr>
          <p:nvPr/>
        </p:nvSpPr>
        <p:spPr bwMode="auto">
          <a:xfrm>
            <a:off x="5029200" y="29718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x</a:t>
            </a:r>
            <a:r>
              <a:rPr lang="en-US" altLang="en-US" baseline="-25000">
                <a:latin typeface="Arial" panose="020B0604020202020204" pitchFamily="34" charset="0"/>
              </a:rPr>
              <a:t>0</a:t>
            </a:r>
            <a:r>
              <a:rPr lang="en-US" altLang="en-US">
                <a:latin typeface="Arial" panose="020B0604020202020204" pitchFamily="34" charset="0"/>
              </a:rPr>
              <a:t>=x</a:t>
            </a:r>
            <a:r>
              <a:rPr lang="en-US" altLang="en-US" baseline="-25000">
                <a:latin typeface="Arial" panose="020B0604020202020204" pitchFamily="34" charset="0"/>
              </a:rPr>
              <a:t>2</a:t>
            </a:r>
            <a:r>
              <a:rPr lang="en-US" altLang="en-US">
                <a:latin typeface="Arial" panose="020B0604020202020204" pitchFamily="34" charset="0"/>
              </a:rPr>
              <a:t>=x</a:t>
            </a:r>
            <a:r>
              <a:rPr lang="en-US" altLang="en-US" baseline="-25000">
                <a:latin typeface="Arial" panose="020B0604020202020204" pitchFamily="34" charset="0"/>
              </a:rPr>
              <a:t>4</a:t>
            </a:r>
          </a:p>
        </p:txBody>
      </p:sp>
      <p:sp>
        <p:nvSpPr>
          <p:cNvPr id="86029" name="Text Box 11">
            <a:extLst>
              <a:ext uri="{FF2B5EF4-FFF2-40B4-BE49-F238E27FC236}">
                <a16:creationId xmlns:a16="http://schemas.microsoft.com/office/drawing/2014/main" id="{40A811F6-F6E7-41A0-B900-539EEDB585EA}"/>
              </a:ext>
            </a:extLst>
          </p:cNvPr>
          <p:cNvSpPr txBox="1">
            <a:spLocks noChangeArrowheads="1"/>
          </p:cNvSpPr>
          <p:nvPr/>
        </p:nvSpPr>
        <p:spPr bwMode="auto">
          <a:xfrm>
            <a:off x="2057400" y="2438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x</a:t>
            </a:r>
            <a:r>
              <a:rPr lang="en-US" altLang="en-US" baseline="-25000">
                <a:latin typeface="Arial" panose="020B0604020202020204" pitchFamily="34" charset="0"/>
              </a:rPr>
              <a:t>1</a:t>
            </a:r>
            <a:r>
              <a:rPr lang="en-US" altLang="en-US">
                <a:latin typeface="Arial" panose="020B0604020202020204" pitchFamily="34" charset="0"/>
              </a:rPr>
              <a:t>=x</a:t>
            </a:r>
            <a:r>
              <a:rPr lang="en-US" altLang="en-US" baseline="-25000">
                <a:latin typeface="Arial" panose="020B0604020202020204" pitchFamily="34" charset="0"/>
              </a:rPr>
              <a:t>3</a:t>
            </a:r>
            <a:r>
              <a:rPr lang="en-US" altLang="en-US">
                <a:latin typeface="Arial" panose="020B0604020202020204" pitchFamily="34" charset="0"/>
              </a:rPr>
              <a:t>=x</a:t>
            </a:r>
            <a:r>
              <a:rPr lang="en-US" altLang="en-US" baseline="-25000">
                <a:latin typeface="Arial" panose="020B0604020202020204" pitchFamily="34" charset="0"/>
              </a:rPr>
              <a:t>5</a:t>
            </a:r>
          </a:p>
        </p:txBody>
      </p:sp>
      <p:sp>
        <p:nvSpPr>
          <p:cNvPr id="14" name="TextBox 13">
            <a:extLst>
              <a:ext uri="{FF2B5EF4-FFF2-40B4-BE49-F238E27FC236}">
                <a16:creationId xmlns:a16="http://schemas.microsoft.com/office/drawing/2014/main" id="{12D687F5-65FB-4104-AB98-73A1FE9BBC71}"/>
              </a:ext>
            </a:extLst>
          </p:cNvPr>
          <p:cNvSpPr txBox="1"/>
          <p:nvPr/>
        </p:nvSpPr>
        <p:spPr>
          <a:xfrm>
            <a:off x="4443413" y="3742147"/>
            <a:ext cx="1600200" cy="369332"/>
          </a:xfrm>
          <a:prstGeom prst="rect">
            <a:avLst/>
          </a:prstGeom>
          <a:noFill/>
        </p:spPr>
        <p:txBody>
          <a:bodyPr wrap="square">
            <a:spAutoFit/>
          </a:bodyPr>
          <a:lstStyle/>
          <a:p>
            <a:r>
              <a:rPr lang="en-US" altLang="en-US" b="1" dirty="0">
                <a:latin typeface="Calibri" panose="020F0502020204030204" pitchFamily="34" charset="0"/>
                <a:cs typeface="Calibri" panose="020F0502020204030204" pitchFamily="34" charset="0"/>
              </a:rPr>
              <a:t>initial guess X</a:t>
            </a:r>
            <a:r>
              <a:rPr lang="en-US" altLang="en-US" b="1" baseline="-25000" dirty="0">
                <a:latin typeface="Calibri" panose="020F0502020204030204" pitchFamily="34" charset="0"/>
                <a:cs typeface="Calibri" panose="020F0502020204030204" pitchFamily="34" charset="0"/>
              </a:rPr>
              <a:t>0</a:t>
            </a:r>
            <a:r>
              <a:rPr lang="en-US" altLang="en-US" b="1" dirty="0">
                <a:latin typeface="Calibri" panose="020F0502020204030204" pitchFamily="34" charset="0"/>
                <a:cs typeface="Calibri" panose="020F0502020204030204" pitchFamily="34" charset="0"/>
              </a:rPr>
              <a:t> </a:t>
            </a:r>
            <a:endParaRPr lang="en-GB" b="1" dirty="0">
              <a:latin typeface="Calibri" panose="020F0502020204030204" pitchFamily="34" charset="0"/>
              <a:cs typeface="Calibri" panose="020F0502020204030204" pitchFamily="34" charset="0"/>
            </a:endParaRPr>
          </a:p>
        </p:txBody>
      </p:sp>
      <p:cxnSp>
        <p:nvCxnSpPr>
          <p:cNvPr id="15" name="Straight Arrow Connector 14">
            <a:extLst>
              <a:ext uri="{FF2B5EF4-FFF2-40B4-BE49-F238E27FC236}">
                <a16:creationId xmlns:a16="http://schemas.microsoft.com/office/drawing/2014/main" id="{8D405EF8-5E42-4B09-9EE0-E7EB12E1021E}"/>
              </a:ext>
            </a:extLst>
          </p:cNvPr>
          <p:cNvCxnSpPr>
            <a:cxnSpLocks/>
          </p:cNvCxnSpPr>
          <p:nvPr/>
        </p:nvCxnSpPr>
        <p:spPr>
          <a:xfrm flipV="1">
            <a:off x="5029200" y="3016659"/>
            <a:ext cx="0" cy="685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F84941-170E-4EF5-A879-CEDF14EBE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90800"/>
            <a:ext cx="5029200" cy="2180517"/>
          </a:xfrm>
          <a:prstGeom prst="rect">
            <a:avLst/>
          </a:prstGeom>
        </p:spPr>
      </p:pic>
      <p:sp>
        <p:nvSpPr>
          <p:cNvPr id="5" name="TextBox 4">
            <a:extLst>
              <a:ext uri="{FF2B5EF4-FFF2-40B4-BE49-F238E27FC236}">
                <a16:creationId xmlns:a16="http://schemas.microsoft.com/office/drawing/2014/main" id="{EE8AE555-2D36-49D9-89F4-06BB97B53B1D}"/>
              </a:ext>
            </a:extLst>
          </p:cNvPr>
          <p:cNvSpPr txBox="1"/>
          <p:nvPr/>
        </p:nvSpPr>
        <p:spPr>
          <a:xfrm>
            <a:off x="914400" y="2126159"/>
            <a:ext cx="7124700" cy="769441"/>
          </a:xfrm>
          <a:prstGeom prst="rect">
            <a:avLst/>
          </a:prstGeom>
          <a:noFill/>
        </p:spPr>
        <p:txBody>
          <a:bodyPr wrap="square">
            <a:spAutoFit/>
          </a:bodyPr>
          <a:lstStyle/>
          <a:p>
            <a:pPr algn="ctr"/>
            <a:r>
              <a:rPr lang="en-US" sz="4400" b="1" dirty="0">
                <a:solidFill>
                  <a:schemeClr val="accent5">
                    <a:lumMod val="50000"/>
                  </a:schemeClr>
                </a:solidFill>
                <a:latin typeface="Flux" pitchFamily="50" charset="0"/>
              </a:rPr>
              <a:t>Secant Method</a:t>
            </a:r>
            <a:endParaRPr lang="en-GB" sz="4400" b="1" dirty="0">
              <a:solidFill>
                <a:schemeClr val="accent5">
                  <a:lumMod val="50000"/>
                </a:schemeClr>
              </a:solidFill>
              <a:latin typeface="Flux" pitchFamily="50" charset="0"/>
            </a:endParaRPr>
          </a:p>
        </p:txBody>
      </p:sp>
    </p:spTree>
    <p:extLst>
      <p:ext uri="{BB962C8B-B14F-4D97-AF65-F5344CB8AC3E}">
        <p14:creationId xmlns:p14="http://schemas.microsoft.com/office/powerpoint/2010/main" val="387529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Date Placeholder 3">
            <a:extLst>
              <a:ext uri="{FF2B5EF4-FFF2-40B4-BE49-F238E27FC236}">
                <a16:creationId xmlns:a16="http://schemas.microsoft.com/office/drawing/2014/main" id="{352ED69A-0A97-48D6-80FB-B50BE7B25CD3}"/>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30724" name="Slide Number Placeholder 5">
            <a:extLst>
              <a:ext uri="{FF2B5EF4-FFF2-40B4-BE49-F238E27FC236}">
                <a16:creationId xmlns:a16="http://schemas.microsoft.com/office/drawing/2014/main" id="{B04E3198-B51C-4085-9D61-713464914D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91C86DE-EB78-42E8-803F-5538092A3C8F}" type="slidenum">
              <a:rPr lang="ar-SA" altLang="en-US"/>
              <a:pPr eaLnBrk="1" hangingPunct="1"/>
              <a:t>58</a:t>
            </a:fld>
            <a:endParaRPr lang="en-US" altLang="en-US"/>
          </a:p>
        </p:txBody>
      </p:sp>
      <p:sp>
        <p:nvSpPr>
          <p:cNvPr id="30725" name="Rectangle 2">
            <a:extLst>
              <a:ext uri="{FF2B5EF4-FFF2-40B4-BE49-F238E27FC236}">
                <a16:creationId xmlns:a16="http://schemas.microsoft.com/office/drawing/2014/main" id="{A64BC617-F506-4D7A-B9EA-4406B45196DB}"/>
              </a:ext>
            </a:extLst>
          </p:cNvPr>
          <p:cNvSpPr>
            <a:spLocks noGrp="1" noChangeArrowheads="1"/>
          </p:cNvSpPr>
          <p:nvPr>
            <p:ph type="title"/>
          </p:nvPr>
        </p:nvSpPr>
        <p:spPr/>
        <p:txBody>
          <a:bodyPr/>
          <a:lstStyle/>
          <a:p>
            <a:pPr eaLnBrk="1" hangingPunct="1"/>
            <a:r>
              <a:rPr lang="en-US" altLang="en-US" dirty="0"/>
              <a:t>Newton’s Method </a:t>
            </a:r>
            <a:r>
              <a:rPr lang="en-US" altLang="en-US" sz="3300" dirty="0"/>
              <a:t>(Review)</a:t>
            </a:r>
          </a:p>
        </p:txBody>
      </p:sp>
      <p:graphicFrame>
        <p:nvGraphicFramePr>
          <p:cNvPr id="30722" name="Object 3">
            <a:extLst>
              <a:ext uri="{FF2B5EF4-FFF2-40B4-BE49-F238E27FC236}">
                <a16:creationId xmlns:a16="http://schemas.microsoft.com/office/drawing/2014/main" id="{EA8F5CBF-F6EF-47C3-8407-861D2D317BFE}"/>
              </a:ext>
            </a:extLst>
          </p:cNvPr>
          <p:cNvGraphicFramePr>
            <a:graphicFrameLocks noGrp="1" noChangeAspect="1"/>
          </p:cNvGraphicFramePr>
          <p:nvPr>
            <p:ph idx="1"/>
            <p:extLst>
              <p:ext uri="{D42A27DB-BD31-4B8C-83A1-F6EECF244321}">
                <p14:modId xmlns:p14="http://schemas.microsoft.com/office/powerpoint/2010/main" val="2668494065"/>
              </p:ext>
            </p:extLst>
          </p:nvPr>
        </p:nvGraphicFramePr>
        <p:xfrm>
          <a:off x="855663" y="1600200"/>
          <a:ext cx="7356475" cy="4594225"/>
        </p:xfrm>
        <a:graphic>
          <a:graphicData uri="http://schemas.openxmlformats.org/presentationml/2006/ole">
            <mc:AlternateContent xmlns:mc="http://schemas.openxmlformats.org/markup-compatibility/2006">
              <mc:Choice xmlns:v="urn:schemas-microsoft-com:vml" Requires="v">
                <p:oleObj spid="_x0000_s30825" name="Microsoft Equation 3.0" r:id="rId4" imgW="2908080" imgH="1815840" progId="Equation.3">
                  <p:embed/>
                </p:oleObj>
              </mc:Choice>
              <mc:Fallback>
                <p:oleObj name="Microsoft Equation 3.0" r:id="rId4" imgW="2908080" imgH="18158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663" y="1600200"/>
                        <a:ext cx="7356475" cy="459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6" name="Rectangle 4">
            <a:extLst>
              <a:ext uri="{FF2B5EF4-FFF2-40B4-BE49-F238E27FC236}">
                <a16:creationId xmlns:a16="http://schemas.microsoft.com/office/drawing/2014/main" id="{2FBC920E-9AF2-489E-AEBC-A58B7B5966BE}"/>
              </a:ext>
            </a:extLst>
          </p:cNvPr>
          <p:cNvSpPr>
            <a:spLocks noChangeArrowheads="1"/>
          </p:cNvSpPr>
          <p:nvPr/>
        </p:nvSpPr>
        <p:spPr bwMode="auto">
          <a:xfrm>
            <a:off x="533400" y="1600200"/>
            <a:ext cx="8077200" cy="4648200"/>
          </a:xfrm>
          <a:prstGeom prst="rect">
            <a:avLst/>
          </a:prstGeom>
          <a:noFill/>
          <a:ln w="38100" cmpd="dbl">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Slide Number Placeholder 5">
            <a:extLst>
              <a:ext uri="{FF2B5EF4-FFF2-40B4-BE49-F238E27FC236}">
                <a16:creationId xmlns:a16="http://schemas.microsoft.com/office/drawing/2014/main" id="{87A9D285-22E6-431B-9BD1-31BE4B539D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522FDEF-E7A4-4B17-BB5A-494B51C59A6E}" type="slidenum">
              <a:rPr lang="ar-SA" altLang="en-US"/>
              <a:pPr eaLnBrk="1" hangingPunct="1"/>
              <a:t>59</a:t>
            </a:fld>
            <a:endParaRPr lang="en-US" altLang="en-US"/>
          </a:p>
        </p:txBody>
      </p:sp>
      <p:sp>
        <p:nvSpPr>
          <p:cNvPr id="31749" name="Rectangle 2">
            <a:extLst>
              <a:ext uri="{FF2B5EF4-FFF2-40B4-BE49-F238E27FC236}">
                <a16:creationId xmlns:a16="http://schemas.microsoft.com/office/drawing/2014/main" id="{4A5C3FB6-3ECA-40E2-B376-4B85DF45C767}"/>
              </a:ext>
            </a:extLst>
          </p:cNvPr>
          <p:cNvSpPr>
            <a:spLocks noGrp="1" noChangeArrowheads="1"/>
          </p:cNvSpPr>
          <p:nvPr>
            <p:ph type="title"/>
          </p:nvPr>
        </p:nvSpPr>
        <p:spPr/>
        <p:txBody>
          <a:bodyPr/>
          <a:lstStyle/>
          <a:p>
            <a:pPr eaLnBrk="1" hangingPunct="1"/>
            <a:r>
              <a:rPr lang="en-US" altLang="en-US"/>
              <a:t>Secant Method</a:t>
            </a:r>
          </a:p>
        </p:txBody>
      </p:sp>
      <p:graphicFrame>
        <p:nvGraphicFramePr>
          <p:cNvPr id="31746" name="Object 3">
            <a:extLst>
              <a:ext uri="{FF2B5EF4-FFF2-40B4-BE49-F238E27FC236}">
                <a16:creationId xmlns:a16="http://schemas.microsoft.com/office/drawing/2014/main" id="{8B7D821E-C61A-4386-865F-67D9B982EC08}"/>
              </a:ext>
            </a:extLst>
          </p:cNvPr>
          <p:cNvGraphicFramePr>
            <a:graphicFrameLocks noGrp="1" noChangeAspect="1"/>
          </p:cNvGraphicFramePr>
          <p:nvPr>
            <p:ph idx="1"/>
            <p:extLst>
              <p:ext uri="{D42A27DB-BD31-4B8C-83A1-F6EECF244321}">
                <p14:modId xmlns:p14="http://schemas.microsoft.com/office/powerpoint/2010/main" val="3810078261"/>
              </p:ext>
            </p:extLst>
          </p:nvPr>
        </p:nvGraphicFramePr>
        <p:xfrm>
          <a:off x="685800" y="1752600"/>
          <a:ext cx="7543800" cy="4397375"/>
        </p:xfrm>
        <a:graphic>
          <a:graphicData uri="http://schemas.openxmlformats.org/presentationml/2006/ole">
            <mc:AlternateContent xmlns:mc="http://schemas.openxmlformats.org/markup-compatibility/2006">
              <mc:Choice xmlns:v="urn:schemas-microsoft-com:vml" Requires="v">
                <p:oleObj spid="_x0000_s31850" name="Microsoft Equation 3.0" r:id="rId4" imgW="3377880" imgH="1968480" progId="Equation.3">
                  <p:embed/>
                </p:oleObj>
              </mc:Choice>
              <mc:Fallback>
                <p:oleObj name="Microsoft Equation 3.0" r:id="rId4" imgW="3377880" imgH="196848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752600"/>
                        <a:ext cx="7543800" cy="4397375"/>
                      </a:xfrm>
                      <a:prstGeom prst="rect">
                        <a:avLst/>
                      </a:prstGeom>
                      <a:noFill/>
                      <a:ln>
                        <a:noFill/>
                      </a:ln>
                      <a:effectLst/>
                    </p:spPr>
                  </p:pic>
                </p:oleObj>
              </mc:Fallback>
            </mc:AlternateContent>
          </a:graphicData>
        </a:graphic>
      </p:graphicFrame>
      <p:sp>
        <p:nvSpPr>
          <p:cNvPr id="31750" name="Rectangle 4">
            <a:extLst>
              <a:ext uri="{FF2B5EF4-FFF2-40B4-BE49-F238E27FC236}">
                <a16:creationId xmlns:a16="http://schemas.microsoft.com/office/drawing/2014/main" id="{E131CFC9-B1DA-499B-B978-14AB84693862}"/>
              </a:ext>
            </a:extLst>
          </p:cNvPr>
          <p:cNvSpPr>
            <a:spLocks noChangeArrowheads="1"/>
          </p:cNvSpPr>
          <p:nvPr/>
        </p:nvSpPr>
        <p:spPr bwMode="auto">
          <a:xfrm>
            <a:off x="609600" y="4659586"/>
            <a:ext cx="8001000" cy="14364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31751" name="Rectangle 5">
            <a:extLst>
              <a:ext uri="{FF2B5EF4-FFF2-40B4-BE49-F238E27FC236}">
                <a16:creationId xmlns:a16="http://schemas.microsoft.com/office/drawing/2014/main" id="{4A2C17B1-9221-43E1-B54E-5801C930BABA}"/>
              </a:ext>
            </a:extLst>
          </p:cNvPr>
          <p:cNvSpPr>
            <a:spLocks noChangeArrowheads="1"/>
          </p:cNvSpPr>
          <p:nvPr/>
        </p:nvSpPr>
        <p:spPr bwMode="auto">
          <a:xfrm>
            <a:off x="304800" y="1524000"/>
            <a:ext cx="8458200" cy="4724400"/>
          </a:xfrm>
          <a:prstGeom prst="rect">
            <a:avLst/>
          </a:prstGeom>
          <a:noFill/>
          <a:ln w="38100" cmpd="dbl">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pic>
        <p:nvPicPr>
          <p:cNvPr id="2" name="Picture 1">
            <a:extLst>
              <a:ext uri="{FF2B5EF4-FFF2-40B4-BE49-F238E27FC236}">
                <a16:creationId xmlns:a16="http://schemas.microsoft.com/office/drawing/2014/main" id="{8BAF154A-C09F-4D65-984B-51FF2C11AEAD}"/>
              </a:ext>
            </a:extLst>
          </p:cNvPr>
          <p:cNvPicPr>
            <a:picLocks noChangeAspect="1"/>
          </p:cNvPicPr>
          <p:nvPr/>
        </p:nvPicPr>
        <p:blipFill>
          <a:blip r:embed="rId6"/>
          <a:stretch>
            <a:fillRect/>
          </a:stretch>
        </p:blipFill>
        <p:spPr>
          <a:xfrm>
            <a:off x="5819037" y="2984098"/>
            <a:ext cx="2846309" cy="1140490"/>
          </a:xfrm>
          <a:prstGeom prst="rect">
            <a:avLst/>
          </a:prstGeom>
          <a:effectLst>
            <a:glow rad="63500">
              <a:schemeClr val="accent4">
                <a:satMod val="175000"/>
                <a:alpha val="40000"/>
              </a:schemeClr>
            </a:glow>
          </a:effectLst>
        </p:spPr>
      </p:pic>
      <p:sp>
        <p:nvSpPr>
          <p:cNvPr id="11" name="TextBox 10">
            <a:extLst>
              <a:ext uri="{FF2B5EF4-FFF2-40B4-BE49-F238E27FC236}">
                <a16:creationId xmlns:a16="http://schemas.microsoft.com/office/drawing/2014/main" id="{63C9CF24-0D69-4A5C-88DA-64C104F0E76A}"/>
              </a:ext>
            </a:extLst>
          </p:cNvPr>
          <p:cNvSpPr txBox="1"/>
          <p:nvPr/>
        </p:nvSpPr>
        <p:spPr>
          <a:xfrm>
            <a:off x="5989699" y="2907127"/>
            <a:ext cx="2504983" cy="369332"/>
          </a:xfrm>
          <a:prstGeom prst="rect">
            <a:avLst/>
          </a:prstGeom>
          <a:noFill/>
        </p:spPr>
        <p:txBody>
          <a:bodyPr wrap="square">
            <a:spAutoFit/>
          </a:bodyPr>
          <a:lstStyle/>
          <a:p>
            <a:r>
              <a:rPr lang="en-US" altLang="en-US" b="1" dirty="0"/>
              <a:t>Newton’s Method </a:t>
            </a:r>
            <a:endParaRPr lang="en-GB"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Date Placeholder 4">
            <a:extLst>
              <a:ext uri="{FF2B5EF4-FFF2-40B4-BE49-F238E27FC236}">
                <a16:creationId xmlns:a16="http://schemas.microsoft.com/office/drawing/2014/main" id="{1FF732CD-5DF6-4F76-B077-EBC16CA98038}"/>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3077" name="Slide Number Placeholder 6">
            <a:extLst>
              <a:ext uri="{FF2B5EF4-FFF2-40B4-BE49-F238E27FC236}">
                <a16:creationId xmlns:a16="http://schemas.microsoft.com/office/drawing/2014/main" id="{761776C6-D181-44E6-8B22-5D26E37EFE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39EF6EA8-4FD7-4036-A514-5996A6A939BC}" type="slidenum">
              <a:rPr lang="ar-SA" altLang="en-US"/>
              <a:pPr eaLnBrk="1" hangingPunct="1"/>
              <a:t>6</a:t>
            </a:fld>
            <a:endParaRPr lang="en-US" altLang="en-US"/>
          </a:p>
        </p:txBody>
      </p:sp>
      <p:sp>
        <p:nvSpPr>
          <p:cNvPr id="3078" name="Rectangle 2">
            <a:extLst>
              <a:ext uri="{FF2B5EF4-FFF2-40B4-BE49-F238E27FC236}">
                <a16:creationId xmlns:a16="http://schemas.microsoft.com/office/drawing/2014/main" id="{2B68AE82-A221-491B-A32D-E30A27C34C1D}"/>
              </a:ext>
            </a:extLst>
          </p:cNvPr>
          <p:cNvSpPr>
            <a:spLocks noGrp="1" noChangeArrowheads="1"/>
          </p:cNvSpPr>
          <p:nvPr>
            <p:ph type="title"/>
          </p:nvPr>
        </p:nvSpPr>
        <p:spPr/>
        <p:txBody>
          <a:bodyPr/>
          <a:lstStyle/>
          <a:p>
            <a:pPr eaLnBrk="1" hangingPunct="1"/>
            <a:r>
              <a:rPr lang="en-US" altLang="en-US"/>
              <a:t>Simple Zeros</a:t>
            </a:r>
          </a:p>
        </p:txBody>
      </p:sp>
      <p:graphicFrame>
        <p:nvGraphicFramePr>
          <p:cNvPr id="3074" name="Object 3">
            <a:extLst>
              <a:ext uri="{FF2B5EF4-FFF2-40B4-BE49-F238E27FC236}">
                <a16:creationId xmlns:a16="http://schemas.microsoft.com/office/drawing/2014/main" id="{3F56DA41-C227-4B48-94E1-138432E78264}"/>
              </a:ext>
            </a:extLst>
          </p:cNvPr>
          <p:cNvGraphicFramePr>
            <a:graphicFrameLocks noGrp="1" noChangeAspect="1"/>
          </p:cNvGraphicFramePr>
          <p:nvPr>
            <p:ph sz="half" idx="1"/>
            <p:extLst>
              <p:ext uri="{D42A27DB-BD31-4B8C-83A1-F6EECF244321}">
                <p14:modId xmlns:p14="http://schemas.microsoft.com/office/powerpoint/2010/main" val="1044916942"/>
              </p:ext>
            </p:extLst>
          </p:nvPr>
        </p:nvGraphicFramePr>
        <p:xfrm>
          <a:off x="6172200" y="1981200"/>
          <a:ext cx="2438400" cy="423863"/>
        </p:xfrm>
        <a:graphic>
          <a:graphicData uri="http://schemas.openxmlformats.org/presentationml/2006/ole">
            <mc:AlternateContent xmlns:mc="http://schemas.openxmlformats.org/markup-compatibility/2006">
              <mc:Choice xmlns:v="urn:schemas-microsoft-com:vml" Requires="v">
                <p:oleObj spid="_x0000_s3281" name="Equation" r:id="rId4" imgW="1244520" imgH="215640" progId="Equation.3">
                  <p:embed/>
                </p:oleObj>
              </mc:Choice>
              <mc:Fallback>
                <p:oleObj name="Equation" r:id="rId4" imgW="1244520" imgH="2156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1981200"/>
                        <a:ext cx="2438400"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Freeform 4">
            <a:extLst>
              <a:ext uri="{FF2B5EF4-FFF2-40B4-BE49-F238E27FC236}">
                <a16:creationId xmlns:a16="http://schemas.microsoft.com/office/drawing/2014/main" id="{3B8EBD3D-F9AE-426E-BB67-CB7265444F82}"/>
              </a:ext>
            </a:extLst>
          </p:cNvPr>
          <p:cNvSpPr>
            <a:spLocks/>
          </p:cNvSpPr>
          <p:nvPr/>
        </p:nvSpPr>
        <p:spPr bwMode="auto">
          <a:xfrm>
            <a:off x="4343400" y="2590800"/>
            <a:ext cx="2133600" cy="1981200"/>
          </a:xfrm>
          <a:custGeom>
            <a:avLst/>
            <a:gdLst>
              <a:gd name="T0" fmla="*/ 0 w 1664"/>
              <a:gd name="T1" fmla="*/ 0 h 515"/>
              <a:gd name="T2" fmla="*/ 2147483647 w 1664"/>
              <a:gd name="T3" fmla="*/ 2147483647 h 515"/>
              <a:gd name="T4" fmla="*/ 2147483647 w 1664"/>
              <a:gd name="T5" fmla="*/ 2147483647 h 515"/>
              <a:gd name="T6" fmla="*/ 2147483647 w 1664"/>
              <a:gd name="T7" fmla="*/ 2147483647 h 515"/>
              <a:gd name="T8" fmla="*/ 2147483647 w 1664"/>
              <a:gd name="T9" fmla="*/ 2147483647 h 515"/>
              <a:gd name="T10" fmla="*/ 2147483647 w 1664"/>
              <a:gd name="T11" fmla="*/ 2147483647 h 515"/>
              <a:gd name="T12" fmla="*/ 2147483647 w 1664"/>
              <a:gd name="T13" fmla="*/ 2147483647 h 515"/>
              <a:gd name="T14" fmla="*/ 0 60000 65536"/>
              <a:gd name="T15" fmla="*/ 0 60000 65536"/>
              <a:gd name="T16" fmla="*/ 0 60000 65536"/>
              <a:gd name="T17" fmla="*/ 0 60000 65536"/>
              <a:gd name="T18" fmla="*/ 0 60000 65536"/>
              <a:gd name="T19" fmla="*/ 0 60000 65536"/>
              <a:gd name="T20" fmla="*/ 0 60000 65536"/>
              <a:gd name="T21" fmla="*/ 0 w 1664"/>
              <a:gd name="T22" fmla="*/ 0 h 515"/>
              <a:gd name="T23" fmla="*/ 1664 w 1664"/>
              <a:gd name="T24" fmla="*/ 515 h 5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4" h="515">
                <a:moveTo>
                  <a:pt x="0" y="0"/>
                </a:moveTo>
                <a:cubicBezTo>
                  <a:pt x="88" y="104"/>
                  <a:pt x="190" y="210"/>
                  <a:pt x="288" y="288"/>
                </a:cubicBezTo>
                <a:cubicBezTo>
                  <a:pt x="386" y="366"/>
                  <a:pt x="493" y="429"/>
                  <a:pt x="589" y="466"/>
                </a:cubicBezTo>
                <a:cubicBezTo>
                  <a:pt x="685" y="503"/>
                  <a:pt x="770" y="515"/>
                  <a:pt x="864" y="509"/>
                </a:cubicBezTo>
                <a:cubicBezTo>
                  <a:pt x="958" y="503"/>
                  <a:pt x="1056" y="477"/>
                  <a:pt x="1152" y="432"/>
                </a:cubicBezTo>
                <a:cubicBezTo>
                  <a:pt x="1248" y="387"/>
                  <a:pt x="1355" y="310"/>
                  <a:pt x="1440" y="240"/>
                </a:cubicBezTo>
                <a:cubicBezTo>
                  <a:pt x="1525" y="170"/>
                  <a:pt x="1617" y="59"/>
                  <a:pt x="1664" y="11"/>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080" name="Line 5">
            <a:extLst>
              <a:ext uri="{FF2B5EF4-FFF2-40B4-BE49-F238E27FC236}">
                <a16:creationId xmlns:a16="http://schemas.microsoft.com/office/drawing/2014/main" id="{2C3618FD-0AB0-411A-BA96-ED864085F458}"/>
              </a:ext>
            </a:extLst>
          </p:cNvPr>
          <p:cNvSpPr>
            <a:spLocks noChangeShapeType="1"/>
          </p:cNvSpPr>
          <p:nvPr/>
        </p:nvSpPr>
        <p:spPr bwMode="auto">
          <a:xfrm>
            <a:off x="3886200" y="3124200"/>
            <a:ext cx="358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081" name="Line 6">
            <a:extLst>
              <a:ext uri="{FF2B5EF4-FFF2-40B4-BE49-F238E27FC236}">
                <a16:creationId xmlns:a16="http://schemas.microsoft.com/office/drawing/2014/main" id="{6D3D11B0-CE73-4F6C-86E8-848A6B086581}"/>
              </a:ext>
            </a:extLst>
          </p:cNvPr>
          <p:cNvSpPr>
            <a:spLocks noChangeShapeType="1"/>
          </p:cNvSpPr>
          <p:nvPr/>
        </p:nvSpPr>
        <p:spPr bwMode="auto">
          <a:xfrm flipV="1">
            <a:off x="5105400" y="22098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aphicFrame>
        <p:nvGraphicFramePr>
          <p:cNvPr id="3075" name="Object 7">
            <a:extLst>
              <a:ext uri="{FF2B5EF4-FFF2-40B4-BE49-F238E27FC236}">
                <a16:creationId xmlns:a16="http://schemas.microsoft.com/office/drawing/2014/main" id="{2F0ED91A-BF1A-4805-9B8B-2CCC7709432D}"/>
              </a:ext>
            </a:extLst>
          </p:cNvPr>
          <p:cNvGraphicFramePr>
            <a:graphicFrameLocks noGrp="1" noChangeAspect="1"/>
          </p:cNvGraphicFramePr>
          <p:nvPr>
            <p:ph sz="half" idx="2"/>
            <p:extLst>
              <p:ext uri="{D42A27DB-BD31-4B8C-83A1-F6EECF244321}">
                <p14:modId xmlns:p14="http://schemas.microsoft.com/office/powerpoint/2010/main" val="970010585"/>
              </p:ext>
            </p:extLst>
          </p:nvPr>
        </p:nvGraphicFramePr>
        <p:xfrm>
          <a:off x="381000" y="4953000"/>
          <a:ext cx="8382000" cy="1201738"/>
        </p:xfrm>
        <a:graphic>
          <a:graphicData uri="http://schemas.openxmlformats.org/presentationml/2006/ole">
            <mc:AlternateContent xmlns:mc="http://schemas.openxmlformats.org/markup-compatibility/2006">
              <mc:Choice xmlns:v="urn:schemas-microsoft-com:vml" Requires="v">
                <p:oleObj spid="_x0000_s3282" name="Equation" r:id="rId6" imgW="3187440" imgH="457200" progId="Equation.3">
                  <p:embed/>
                </p:oleObj>
              </mc:Choice>
              <mc:Fallback>
                <p:oleObj name="Equation" r:id="rId6" imgW="3187440" imgH="457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953000"/>
                        <a:ext cx="8382000" cy="120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2" name="Line 8">
            <a:extLst>
              <a:ext uri="{FF2B5EF4-FFF2-40B4-BE49-F238E27FC236}">
                <a16:creationId xmlns:a16="http://schemas.microsoft.com/office/drawing/2014/main" id="{34174521-BCBE-4298-B075-E332ED725C02}"/>
              </a:ext>
            </a:extLst>
          </p:cNvPr>
          <p:cNvSpPr>
            <a:spLocks noChangeShapeType="1"/>
          </p:cNvSpPr>
          <p:nvPr/>
        </p:nvSpPr>
        <p:spPr bwMode="auto">
          <a:xfrm>
            <a:off x="5715000" y="3048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83" name="Line 9">
            <a:extLst>
              <a:ext uri="{FF2B5EF4-FFF2-40B4-BE49-F238E27FC236}">
                <a16:creationId xmlns:a16="http://schemas.microsoft.com/office/drawing/2014/main" id="{9F544018-9C9C-49A1-8D61-D2F6E4371924}"/>
              </a:ext>
            </a:extLst>
          </p:cNvPr>
          <p:cNvSpPr>
            <a:spLocks noChangeShapeType="1"/>
          </p:cNvSpPr>
          <p:nvPr/>
        </p:nvSpPr>
        <p:spPr bwMode="auto">
          <a:xfrm>
            <a:off x="6324600" y="3048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84" name="Line 10">
            <a:extLst>
              <a:ext uri="{FF2B5EF4-FFF2-40B4-BE49-F238E27FC236}">
                <a16:creationId xmlns:a16="http://schemas.microsoft.com/office/drawing/2014/main" id="{9EB76DE2-5626-4470-9A22-F06D9C20CE44}"/>
              </a:ext>
            </a:extLst>
          </p:cNvPr>
          <p:cNvSpPr>
            <a:spLocks noChangeShapeType="1"/>
          </p:cNvSpPr>
          <p:nvPr/>
        </p:nvSpPr>
        <p:spPr bwMode="auto">
          <a:xfrm>
            <a:off x="4495800" y="30480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85" name="Line 11">
            <a:extLst>
              <a:ext uri="{FF2B5EF4-FFF2-40B4-BE49-F238E27FC236}">
                <a16:creationId xmlns:a16="http://schemas.microsoft.com/office/drawing/2014/main" id="{9D3F32E2-4D3C-4AC5-9CA1-5DFE75B2A27D}"/>
              </a:ext>
            </a:extLst>
          </p:cNvPr>
          <p:cNvSpPr>
            <a:spLocks noChangeShapeType="1"/>
          </p:cNvSpPr>
          <p:nvPr/>
        </p:nvSpPr>
        <p:spPr bwMode="auto">
          <a:xfrm flipV="1">
            <a:off x="5029200" y="3810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86" name="Line 12">
            <a:extLst>
              <a:ext uri="{FF2B5EF4-FFF2-40B4-BE49-F238E27FC236}">
                <a16:creationId xmlns:a16="http://schemas.microsoft.com/office/drawing/2014/main" id="{7E2C7446-8FD5-4D5B-8664-7F29AAFC2CB8}"/>
              </a:ext>
            </a:extLst>
          </p:cNvPr>
          <p:cNvSpPr>
            <a:spLocks noChangeShapeType="1"/>
          </p:cNvSpPr>
          <p:nvPr/>
        </p:nvSpPr>
        <p:spPr bwMode="auto">
          <a:xfrm flipV="1">
            <a:off x="5029200" y="4419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Date Placeholder 3">
            <a:extLst>
              <a:ext uri="{FF2B5EF4-FFF2-40B4-BE49-F238E27FC236}">
                <a16:creationId xmlns:a16="http://schemas.microsoft.com/office/drawing/2014/main" id="{67C7106C-EA59-40AD-8F8C-3FC5F22214AE}"/>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32772" name="Slide Number Placeholder 5">
            <a:extLst>
              <a:ext uri="{FF2B5EF4-FFF2-40B4-BE49-F238E27FC236}">
                <a16:creationId xmlns:a16="http://schemas.microsoft.com/office/drawing/2014/main" id="{42E02B86-6B8A-4C9A-B12D-BC3F4E11EA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0A432FD-855D-4B9C-969A-DFFCB7205CAC}" type="slidenum">
              <a:rPr lang="ar-SA" altLang="en-US"/>
              <a:pPr eaLnBrk="1" hangingPunct="1"/>
              <a:t>60</a:t>
            </a:fld>
            <a:endParaRPr lang="en-US" altLang="en-US"/>
          </a:p>
        </p:txBody>
      </p:sp>
      <p:sp>
        <p:nvSpPr>
          <p:cNvPr id="32773" name="Rectangle 2">
            <a:extLst>
              <a:ext uri="{FF2B5EF4-FFF2-40B4-BE49-F238E27FC236}">
                <a16:creationId xmlns:a16="http://schemas.microsoft.com/office/drawing/2014/main" id="{1581C7C7-51C3-4227-B9F2-A7D9A6BCAAE4}"/>
              </a:ext>
            </a:extLst>
          </p:cNvPr>
          <p:cNvSpPr>
            <a:spLocks noGrp="1" noChangeArrowheads="1"/>
          </p:cNvSpPr>
          <p:nvPr>
            <p:ph type="title"/>
          </p:nvPr>
        </p:nvSpPr>
        <p:spPr/>
        <p:txBody>
          <a:bodyPr/>
          <a:lstStyle/>
          <a:p>
            <a:pPr eaLnBrk="1" hangingPunct="1"/>
            <a:r>
              <a:rPr lang="en-US" altLang="en-US"/>
              <a:t>Secant Method</a:t>
            </a:r>
          </a:p>
        </p:txBody>
      </p:sp>
      <p:graphicFrame>
        <p:nvGraphicFramePr>
          <p:cNvPr id="32770" name="Object 3">
            <a:extLst>
              <a:ext uri="{FF2B5EF4-FFF2-40B4-BE49-F238E27FC236}">
                <a16:creationId xmlns:a16="http://schemas.microsoft.com/office/drawing/2014/main" id="{E951DAC3-1532-4C68-8656-E5E7F796D25F}"/>
              </a:ext>
            </a:extLst>
          </p:cNvPr>
          <p:cNvGraphicFramePr>
            <a:graphicFrameLocks noGrp="1" noChangeAspect="1"/>
          </p:cNvGraphicFramePr>
          <p:nvPr>
            <p:ph idx="1"/>
            <p:extLst>
              <p:ext uri="{D42A27DB-BD31-4B8C-83A1-F6EECF244321}">
                <p14:modId xmlns:p14="http://schemas.microsoft.com/office/powerpoint/2010/main" val="1104569963"/>
              </p:ext>
            </p:extLst>
          </p:nvPr>
        </p:nvGraphicFramePr>
        <p:xfrm>
          <a:off x="760412" y="1863725"/>
          <a:ext cx="6021387" cy="3851275"/>
        </p:xfrm>
        <a:graphic>
          <a:graphicData uri="http://schemas.openxmlformats.org/presentationml/2006/ole">
            <mc:AlternateContent xmlns:mc="http://schemas.openxmlformats.org/markup-compatibility/2006">
              <mc:Choice xmlns:v="urn:schemas-microsoft-com:vml" Requires="v">
                <p:oleObj spid="_x0000_s32873" name="Microsoft Equation 3.0" r:id="rId4" imgW="1968480" imgH="1346040" progId="Equation.3">
                  <p:embed/>
                </p:oleObj>
              </mc:Choice>
              <mc:Fallback>
                <p:oleObj name="Microsoft Equation 3.0" r:id="rId4" imgW="1968480" imgH="13460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2" y="1863725"/>
                        <a:ext cx="6021387" cy="3851275"/>
                      </a:xfrm>
                      <a:prstGeom prst="rect">
                        <a:avLst/>
                      </a:prstGeom>
                      <a:noFill/>
                      <a:ln>
                        <a:noFill/>
                      </a:ln>
                      <a:effectLst/>
                    </p:spPr>
                  </p:pic>
                </p:oleObj>
              </mc:Fallback>
            </mc:AlternateContent>
          </a:graphicData>
        </a:graphic>
      </p:graphicFrame>
      <p:sp>
        <p:nvSpPr>
          <p:cNvPr id="32774" name="Rectangle 4">
            <a:extLst>
              <a:ext uri="{FF2B5EF4-FFF2-40B4-BE49-F238E27FC236}">
                <a16:creationId xmlns:a16="http://schemas.microsoft.com/office/drawing/2014/main" id="{F8A280B8-8AA1-4C81-AA68-82CF27D9A657}"/>
              </a:ext>
            </a:extLst>
          </p:cNvPr>
          <p:cNvSpPr>
            <a:spLocks noChangeArrowheads="1"/>
          </p:cNvSpPr>
          <p:nvPr/>
        </p:nvSpPr>
        <p:spPr bwMode="auto">
          <a:xfrm>
            <a:off x="304800" y="1524000"/>
            <a:ext cx="8458200" cy="4724400"/>
          </a:xfrm>
          <a:prstGeom prst="rect">
            <a:avLst/>
          </a:prstGeom>
          <a:noFill/>
          <a:ln w="38100" cmpd="dbl">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Date Placeholder 3">
            <a:extLst>
              <a:ext uri="{FF2B5EF4-FFF2-40B4-BE49-F238E27FC236}">
                <a16:creationId xmlns:a16="http://schemas.microsoft.com/office/drawing/2014/main" id="{623A84B7-3A4C-48CA-BC29-F25FB5D30CC1}"/>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33796" name="Slide Number Placeholder 5">
            <a:extLst>
              <a:ext uri="{FF2B5EF4-FFF2-40B4-BE49-F238E27FC236}">
                <a16:creationId xmlns:a16="http://schemas.microsoft.com/office/drawing/2014/main" id="{627A6EB1-3EED-4ED8-8AEF-4F22459262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8F63650-4B6F-4DD5-A209-C45EA49DD70E}" type="slidenum">
              <a:rPr lang="ar-SA" altLang="en-US"/>
              <a:pPr eaLnBrk="1" hangingPunct="1"/>
              <a:t>61</a:t>
            </a:fld>
            <a:endParaRPr lang="en-US" altLang="en-US"/>
          </a:p>
        </p:txBody>
      </p:sp>
      <p:sp>
        <p:nvSpPr>
          <p:cNvPr id="33797" name="Rectangle 2">
            <a:extLst>
              <a:ext uri="{FF2B5EF4-FFF2-40B4-BE49-F238E27FC236}">
                <a16:creationId xmlns:a16="http://schemas.microsoft.com/office/drawing/2014/main" id="{A415267E-12B7-4874-A70D-32C09A9FCDED}"/>
              </a:ext>
            </a:extLst>
          </p:cNvPr>
          <p:cNvSpPr>
            <a:spLocks noGrp="1" noChangeArrowheads="1"/>
          </p:cNvSpPr>
          <p:nvPr>
            <p:ph type="title"/>
          </p:nvPr>
        </p:nvSpPr>
        <p:spPr/>
        <p:txBody>
          <a:bodyPr/>
          <a:lstStyle/>
          <a:p>
            <a:pPr eaLnBrk="1" hangingPunct="1"/>
            <a:r>
              <a:rPr lang="en-US" altLang="en-US"/>
              <a:t>Secant Method</a:t>
            </a:r>
          </a:p>
        </p:txBody>
      </p:sp>
      <p:graphicFrame>
        <p:nvGraphicFramePr>
          <p:cNvPr id="33794" name="Object 3">
            <a:extLst>
              <a:ext uri="{FF2B5EF4-FFF2-40B4-BE49-F238E27FC236}">
                <a16:creationId xmlns:a16="http://schemas.microsoft.com/office/drawing/2014/main" id="{4A802EA3-36BA-42E7-87BE-4CAC5D7A79B8}"/>
              </a:ext>
            </a:extLst>
          </p:cNvPr>
          <p:cNvGraphicFramePr>
            <a:graphicFrameLocks noGrp="1" noChangeAspect="1"/>
          </p:cNvGraphicFramePr>
          <p:nvPr>
            <p:ph idx="1"/>
            <p:extLst>
              <p:ext uri="{D42A27DB-BD31-4B8C-83A1-F6EECF244321}">
                <p14:modId xmlns:p14="http://schemas.microsoft.com/office/powerpoint/2010/main" val="137819767"/>
              </p:ext>
            </p:extLst>
          </p:nvPr>
        </p:nvGraphicFramePr>
        <p:xfrm>
          <a:off x="549676" y="1657350"/>
          <a:ext cx="6019800" cy="3517900"/>
        </p:xfrm>
        <a:graphic>
          <a:graphicData uri="http://schemas.openxmlformats.org/presentationml/2006/ole">
            <mc:AlternateContent xmlns:mc="http://schemas.openxmlformats.org/markup-compatibility/2006">
              <mc:Choice xmlns:v="urn:schemas-microsoft-com:vml" Requires="v">
                <p:oleObj spid="_x0000_s33897" name="Microsoft Equation 3.0" r:id="rId4" imgW="1955520" imgH="1143000" progId="Equation.3">
                  <p:embed/>
                </p:oleObj>
              </mc:Choice>
              <mc:Fallback>
                <p:oleObj name="Microsoft Equation 3.0" r:id="rId4" imgW="1955520" imgH="11430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676" y="1657350"/>
                        <a:ext cx="6019800" cy="351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Rectangle 4">
            <a:extLst>
              <a:ext uri="{FF2B5EF4-FFF2-40B4-BE49-F238E27FC236}">
                <a16:creationId xmlns:a16="http://schemas.microsoft.com/office/drawing/2014/main" id="{FF014C0A-9D40-4E81-ACFB-0AEAEF4D5F89}"/>
              </a:ext>
            </a:extLst>
          </p:cNvPr>
          <p:cNvSpPr>
            <a:spLocks noChangeArrowheads="1"/>
          </p:cNvSpPr>
          <p:nvPr/>
        </p:nvSpPr>
        <p:spPr bwMode="auto">
          <a:xfrm>
            <a:off x="304800" y="1524000"/>
            <a:ext cx="6858000" cy="3810000"/>
          </a:xfrm>
          <a:prstGeom prst="rect">
            <a:avLst/>
          </a:prstGeom>
          <a:noFill/>
          <a:ln w="38100" cmpd="dbl">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2" name="Left Brace 1">
            <a:extLst>
              <a:ext uri="{FF2B5EF4-FFF2-40B4-BE49-F238E27FC236}">
                <a16:creationId xmlns:a16="http://schemas.microsoft.com/office/drawing/2014/main" id="{9629AEF2-F6B1-4E1E-B630-6F7291E32ECB}"/>
              </a:ext>
            </a:extLst>
          </p:cNvPr>
          <p:cNvSpPr/>
          <p:nvPr/>
        </p:nvSpPr>
        <p:spPr>
          <a:xfrm flipH="1">
            <a:off x="1981200" y="2547938"/>
            <a:ext cx="609600" cy="10668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37C999C2-D847-44B6-8122-383D3FF438E0}"/>
              </a:ext>
            </a:extLst>
          </p:cNvPr>
          <p:cNvSpPr txBox="1"/>
          <p:nvPr/>
        </p:nvSpPr>
        <p:spPr>
          <a:xfrm>
            <a:off x="2611515" y="2850505"/>
            <a:ext cx="2504983" cy="461665"/>
          </a:xfrm>
          <a:prstGeom prst="rect">
            <a:avLst/>
          </a:prstGeom>
          <a:noFill/>
        </p:spPr>
        <p:txBody>
          <a:bodyPr wrap="square">
            <a:spAutoFit/>
          </a:bodyPr>
          <a:lstStyle/>
          <a:p>
            <a:r>
              <a:rPr lang="en-US" altLang="en-US" sz="2400" dirty="0">
                <a:latin typeface="Calibri" panose="020F0502020204030204" pitchFamily="34" charset="0"/>
                <a:cs typeface="Calibri" panose="020F0502020204030204" pitchFamily="34" charset="0"/>
              </a:rPr>
              <a:t>initial values</a:t>
            </a:r>
            <a:endParaRPr lang="en-GB" sz="2400" dirty="0">
              <a:latin typeface="Calibri" panose="020F0502020204030204" pitchFamily="34" charset="0"/>
              <a:cs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Date Placeholder 5">
            <a:extLst>
              <a:ext uri="{FF2B5EF4-FFF2-40B4-BE49-F238E27FC236}">
                <a16:creationId xmlns:a16="http://schemas.microsoft.com/office/drawing/2014/main" id="{0EDE1D38-4F42-4FDB-82D2-D73E698B1634}"/>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34822" name="Slide Number Placeholder 7">
            <a:extLst>
              <a:ext uri="{FF2B5EF4-FFF2-40B4-BE49-F238E27FC236}">
                <a16:creationId xmlns:a16="http://schemas.microsoft.com/office/drawing/2014/main" id="{7C9BD5C0-1089-48A7-9B9A-969BC237B7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CCF31E1-9F2A-4D02-8A26-6747EE3C096B}" type="slidenum">
              <a:rPr lang="ar-SA" altLang="en-US"/>
              <a:pPr eaLnBrk="1" hangingPunct="1"/>
              <a:t>62</a:t>
            </a:fld>
            <a:endParaRPr lang="en-US" altLang="en-US"/>
          </a:p>
        </p:txBody>
      </p:sp>
      <p:sp>
        <p:nvSpPr>
          <p:cNvPr id="34823" name="Rectangle 2">
            <a:extLst>
              <a:ext uri="{FF2B5EF4-FFF2-40B4-BE49-F238E27FC236}">
                <a16:creationId xmlns:a16="http://schemas.microsoft.com/office/drawing/2014/main" id="{FF44F7B0-94BD-498A-B12D-552540F0DAD6}"/>
              </a:ext>
            </a:extLst>
          </p:cNvPr>
          <p:cNvSpPr>
            <a:spLocks noGrp="1" noChangeArrowheads="1"/>
          </p:cNvSpPr>
          <p:nvPr>
            <p:ph type="title"/>
          </p:nvPr>
        </p:nvSpPr>
        <p:spPr/>
        <p:txBody>
          <a:bodyPr/>
          <a:lstStyle/>
          <a:p>
            <a:pPr eaLnBrk="1" hangingPunct="1"/>
            <a:r>
              <a:rPr lang="en-US" altLang="en-US"/>
              <a:t>Secant Method - Flowchart</a:t>
            </a:r>
          </a:p>
        </p:txBody>
      </p:sp>
      <p:graphicFrame>
        <p:nvGraphicFramePr>
          <p:cNvPr id="34818" name="Object 3">
            <a:extLst>
              <a:ext uri="{FF2B5EF4-FFF2-40B4-BE49-F238E27FC236}">
                <a16:creationId xmlns:a16="http://schemas.microsoft.com/office/drawing/2014/main" id="{3D9B0CEE-B856-4282-9351-763E137D5ABA}"/>
              </a:ext>
            </a:extLst>
          </p:cNvPr>
          <p:cNvGraphicFramePr>
            <a:graphicFrameLocks noGrp="1" noChangeAspect="1"/>
          </p:cNvGraphicFramePr>
          <p:nvPr>
            <p:ph sz="half" idx="1"/>
            <p:extLst>
              <p:ext uri="{D42A27DB-BD31-4B8C-83A1-F6EECF244321}">
                <p14:modId xmlns:p14="http://schemas.microsoft.com/office/powerpoint/2010/main" val="738566270"/>
              </p:ext>
            </p:extLst>
          </p:nvPr>
        </p:nvGraphicFramePr>
        <p:xfrm>
          <a:off x="1524000" y="3048000"/>
          <a:ext cx="3810000" cy="1266825"/>
        </p:xfrm>
        <a:graphic>
          <a:graphicData uri="http://schemas.openxmlformats.org/presentationml/2006/ole">
            <mc:AlternateContent xmlns:mc="http://schemas.openxmlformats.org/markup-compatibility/2006">
              <mc:Choice xmlns:v="urn:schemas-microsoft-com:vml" Requires="v">
                <p:oleObj spid="_x0000_s35131" name="Microsoft Equation 3.0" r:id="rId4" imgW="2006280" imgH="634680" progId="Equation.3">
                  <p:embed/>
                </p:oleObj>
              </mc:Choice>
              <mc:Fallback>
                <p:oleObj name="Microsoft Equation 3.0" r:id="rId4" imgW="2006280" imgH="63468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048000"/>
                        <a:ext cx="3810000"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9" name="Object 4">
            <a:extLst>
              <a:ext uri="{FF2B5EF4-FFF2-40B4-BE49-F238E27FC236}">
                <a16:creationId xmlns:a16="http://schemas.microsoft.com/office/drawing/2014/main" id="{E3C2159C-0557-4ACF-8F8B-90724E1A1BDA}"/>
              </a:ext>
            </a:extLst>
          </p:cNvPr>
          <p:cNvGraphicFramePr>
            <a:graphicFrameLocks noGrp="1" noChangeAspect="1"/>
          </p:cNvGraphicFramePr>
          <p:nvPr>
            <p:ph sz="quarter" idx="2"/>
            <p:extLst>
              <p:ext uri="{D42A27DB-BD31-4B8C-83A1-F6EECF244321}">
                <p14:modId xmlns:p14="http://schemas.microsoft.com/office/powerpoint/2010/main" val="3442256174"/>
              </p:ext>
            </p:extLst>
          </p:nvPr>
        </p:nvGraphicFramePr>
        <p:xfrm>
          <a:off x="2286000" y="1905000"/>
          <a:ext cx="1905000" cy="638175"/>
        </p:xfrm>
        <a:graphic>
          <a:graphicData uri="http://schemas.openxmlformats.org/presentationml/2006/ole">
            <mc:AlternateContent xmlns:mc="http://schemas.openxmlformats.org/markup-compatibility/2006">
              <mc:Choice xmlns:v="urn:schemas-microsoft-com:vml" Requires="v">
                <p:oleObj spid="_x0000_s35132" name="Equation" r:id="rId6" imgW="711000" imgH="228600" progId="Equation.3">
                  <p:embed/>
                </p:oleObj>
              </mc:Choice>
              <mc:Fallback>
                <p:oleObj name="Equation" r:id="rId6" imgW="7110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905000"/>
                        <a:ext cx="1905000"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4" name="Rectangle 5">
            <a:extLst>
              <a:ext uri="{FF2B5EF4-FFF2-40B4-BE49-F238E27FC236}">
                <a16:creationId xmlns:a16="http://schemas.microsoft.com/office/drawing/2014/main" id="{24F5DA21-5C8E-4538-B9EE-FAF99A3E9781}"/>
              </a:ext>
            </a:extLst>
          </p:cNvPr>
          <p:cNvSpPr>
            <a:spLocks noChangeArrowheads="1"/>
          </p:cNvSpPr>
          <p:nvPr/>
        </p:nvSpPr>
        <p:spPr bwMode="auto">
          <a:xfrm>
            <a:off x="1447800" y="3048000"/>
            <a:ext cx="5410200" cy="1295400"/>
          </a:xfrm>
          <a:prstGeom prst="rect">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34825" name="Oval 6">
            <a:extLst>
              <a:ext uri="{FF2B5EF4-FFF2-40B4-BE49-F238E27FC236}">
                <a16:creationId xmlns:a16="http://schemas.microsoft.com/office/drawing/2014/main" id="{2468EF8B-260A-4522-8E7E-AC1CE093177E}"/>
              </a:ext>
            </a:extLst>
          </p:cNvPr>
          <p:cNvSpPr>
            <a:spLocks noChangeArrowheads="1"/>
          </p:cNvSpPr>
          <p:nvPr/>
        </p:nvSpPr>
        <p:spPr bwMode="auto">
          <a:xfrm>
            <a:off x="1524000" y="1828800"/>
            <a:ext cx="3581400" cy="838200"/>
          </a:xfrm>
          <a:prstGeom prst="ellipse">
            <a:avLst/>
          </a:prstGeom>
          <a:noFill/>
          <a:ln w="38100">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34826" name="AutoShape 7">
            <a:extLst>
              <a:ext uri="{FF2B5EF4-FFF2-40B4-BE49-F238E27FC236}">
                <a16:creationId xmlns:a16="http://schemas.microsoft.com/office/drawing/2014/main" id="{7B06C3E1-3476-407F-B0A3-4993E1BDE20B}"/>
              </a:ext>
            </a:extLst>
          </p:cNvPr>
          <p:cNvSpPr>
            <a:spLocks noChangeArrowheads="1"/>
          </p:cNvSpPr>
          <p:nvPr/>
        </p:nvSpPr>
        <p:spPr bwMode="auto">
          <a:xfrm>
            <a:off x="2209800" y="4572000"/>
            <a:ext cx="2286000" cy="1828800"/>
          </a:xfrm>
          <a:prstGeom prst="diamond">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graphicFrame>
        <p:nvGraphicFramePr>
          <p:cNvPr id="34820" name="Object 8">
            <a:extLst>
              <a:ext uri="{FF2B5EF4-FFF2-40B4-BE49-F238E27FC236}">
                <a16:creationId xmlns:a16="http://schemas.microsoft.com/office/drawing/2014/main" id="{1A30F268-F326-4CD8-9048-34DFBDBF552C}"/>
              </a:ext>
            </a:extLst>
          </p:cNvPr>
          <p:cNvGraphicFramePr>
            <a:graphicFrameLocks noGrp="1" noChangeAspect="1"/>
          </p:cNvGraphicFramePr>
          <p:nvPr>
            <p:ph sz="quarter" idx="3"/>
            <p:extLst>
              <p:ext uri="{D42A27DB-BD31-4B8C-83A1-F6EECF244321}">
                <p14:modId xmlns:p14="http://schemas.microsoft.com/office/powerpoint/2010/main" val="4000567216"/>
              </p:ext>
            </p:extLst>
          </p:nvPr>
        </p:nvGraphicFramePr>
        <p:xfrm>
          <a:off x="2362200" y="5181600"/>
          <a:ext cx="1955800" cy="625475"/>
        </p:xfrm>
        <a:graphic>
          <a:graphicData uri="http://schemas.openxmlformats.org/presentationml/2006/ole">
            <mc:AlternateContent xmlns:mc="http://schemas.openxmlformats.org/markup-compatibility/2006">
              <mc:Choice xmlns:v="urn:schemas-microsoft-com:vml" Requires="v">
                <p:oleObj spid="_x0000_s35133" name="Equation" r:id="rId8" imgW="838080" imgH="253800" progId="Equation.3">
                  <p:embed/>
                </p:oleObj>
              </mc:Choice>
              <mc:Fallback>
                <p:oleObj name="Equation" r:id="rId8" imgW="838080" imgH="253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181600"/>
                        <a:ext cx="19558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7" name="Line 9">
            <a:extLst>
              <a:ext uri="{FF2B5EF4-FFF2-40B4-BE49-F238E27FC236}">
                <a16:creationId xmlns:a16="http://schemas.microsoft.com/office/drawing/2014/main" id="{482489CC-D376-43E6-A935-D9971470A27C}"/>
              </a:ext>
            </a:extLst>
          </p:cNvPr>
          <p:cNvSpPr>
            <a:spLocks noChangeShapeType="1"/>
          </p:cNvSpPr>
          <p:nvPr/>
        </p:nvSpPr>
        <p:spPr bwMode="auto">
          <a:xfrm>
            <a:off x="3352800" y="2667000"/>
            <a:ext cx="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4828" name="Line 10">
            <a:extLst>
              <a:ext uri="{FF2B5EF4-FFF2-40B4-BE49-F238E27FC236}">
                <a16:creationId xmlns:a16="http://schemas.microsoft.com/office/drawing/2014/main" id="{F30B4470-7AC2-4828-83FF-146122AF87F4}"/>
              </a:ext>
            </a:extLst>
          </p:cNvPr>
          <p:cNvSpPr>
            <a:spLocks noChangeShapeType="1"/>
          </p:cNvSpPr>
          <p:nvPr/>
        </p:nvSpPr>
        <p:spPr bwMode="auto">
          <a:xfrm>
            <a:off x="3352800" y="4343400"/>
            <a:ext cx="0" cy="228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4829" name="Line 11">
            <a:extLst>
              <a:ext uri="{FF2B5EF4-FFF2-40B4-BE49-F238E27FC236}">
                <a16:creationId xmlns:a16="http://schemas.microsoft.com/office/drawing/2014/main" id="{342E40E7-F516-4815-BAB0-DEC288137BDE}"/>
              </a:ext>
            </a:extLst>
          </p:cNvPr>
          <p:cNvSpPr>
            <a:spLocks noChangeShapeType="1"/>
          </p:cNvSpPr>
          <p:nvPr/>
        </p:nvSpPr>
        <p:spPr bwMode="auto">
          <a:xfrm flipH="1">
            <a:off x="1143000" y="5486400"/>
            <a:ext cx="1066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30" name="Line 12">
            <a:extLst>
              <a:ext uri="{FF2B5EF4-FFF2-40B4-BE49-F238E27FC236}">
                <a16:creationId xmlns:a16="http://schemas.microsoft.com/office/drawing/2014/main" id="{23547B05-F8DA-4A8A-B1E2-E268B2894B86}"/>
              </a:ext>
            </a:extLst>
          </p:cNvPr>
          <p:cNvSpPr>
            <a:spLocks noChangeShapeType="1"/>
          </p:cNvSpPr>
          <p:nvPr/>
        </p:nvSpPr>
        <p:spPr bwMode="auto">
          <a:xfrm flipV="1">
            <a:off x="1143000" y="2819400"/>
            <a:ext cx="0" cy="2667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4831" name="Line 13">
            <a:extLst>
              <a:ext uri="{FF2B5EF4-FFF2-40B4-BE49-F238E27FC236}">
                <a16:creationId xmlns:a16="http://schemas.microsoft.com/office/drawing/2014/main" id="{D678AE1E-5FB2-40E8-B530-5F8523454E68}"/>
              </a:ext>
            </a:extLst>
          </p:cNvPr>
          <p:cNvSpPr>
            <a:spLocks noChangeShapeType="1"/>
          </p:cNvSpPr>
          <p:nvPr/>
        </p:nvSpPr>
        <p:spPr bwMode="auto">
          <a:xfrm>
            <a:off x="1143000" y="2819400"/>
            <a:ext cx="2209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4832" name="Line 14">
            <a:extLst>
              <a:ext uri="{FF2B5EF4-FFF2-40B4-BE49-F238E27FC236}">
                <a16:creationId xmlns:a16="http://schemas.microsoft.com/office/drawing/2014/main" id="{EC383829-20BA-4E5D-822A-A29D33B63EEB}"/>
              </a:ext>
            </a:extLst>
          </p:cNvPr>
          <p:cNvSpPr>
            <a:spLocks noChangeShapeType="1"/>
          </p:cNvSpPr>
          <p:nvPr/>
        </p:nvSpPr>
        <p:spPr bwMode="auto">
          <a:xfrm>
            <a:off x="4495800" y="5486400"/>
            <a:ext cx="6096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4833" name="Oval 15">
            <a:extLst>
              <a:ext uri="{FF2B5EF4-FFF2-40B4-BE49-F238E27FC236}">
                <a16:creationId xmlns:a16="http://schemas.microsoft.com/office/drawing/2014/main" id="{7C49C4D8-1792-48FA-A1D2-35E5F0EAABB9}"/>
              </a:ext>
            </a:extLst>
          </p:cNvPr>
          <p:cNvSpPr>
            <a:spLocks noChangeArrowheads="1"/>
          </p:cNvSpPr>
          <p:nvPr/>
        </p:nvSpPr>
        <p:spPr bwMode="auto">
          <a:xfrm>
            <a:off x="5105400" y="5029200"/>
            <a:ext cx="1905000" cy="914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34834" name="Text Box 16">
            <a:extLst>
              <a:ext uri="{FF2B5EF4-FFF2-40B4-BE49-F238E27FC236}">
                <a16:creationId xmlns:a16="http://schemas.microsoft.com/office/drawing/2014/main" id="{EF55B2E2-3286-4C47-B238-03F3F0A749E3}"/>
              </a:ext>
            </a:extLst>
          </p:cNvPr>
          <p:cNvSpPr txBox="1">
            <a:spLocks noChangeArrowheads="1"/>
          </p:cNvSpPr>
          <p:nvPr/>
        </p:nvSpPr>
        <p:spPr bwMode="auto">
          <a:xfrm>
            <a:off x="5410200" y="5181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n-US" sz="2400">
                <a:latin typeface="Arial" panose="020B0604020202020204" pitchFamily="34" charset="0"/>
              </a:rPr>
              <a:t>Stop</a:t>
            </a:r>
          </a:p>
        </p:txBody>
      </p:sp>
      <p:sp>
        <p:nvSpPr>
          <p:cNvPr id="34835" name="Text Box 17">
            <a:extLst>
              <a:ext uri="{FF2B5EF4-FFF2-40B4-BE49-F238E27FC236}">
                <a16:creationId xmlns:a16="http://schemas.microsoft.com/office/drawing/2014/main" id="{C816C051-8839-4F53-8B3E-DEEF01B0BF1F}"/>
              </a:ext>
            </a:extLst>
          </p:cNvPr>
          <p:cNvSpPr txBox="1">
            <a:spLocks noChangeArrowheads="1"/>
          </p:cNvSpPr>
          <p:nvPr/>
        </p:nvSpPr>
        <p:spPr bwMode="auto">
          <a:xfrm>
            <a:off x="1447800" y="49530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NO</a:t>
            </a:r>
          </a:p>
        </p:txBody>
      </p:sp>
      <p:sp>
        <p:nvSpPr>
          <p:cNvPr id="34836" name="Text Box 18">
            <a:extLst>
              <a:ext uri="{FF2B5EF4-FFF2-40B4-BE49-F238E27FC236}">
                <a16:creationId xmlns:a16="http://schemas.microsoft.com/office/drawing/2014/main" id="{885FA16B-C8A0-4E7E-BC45-332EE3E7FA77}"/>
              </a:ext>
            </a:extLst>
          </p:cNvPr>
          <p:cNvSpPr txBox="1">
            <a:spLocks noChangeArrowheads="1"/>
          </p:cNvSpPr>
          <p:nvPr/>
        </p:nvSpPr>
        <p:spPr bwMode="auto">
          <a:xfrm>
            <a:off x="4419600" y="4876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Yes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2CC9-36C4-4937-A1E1-A2099663249F}"/>
              </a:ext>
            </a:extLst>
          </p:cNvPr>
          <p:cNvSpPr>
            <a:spLocks noGrp="1"/>
          </p:cNvSpPr>
          <p:nvPr>
            <p:ph type="title"/>
          </p:nvPr>
        </p:nvSpPr>
        <p:spPr/>
        <p:txBody>
          <a:bodyPr/>
          <a:lstStyle/>
          <a:p>
            <a:r>
              <a:rPr lang="en-US" dirty="0"/>
              <a:t>Code</a:t>
            </a:r>
            <a:endParaRPr lang="en-GB" dirty="0"/>
          </a:p>
        </p:txBody>
      </p:sp>
      <p:pic>
        <p:nvPicPr>
          <p:cNvPr id="8" name="Picture 7">
            <a:extLst>
              <a:ext uri="{FF2B5EF4-FFF2-40B4-BE49-F238E27FC236}">
                <a16:creationId xmlns:a16="http://schemas.microsoft.com/office/drawing/2014/main" id="{5CFF6333-5F91-4292-B088-56044172B262}"/>
              </a:ext>
            </a:extLst>
          </p:cNvPr>
          <p:cNvPicPr>
            <a:picLocks noChangeAspect="1"/>
          </p:cNvPicPr>
          <p:nvPr/>
        </p:nvPicPr>
        <p:blipFill>
          <a:blip r:embed="rId2"/>
          <a:stretch>
            <a:fillRect/>
          </a:stretch>
        </p:blipFill>
        <p:spPr>
          <a:xfrm>
            <a:off x="228600" y="781050"/>
            <a:ext cx="7124700" cy="5295900"/>
          </a:xfrm>
          <a:prstGeom prst="rect">
            <a:avLst/>
          </a:prstGeom>
        </p:spPr>
      </p:pic>
      <p:pic>
        <p:nvPicPr>
          <p:cNvPr id="10" name="Picture 9">
            <a:extLst>
              <a:ext uri="{FF2B5EF4-FFF2-40B4-BE49-F238E27FC236}">
                <a16:creationId xmlns:a16="http://schemas.microsoft.com/office/drawing/2014/main" id="{EED246C0-488D-4E22-9187-4CF8FBFCFE71}"/>
              </a:ext>
            </a:extLst>
          </p:cNvPr>
          <p:cNvPicPr>
            <a:picLocks noChangeAspect="1"/>
          </p:cNvPicPr>
          <p:nvPr/>
        </p:nvPicPr>
        <p:blipFill>
          <a:blip r:embed="rId3"/>
          <a:stretch>
            <a:fillRect/>
          </a:stretch>
        </p:blipFill>
        <p:spPr>
          <a:xfrm>
            <a:off x="5210421" y="4876800"/>
            <a:ext cx="3343275" cy="733425"/>
          </a:xfrm>
          <a:prstGeom prst="rect">
            <a:avLst/>
          </a:prstGeom>
          <a:effectLst>
            <a:glow rad="63500">
              <a:schemeClr val="accent4">
                <a:satMod val="175000"/>
                <a:alpha val="40000"/>
              </a:schemeClr>
            </a:glow>
          </a:effectLst>
        </p:spPr>
      </p:pic>
      <p:pic>
        <p:nvPicPr>
          <p:cNvPr id="4" name="Picture 3">
            <a:extLst>
              <a:ext uri="{FF2B5EF4-FFF2-40B4-BE49-F238E27FC236}">
                <a16:creationId xmlns:a16="http://schemas.microsoft.com/office/drawing/2014/main" id="{834169B9-EF11-4F32-ABE0-38542A9235CC}"/>
              </a:ext>
            </a:extLst>
          </p:cNvPr>
          <p:cNvPicPr>
            <a:picLocks noChangeAspect="1"/>
          </p:cNvPicPr>
          <p:nvPr/>
        </p:nvPicPr>
        <p:blipFill>
          <a:blip r:embed="rId4"/>
          <a:stretch>
            <a:fillRect/>
          </a:stretch>
        </p:blipFill>
        <p:spPr>
          <a:xfrm>
            <a:off x="4866056" y="246360"/>
            <a:ext cx="4032003" cy="504000"/>
          </a:xfrm>
          <a:prstGeom prst="rect">
            <a:avLst/>
          </a:prstGeom>
        </p:spPr>
      </p:pic>
      <p:sp>
        <p:nvSpPr>
          <p:cNvPr id="11" name="Rectangle 10">
            <a:extLst>
              <a:ext uri="{FF2B5EF4-FFF2-40B4-BE49-F238E27FC236}">
                <a16:creationId xmlns:a16="http://schemas.microsoft.com/office/drawing/2014/main" id="{2921EC48-D820-48D8-A81C-CFAC6494BEB7}"/>
              </a:ext>
            </a:extLst>
          </p:cNvPr>
          <p:cNvSpPr/>
          <p:nvPr/>
        </p:nvSpPr>
        <p:spPr>
          <a:xfrm>
            <a:off x="7239000" y="1295400"/>
            <a:ext cx="1524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4">
            <a:extLst>
              <a:ext uri="{FF2B5EF4-FFF2-40B4-BE49-F238E27FC236}">
                <a16:creationId xmlns:a16="http://schemas.microsoft.com/office/drawing/2014/main" id="{AAE1DFE1-AE79-4F14-BA19-9239921B1FBB}"/>
              </a:ext>
            </a:extLst>
          </p:cNvPr>
          <p:cNvSpPr>
            <a:spLocks noChangeArrowheads="1"/>
          </p:cNvSpPr>
          <p:nvPr/>
        </p:nvSpPr>
        <p:spPr bwMode="auto">
          <a:xfrm>
            <a:off x="377825" y="1614753"/>
            <a:ext cx="6175375" cy="457200"/>
          </a:xfrm>
          <a:prstGeom prst="rect">
            <a:avLst/>
          </a:prstGeom>
          <a:noFill/>
          <a:ln w="28575">
            <a:solidFill>
              <a:srgbClr val="FFCC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lang="tr-TR" altLang="tr-TR" sz="1600" dirty="0">
                <a:ea typeface="SimSun" panose="02010600030101010101" pitchFamily="2" charset="-122"/>
              </a:rPr>
              <a:t> </a:t>
            </a:r>
            <a:endParaRPr lang="en-US" altLang="tr-TR" sz="1600" dirty="0">
              <a:ea typeface="SimSun" panose="02010600030101010101" pitchFamily="2" charset="-122"/>
            </a:endParaRPr>
          </a:p>
        </p:txBody>
      </p:sp>
      <p:sp>
        <p:nvSpPr>
          <p:cNvPr id="12" name="Rectangle 4">
            <a:extLst>
              <a:ext uri="{FF2B5EF4-FFF2-40B4-BE49-F238E27FC236}">
                <a16:creationId xmlns:a16="http://schemas.microsoft.com/office/drawing/2014/main" id="{62FBB6B5-E31C-4148-8378-2B580B4A8527}"/>
              </a:ext>
            </a:extLst>
          </p:cNvPr>
          <p:cNvSpPr>
            <a:spLocks noChangeArrowheads="1"/>
          </p:cNvSpPr>
          <p:nvPr/>
        </p:nvSpPr>
        <p:spPr bwMode="auto">
          <a:xfrm>
            <a:off x="365988" y="2461419"/>
            <a:ext cx="6175375" cy="457200"/>
          </a:xfrm>
          <a:prstGeom prst="rect">
            <a:avLst/>
          </a:prstGeom>
          <a:noFill/>
          <a:ln w="28575">
            <a:solidFill>
              <a:srgbClr val="FFCC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lang="tr-TR" altLang="tr-TR" sz="1600" dirty="0">
                <a:ea typeface="SimSun" panose="02010600030101010101" pitchFamily="2" charset="-122"/>
              </a:rPr>
              <a:t> </a:t>
            </a:r>
            <a:endParaRPr lang="en-US" altLang="tr-TR" sz="1600" dirty="0">
              <a:ea typeface="SimSun" panose="02010600030101010101" pitchFamily="2" charset="-122"/>
            </a:endParaRPr>
          </a:p>
        </p:txBody>
      </p:sp>
      <p:sp>
        <p:nvSpPr>
          <p:cNvPr id="9" name="Text Box 20">
            <a:extLst>
              <a:ext uri="{FF2B5EF4-FFF2-40B4-BE49-F238E27FC236}">
                <a16:creationId xmlns:a16="http://schemas.microsoft.com/office/drawing/2014/main" id="{F3B16ABA-0232-4ED2-B3C0-ACBD3ACA0BC9}"/>
              </a:ext>
            </a:extLst>
          </p:cNvPr>
          <p:cNvSpPr txBox="1">
            <a:spLocks noChangeArrowheads="1"/>
          </p:cNvSpPr>
          <p:nvPr/>
        </p:nvSpPr>
        <p:spPr bwMode="auto">
          <a:xfrm flipH="1">
            <a:off x="6320498" y="2191311"/>
            <a:ext cx="2366301" cy="628750"/>
          </a:xfrm>
          <a:prstGeom prst="wedgeRoundRectCallout">
            <a:avLst>
              <a:gd name="adj1" fmla="val 90486"/>
              <a:gd name="adj2" fmla="val 27872"/>
              <a:gd name="adj3" fmla="val 16667"/>
            </a:avLst>
          </a:prstGeom>
          <a:solidFill>
            <a:schemeClr val="accent4">
              <a:lumMod val="20000"/>
              <a:lumOff val="80000"/>
            </a:schemeClr>
          </a:solidFill>
          <a:ln>
            <a:headEnd type="triangl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a:lstStyle>
            <a:defPPr>
              <a:defRPr lang="en-US"/>
            </a:defPPr>
            <a:lvl1pPr eaLnBrk="0" hangingPunct="0">
              <a:spcBef>
                <a:spcPct val="20000"/>
              </a:spcBef>
              <a:buClr>
                <a:schemeClr val="tx2"/>
              </a:buClr>
              <a:buSzPct val="75000"/>
              <a:buFont typeface="Monotype Sorts" pitchFamily="2" charset="2"/>
              <a:buNone/>
              <a:defRPr sz="1600" b="1">
                <a:solidFill>
                  <a:schemeClr val="tx1"/>
                </a:solidFill>
                <a:latin typeface="Arial" panose="020B0604020202020204" pitchFamily="34" charset="0"/>
                <a:ea typeface="SimSun" panose="02010600030101010101" pitchFamily="2" charset="-122"/>
              </a:defRPr>
            </a:lvl1pPr>
          </a:lstStyle>
          <a:p>
            <a:r>
              <a:rPr lang="en-US" altLang="tr-TR" sz="1400" dirty="0"/>
              <a:t>X2 and </a:t>
            </a:r>
            <a:r>
              <a:rPr lang="en-US" altLang="tr-TR" sz="1400" dirty="0" err="1"/>
              <a:t>xnew</a:t>
            </a:r>
            <a:r>
              <a:rPr lang="en-US" altLang="tr-TR" sz="1400" dirty="0"/>
              <a:t> are used at the next iteration</a:t>
            </a:r>
            <a:endParaRPr lang="tr-TR" altLang="tr-TR" sz="1400" dirty="0"/>
          </a:p>
        </p:txBody>
      </p:sp>
      <p:cxnSp>
        <p:nvCxnSpPr>
          <p:cNvPr id="5" name="Straight Arrow Connector 4">
            <a:extLst>
              <a:ext uri="{FF2B5EF4-FFF2-40B4-BE49-F238E27FC236}">
                <a16:creationId xmlns:a16="http://schemas.microsoft.com/office/drawing/2014/main" id="{7104A576-7B3C-43CE-BDD3-F5690A5F7748}"/>
              </a:ext>
            </a:extLst>
          </p:cNvPr>
          <p:cNvCxnSpPr>
            <a:cxnSpLocks/>
          </p:cNvCxnSpPr>
          <p:nvPr/>
        </p:nvCxnSpPr>
        <p:spPr>
          <a:xfrm flipH="1">
            <a:off x="6186025" y="793121"/>
            <a:ext cx="841716" cy="9613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78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Date Placeholder 4">
            <a:extLst>
              <a:ext uri="{FF2B5EF4-FFF2-40B4-BE49-F238E27FC236}">
                <a16:creationId xmlns:a16="http://schemas.microsoft.com/office/drawing/2014/main" id="{71BD4A13-4FBB-4203-83EF-3E35D431484D}"/>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36868" name="Slide Number Placeholder 6">
            <a:extLst>
              <a:ext uri="{FF2B5EF4-FFF2-40B4-BE49-F238E27FC236}">
                <a16:creationId xmlns:a16="http://schemas.microsoft.com/office/drawing/2014/main" id="{401ED2C0-952E-4247-A886-335E8EFF9B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0BED0AC-A3C7-4B17-A48A-103ACE822653}" type="slidenum">
              <a:rPr lang="ar-SA" altLang="en-US"/>
              <a:pPr eaLnBrk="1" hangingPunct="1"/>
              <a:t>64</a:t>
            </a:fld>
            <a:endParaRPr lang="en-US" altLang="en-US"/>
          </a:p>
        </p:txBody>
      </p:sp>
      <p:pic>
        <p:nvPicPr>
          <p:cNvPr id="36869" name="Picture 2">
            <a:extLst>
              <a:ext uri="{FF2B5EF4-FFF2-40B4-BE49-F238E27FC236}">
                <a16:creationId xmlns:a16="http://schemas.microsoft.com/office/drawing/2014/main" id="{952D911E-ECB3-49C8-BB67-C5239FC62CFE}"/>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3548552" y="277813"/>
            <a:ext cx="4495800" cy="3371850"/>
          </a:xfrm>
          <a:noFill/>
          <a:effectLst>
            <a:glow rad="63500">
              <a:schemeClr val="accent4">
                <a:satMod val="175000"/>
                <a:alpha val="40000"/>
              </a:schemeClr>
            </a:glow>
          </a:effectLst>
        </p:spPr>
      </p:pic>
      <p:sp>
        <p:nvSpPr>
          <p:cNvPr id="36870" name="Rectangle 3">
            <a:extLst>
              <a:ext uri="{FF2B5EF4-FFF2-40B4-BE49-F238E27FC236}">
                <a16:creationId xmlns:a16="http://schemas.microsoft.com/office/drawing/2014/main" id="{325CC85D-F3CC-438E-B763-57746588D660}"/>
              </a:ext>
            </a:extLst>
          </p:cNvPr>
          <p:cNvSpPr>
            <a:spLocks noGrp="1" noChangeArrowheads="1"/>
          </p:cNvSpPr>
          <p:nvPr>
            <p:ph type="title"/>
          </p:nvPr>
        </p:nvSpPr>
        <p:spPr/>
        <p:txBody>
          <a:bodyPr/>
          <a:lstStyle/>
          <a:p>
            <a:pPr eaLnBrk="1" hangingPunct="1"/>
            <a:r>
              <a:rPr lang="en-US" altLang="en-US"/>
              <a:t>Example</a:t>
            </a:r>
          </a:p>
        </p:txBody>
      </p:sp>
      <p:graphicFrame>
        <p:nvGraphicFramePr>
          <p:cNvPr id="36866" name="Object 4">
            <a:extLst>
              <a:ext uri="{FF2B5EF4-FFF2-40B4-BE49-F238E27FC236}">
                <a16:creationId xmlns:a16="http://schemas.microsoft.com/office/drawing/2014/main" id="{31954E2F-E620-4560-9BD4-C7F9972060E3}"/>
              </a:ext>
            </a:extLst>
          </p:cNvPr>
          <p:cNvGraphicFramePr>
            <a:graphicFrameLocks noGrp="1" noChangeAspect="1"/>
          </p:cNvGraphicFramePr>
          <p:nvPr>
            <p:ph sz="half" idx="1"/>
            <p:extLst>
              <p:ext uri="{D42A27DB-BD31-4B8C-83A1-F6EECF244321}">
                <p14:modId xmlns:p14="http://schemas.microsoft.com/office/powerpoint/2010/main" val="1149882006"/>
              </p:ext>
            </p:extLst>
          </p:nvPr>
        </p:nvGraphicFramePr>
        <p:xfrm>
          <a:off x="475695" y="1524000"/>
          <a:ext cx="2751138" cy="2608262"/>
        </p:xfrm>
        <a:graphic>
          <a:graphicData uri="http://schemas.openxmlformats.org/presentationml/2006/ole">
            <mc:AlternateContent xmlns:mc="http://schemas.openxmlformats.org/markup-compatibility/2006">
              <mc:Choice xmlns:v="urn:schemas-microsoft-com:vml" Requires="v">
                <p:oleObj spid="_x0000_s36969" name="Equation" r:id="rId5" imgW="1485720" imgH="1371600" progId="Equation.3">
                  <p:embed/>
                </p:oleObj>
              </mc:Choice>
              <mc:Fallback>
                <p:oleObj name="Equation" r:id="rId5" imgW="1485720" imgH="1371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695" y="1524000"/>
                        <a:ext cx="2751138" cy="260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Picture 1">
            <a:extLst>
              <a:ext uri="{FF2B5EF4-FFF2-40B4-BE49-F238E27FC236}">
                <a16:creationId xmlns:a16="http://schemas.microsoft.com/office/drawing/2014/main" id="{3648E06B-F126-406A-B94F-DE8DCB95D59D}"/>
              </a:ext>
            </a:extLst>
          </p:cNvPr>
          <p:cNvPicPr>
            <a:picLocks noChangeAspect="1"/>
          </p:cNvPicPr>
          <p:nvPr/>
        </p:nvPicPr>
        <p:blipFill>
          <a:blip r:embed="rId7"/>
          <a:stretch>
            <a:fillRect/>
          </a:stretch>
        </p:blipFill>
        <p:spPr>
          <a:xfrm>
            <a:off x="3048000" y="3715767"/>
            <a:ext cx="5496905" cy="2195533"/>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Date Placeholder 4">
            <a:extLst>
              <a:ext uri="{FF2B5EF4-FFF2-40B4-BE49-F238E27FC236}">
                <a16:creationId xmlns:a16="http://schemas.microsoft.com/office/drawing/2014/main" id="{E295286F-D0E6-460A-8C08-BD8E2FB827E6}"/>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37892" name="Slide Number Placeholder 6">
            <a:extLst>
              <a:ext uri="{FF2B5EF4-FFF2-40B4-BE49-F238E27FC236}">
                <a16:creationId xmlns:a16="http://schemas.microsoft.com/office/drawing/2014/main" id="{50782C4D-0C43-4D7D-97E6-6C42A5CF18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2FC8744-8503-46CE-8925-34B0AD5FBFEA}" type="slidenum">
              <a:rPr lang="ar-SA" altLang="en-US" smtClean="0"/>
              <a:pPr eaLnBrk="1" hangingPunct="1"/>
              <a:t>65</a:t>
            </a:fld>
            <a:endParaRPr lang="en-US" altLang="en-US"/>
          </a:p>
        </p:txBody>
      </p:sp>
      <p:sp>
        <p:nvSpPr>
          <p:cNvPr id="37893" name="Rectangle 2">
            <a:extLst>
              <a:ext uri="{FF2B5EF4-FFF2-40B4-BE49-F238E27FC236}">
                <a16:creationId xmlns:a16="http://schemas.microsoft.com/office/drawing/2014/main" id="{1B71AAF5-24B5-4CD5-8732-FCCBCA3B4091}"/>
              </a:ext>
            </a:extLst>
          </p:cNvPr>
          <p:cNvSpPr>
            <a:spLocks noGrp="1" noChangeArrowheads="1"/>
          </p:cNvSpPr>
          <p:nvPr>
            <p:ph type="title"/>
          </p:nvPr>
        </p:nvSpPr>
        <p:spPr/>
        <p:txBody>
          <a:bodyPr/>
          <a:lstStyle/>
          <a:p>
            <a:pPr eaLnBrk="1" hangingPunct="1"/>
            <a:r>
              <a:rPr lang="en-US" altLang="en-US"/>
              <a:t>Convergence Analysis</a:t>
            </a:r>
          </a:p>
        </p:txBody>
      </p:sp>
      <p:sp>
        <p:nvSpPr>
          <p:cNvPr id="37894" name="Rectangle 3">
            <a:extLst>
              <a:ext uri="{FF2B5EF4-FFF2-40B4-BE49-F238E27FC236}">
                <a16:creationId xmlns:a16="http://schemas.microsoft.com/office/drawing/2014/main" id="{CC5F34C5-6700-4376-A25A-D704E73FEAB8}"/>
              </a:ext>
            </a:extLst>
          </p:cNvPr>
          <p:cNvSpPr>
            <a:spLocks noGrp="1" noChangeArrowheads="1"/>
          </p:cNvSpPr>
          <p:nvPr>
            <p:ph type="body" sz="half" idx="1"/>
          </p:nvPr>
        </p:nvSpPr>
        <p:spPr>
          <a:xfrm>
            <a:off x="685800" y="1828800"/>
            <a:ext cx="7848600" cy="3733800"/>
          </a:xfrm>
          <a:noFill/>
          <a:ln w="38100" cmpd="dbl">
            <a:solidFill>
              <a:srgbClr val="0066FF"/>
            </a:solidFill>
            <a:miter lim="800000"/>
            <a:headEnd/>
            <a:tailEnd/>
          </a:ln>
        </p:spPr>
        <p:txBody>
          <a:bodyPr/>
          <a:lstStyle/>
          <a:p>
            <a:pPr eaLnBrk="1" hangingPunct="1">
              <a:lnSpc>
                <a:spcPct val="90000"/>
              </a:lnSpc>
            </a:pPr>
            <a:r>
              <a:rPr lang="en-US" altLang="en-US" sz="2400" dirty="0">
                <a:solidFill>
                  <a:srgbClr val="0066FF"/>
                </a:solidFill>
              </a:rPr>
              <a:t>The rate of convergence of the Secant method is super linear:</a:t>
            </a:r>
          </a:p>
          <a:p>
            <a:pPr eaLnBrk="1" hangingPunct="1">
              <a:lnSpc>
                <a:spcPct val="90000"/>
              </a:lnSpc>
            </a:pPr>
            <a:endParaRPr lang="en-US" altLang="en-US" sz="2400" dirty="0">
              <a:solidFill>
                <a:srgbClr val="0066FF"/>
              </a:solidFill>
            </a:endParaRPr>
          </a:p>
          <a:p>
            <a:pPr eaLnBrk="1" hangingPunct="1">
              <a:lnSpc>
                <a:spcPct val="90000"/>
              </a:lnSpc>
            </a:pPr>
            <a:endParaRPr lang="en-US" altLang="en-US" sz="2400" dirty="0">
              <a:solidFill>
                <a:srgbClr val="0066FF"/>
              </a:solidFill>
            </a:endParaRPr>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r>
              <a:rPr lang="en-US" altLang="en-US" sz="2400" dirty="0">
                <a:solidFill>
                  <a:srgbClr val="0066FF"/>
                </a:solidFill>
              </a:rPr>
              <a:t>It is better than Bisection method but not as good as Newton’s method.</a:t>
            </a:r>
          </a:p>
        </p:txBody>
      </p:sp>
      <p:graphicFrame>
        <p:nvGraphicFramePr>
          <p:cNvPr id="37890" name="Object 4">
            <a:extLst>
              <a:ext uri="{FF2B5EF4-FFF2-40B4-BE49-F238E27FC236}">
                <a16:creationId xmlns:a16="http://schemas.microsoft.com/office/drawing/2014/main" id="{77D69CE3-9555-474E-858D-95B0C34E3D5A}"/>
              </a:ext>
            </a:extLst>
          </p:cNvPr>
          <p:cNvGraphicFramePr>
            <a:graphicFrameLocks noGrp="1" noChangeAspect="1"/>
          </p:cNvGraphicFramePr>
          <p:nvPr>
            <p:ph sz="half" idx="2"/>
            <p:extLst>
              <p:ext uri="{D42A27DB-BD31-4B8C-83A1-F6EECF244321}">
                <p14:modId xmlns:p14="http://schemas.microsoft.com/office/powerpoint/2010/main" val="1143344106"/>
              </p:ext>
            </p:extLst>
          </p:nvPr>
        </p:nvGraphicFramePr>
        <p:xfrm>
          <a:off x="1232517" y="2796115"/>
          <a:ext cx="7315200" cy="1595438"/>
        </p:xfrm>
        <a:graphic>
          <a:graphicData uri="http://schemas.openxmlformats.org/presentationml/2006/ole">
            <mc:AlternateContent xmlns:mc="http://schemas.openxmlformats.org/markup-compatibility/2006">
              <mc:Choice xmlns:v="urn:schemas-microsoft-com:vml" Requires="v">
                <p:oleObj spid="_x0000_s37993" name="Equation" r:id="rId4" imgW="3377880" imgH="736560" progId="Equation.3">
                  <p:embed/>
                </p:oleObj>
              </mc:Choice>
              <mc:Fallback>
                <p:oleObj name="Equation" r:id="rId4" imgW="3377880" imgH="7365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2517" y="2796115"/>
                        <a:ext cx="7315200" cy="159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 name="Picture 15">
            <a:extLst>
              <a:ext uri="{FF2B5EF4-FFF2-40B4-BE49-F238E27FC236}">
                <a16:creationId xmlns:a16="http://schemas.microsoft.com/office/drawing/2014/main" id="{0D98DFC9-B0AE-40C6-A894-DC0E7D930BE0}"/>
              </a:ext>
            </a:extLst>
          </p:cNvPr>
          <p:cNvPicPr>
            <a:picLocks noChangeAspect="1"/>
          </p:cNvPicPr>
          <p:nvPr/>
        </p:nvPicPr>
        <p:blipFill>
          <a:blip r:embed="rId6"/>
          <a:stretch>
            <a:fillRect/>
          </a:stretch>
        </p:blipFill>
        <p:spPr>
          <a:xfrm>
            <a:off x="3505200" y="2266684"/>
            <a:ext cx="2447925" cy="647700"/>
          </a:xfrm>
          <a:prstGeom prst="rect">
            <a:avLst/>
          </a:prstGeom>
        </p:spPr>
      </p:pic>
      <p:sp>
        <p:nvSpPr>
          <p:cNvPr id="19" name="Freeform: Shape 18">
            <a:extLst>
              <a:ext uri="{FF2B5EF4-FFF2-40B4-BE49-F238E27FC236}">
                <a16:creationId xmlns:a16="http://schemas.microsoft.com/office/drawing/2014/main" id="{144EFAF7-D333-4304-AC86-A29E5BE7FD4D}"/>
              </a:ext>
            </a:extLst>
          </p:cNvPr>
          <p:cNvSpPr/>
          <p:nvPr/>
        </p:nvSpPr>
        <p:spPr>
          <a:xfrm>
            <a:off x="4767309" y="2660018"/>
            <a:ext cx="1218992" cy="624720"/>
          </a:xfrm>
          <a:custGeom>
            <a:avLst/>
            <a:gdLst>
              <a:gd name="connsiteX0" fmla="*/ 0 w 1218992"/>
              <a:gd name="connsiteY0" fmla="*/ 562576 h 624720"/>
              <a:gd name="connsiteX1" fmla="*/ 213064 w 1218992"/>
              <a:gd name="connsiteY1" fmla="*/ 562576 h 624720"/>
              <a:gd name="connsiteX2" fmla="*/ 319596 w 1218992"/>
              <a:gd name="connsiteY2" fmla="*/ 571454 h 624720"/>
              <a:gd name="connsiteX3" fmla="*/ 381740 w 1218992"/>
              <a:gd name="connsiteY3" fmla="*/ 589209 h 624720"/>
              <a:gd name="connsiteX4" fmla="*/ 443883 w 1218992"/>
              <a:gd name="connsiteY4" fmla="*/ 598087 h 624720"/>
              <a:gd name="connsiteX5" fmla="*/ 621437 w 1218992"/>
              <a:gd name="connsiteY5" fmla="*/ 615842 h 624720"/>
              <a:gd name="connsiteX6" fmla="*/ 683580 w 1218992"/>
              <a:gd name="connsiteY6" fmla="*/ 624720 h 624720"/>
              <a:gd name="connsiteX7" fmla="*/ 923277 w 1218992"/>
              <a:gd name="connsiteY7" fmla="*/ 615842 h 624720"/>
              <a:gd name="connsiteX8" fmla="*/ 994299 w 1218992"/>
              <a:gd name="connsiteY8" fmla="*/ 589209 h 624720"/>
              <a:gd name="connsiteX9" fmla="*/ 1038687 w 1218992"/>
              <a:gd name="connsiteY9" fmla="*/ 580332 h 624720"/>
              <a:gd name="connsiteX10" fmla="*/ 1091953 w 1218992"/>
              <a:gd name="connsiteY10" fmla="*/ 535943 h 624720"/>
              <a:gd name="connsiteX11" fmla="*/ 1118586 w 1218992"/>
              <a:gd name="connsiteY11" fmla="*/ 491555 h 624720"/>
              <a:gd name="connsiteX12" fmla="*/ 1145219 w 1218992"/>
              <a:gd name="connsiteY12" fmla="*/ 464922 h 624720"/>
              <a:gd name="connsiteX13" fmla="*/ 1189608 w 1218992"/>
              <a:gd name="connsiteY13" fmla="*/ 420533 h 624720"/>
              <a:gd name="connsiteX14" fmla="*/ 1198485 w 1218992"/>
              <a:gd name="connsiteY14" fmla="*/ 163081 h 624720"/>
              <a:gd name="connsiteX15" fmla="*/ 1171852 w 1218992"/>
              <a:gd name="connsiteY15" fmla="*/ 118693 h 624720"/>
              <a:gd name="connsiteX16" fmla="*/ 1154097 w 1218992"/>
              <a:gd name="connsiteY16" fmla="*/ 83182 h 624720"/>
              <a:gd name="connsiteX17" fmla="*/ 1136341 w 1218992"/>
              <a:gd name="connsiteY17" fmla="*/ 65427 h 624720"/>
              <a:gd name="connsiteX18" fmla="*/ 1127464 w 1218992"/>
              <a:gd name="connsiteY18" fmla="*/ 29916 h 624720"/>
              <a:gd name="connsiteX19" fmla="*/ 1118586 w 1218992"/>
              <a:gd name="connsiteY19" fmla="*/ 3283 h 624720"/>
              <a:gd name="connsiteX20" fmla="*/ 1145219 w 1218992"/>
              <a:gd name="connsiteY20" fmla="*/ 3283 h 62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8992" h="624720">
                <a:moveTo>
                  <a:pt x="0" y="562576"/>
                </a:moveTo>
                <a:cubicBezTo>
                  <a:pt x="97769" y="523469"/>
                  <a:pt x="25387" y="544414"/>
                  <a:pt x="213064" y="562576"/>
                </a:cubicBezTo>
                <a:cubicBezTo>
                  <a:pt x="248532" y="566008"/>
                  <a:pt x="284085" y="568495"/>
                  <a:pt x="319596" y="571454"/>
                </a:cubicBezTo>
                <a:cubicBezTo>
                  <a:pt x="340311" y="577372"/>
                  <a:pt x="360675" y="584695"/>
                  <a:pt x="381740" y="589209"/>
                </a:cubicBezTo>
                <a:cubicBezTo>
                  <a:pt x="402200" y="593593"/>
                  <a:pt x="423120" y="595492"/>
                  <a:pt x="443883" y="598087"/>
                </a:cubicBezTo>
                <a:cubicBezTo>
                  <a:pt x="592170" y="616624"/>
                  <a:pt x="453303" y="597161"/>
                  <a:pt x="621437" y="615842"/>
                </a:cubicBezTo>
                <a:cubicBezTo>
                  <a:pt x="642234" y="618153"/>
                  <a:pt x="662866" y="621761"/>
                  <a:pt x="683580" y="624720"/>
                </a:cubicBezTo>
                <a:cubicBezTo>
                  <a:pt x="763479" y="621761"/>
                  <a:pt x="843840" y="624921"/>
                  <a:pt x="923277" y="615842"/>
                </a:cubicBezTo>
                <a:cubicBezTo>
                  <a:pt x="948397" y="612971"/>
                  <a:pt x="970133" y="596644"/>
                  <a:pt x="994299" y="589209"/>
                </a:cubicBezTo>
                <a:cubicBezTo>
                  <a:pt x="1008721" y="584772"/>
                  <a:pt x="1023891" y="583291"/>
                  <a:pt x="1038687" y="580332"/>
                </a:cubicBezTo>
                <a:cubicBezTo>
                  <a:pt x="1061243" y="565294"/>
                  <a:pt x="1074865" y="558727"/>
                  <a:pt x="1091953" y="535943"/>
                </a:cubicBezTo>
                <a:cubicBezTo>
                  <a:pt x="1102306" y="522139"/>
                  <a:pt x="1108233" y="505359"/>
                  <a:pt x="1118586" y="491555"/>
                </a:cubicBezTo>
                <a:cubicBezTo>
                  <a:pt x="1126119" y="481511"/>
                  <a:pt x="1137182" y="474567"/>
                  <a:pt x="1145219" y="464922"/>
                </a:cubicBezTo>
                <a:cubicBezTo>
                  <a:pt x="1182210" y="420533"/>
                  <a:pt x="1140779" y="453086"/>
                  <a:pt x="1189608" y="420533"/>
                </a:cubicBezTo>
                <a:cubicBezTo>
                  <a:pt x="1239319" y="321111"/>
                  <a:pt x="1214358" y="385313"/>
                  <a:pt x="1198485" y="163081"/>
                </a:cubicBezTo>
                <a:cubicBezTo>
                  <a:pt x="1196712" y="138257"/>
                  <a:pt x="1187504" y="134344"/>
                  <a:pt x="1171852" y="118693"/>
                </a:cubicBezTo>
                <a:cubicBezTo>
                  <a:pt x="1165934" y="106856"/>
                  <a:pt x="1161438" y="94193"/>
                  <a:pt x="1154097" y="83182"/>
                </a:cubicBezTo>
                <a:cubicBezTo>
                  <a:pt x="1149454" y="76218"/>
                  <a:pt x="1140084" y="72913"/>
                  <a:pt x="1136341" y="65427"/>
                </a:cubicBezTo>
                <a:cubicBezTo>
                  <a:pt x="1130884" y="54514"/>
                  <a:pt x="1130816" y="41648"/>
                  <a:pt x="1127464" y="29916"/>
                </a:cubicBezTo>
                <a:cubicBezTo>
                  <a:pt x="1124893" y="20918"/>
                  <a:pt x="1113395" y="11069"/>
                  <a:pt x="1118586" y="3283"/>
                </a:cubicBezTo>
                <a:cubicBezTo>
                  <a:pt x="1123510" y="-4104"/>
                  <a:pt x="1136341" y="3283"/>
                  <a:pt x="1145219" y="3283"/>
                </a:cubicBezTo>
              </a:path>
            </a:pathLst>
          </a:custGeom>
          <a:noFill/>
          <a:ln>
            <a:solidFill>
              <a:schemeClr val="tx1"/>
            </a:solidFill>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4378C6E8-7AB1-4D5F-94FE-B852DC90CF8A}"/>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90115" name="Slide Number Placeholder 5">
            <a:extLst>
              <a:ext uri="{FF2B5EF4-FFF2-40B4-BE49-F238E27FC236}">
                <a16:creationId xmlns:a16="http://schemas.microsoft.com/office/drawing/2014/main" id="{E617627E-581B-4E71-81BB-A4DC8861E2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5300F00-1F0B-4EDE-98AF-4FBAC4CC188B}" type="slidenum">
              <a:rPr lang="ar-SA" altLang="en-US"/>
              <a:pPr eaLnBrk="1" hangingPunct="1"/>
              <a:t>66</a:t>
            </a:fld>
            <a:endParaRPr lang="en-US" altLang="en-US"/>
          </a:p>
        </p:txBody>
      </p:sp>
      <p:sp>
        <p:nvSpPr>
          <p:cNvPr id="90116" name="Rectangle 27">
            <a:extLst>
              <a:ext uri="{FF2B5EF4-FFF2-40B4-BE49-F238E27FC236}">
                <a16:creationId xmlns:a16="http://schemas.microsoft.com/office/drawing/2014/main" id="{D4F480BE-C771-4557-8D00-43D86CB23F9A}"/>
              </a:ext>
            </a:extLst>
          </p:cNvPr>
          <p:cNvSpPr>
            <a:spLocks noGrp="1" noChangeArrowheads="1"/>
          </p:cNvSpPr>
          <p:nvPr>
            <p:ph type="title"/>
          </p:nvPr>
        </p:nvSpPr>
        <p:spPr/>
        <p:txBody>
          <a:bodyPr/>
          <a:lstStyle/>
          <a:p>
            <a:pPr eaLnBrk="1" hangingPunct="1"/>
            <a:r>
              <a:rPr lang="en-US" altLang="en-US"/>
              <a:t>Summary</a:t>
            </a:r>
          </a:p>
        </p:txBody>
      </p:sp>
      <p:graphicFrame>
        <p:nvGraphicFramePr>
          <p:cNvPr id="285743" name="Group 47">
            <a:extLst>
              <a:ext uri="{FF2B5EF4-FFF2-40B4-BE49-F238E27FC236}">
                <a16:creationId xmlns:a16="http://schemas.microsoft.com/office/drawing/2014/main" id="{742CB74A-5E7E-4DF1-9417-6C012D204FFE}"/>
              </a:ext>
            </a:extLst>
          </p:cNvPr>
          <p:cNvGraphicFramePr>
            <a:graphicFrameLocks noGrp="1"/>
          </p:cNvGraphicFramePr>
          <p:nvPr>
            <p:ph idx="1"/>
          </p:nvPr>
        </p:nvGraphicFramePr>
        <p:xfrm>
          <a:off x="457200" y="1600200"/>
          <a:ext cx="8229600" cy="4454612"/>
        </p:xfrm>
        <a:graphic>
          <a:graphicData uri="http://schemas.openxmlformats.org/drawingml/2006/table">
            <a:tbl>
              <a:tblPr/>
              <a:tblGrid>
                <a:gridCol w="16002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45718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Method</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Pros</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Cons</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0813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0" i="0" u="none" strike="noStrike" cap="none" normalizeH="0" baseline="0">
                          <a:ln>
                            <a:noFill/>
                          </a:ln>
                          <a:solidFill>
                            <a:srgbClr val="FF0000"/>
                          </a:solidFill>
                          <a:effectLst/>
                          <a:latin typeface="Verdana" pitchFamily="34" charset="0"/>
                          <a:cs typeface="Arial" charset="0"/>
                        </a:rPr>
                        <a:t>Bisection</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rgbClr val="0066FF"/>
                          </a:solidFill>
                          <a:effectLst/>
                          <a:latin typeface="Verdana" pitchFamily="34" charset="0"/>
                          <a:cs typeface="Arial" charset="0"/>
                        </a:rPr>
                        <a:t>- Easy, Reliable, Convergent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2"/>
                          </a:solidFill>
                          <a:effectLst/>
                          <a:latin typeface="Verdana" pitchFamily="34" charset="0"/>
                          <a:cs typeface="Arial" charset="0"/>
                        </a:rPr>
                        <a:t>- One function evaluation per iteration</a:t>
                      </a:r>
                      <a:endParaRPr kumimoji="0" lang="en-US" sz="1600" b="0" i="0" u="none" strike="noStrike" cap="none" normalizeH="0" baseline="0">
                        <a:ln>
                          <a:noFill/>
                        </a:ln>
                        <a:solidFill>
                          <a:srgbClr val="FF0000"/>
                        </a:solidFill>
                        <a:effectLst/>
                        <a:latin typeface="Verdana" pitchFamily="34" charset="0"/>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cs typeface="Arial" charset="0"/>
                        </a:rPr>
                        <a:t>- No knowledge of derivative is needed</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rgbClr val="0066FF"/>
                          </a:solidFill>
                          <a:effectLst/>
                          <a:latin typeface="Verdana" pitchFamily="34" charset="0"/>
                          <a:cs typeface="Arial" charset="0"/>
                        </a:rPr>
                        <a:t>- Slow</a:t>
                      </a:r>
                    </a:p>
                    <a:p>
                      <a:pPr marL="0" marR="0" lvl="0" indent="0" algn="l" defTabSz="914400" rtl="0" eaLnBrk="1" fontAlgn="base" latinLnBrk="0" hangingPunct="1">
                        <a:lnSpc>
                          <a:spcPct val="100000"/>
                        </a:lnSpc>
                        <a:spcBef>
                          <a:spcPct val="20000"/>
                        </a:spcBef>
                        <a:spcAft>
                          <a:spcPct val="0"/>
                        </a:spcAft>
                        <a:buClr>
                          <a:schemeClr val="bg2"/>
                        </a:buClr>
                        <a:buSzPct val="75000"/>
                        <a:buFontTx/>
                        <a:buNone/>
                        <a:tabLst/>
                      </a:pPr>
                      <a:r>
                        <a:rPr kumimoji="0" lang="en-US" sz="1600" b="0" i="0" u="none" strike="noStrike" cap="none" normalizeH="0" baseline="0">
                          <a:ln>
                            <a:noFill/>
                          </a:ln>
                          <a:solidFill>
                            <a:srgbClr val="FF0000"/>
                          </a:solidFill>
                          <a:effectLst/>
                          <a:latin typeface="Verdana" pitchFamily="34" charset="0"/>
                          <a:cs typeface="Arial" charset="0"/>
                        </a:rPr>
                        <a:t>- Needs an interval [a,b] containing the root, i.e., f(a)f(b)&lt;0</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106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0" i="0" u="none" strike="noStrike" cap="none" normalizeH="0" baseline="0">
                          <a:ln>
                            <a:noFill/>
                          </a:ln>
                          <a:solidFill>
                            <a:srgbClr val="FF0000"/>
                          </a:solidFill>
                          <a:effectLst/>
                          <a:latin typeface="Verdana" pitchFamily="34" charset="0"/>
                          <a:cs typeface="Arial" charset="0"/>
                        </a:rPr>
                        <a:t>Newton</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Tx/>
                        <a:buNone/>
                        <a:tabLst/>
                      </a:pPr>
                      <a:r>
                        <a:rPr kumimoji="0" lang="en-US" sz="1600" b="0" i="0" u="none" strike="noStrike" cap="none" normalizeH="0" baseline="0">
                          <a:ln>
                            <a:noFill/>
                          </a:ln>
                          <a:solidFill>
                            <a:srgbClr val="0066FF"/>
                          </a:solidFill>
                          <a:effectLst/>
                          <a:latin typeface="Verdana" pitchFamily="34" charset="0"/>
                          <a:cs typeface="Arial" charset="0"/>
                        </a:rPr>
                        <a:t>- Fast  (if near the root)</a:t>
                      </a:r>
                    </a:p>
                    <a:p>
                      <a:pPr marL="0" marR="0" lvl="0" indent="0" algn="l" defTabSz="914400" rtl="0" eaLnBrk="1" fontAlgn="base" latinLnBrk="0" hangingPunct="1">
                        <a:lnSpc>
                          <a:spcPct val="100000"/>
                        </a:lnSpc>
                        <a:spcBef>
                          <a:spcPct val="20000"/>
                        </a:spcBef>
                        <a:spcAft>
                          <a:spcPct val="0"/>
                        </a:spcAft>
                        <a:buClr>
                          <a:schemeClr val="bg2"/>
                        </a:buClr>
                        <a:buSzPct val="75000"/>
                        <a:buFontTx/>
                        <a:buNone/>
                        <a:tabLst/>
                      </a:pPr>
                      <a:r>
                        <a:rPr kumimoji="0" lang="en-US" sz="1600" b="0" i="0" u="none" strike="noStrike" cap="none" normalizeH="0" baseline="0">
                          <a:ln>
                            <a:noFill/>
                          </a:ln>
                          <a:solidFill>
                            <a:schemeClr val="tx2"/>
                          </a:solidFill>
                          <a:effectLst/>
                          <a:latin typeface="Verdana" pitchFamily="34" charset="0"/>
                          <a:cs typeface="Arial" charset="0"/>
                        </a:rPr>
                        <a:t>- Two function evaluations per iteration</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Tx/>
                        <a:buNone/>
                        <a:tabLst/>
                      </a:pPr>
                      <a:r>
                        <a:rPr kumimoji="0" lang="en-US" sz="1600" b="0" i="0" u="none" strike="noStrike" cap="none" normalizeH="0" baseline="0">
                          <a:ln>
                            <a:noFill/>
                          </a:ln>
                          <a:solidFill>
                            <a:srgbClr val="0066FF"/>
                          </a:solidFill>
                          <a:effectLst/>
                          <a:latin typeface="Verdana" pitchFamily="34" charset="0"/>
                          <a:cs typeface="Arial" charset="0"/>
                        </a:rPr>
                        <a:t>- May diverge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rgbClr val="FF0000"/>
                          </a:solidFill>
                          <a:effectLst/>
                          <a:latin typeface="Verdana" pitchFamily="34" charset="0"/>
                          <a:cs typeface="Arial" charset="0"/>
                        </a:rPr>
                        <a:t>- Needs derivative and an initial guess x</a:t>
                      </a:r>
                      <a:r>
                        <a:rPr kumimoji="0" lang="en-US" sz="1100" b="0" i="0" u="none" strike="noStrike" cap="none" normalizeH="0" baseline="0">
                          <a:ln>
                            <a:noFill/>
                          </a:ln>
                          <a:solidFill>
                            <a:srgbClr val="FF0000"/>
                          </a:solidFill>
                          <a:effectLst/>
                          <a:latin typeface="Verdana" pitchFamily="34" charset="0"/>
                          <a:cs typeface="Arial" charset="0"/>
                        </a:rPr>
                        <a:t>0</a:t>
                      </a:r>
                      <a:r>
                        <a:rPr kumimoji="0" lang="en-US" sz="1600" b="0" i="0" u="none" strike="noStrike" cap="none" normalizeH="0" baseline="0">
                          <a:ln>
                            <a:noFill/>
                          </a:ln>
                          <a:solidFill>
                            <a:srgbClr val="FF0000"/>
                          </a:solidFill>
                          <a:effectLst/>
                          <a:latin typeface="Verdana" pitchFamily="34" charset="0"/>
                          <a:cs typeface="Arial" charset="0"/>
                        </a:rPr>
                        <a:t> such that f’(x</a:t>
                      </a:r>
                      <a:r>
                        <a:rPr kumimoji="0" lang="en-US" sz="1100" b="0" i="0" u="none" strike="noStrike" cap="none" normalizeH="0" baseline="0">
                          <a:ln>
                            <a:noFill/>
                          </a:ln>
                          <a:solidFill>
                            <a:srgbClr val="FF0000"/>
                          </a:solidFill>
                          <a:effectLst/>
                          <a:latin typeface="Verdana" pitchFamily="34" charset="0"/>
                          <a:cs typeface="Arial" charset="0"/>
                        </a:rPr>
                        <a:t>0</a:t>
                      </a:r>
                      <a:r>
                        <a:rPr kumimoji="0" lang="en-US" sz="1600" b="0" i="0" u="none" strike="noStrike" cap="none" normalizeH="0" baseline="0">
                          <a:ln>
                            <a:noFill/>
                          </a:ln>
                          <a:solidFill>
                            <a:srgbClr val="FF0000"/>
                          </a:solidFill>
                          <a:effectLst/>
                          <a:latin typeface="Verdana" pitchFamily="34" charset="0"/>
                          <a:cs typeface="Arial" charset="0"/>
                        </a:rPr>
                        <a:t>) is nonzero</a:t>
                      </a:r>
                      <a:endParaRPr kumimoji="0" lang="en-US" sz="2400" b="0" i="0" u="none" strike="noStrike" cap="none" normalizeH="0" baseline="0">
                        <a:ln>
                          <a:noFill/>
                        </a:ln>
                        <a:solidFill>
                          <a:schemeClr val="tx1"/>
                        </a:solidFill>
                        <a:effectLst/>
                        <a:latin typeface="Verdana" pitchFamily="34" charset="0"/>
                        <a:cs typeface="Arial"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0813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100" b="0" i="0" u="none" strike="noStrike" cap="none" normalizeH="0" baseline="0">
                          <a:ln>
                            <a:noFill/>
                          </a:ln>
                          <a:solidFill>
                            <a:srgbClr val="FF0000"/>
                          </a:solidFill>
                          <a:effectLst/>
                          <a:latin typeface="Verdana" pitchFamily="34" charset="0"/>
                          <a:cs typeface="Arial" charset="0"/>
                        </a:rPr>
                        <a:t>Secant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rgbClr val="0066FF"/>
                          </a:solidFill>
                          <a:effectLst/>
                          <a:latin typeface="Verdana" pitchFamily="34" charset="0"/>
                          <a:cs typeface="Arial" charset="0"/>
                        </a:rPr>
                        <a:t>- Fast  (slower than Newton)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2"/>
                          </a:solidFill>
                          <a:effectLst/>
                          <a:latin typeface="Verdana" pitchFamily="34" charset="0"/>
                          <a:cs typeface="Arial" charset="0"/>
                        </a:rPr>
                        <a:t>- One  function evaluation per iteration</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chemeClr val="tx1"/>
                          </a:solidFill>
                          <a:effectLst/>
                          <a:latin typeface="Verdana" pitchFamily="34" charset="0"/>
                          <a:cs typeface="Arial" charset="0"/>
                        </a:rPr>
                        <a:t>- No knowledge of derivative is needed</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Tx/>
                        <a:buNone/>
                        <a:tabLst/>
                      </a:pPr>
                      <a:r>
                        <a:rPr kumimoji="0" lang="en-US" sz="1600" b="0" i="0" u="none" strike="noStrike" cap="none" normalizeH="0" baseline="0">
                          <a:ln>
                            <a:noFill/>
                          </a:ln>
                          <a:solidFill>
                            <a:srgbClr val="0066FF"/>
                          </a:solidFill>
                          <a:effectLst/>
                          <a:latin typeface="Verdana" pitchFamily="34" charset="0"/>
                          <a:cs typeface="Arial" charset="0"/>
                        </a:rPr>
                        <a:t>- May diverge</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rgbClr val="FF0000"/>
                          </a:solidFill>
                          <a:effectLst/>
                          <a:latin typeface="Verdana" pitchFamily="34" charset="0"/>
                          <a:cs typeface="Arial" charset="0"/>
                        </a:rPr>
                        <a:t>- Needs two initial points guess x</a:t>
                      </a:r>
                      <a:r>
                        <a:rPr kumimoji="0" lang="en-US" sz="1100" b="0" i="0" u="none" strike="noStrike" cap="none" normalizeH="0" baseline="0">
                          <a:ln>
                            <a:noFill/>
                          </a:ln>
                          <a:solidFill>
                            <a:srgbClr val="FF0000"/>
                          </a:solidFill>
                          <a:effectLst/>
                          <a:latin typeface="Verdana" pitchFamily="34" charset="0"/>
                          <a:cs typeface="Arial" charset="0"/>
                        </a:rPr>
                        <a:t>0</a:t>
                      </a:r>
                      <a:r>
                        <a:rPr kumimoji="0" lang="en-US" sz="1600" b="0" i="0" u="none" strike="noStrike" cap="none" normalizeH="0" baseline="0">
                          <a:ln>
                            <a:noFill/>
                          </a:ln>
                          <a:solidFill>
                            <a:srgbClr val="FF0000"/>
                          </a:solidFill>
                          <a:effectLst/>
                          <a:latin typeface="Verdana" pitchFamily="34" charset="0"/>
                          <a:cs typeface="Arial" charset="0"/>
                        </a:rPr>
                        <a:t>, x</a:t>
                      </a:r>
                      <a:r>
                        <a:rPr kumimoji="0" lang="en-US" sz="1100" b="0" i="0" u="none" strike="noStrike" cap="none" normalizeH="0" baseline="0">
                          <a:ln>
                            <a:noFill/>
                          </a:ln>
                          <a:solidFill>
                            <a:srgbClr val="FF0000"/>
                          </a:solidFill>
                          <a:effectLst/>
                          <a:latin typeface="Verdana" pitchFamily="34" charset="0"/>
                          <a:cs typeface="Arial" charset="0"/>
                        </a:rPr>
                        <a:t>1</a:t>
                      </a:r>
                      <a:r>
                        <a:rPr kumimoji="0" lang="en-US" sz="1600" b="0" i="0" u="none" strike="noStrike" cap="none" normalizeH="0" baseline="0">
                          <a:ln>
                            <a:noFill/>
                          </a:ln>
                          <a:solidFill>
                            <a:srgbClr val="FF0000"/>
                          </a:solidFill>
                          <a:effectLst/>
                          <a:latin typeface="Verdana" pitchFamily="34" charset="0"/>
                          <a:cs typeface="Arial" charset="0"/>
                        </a:rPr>
                        <a:t> such that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a:ln>
                            <a:noFill/>
                          </a:ln>
                          <a:solidFill>
                            <a:srgbClr val="FF0000"/>
                          </a:solidFill>
                          <a:effectLst/>
                          <a:latin typeface="Verdana" pitchFamily="34" charset="0"/>
                          <a:cs typeface="Arial" charset="0"/>
                        </a:rPr>
                        <a:t>f(x</a:t>
                      </a:r>
                      <a:r>
                        <a:rPr kumimoji="0" lang="en-US" sz="1100" b="0" i="0" u="none" strike="noStrike" cap="none" normalizeH="0" baseline="0">
                          <a:ln>
                            <a:noFill/>
                          </a:ln>
                          <a:solidFill>
                            <a:srgbClr val="FF0000"/>
                          </a:solidFill>
                          <a:effectLst/>
                          <a:latin typeface="Verdana" pitchFamily="34" charset="0"/>
                          <a:cs typeface="Arial" charset="0"/>
                        </a:rPr>
                        <a:t>0</a:t>
                      </a:r>
                      <a:r>
                        <a:rPr kumimoji="0" lang="en-US" sz="1600" b="0" i="0" u="none" strike="noStrike" cap="none" normalizeH="0" baseline="0">
                          <a:ln>
                            <a:noFill/>
                          </a:ln>
                          <a:solidFill>
                            <a:srgbClr val="FF0000"/>
                          </a:solidFill>
                          <a:effectLst/>
                          <a:latin typeface="Verdana" pitchFamily="34" charset="0"/>
                          <a:cs typeface="Arial" charset="0"/>
                        </a:rPr>
                        <a:t>)- f(x</a:t>
                      </a:r>
                      <a:r>
                        <a:rPr kumimoji="0" lang="en-US" sz="1100" b="0" i="0" u="none" strike="noStrike" cap="none" normalizeH="0" baseline="0">
                          <a:ln>
                            <a:noFill/>
                          </a:ln>
                          <a:solidFill>
                            <a:srgbClr val="FF0000"/>
                          </a:solidFill>
                          <a:effectLst/>
                          <a:latin typeface="Verdana" pitchFamily="34" charset="0"/>
                          <a:cs typeface="Arial" charset="0"/>
                        </a:rPr>
                        <a:t>1</a:t>
                      </a:r>
                      <a:r>
                        <a:rPr kumimoji="0" lang="en-US" sz="1600" b="0" i="0" u="none" strike="noStrike" cap="none" normalizeH="0" baseline="0">
                          <a:ln>
                            <a:noFill/>
                          </a:ln>
                          <a:solidFill>
                            <a:srgbClr val="FF0000"/>
                          </a:solidFill>
                          <a:effectLst/>
                          <a:latin typeface="Verdana" pitchFamily="34" charset="0"/>
                          <a:cs typeface="Arial" charset="0"/>
                        </a:rPr>
                        <a:t>) is nonzero</a:t>
                      </a:r>
                      <a:endParaRPr kumimoji="0" lang="en-US" sz="2400" b="0" i="0" u="none" strike="noStrike" cap="none" normalizeH="0" baseline="0">
                        <a:ln>
                          <a:noFill/>
                        </a:ln>
                        <a:solidFill>
                          <a:schemeClr val="tx1"/>
                        </a:solidFill>
                        <a:effectLst/>
                        <a:latin typeface="Verdana" pitchFamily="34" charset="0"/>
                        <a:cs typeface="Arial"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Date Placeholder 4">
            <a:extLst>
              <a:ext uri="{FF2B5EF4-FFF2-40B4-BE49-F238E27FC236}">
                <a16:creationId xmlns:a16="http://schemas.microsoft.com/office/drawing/2014/main" id="{EF18B6E6-DE94-4B40-A5D6-948346536319}"/>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35844" name="Slide Number Placeholder 6">
            <a:extLst>
              <a:ext uri="{FF2B5EF4-FFF2-40B4-BE49-F238E27FC236}">
                <a16:creationId xmlns:a16="http://schemas.microsoft.com/office/drawing/2014/main" id="{155E52E9-6722-44AA-AE97-1EF58EE8DC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392BE6D-DEC4-4A9F-86B0-072176EDA3C2}" type="slidenum">
              <a:rPr lang="ar-SA" altLang="en-US"/>
              <a:pPr eaLnBrk="1" hangingPunct="1"/>
              <a:t>67</a:t>
            </a:fld>
            <a:endParaRPr lang="en-US" altLang="en-US"/>
          </a:p>
        </p:txBody>
      </p:sp>
      <p:sp>
        <p:nvSpPr>
          <p:cNvPr id="35845" name="Rectangle 2">
            <a:extLst>
              <a:ext uri="{FF2B5EF4-FFF2-40B4-BE49-F238E27FC236}">
                <a16:creationId xmlns:a16="http://schemas.microsoft.com/office/drawing/2014/main" id="{179C6C2E-3D97-4BA5-8DDA-2F15190F83EF}"/>
              </a:ext>
            </a:extLst>
          </p:cNvPr>
          <p:cNvSpPr>
            <a:spLocks noGrp="1" noChangeArrowheads="1"/>
          </p:cNvSpPr>
          <p:nvPr>
            <p:ph type="title"/>
          </p:nvPr>
        </p:nvSpPr>
        <p:spPr>
          <a:xfrm>
            <a:off x="457200" y="533400"/>
            <a:ext cx="8229600" cy="884238"/>
          </a:xfrm>
        </p:spPr>
        <p:txBody>
          <a:bodyPr/>
          <a:lstStyle/>
          <a:p>
            <a:pPr eaLnBrk="1" hangingPunct="1"/>
            <a:r>
              <a:rPr lang="en-US" altLang="en-US" dirty="0"/>
              <a:t>Modified Secant Method</a:t>
            </a:r>
          </a:p>
        </p:txBody>
      </p:sp>
      <p:sp>
        <p:nvSpPr>
          <p:cNvPr id="35846" name="Rectangle 3">
            <a:extLst>
              <a:ext uri="{FF2B5EF4-FFF2-40B4-BE49-F238E27FC236}">
                <a16:creationId xmlns:a16="http://schemas.microsoft.com/office/drawing/2014/main" id="{CFDAE520-4951-4624-9F62-4B56D46AC254}"/>
              </a:ext>
            </a:extLst>
          </p:cNvPr>
          <p:cNvSpPr>
            <a:spLocks noChangeArrowheads="1"/>
          </p:cNvSpPr>
          <p:nvPr/>
        </p:nvSpPr>
        <p:spPr bwMode="auto">
          <a:xfrm>
            <a:off x="304800" y="1524000"/>
            <a:ext cx="8458200" cy="4724400"/>
          </a:xfrm>
          <a:prstGeom prst="rect">
            <a:avLst/>
          </a:prstGeom>
          <a:noFill/>
          <a:ln w="38100" cmpd="dbl">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graphicFrame>
        <p:nvGraphicFramePr>
          <p:cNvPr id="35842" name="Object 4">
            <a:extLst>
              <a:ext uri="{FF2B5EF4-FFF2-40B4-BE49-F238E27FC236}">
                <a16:creationId xmlns:a16="http://schemas.microsoft.com/office/drawing/2014/main" id="{8DA1AD9E-4ACB-4538-A530-4F236265BB94}"/>
              </a:ext>
            </a:extLst>
          </p:cNvPr>
          <p:cNvGraphicFramePr>
            <a:graphicFrameLocks noGrp="1" noChangeAspect="1"/>
          </p:cNvGraphicFramePr>
          <p:nvPr>
            <p:ph sz="half" idx="2"/>
            <p:extLst>
              <p:ext uri="{D42A27DB-BD31-4B8C-83A1-F6EECF244321}">
                <p14:modId xmlns:p14="http://schemas.microsoft.com/office/powerpoint/2010/main" val="3279102755"/>
              </p:ext>
            </p:extLst>
          </p:nvPr>
        </p:nvGraphicFramePr>
        <p:xfrm>
          <a:off x="344488" y="1600200"/>
          <a:ext cx="8377237" cy="4270375"/>
        </p:xfrm>
        <a:graphic>
          <a:graphicData uri="http://schemas.openxmlformats.org/presentationml/2006/ole">
            <mc:AlternateContent xmlns:mc="http://schemas.openxmlformats.org/markup-compatibility/2006">
              <mc:Choice xmlns:v="urn:schemas-microsoft-com:vml" Requires="v">
                <p:oleObj spid="_x0000_s35946" name="Microsoft Equation 3.0" r:id="rId4" imgW="7823160" imgH="3987720" progId="Equation.3">
                  <p:embed/>
                </p:oleObj>
              </mc:Choice>
              <mc:Fallback>
                <p:oleObj name="Microsoft Equation 3.0" r:id="rId4" imgW="7823160" imgH="39877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1600200"/>
                        <a:ext cx="8377237" cy="427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a:extLst>
              <a:ext uri="{FF2B5EF4-FFF2-40B4-BE49-F238E27FC236}">
                <a16:creationId xmlns:a16="http://schemas.microsoft.com/office/drawing/2014/main" id="{393E54B0-9B48-409B-849A-3052A0B7A163}"/>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93187" name="Slide Number Placeholder 5">
            <a:extLst>
              <a:ext uri="{FF2B5EF4-FFF2-40B4-BE49-F238E27FC236}">
                <a16:creationId xmlns:a16="http://schemas.microsoft.com/office/drawing/2014/main" id="{3CFD43BA-2862-43E8-9452-7907A61612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A5E5867-6465-4FE3-87A8-E5453DCF147F}" type="slidenum">
              <a:rPr lang="ar-SA" altLang="en-US"/>
              <a:pPr eaLnBrk="1" hangingPunct="1"/>
              <a:t>68</a:t>
            </a:fld>
            <a:endParaRPr lang="en-US" altLang="en-US"/>
          </a:p>
        </p:txBody>
      </p:sp>
      <p:sp>
        <p:nvSpPr>
          <p:cNvPr id="93188" name="Rectangle 2">
            <a:extLst>
              <a:ext uri="{FF2B5EF4-FFF2-40B4-BE49-F238E27FC236}">
                <a16:creationId xmlns:a16="http://schemas.microsoft.com/office/drawing/2014/main" id="{80229BAD-8B63-4187-B7B5-08E3C59952D5}"/>
              </a:ext>
            </a:extLst>
          </p:cNvPr>
          <p:cNvSpPr>
            <a:spLocks noGrp="1" noChangeArrowheads="1"/>
          </p:cNvSpPr>
          <p:nvPr>
            <p:ph type="title"/>
          </p:nvPr>
        </p:nvSpPr>
        <p:spPr/>
        <p:txBody>
          <a:bodyPr/>
          <a:lstStyle/>
          <a:p>
            <a:pPr eaLnBrk="1" hangingPunct="1"/>
            <a:r>
              <a:rPr lang="en-US" altLang="en-US" dirty="0"/>
              <a:t>Example</a:t>
            </a:r>
          </a:p>
        </p:txBody>
      </p:sp>
      <p:sp>
        <p:nvSpPr>
          <p:cNvPr id="117763" name="Rectangle 3">
            <a:extLst>
              <a:ext uri="{FF2B5EF4-FFF2-40B4-BE49-F238E27FC236}">
                <a16:creationId xmlns:a16="http://schemas.microsoft.com/office/drawing/2014/main" id="{2248082B-4D8B-41E8-B4C3-0973CF9372D1}"/>
              </a:ext>
            </a:extLst>
          </p:cNvPr>
          <p:cNvSpPr>
            <a:spLocks noGrp="1" noChangeArrowheads="1"/>
          </p:cNvSpPr>
          <p:nvPr>
            <p:ph type="body" idx="1"/>
          </p:nvPr>
        </p:nvSpPr>
        <p:spPr>
          <a:xfrm>
            <a:off x="457200" y="1567656"/>
            <a:ext cx="8229600" cy="4530725"/>
          </a:xfrm>
        </p:spPr>
        <p:txBody>
          <a:bodyPr/>
          <a:lstStyle/>
          <a:p>
            <a:pPr eaLnBrk="1" hangingPunct="1">
              <a:buFont typeface="Wingdings" panose="05000000000000000000" pitchFamily="2" charset="2"/>
              <a:buNone/>
            </a:pPr>
            <a:r>
              <a:rPr lang="en-US" altLang="en-US" dirty="0"/>
              <a:t>   Estimates of the root of:    x-cos(x)=0.</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dirty="0"/>
              <a:t>   </a:t>
            </a:r>
            <a:r>
              <a:rPr lang="en-US" altLang="en-US" dirty="0">
                <a:solidFill>
                  <a:srgbClr val="0066FF"/>
                </a:solidFill>
              </a:rPr>
              <a:t>0.60000000000000</a:t>
            </a:r>
            <a:r>
              <a:rPr lang="en-US" altLang="en-US" dirty="0"/>
              <a:t>             Initial guess             </a:t>
            </a:r>
          </a:p>
          <a:p>
            <a:pPr eaLnBrk="1" hangingPunct="1">
              <a:buFont typeface="Wingdings" panose="05000000000000000000" pitchFamily="2" charset="2"/>
              <a:buNone/>
            </a:pPr>
            <a:r>
              <a:rPr lang="en-US" altLang="en-US" dirty="0"/>
              <a:t>   </a:t>
            </a:r>
            <a:r>
              <a:rPr lang="en-US" altLang="en-US" u="sng" dirty="0">
                <a:solidFill>
                  <a:srgbClr val="FF0000"/>
                </a:solidFill>
              </a:rPr>
              <a:t>0.7</a:t>
            </a:r>
            <a:r>
              <a:rPr lang="en-US" altLang="en-US" dirty="0">
                <a:solidFill>
                  <a:srgbClr val="0066FF"/>
                </a:solidFill>
              </a:rPr>
              <a:t>4401731944598</a:t>
            </a:r>
            <a:r>
              <a:rPr lang="en-US" altLang="en-US" dirty="0"/>
              <a:t>         </a:t>
            </a:r>
            <a:r>
              <a:rPr lang="en-US" altLang="en-US" dirty="0">
                <a:solidFill>
                  <a:srgbClr val="FF0000"/>
                </a:solidFill>
              </a:rPr>
              <a:t>1</a:t>
            </a:r>
            <a:r>
              <a:rPr lang="en-US" altLang="en-US" dirty="0"/>
              <a:t>  correct digit    </a:t>
            </a:r>
          </a:p>
          <a:p>
            <a:pPr eaLnBrk="1" hangingPunct="1">
              <a:buFont typeface="Wingdings" panose="05000000000000000000" pitchFamily="2" charset="2"/>
              <a:buNone/>
            </a:pPr>
            <a:r>
              <a:rPr lang="en-US" altLang="en-US" dirty="0"/>
              <a:t>   </a:t>
            </a:r>
            <a:r>
              <a:rPr lang="en-US" altLang="en-US" u="sng" dirty="0">
                <a:solidFill>
                  <a:srgbClr val="FF0000"/>
                </a:solidFill>
              </a:rPr>
              <a:t>0.7390</a:t>
            </a:r>
            <a:r>
              <a:rPr lang="en-US" altLang="en-US" dirty="0">
                <a:solidFill>
                  <a:srgbClr val="0066FF"/>
                </a:solidFill>
              </a:rPr>
              <a:t>9047688624</a:t>
            </a:r>
            <a:r>
              <a:rPr lang="en-US" altLang="en-US" dirty="0"/>
              <a:t>         </a:t>
            </a:r>
            <a:r>
              <a:rPr lang="en-US" altLang="en-US" dirty="0">
                <a:solidFill>
                  <a:srgbClr val="FF0000"/>
                </a:solidFill>
              </a:rPr>
              <a:t>4</a:t>
            </a:r>
            <a:r>
              <a:rPr lang="en-US" altLang="en-US" dirty="0"/>
              <a:t>  correct digits </a:t>
            </a:r>
          </a:p>
          <a:p>
            <a:pPr eaLnBrk="1" hangingPunct="1">
              <a:buFont typeface="Wingdings" panose="05000000000000000000" pitchFamily="2" charset="2"/>
              <a:buNone/>
            </a:pPr>
            <a:r>
              <a:rPr lang="en-US" altLang="en-US" dirty="0"/>
              <a:t>   </a:t>
            </a:r>
            <a:r>
              <a:rPr lang="en-US" altLang="en-US" u="sng" dirty="0">
                <a:solidFill>
                  <a:srgbClr val="FF0000"/>
                </a:solidFill>
              </a:rPr>
              <a:t>0.7390851332</a:t>
            </a:r>
            <a:r>
              <a:rPr lang="en-US" altLang="en-US" dirty="0">
                <a:solidFill>
                  <a:srgbClr val="0066FF"/>
                </a:solidFill>
              </a:rPr>
              <a:t>2147</a:t>
            </a:r>
            <a:r>
              <a:rPr lang="en-US" altLang="en-US" dirty="0"/>
              <a:t>        </a:t>
            </a:r>
            <a:r>
              <a:rPr lang="en-US" altLang="en-US" dirty="0">
                <a:solidFill>
                  <a:srgbClr val="FF0000"/>
                </a:solidFill>
              </a:rPr>
              <a:t>10</a:t>
            </a:r>
            <a:r>
              <a:rPr lang="en-US" altLang="en-US" dirty="0"/>
              <a:t> correct digits </a:t>
            </a:r>
          </a:p>
          <a:p>
            <a:pPr eaLnBrk="1" hangingPunct="1">
              <a:buFont typeface="Wingdings" panose="05000000000000000000" pitchFamily="2" charset="2"/>
              <a:buNone/>
            </a:pPr>
            <a:r>
              <a:rPr lang="en-US" altLang="en-US" dirty="0"/>
              <a:t>   </a:t>
            </a:r>
            <a:r>
              <a:rPr lang="en-US" altLang="en-US" u="sng" dirty="0">
                <a:solidFill>
                  <a:srgbClr val="FF0000"/>
                </a:solidFill>
              </a:rPr>
              <a:t>0.73908513321516</a:t>
            </a:r>
            <a:r>
              <a:rPr lang="en-US" altLang="en-US" u="sng" dirty="0"/>
              <a:t> </a:t>
            </a:r>
            <a:r>
              <a:rPr lang="en-US" altLang="en-US" dirty="0"/>
              <a:t>       </a:t>
            </a:r>
            <a:r>
              <a:rPr lang="en-US" altLang="en-US" dirty="0">
                <a:solidFill>
                  <a:srgbClr val="FF0000"/>
                </a:solidFill>
              </a:rPr>
              <a:t>14</a:t>
            </a:r>
            <a:r>
              <a:rPr lang="en-US" altLang="en-US" dirty="0"/>
              <a:t> correct digits  </a:t>
            </a:r>
          </a:p>
        </p:txBody>
      </p:sp>
    </p:spTree>
    <p:extLst>
      <p:ext uri="{BB962C8B-B14F-4D97-AF65-F5344CB8AC3E}">
        <p14:creationId xmlns:p14="http://schemas.microsoft.com/office/powerpoint/2010/main" val="2802857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2000"/>
                                  </p:stCondLst>
                                  <p:childTnLst>
                                    <p:set>
                                      <p:cBhvr>
                                        <p:cTn id="9" dur="1" fill="hold">
                                          <p:stCondLst>
                                            <p:cond delay="0"/>
                                          </p:stCondLst>
                                        </p:cTn>
                                        <p:tgtEl>
                                          <p:spTgt spid="117763">
                                            <p:txEl>
                                              <p:pRg st="3" end="3"/>
                                            </p:txEl>
                                          </p:spTgt>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2000"/>
                                  </p:stCondLst>
                                  <p:childTnLst>
                                    <p:set>
                                      <p:cBhvr>
                                        <p:cTn id="12" dur="1" fill="hold">
                                          <p:stCondLst>
                                            <p:cond delay="0"/>
                                          </p:stCondLst>
                                        </p:cTn>
                                        <p:tgtEl>
                                          <p:spTgt spid="117763">
                                            <p:txEl>
                                              <p:pRg st="4" end="4"/>
                                            </p:txEl>
                                          </p:spTgt>
                                        </p:tgtEl>
                                        <p:attrNameLst>
                                          <p:attrName>style.visibility</p:attrName>
                                        </p:attrNameLst>
                                      </p:cBhvr>
                                      <p:to>
                                        <p:strVal val="visible"/>
                                      </p:to>
                                    </p:set>
                                  </p:childTnLst>
                                </p:cTn>
                              </p:par>
                            </p:childTnLst>
                          </p:cTn>
                        </p:par>
                        <p:par>
                          <p:cTn id="13" fill="hold" nodeType="afterGroup">
                            <p:stCondLst>
                              <p:cond delay="4000"/>
                            </p:stCondLst>
                            <p:childTnLst>
                              <p:par>
                                <p:cTn id="14" presetID="1" presetClass="entr" presetSubtype="0" fill="hold" nodeType="afterEffect">
                                  <p:stCondLst>
                                    <p:cond delay="2000"/>
                                  </p:stCondLst>
                                  <p:childTnLst>
                                    <p:set>
                                      <p:cBhvr>
                                        <p:cTn id="15" dur="1" fill="hold">
                                          <p:stCondLst>
                                            <p:cond delay="0"/>
                                          </p:stCondLst>
                                        </p:cTn>
                                        <p:tgtEl>
                                          <p:spTgt spid="117763">
                                            <p:txEl>
                                              <p:pRg st="5" end="5"/>
                                            </p:txEl>
                                          </p:spTgt>
                                        </p:tgtEl>
                                        <p:attrNameLst>
                                          <p:attrName>style.visibility</p:attrName>
                                        </p:attrNameLst>
                                      </p:cBhvr>
                                      <p:to>
                                        <p:strVal val="visible"/>
                                      </p:to>
                                    </p:set>
                                  </p:childTnLst>
                                </p:cTn>
                              </p:par>
                            </p:childTnLst>
                          </p:cTn>
                        </p:par>
                        <p:par>
                          <p:cTn id="16" fill="hold" nodeType="afterGroup">
                            <p:stCondLst>
                              <p:cond delay="6000"/>
                            </p:stCondLst>
                            <p:childTnLst>
                              <p:par>
                                <p:cTn id="17" presetID="1" presetClass="entr" presetSubtype="0" fill="hold" nodeType="afterEffect">
                                  <p:stCondLst>
                                    <p:cond delay="2000"/>
                                  </p:stCondLst>
                                  <p:childTnLst>
                                    <p:set>
                                      <p:cBhvr>
                                        <p:cTn id="18" dur="1" fill="hold">
                                          <p:stCondLst>
                                            <p:cond delay="0"/>
                                          </p:stCondLst>
                                        </p:cTn>
                                        <p:tgtEl>
                                          <p:spTgt spid="117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a:extLst>
              <a:ext uri="{FF2B5EF4-FFF2-40B4-BE49-F238E27FC236}">
                <a16:creationId xmlns:a16="http://schemas.microsoft.com/office/drawing/2014/main" id="{FF0FFEAE-B9E2-4A87-ADE8-39FECFC9E8E9}"/>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94211" name="Slide Number Placeholder 5">
            <a:extLst>
              <a:ext uri="{FF2B5EF4-FFF2-40B4-BE49-F238E27FC236}">
                <a16:creationId xmlns:a16="http://schemas.microsoft.com/office/drawing/2014/main" id="{8891531E-086E-43D8-80F6-BF250D0AD4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4B4D5D1-E2D9-42CB-BE0D-249D93A81464}" type="slidenum">
              <a:rPr lang="ar-SA" altLang="en-US"/>
              <a:pPr eaLnBrk="1" hangingPunct="1"/>
              <a:t>69</a:t>
            </a:fld>
            <a:endParaRPr lang="en-US" altLang="en-US"/>
          </a:p>
        </p:txBody>
      </p:sp>
      <p:sp>
        <p:nvSpPr>
          <p:cNvPr id="94212" name="Rectangle 2">
            <a:extLst>
              <a:ext uri="{FF2B5EF4-FFF2-40B4-BE49-F238E27FC236}">
                <a16:creationId xmlns:a16="http://schemas.microsoft.com/office/drawing/2014/main" id="{8A3B9DBA-04A9-49EA-8A60-4F3843B30286}"/>
              </a:ext>
            </a:extLst>
          </p:cNvPr>
          <p:cNvSpPr>
            <a:spLocks noGrp="1" noChangeArrowheads="1"/>
          </p:cNvSpPr>
          <p:nvPr>
            <p:ph type="title"/>
          </p:nvPr>
        </p:nvSpPr>
        <p:spPr/>
        <p:txBody>
          <a:bodyPr/>
          <a:lstStyle/>
          <a:p>
            <a:pPr eaLnBrk="1" hangingPunct="1"/>
            <a:r>
              <a:rPr lang="en-US" altLang="en-US" dirty="0"/>
              <a:t>Example</a:t>
            </a:r>
          </a:p>
        </p:txBody>
      </p:sp>
      <p:sp>
        <p:nvSpPr>
          <p:cNvPr id="118787" name="Rectangle 3">
            <a:extLst>
              <a:ext uri="{FF2B5EF4-FFF2-40B4-BE49-F238E27FC236}">
                <a16:creationId xmlns:a16="http://schemas.microsoft.com/office/drawing/2014/main" id="{CD4E5AE6-4771-4AB0-866D-6798DF1FB9E1}"/>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dirty="0"/>
              <a:t>	In estimating the root of: </a:t>
            </a:r>
            <a:r>
              <a:rPr lang="en-US" altLang="en-US" b="1" i="1" dirty="0"/>
              <a:t>x-cos(x)=0</a:t>
            </a:r>
            <a:r>
              <a:rPr lang="en-US" altLang="en-US" dirty="0"/>
              <a:t>, to get more than 13 correct digits:</a:t>
            </a:r>
          </a:p>
          <a:p>
            <a:pPr eaLnBrk="1" hangingPunct="1">
              <a:buFont typeface="Wingdings" panose="05000000000000000000" pitchFamily="2" charset="2"/>
              <a:buNone/>
            </a:pPr>
            <a:endParaRPr lang="en-US" altLang="en-US" dirty="0"/>
          </a:p>
          <a:p>
            <a:pPr eaLnBrk="1" hangingPunct="1"/>
            <a:r>
              <a:rPr lang="en-US" altLang="en-US" dirty="0"/>
              <a:t> </a:t>
            </a:r>
            <a:r>
              <a:rPr lang="en-US" altLang="en-US" dirty="0">
                <a:solidFill>
                  <a:srgbClr val="FF0000"/>
                </a:solidFill>
              </a:rPr>
              <a:t>4</a:t>
            </a:r>
            <a:r>
              <a:rPr lang="en-US" altLang="en-US" dirty="0"/>
              <a:t> </a:t>
            </a:r>
            <a:r>
              <a:rPr lang="en-US" altLang="en-US" dirty="0">
                <a:solidFill>
                  <a:srgbClr val="0033CC"/>
                </a:solidFill>
              </a:rPr>
              <a:t>iterations of Newton</a:t>
            </a:r>
            <a:r>
              <a:rPr lang="en-US" altLang="en-US" dirty="0"/>
              <a:t> (x</a:t>
            </a:r>
            <a:r>
              <a:rPr lang="en-US" altLang="en-US" baseline="-25000" dirty="0"/>
              <a:t>0</a:t>
            </a:r>
            <a:r>
              <a:rPr lang="en-US" altLang="en-US" dirty="0"/>
              <a:t>=0.8)</a:t>
            </a:r>
          </a:p>
          <a:p>
            <a:pPr eaLnBrk="1" hangingPunct="1"/>
            <a:r>
              <a:rPr lang="en-US" altLang="en-US" dirty="0">
                <a:solidFill>
                  <a:srgbClr val="FF0000"/>
                </a:solidFill>
              </a:rPr>
              <a:t>43</a:t>
            </a:r>
            <a:r>
              <a:rPr lang="en-US" altLang="en-US" dirty="0">
                <a:solidFill>
                  <a:srgbClr val="0033CC"/>
                </a:solidFill>
              </a:rPr>
              <a:t> iterations of Bisection method (initial   </a:t>
            </a:r>
          </a:p>
          <a:p>
            <a:pPr eaLnBrk="1" hangingPunct="1">
              <a:buFont typeface="Wingdings" panose="05000000000000000000" pitchFamily="2" charset="2"/>
              <a:buNone/>
            </a:pPr>
            <a:r>
              <a:rPr lang="en-US" altLang="en-US" dirty="0">
                <a:solidFill>
                  <a:srgbClr val="0033CC"/>
                </a:solidFill>
              </a:rPr>
              <a:t>      interval [0.6, 0.8])</a:t>
            </a:r>
          </a:p>
          <a:p>
            <a:pPr eaLnBrk="1" hangingPunct="1"/>
            <a:r>
              <a:rPr lang="en-US" altLang="en-US" dirty="0">
                <a:solidFill>
                  <a:srgbClr val="FF0000"/>
                </a:solidFill>
              </a:rPr>
              <a:t>5</a:t>
            </a:r>
            <a:r>
              <a:rPr lang="en-US" altLang="en-US" dirty="0"/>
              <a:t> </a:t>
            </a:r>
            <a:r>
              <a:rPr lang="en-US" altLang="en-US" dirty="0">
                <a:solidFill>
                  <a:srgbClr val="0033CC"/>
                </a:solidFill>
              </a:rPr>
              <a:t>iterations of Secant method</a:t>
            </a:r>
            <a:endParaRPr lang="en-US" altLang="en-US" dirty="0"/>
          </a:p>
          <a:p>
            <a:pPr eaLnBrk="1" hangingPunct="1">
              <a:buFont typeface="Wingdings" panose="05000000000000000000" pitchFamily="2" charset="2"/>
              <a:buNone/>
            </a:pPr>
            <a:r>
              <a:rPr lang="en-US" altLang="en-US" dirty="0"/>
              <a:t>      ( x</a:t>
            </a:r>
            <a:r>
              <a:rPr lang="en-US" altLang="en-US" baseline="-25000" dirty="0"/>
              <a:t>0</a:t>
            </a:r>
            <a:r>
              <a:rPr lang="en-US" altLang="en-US" dirty="0"/>
              <a:t>=0.6, x</a:t>
            </a:r>
            <a:r>
              <a:rPr lang="en-US" altLang="en-US" baseline="-25000" dirty="0"/>
              <a:t>1</a:t>
            </a:r>
            <a:r>
              <a:rPr lang="en-US" altLang="en-US" dirty="0"/>
              <a:t>=0.8)</a:t>
            </a:r>
          </a:p>
        </p:txBody>
      </p:sp>
    </p:spTree>
    <p:extLst>
      <p:ext uri="{BB962C8B-B14F-4D97-AF65-F5344CB8AC3E}">
        <p14:creationId xmlns:p14="http://schemas.microsoft.com/office/powerpoint/2010/main" val="1993715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2000"/>
                                  </p:stCondLst>
                                  <p:childTnLst>
                                    <p:set>
                                      <p:cBhvr>
                                        <p:cTn id="9" dur="1" fill="hold">
                                          <p:stCondLst>
                                            <p:cond delay="0"/>
                                          </p:stCondLst>
                                        </p:cTn>
                                        <p:tgtEl>
                                          <p:spTgt spid="118787">
                                            <p:txEl>
                                              <p:pRg st="3" end="3"/>
                                            </p:txEl>
                                          </p:spTgt>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2000"/>
                                  </p:stCondLst>
                                  <p:childTnLst>
                                    <p:set>
                                      <p:cBhvr>
                                        <p:cTn id="12" dur="1" fill="hold">
                                          <p:stCondLst>
                                            <p:cond delay="0"/>
                                          </p:stCondLst>
                                        </p:cTn>
                                        <p:tgtEl>
                                          <p:spTgt spid="118787">
                                            <p:txEl>
                                              <p:pRg st="4" end="4"/>
                                            </p:txEl>
                                          </p:spTgt>
                                        </p:tgtEl>
                                        <p:attrNameLst>
                                          <p:attrName>style.visibility</p:attrName>
                                        </p:attrNameLst>
                                      </p:cBhvr>
                                      <p:to>
                                        <p:strVal val="visible"/>
                                      </p:to>
                                    </p:set>
                                  </p:childTnLst>
                                </p:cTn>
                              </p:par>
                            </p:childTnLst>
                          </p:cTn>
                        </p:par>
                        <p:par>
                          <p:cTn id="13" fill="hold" nodeType="afterGroup">
                            <p:stCondLst>
                              <p:cond delay="4000"/>
                            </p:stCondLst>
                            <p:childTnLst>
                              <p:par>
                                <p:cTn id="14" presetID="1" presetClass="entr" presetSubtype="0" fill="hold" nodeType="afterEffect">
                                  <p:stCondLst>
                                    <p:cond delay="2000"/>
                                  </p:stCondLst>
                                  <p:childTnLst>
                                    <p:set>
                                      <p:cBhvr>
                                        <p:cTn id="15" dur="1" fill="hold">
                                          <p:stCondLst>
                                            <p:cond delay="0"/>
                                          </p:stCondLst>
                                        </p:cTn>
                                        <p:tgtEl>
                                          <p:spTgt spid="118787">
                                            <p:txEl>
                                              <p:pRg st="5" end="5"/>
                                            </p:txEl>
                                          </p:spTgt>
                                        </p:tgtEl>
                                        <p:attrNameLst>
                                          <p:attrName>style.visibility</p:attrName>
                                        </p:attrNameLst>
                                      </p:cBhvr>
                                      <p:to>
                                        <p:strVal val="visible"/>
                                      </p:to>
                                    </p:set>
                                  </p:childTnLst>
                                </p:cTn>
                              </p:par>
                            </p:childTnLst>
                          </p:cTn>
                        </p:par>
                        <p:par>
                          <p:cTn id="16" fill="hold" nodeType="afterGroup">
                            <p:stCondLst>
                              <p:cond delay="6000"/>
                            </p:stCondLst>
                            <p:childTnLst>
                              <p:par>
                                <p:cTn id="17" presetID="1" presetClass="entr" presetSubtype="0" fill="hold" nodeType="afterEffect">
                                  <p:stCondLst>
                                    <p:cond delay="2000"/>
                                  </p:stCondLst>
                                  <p:childTnLst>
                                    <p:set>
                                      <p:cBhvr>
                                        <p:cTn id="18" dur="1" fill="hold">
                                          <p:stCondLst>
                                            <p:cond delay="0"/>
                                          </p:stCondLst>
                                        </p:cTn>
                                        <p:tgtEl>
                                          <p:spTgt spid="1187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Date Placeholder 4">
            <a:extLst>
              <a:ext uri="{FF2B5EF4-FFF2-40B4-BE49-F238E27FC236}">
                <a16:creationId xmlns:a16="http://schemas.microsoft.com/office/drawing/2014/main" id="{10E582A3-4A33-417E-BC4A-4EDCC1633236}"/>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4101" name="Slide Number Placeholder 6">
            <a:extLst>
              <a:ext uri="{FF2B5EF4-FFF2-40B4-BE49-F238E27FC236}">
                <a16:creationId xmlns:a16="http://schemas.microsoft.com/office/drawing/2014/main" id="{910D276E-2541-47CD-9C9B-856105583F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42114D3-74BE-4538-90D4-73EBE31BFBAB}" type="slidenum">
              <a:rPr lang="ar-SA" altLang="en-US"/>
              <a:pPr eaLnBrk="1" hangingPunct="1"/>
              <a:t>7</a:t>
            </a:fld>
            <a:endParaRPr lang="en-US" altLang="en-US"/>
          </a:p>
        </p:txBody>
      </p:sp>
      <p:sp>
        <p:nvSpPr>
          <p:cNvPr id="4102" name="Rectangle 2">
            <a:extLst>
              <a:ext uri="{FF2B5EF4-FFF2-40B4-BE49-F238E27FC236}">
                <a16:creationId xmlns:a16="http://schemas.microsoft.com/office/drawing/2014/main" id="{C93D93EF-CC61-498B-A8CA-65EA6BE94A11}"/>
              </a:ext>
            </a:extLst>
          </p:cNvPr>
          <p:cNvSpPr>
            <a:spLocks noGrp="1" noChangeArrowheads="1"/>
          </p:cNvSpPr>
          <p:nvPr>
            <p:ph type="title"/>
          </p:nvPr>
        </p:nvSpPr>
        <p:spPr/>
        <p:txBody>
          <a:bodyPr/>
          <a:lstStyle/>
          <a:p>
            <a:pPr eaLnBrk="1" hangingPunct="1"/>
            <a:r>
              <a:rPr lang="en-US" altLang="en-US"/>
              <a:t>Multiple Zeros</a:t>
            </a:r>
          </a:p>
        </p:txBody>
      </p:sp>
      <p:graphicFrame>
        <p:nvGraphicFramePr>
          <p:cNvPr id="4098" name="Object 3">
            <a:extLst>
              <a:ext uri="{FF2B5EF4-FFF2-40B4-BE49-F238E27FC236}">
                <a16:creationId xmlns:a16="http://schemas.microsoft.com/office/drawing/2014/main" id="{8D538FDC-5B1A-4AB4-9F50-8A6761E66FFC}"/>
              </a:ext>
            </a:extLst>
          </p:cNvPr>
          <p:cNvGraphicFramePr>
            <a:graphicFrameLocks noGrp="1" noChangeAspect="1"/>
          </p:cNvGraphicFramePr>
          <p:nvPr>
            <p:ph sz="half" idx="1"/>
            <p:extLst>
              <p:ext uri="{D42A27DB-BD31-4B8C-83A1-F6EECF244321}">
                <p14:modId xmlns:p14="http://schemas.microsoft.com/office/powerpoint/2010/main" val="504893565"/>
              </p:ext>
            </p:extLst>
          </p:nvPr>
        </p:nvGraphicFramePr>
        <p:xfrm>
          <a:off x="7162800" y="2286000"/>
          <a:ext cx="1600200" cy="434975"/>
        </p:xfrm>
        <a:graphic>
          <a:graphicData uri="http://schemas.openxmlformats.org/presentationml/2006/ole">
            <mc:AlternateContent xmlns:mc="http://schemas.openxmlformats.org/markup-compatibility/2006">
              <mc:Choice xmlns:v="urn:schemas-microsoft-com:vml" Requires="v">
                <p:oleObj spid="_x0000_s4303" name="Equation" r:id="rId4" imgW="888840" imgH="241200" progId="Equation.3">
                  <p:embed/>
                </p:oleObj>
              </mc:Choice>
              <mc:Fallback>
                <p:oleObj name="Equation" r:id="rId4" imgW="88884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2286000"/>
                        <a:ext cx="16002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 name="Freeform 4">
            <a:extLst>
              <a:ext uri="{FF2B5EF4-FFF2-40B4-BE49-F238E27FC236}">
                <a16:creationId xmlns:a16="http://schemas.microsoft.com/office/drawing/2014/main" id="{8C5B502C-328B-4C27-8DB8-589E8A00F9EC}"/>
              </a:ext>
            </a:extLst>
          </p:cNvPr>
          <p:cNvSpPr>
            <a:spLocks/>
          </p:cNvSpPr>
          <p:nvPr/>
        </p:nvSpPr>
        <p:spPr bwMode="auto">
          <a:xfrm>
            <a:off x="4648200" y="2611438"/>
            <a:ext cx="2438400" cy="1198562"/>
          </a:xfrm>
          <a:custGeom>
            <a:avLst/>
            <a:gdLst>
              <a:gd name="T0" fmla="*/ 0 w 1664"/>
              <a:gd name="T1" fmla="*/ 0 h 515"/>
              <a:gd name="T2" fmla="*/ 2147483647 w 1664"/>
              <a:gd name="T3" fmla="*/ 2147483647 h 515"/>
              <a:gd name="T4" fmla="*/ 2147483647 w 1664"/>
              <a:gd name="T5" fmla="*/ 2147483647 h 515"/>
              <a:gd name="T6" fmla="*/ 2147483647 w 1664"/>
              <a:gd name="T7" fmla="*/ 2147483647 h 515"/>
              <a:gd name="T8" fmla="*/ 2147483647 w 1664"/>
              <a:gd name="T9" fmla="*/ 2147483647 h 515"/>
              <a:gd name="T10" fmla="*/ 2147483647 w 1664"/>
              <a:gd name="T11" fmla="*/ 2147483647 h 515"/>
              <a:gd name="T12" fmla="*/ 2147483647 w 1664"/>
              <a:gd name="T13" fmla="*/ 2147483647 h 515"/>
              <a:gd name="T14" fmla="*/ 0 60000 65536"/>
              <a:gd name="T15" fmla="*/ 0 60000 65536"/>
              <a:gd name="T16" fmla="*/ 0 60000 65536"/>
              <a:gd name="T17" fmla="*/ 0 60000 65536"/>
              <a:gd name="T18" fmla="*/ 0 60000 65536"/>
              <a:gd name="T19" fmla="*/ 0 60000 65536"/>
              <a:gd name="T20" fmla="*/ 0 60000 65536"/>
              <a:gd name="T21" fmla="*/ 0 w 1664"/>
              <a:gd name="T22" fmla="*/ 0 h 515"/>
              <a:gd name="T23" fmla="*/ 1664 w 1664"/>
              <a:gd name="T24" fmla="*/ 515 h 5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4" h="515">
                <a:moveTo>
                  <a:pt x="0" y="0"/>
                </a:moveTo>
                <a:cubicBezTo>
                  <a:pt x="88" y="104"/>
                  <a:pt x="190" y="210"/>
                  <a:pt x="288" y="288"/>
                </a:cubicBezTo>
                <a:cubicBezTo>
                  <a:pt x="386" y="366"/>
                  <a:pt x="493" y="429"/>
                  <a:pt x="589" y="466"/>
                </a:cubicBezTo>
                <a:cubicBezTo>
                  <a:pt x="685" y="503"/>
                  <a:pt x="770" y="515"/>
                  <a:pt x="864" y="509"/>
                </a:cubicBezTo>
                <a:cubicBezTo>
                  <a:pt x="958" y="503"/>
                  <a:pt x="1056" y="477"/>
                  <a:pt x="1152" y="432"/>
                </a:cubicBezTo>
                <a:cubicBezTo>
                  <a:pt x="1248" y="387"/>
                  <a:pt x="1355" y="310"/>
                  <a:pt x="1440" y="240"/>
                </a:cubicBezTo>
                <a:cubicBezTo>
                  <a:pt x="1525" y="170"/>
                  <a:pt x="1617" y="59"/>
                  <a:pt x="1664" y="11"/>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104" name="Line 5">
            <a:extLst>
              <a:ext uri="{FF2B5EF4-FFF2-40B4-BE49-F238E27FC236}">
                <a16:creationId xmlns:a16="http://schemas.microsoft.com/office/drawing/2014/main" id="{AD3A8FAD-AFC7-4E07-B1EE-AD309BD2F873}"/>
              </a:ext>
            </a:extLst>
          </p:cNvPr>
          <p:cNvSpPr>
            <a:spLocks noChangeShapeType="1"/>
          </p:cNvSpPr>
          <p:nvPr/>
        </p:nvSpPr>
        <p:spPr bwMode="auto">
          <a:xfrm>
            <a:off x="3886200" y="3810000"/>
            <a:ext cx="358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4105" name="Line 6">
            <a:extLst>
              <a:ext uri="{FF2B5EF4-FFF2-40B4-BE49-F238E27FC236}">
                <a16:creationId xmlns:a16="http://schemas.microsoft.com/office/drawing/2014/main" id="{DAA7125C-056D-4317-A52A-F7D05338C110}"/>
              </a:ext>
            </a:extLst>
          </p:cNvPr>
          <p:cNvSpPr>
            <a:spLocks noChangeShapeType="1"/>
          </p:cNvSpPr>
          <p:nvPr/>
        </p:nvSpPr>
        <p:spPr bwMode="auto">
          <a:xfrm flipV="1">
            <a:off x="5105400" y="22098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aphicFrame>
        <p:nvGraphicFramePr>
          <p:cNvPr id="4099" name="Object 7">
            <a:extLst>
              <a:ext uri="{FF2B5EF4-FFF2-40B4-BE49-F238E27FC236}">
                <a16:creationId xmlns:a16="http://schemas.microsoft.com/office/drawing/2014/main" id="{76D6CE57-B06D-487F-AA9B-DD387872F5F4}"/>
              </a:ext>
            </a:extLst>
          </p:cNvPr>
          <p:cNvGraphicFramePr>
            <a:graphicFrameLocks noGrp="1" noChangeAspect="1"/>
          </p:cNvGraphicFramePr>
          <p:nvPr>
            <p:ph sz="half" idx="2"/>
            <p:extLst>
              <p:ext uri="{D42A27DB-BD31-4B8C-83A1-F6EECF244321}">
                <p14:modId xmlns:p14="http://schemas.microsoft.com/office/powerpoint/2010/main" val="1212308316"/>
              </p:ext>
            </p:extLst>
          </p:nvPr>
        </p:nvGraphicFramePr>
        <p:xfrm>
          <a:off x="547688" y="4781550"/>
          <a:ext cx="8047037" cy="1212850"/>
        </p:xfrm>
        <a:graphic>
          <a:graphicData uri="http://schemas.openxmlformats.org/presentationml/2006/ole">
            <mc:AlternateContent xmlns:mc="http://schemas.openxmlformats.org/markup-compatibility/2006">
              <mc:Choice xmlns:v="urn:schemas-microsoft-com:vml" Requires="v">
                <p:oleObj spid="_x0000_s4304" name="Equation" r:id="rId6" imgW="3200400" imgH="482400" progId="Equation.3">
                  <p:embed/>
                </p:oleObj>
              </mc:Choice>
              <mc:Fallback>
                <p:oleObj name="Equation" r:id="rId6" imgW="3200400" imgH="4824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688" y="4781550"/>
                        <a:ext cx="8047037"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 name="Line 8">
            <a:extLst>
              <a:ext uri="{FF2B5EF4-FFF2-40B4-BE49-F238E27FC236}">
                <a16:creationId xmlns:a16="http://schemas.microsoft.com/office/drawing/2014/main" id="{4491D7B4-8E75-414C-9653-9425369556AD}"/>
              </a:ext>
            </a:extLst>
          </p:cNvPr>
          <p:cNvSpPr>
            <a:spLocks noChangeShapeType="1"/>
          </p:cNvSpPr>
          <p:nvPr/>
        </p:nvSpPr>
        <p:spPr bwMode="auto">
          <a:xfrm>
            <a:off x="5867400" y="3733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7" name="Line 9">
            <a:extLst>
              <a:ext uri="{FF2B5EF4-FFF2-40B4-BE49-F238E27FC236}">
                <a16:creationId xmlns:a16="http://schemas.microsoft.com/office/drawing/2014/main" id="{8DF7296F-E6B5-4CBB-AA1D-BB9AD542433C}"/>
              </a:ext>
            </a:extLst>
          </p:cNvPr>
          <p:cNvSpPr>
            <a:spLocks noChangeShapeType="1"/>
          </p:cNvSpPr>
          <p:nvPr/>
        </p:nvSpPr>
        <p:spPr bwMode="auto">
          <a:xfrm>
            <a:off x="6705600" y="3733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108" name="Line 10">
            <a:extLst>
              <a:ext uri="{FF2B5EF4-FFF2-40B4-BE49-F238E27FC236}">
                <a16:creationId xmlns:a16="http://schemas.microsoft.com/office/drawing/2014/main" id="{8B3E05C3-D635-42A4-AE65-D4C01C9BC1FF}"/>
              </a:ext>
            </a:extLst>
          </p:cNvPr>
          <p:cNvSpPr>
            <a:spLocks noChangeShapeType="1"/>
          </p:cNvSpPr>
          <p:nvPr/>
        </p:nvSpPr>
        <p:spPr bwMode="auto">
          <a:xfrm>
            <a:off x="4495800" y="3733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F84941-170E-4EF5-A879-CEDF14EBE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90800"/>
            <a:ext cx="5029200" cy="2180517"/>
          </a:xfrm>
          <a:prstGeom prst="rect">
            <a:avLst/>
          </a:prstGeom>
        </p:spPr>
      </p:pic>
      <p:sp>
        <p:nvSpPr>
          <p:cNvPr id="5" name="TextBox 4">
            <a:extLst>
              <a:ext uri="{FF2B5EF4-FFF2-40B4-BE49-F238E27FC236}">
                <a16:creationId xmlns:a16="http://schemas.microsoft.com/office/drawing/2014/main" id="{EE8AE555-2D36-49D9-89F4-06BB97B53B1D}"/>
              </a:ext>
            </a:extLst>
          </p:cNvPr>
          <p:cNvSpPr txBox="1"/>
          <p:nvPr/>
        </p:nvSpPr>
        <p:spPr>
          <a:xfrm>
            <a:off x="914400" y="2126159"/>
            <a:ext cx="7124700" cy="769441"/>
          </a:xfrm>
          <a:prstGeom prst="rect">
            <a:avLst/>
          </a:prstGeom>
          <a:noFill/>
        </p:spPr>
        <p:txBody>
          <a:bodyPr wrap="square">
            <a:spAutoFit/>
          </a:bodyPr>
          <a:lstStyle/>
          <a:p>
            <a:pPr algn="ctr"/>
            <a:r>
              <a:rPr lang="en-US" sz="4400" b="1" dirty="0">
                <a:solidFill>
                  <a:schemeClr val="accent5">
                    <a:lumMod val="50000"/>
                  </a:schemeClr>
                </a:solidFill>
                <a:latin typeface="Flux" pitchFamily="50" charset="0"/>
              </a:rPr>
              <a:t>Fixed Point Iteration Stability</a:t>
            </a:r>
            <a:endParaRPr lang="en-GB" sz="4400" b="1" dirty="0">
              <a:solidFill>
                <a:schemeClr val="accent5">
                  <a:lumMod val="50000"/>
                </a:schemeClr>
              </a:solidFill>
              <a:latin typeface="Flux" pitchFamily="50" charset="0"/>
            </a:endParaRPr>
          </a:p>
        </p:txBody>
      </p:sp>
    </p:spTree>
    <p:extLst>
      <p:ext uri="{BB962C8B-B14F-4D97-AF65-F5344CB8AC3E}">
        <p14:creationId xmlns:p14="http://schemas.microsoft.com/office/powerpoint/2010/main" val="17752436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8D36D8-1046-4260-84C6-37EBE4ABC6B0}"/>
              </a:ext>
            </a:extLst>
          </p:cNvPr>
          <p:cNvSpPr txBox="1"/>
          <p:nvPr/>
        </p:nvSpPr>
        <p:spPr>
          <a:xfrm>
            <a:off x="457200" y="1524000"/>
            <a:ext cx="7848600" cy="4401205"/>
          </a:xfrm>
          <a:prstGeom prst="rect">
            <a:avLst/>
          </a:prstGeom>
          <a:noFill/>
        </p:spPr>
        <p:txBody>
          <a:bodyPr wrap="square">
            <a:spAutoFit/>
          </a:bodyPr>
          <a:lstStyle/>
          <a:p>
            <a:r>
              <a:rPr lang="en-US" sz="2000" b="0" i="0" u="none" strike="noStrike" baseline="0" dirty="0">
                <a:solidFill>
                  <a:srgbClr val="000000"/>
                </a:solidFill>
                <a:latin typeface="Calibri" panose="020F0502020204030204" pitchFamily="34" charset="0"/>
              </a:rPr>
              <a:t>The simple iterations is the simplest method used in finding roots of high-degree equation. </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In this method, the equations is rearranged to have the variable on the left side or the equation. </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An initial value of the variable, known as initial guess, substituted in the right side and a new value for the variable calculated.</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In the second iteration (repeat) the new value substituted on the right side. This cycle will continue until the old value and resulting new value of the variable become, theoretically, equal. Thus, this value will be one of the roots of the equations. Other root can be found with the same manner just by changing the initial guess. </a:t>
            </a:r>
          </a:p>
        </p:txBody>
      </p:sp>
      <p:sp>
        <p:nvSpPr>
          <p:cNvPr id="6" name="Rectangle 2">
            <a:extLst>
              <a:ext uri="{FF2B5EF4-FFF2-40B4-BE49-F238E27FC236}">
                <a16:creationId xmlns:a16="http://schemas.microsoft.com/office/drawing/2014/main" id="{F8C96996-7053-4C12-BAFD-DF402B156C25}"/>
              </a:ext>
            </a:extLst>
          </p:cNvPr>
          <p:cNvSpPr txBox="1">
            <a:spLocks noChangeArrowheads="1"/>
          </p:cNvSpPr>
          <p:nvPr/>
        </p:nvSpPr>
        <p:spPr>
          <a:xfrm>
            <a:off x="381000" y="685800"/>
            <a:ext cx="8229600" cy="712787"/>
          </a:xfrm>
          <a:prstGeom prst="rect">
            <a:avLst/>
          </a:prstGeom>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cs typeface="Arial" charset="0"/>
              </a:defRPr>
            </a:lvl2pPr>
            <a:lvl3pPr algn="l" rtl="0" eaLnBrk="0" fontAlgn="base" hangingPunct="0">
              <a:spcBef>
                <a:spcPct val="0"/>
              </a:spcBef>
              <a:spcAft>
                <a:spcPct val="0"/>
              </a:spcAft>
              <a:defRPr sz="4400">
                <a:solidFill>
                  <a:schemeClr val="tx2"/>
                </a:solidFill>
                <a:latin typeface="Garamond" pitchFamily="18" charset="0"/>
                <a:cs typeface="Arial" charset="0"/>
              </a:defRPr>
            </a:lvl3pPr>
            <a:lvl4pPr algn="l" rtl="0" eaLnBrk="0" fontAlgn="base" hangingPunct="0">
              <a:spcBef>
                <a:spcPct val="0"/>
              </a:spcBef>
              <a:spcAft>
                <a:spcPct val="0"/>
              </a:spcAft>
              <a:defRPr sz="4400">
                <a:solidFill>
                  <a:schemeClr val="tx2"/>
                </a:solidFill>
                <a:latin typeface="Garamond" pitchFamily="18" charset="0"/>
                <a:cs typeface="Arial" charset="0"/>
              </a:defRPr>
            </a:lvl4pPr>
            <a:lvl5pPr algn="l" rtl="0" eaLnBrk="0" fontAlgn="base" hangingPunct="0">
              <a:spcBef>
                <a:spcPct val="0"/>
              </a:spcBef>
              <a:spcAft>
                <a:spcPct val="0"/>
              </a:spcAft>
              <a:defRPr sz="4400">
                <a:solidFill>
                  <a:schemeClr val="tx2"/>
                </a:solidFill>
                <a:latin typeface="Garamond" pitchFamily="18" charset="0"/>
                <a:cs typeface="Arial" charset="0"/>
              </a:defRPr>
            </a:lvl5pPr>
            <a:lvl6pPr marL="457200" algn="l" rtl="0" fontAlgn="base">
              <a:spcBef>
                <a:spcPct val="0"/>
              </a:spcBef>
              <a:spcAft>
                <a:spcPct val="0"/>
              </a:spcAft>
              <a:defRPr sz="4400">
                <a:solidFill>
                  <a:schemeClr val="tx2"/>
                </a:solidFill>
                <a:latin typeface="Garamond" pitchFamily="18" charset="0"/>
                <a:cs typeface="Arial" charset="0"/>
              </a:defRPr>
            </a:lvl6pPr>
            <a:lvl7pPr marL="914400" algn="l" rtl="0" fontAlgn="base">
              <a:spcBef>
                <a:spcPct val="0"/>
              </a:spcBef>
              <a:spcAft>
                <a:spcPct val="0"/>
              </a:spcAft>
              <a:defRPr sz="4400">
                <a:solidFill>
                  <a:schemeClr val="tx2"/>
                </a:solidFill>
                <a:latin typeface="Garamond" pitchFamily="18" charset="0"/>
                <a:cs typeface="Arial" charset="0"/>
              </a:defRPr>
            </a:lvl7pPr>
            <a:lvl8pPr marL="1371600" algn="l" rtl="0" fontAlgn="base">
              <a:spcBef>
                <a:spcPct val="0"/>
              </a:spcBef>
              <a:spcAft>
                <a:spcPct val="0"/>
              </a:spcAft>
              <a:defRPr sz="4400">
                <a:solidFill>
                  <a:schemeClr val="tx2"/>
                </a:solidFill>
                <a:latin typeface="Garamond" pitchFamily="18" charset="0"/>
                <a:cs typeface="Arial" charset="0"/>
              </a:defRPr>
            </a:lvl8pPr>
            <a:lvl9pPr marL="1828800" algn="l" rtl="0" fontAlgn="base">
              <a:spcBef>
                <a:spcPct val="0"/>
              </a:spcBef>
              <a:spcAft>
                <a:spcPct val="0"/>
              </a:spcAft>
              <a:defRPr sz="4400">
                <a:solidFill>
                  <a:schemeClr val="tx2"/>
                </a:solidFill>
                <a:latin typeface="Garamond" pitchFamily="18" charset="0"/>
                <a:cs typeface="Arial" charset="0"/>
              </a:defRPr>
            </a:lvl9pPr>
          </a:lstStyle>
          <a:p>
            <a:pPr eaLnBrk="1" hangingPunct="1"/>
            <a:r>
              <a:rPr lang="en-US" altLang="en-US" kern="0" dirty="0"/>
              <a:t>Simple Iterations Method</a:t>
            </a:r>
          </a:p>
        </p:txBody>
      </p:sp>
    </p:spTree>
    <p:extLst>
      <p:ext uri="{BB962C8B-B14F-4D97-AF65-F5344CB8AC3E}">
        <p14:creationId xmlns:p14="http://schemas.microsoft.com/office/powerpoint/2010/main" val="332031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4D7D3-F0A9-4B2E-BEEC-13BAE7B75C0D}"/>
              </a:ext>
            </a:extLst>
          </p:cNvPr>
          <p:cNvSpPr txBox="1"/>
          <p:nvPr/>
        </p:nvSpPr>
        <p:spPr>
          <a:xfrm>
            <a:off x="457200" y="1617107"/>
            <a:ext cx="7696200" cy="4555093"/>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Now, let’s write solution steps in the following algorithm: </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1- Rearrange the equation so that the variable is put on the left side </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2- Assume (guess) an initial value of the variable to start the first iteration </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3- Substitute the value of the variable in the right side of the equation and calculate an </a:t>
            </a:r>
            <a:r>
              <a:rPr kumimoji="0" lang="en-US" sz="2000" b="0" i="1"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new </a:t>
            </a: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value for the variable </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4- If the new value of the variable is not equal to the previous value, consider the new one as the value of the variable. </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5- Repeat steps 3 and 4 until the new value is equal to the old value of the variable. </a:t>
            </a:r>
          </a:p>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6- In case the new value does not approach the old value (difference increases at each iteration) stop calculation and try another initial value or another rearrangement of the given equation. </a:t>
            </a:r>
          </a:p>
        </p:txBody>
      </p:sp>
      <p:sp>
        <p:nvSpPr>
          <p:cNvPr id="4" name="Rectangle 2">
            <a:extLst>
              <a:ext uri="{FF2B5EF4-FFF2-40B4-BE49-F238E27FC236}">
                <a16:creationId xmlns:a16="http://schemas.microsoft.com/office/drawing/2014/main" id="{88087418-58DB-4389-A266-0F275FC61EE9}"/>
              </a:ext>
            </a:extLst>
          </p:cNvPr>
          <p:cNvSpPr txBox="1">
            <a:spLocks noChangeArrowheads="1"/>
          </p:cNvSpPr>
          <p:nvPr/>
        </p:nvSpPr>
        <p:spPr>
          <a:xfrm>
            <a:off x="381000" y="685800"/>
            <a:ext cx="8229600" cy="712787"/>
          </a:xfrm>
          <a:prstGeom prst="rect">
            <a:avLst/>
          </a:prstGeom>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cs typeface="Arial" charset="0"/>
              </a:defRPr>
            </a:lvl2pPr>
            <a:lvl3pPr algn="l" rtl="0" eaLnBrk="0" fontAlgn="base" hangingPunct="0">
              <a:spcBef>
                <a:spcPct val="0"/>
              </a:spcBef>
              <a:spcAft>
                <a:spcPct val="0"/>
              </a:spcAft>
              <a:defRPr sz="4400">
                <a:solidFill>
                  <a:schemeClr val="tx2"/>
                </a:solidFill>
                <a:latin typeface="Garamond" pitchFamily="18" charset="0"/>
                <a:cs typeface="Arial" charset="0"/>
              </a:defRPr>
            </a:lvl3pPr>
            <a:lvl4pPr algn="l" rtl="0" eaLnBrk="0" fontAlgn="base" hangingPunct="0">
              <a:spcBef>
                <a:spcPct val="0"/>
              </a:spcBef>
              <a:spcAft>
                <a:spcPct val="0"/>
              </a:spcAft>
              <a:defRPr sz="4400">
                <a:solidFill>
                  <a:schemeClr val="tx2"/>
                </a:solidFill>
                <a:latin typeface="Garamond" pitchFamily="18" charset="0"/>
                <a:cs typeface="Arial" charset="0"/>
              </a:defRPr>
            </a:lvl4pPr>
            <a:lvl5pPr algn="l" rtl="0" eaLnBrk="0" fontAlgn="base" hangingPunct="0">
              <a:spcBef>
                <a:spcPct val="0"/>
              </a:spcBef>
              <a:spcAft>
                <a:spcPct val="0"/>
              </a:spcAft>
              <a:defRPr sz="4400">
                <a:solidFill>
                  <a:schemeClr val="tx2"/>
                </a:solidFill>
                <a:latin typeface="Garamond" pitchFamily="18" charset="0"/>
                <a:cs typeface="Arial" charset="0"/>
              </a:defRPr>
            </a:lvl5pPr>
            <a:lvl6pPr marL="457200" algn="l" rtl="0" fontAlgn="base">
              <a:spcBef>
                <a:spcPct val="0"/>
              </a:spcBef>
              <a:spcAft>
                <a:spcPct val="0"/>
              </a:spcAft>
              <a:defRPr sz="4400">
                <a:solidFill>
                  <a:schemeClr val="tx2"/>
                </a:solidFill>
                <a:latin typeface="Garamond" pitchFamily="18" charset="0"/>
                <a:cs typeface="Arial" charset="0"/>
              </a:defRPr>
            </a:lvl6pPr>
            <a:lvl7pPr marL="914400" algn="l" rtl="0" fontAlgn="base">
              <a:spcBef>
                <a:spcPct val="0"/>
              </a:spcBef>
              <a:spcAft>
                <a:spcPct val="0"/>
              </a:spcAft>
              <a:defRPr sz="4400">
                <a:solidFill>
                  <a:schemeClr val="tx2"/>
                </a:solidFill>
                <a:latin typeface="Garamond" pitchFamily="18" charset="0"/>
                <a:cs typeface="Arial" charset="0"/>
              </a:defRPr>
            </a:lvl7pPr>
            <a:lvl8pPr marL="1371600" algn="l" rtl="0" fontAlgn="base">
              <a:spcBef>
                <a:spcPct val="0"/>
              </a:spcBef>
              <a:spcAft>
                <a:spcPct val="0"/>
              </a:spcAft>
              <a:defRPr sz="4400">
                <a:solidFill>
                  <a:schemeClr val="tx2"/>
                </a:solidFill>
                <a:latin typeface="Garamond" pitchFamily="18" charset="0"/>
                <a:cs typeface="Arial" charset="0"/>
              </a:defRPr>
            </a:lvl8pPr>
            <a:lvl9pPr marL="1828800" algn="l" rtl="0" fontAlgn="base">
              <a:spcBef>
                <a:spcPct val="0"/>
              </a:spcBef>
              <a:spcAft>
                <a:spcPct val="0"/>
              </a:spcAft>
              <a:defRPr sz="4400">
                <a:solidFill>
                  <a:schemeClr val="tx2"/>
                </a:solidFill>
                <a:latin typeface="Garamond" pitchFamily="18" charset="0"/>
                <a:cs typeface="Arial" charset="0"/>
              </a:defRPr>
            </a:lvl9pPr>
          </a:lstStyle>
          <a:p>
            <a:pPr eaLnBrk="1" hangingPunct="1"/>
            <a:r>
              <a:rPr lang="en-US" altLang="en-US" kern="0" dirty="0"/>
              <a:t>Simple Iterations Method</a:t>
            </a:r>
          </a:p>
        </p:txBody>
      </p:sp>
    </p:spTree>
    <p:extLst>
      <p:ext uri="{BB962C8B-B14F-4D97-AF65-F5344CB8AC3E}">
        <p14:creationId xmlns:p14="http://schemas.microsoft.com/office/powerpoint/2010/main" val="16453706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8087418-58DB-4389-A266-0F275FC61EE9}"/>
              </a:ext>
            </a:extLst>
          </p:cNvPr>
          <p:cNvSpPr txBox="1">
            <a:spLocks noChangeArrowheads="1"/>
          </p:cNvSpPr>
          <p:nvPr/>
        </p:nvSpPr>
        <p:spPr>
          <a:xfrm>
            <a:off x="381000" y="685800"/>
            <a:ext cx="8229600" cy="712787"/>
          </a:xfrm>
          <a:prstGeom prst="rect">
            <a:avLst/>
          </a:prstGeom>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cs typeface="Arial" charset="0"/>
              </a:defRPr>
            </a:lvl2pPr>
            <a:lvl3pPr algn="l" rtl="0" eaLnBrk="0" fontAlgn="base" hangingPunct="0">
              <a:spcBef>
                <a:spcPct val="0"/>
              </a:spcBef>
              <a:spcAft>
                <a:spcPct val="0"/>
              </a:spcAft>
              <a:defRPr sz="4400">
                <a:solidFill>
                  <a:schemeClr val="tx2"/>
                </a:solidFill>
                <a:latin typeface="Garamond" pitchFamily="18" charset="0"/>
                <a:cs typeface="Arial" charset="0"/>
              </a:defRPr>
            </a:lvl3pPr>
            <a:lvl4pPr algn="l" rtl="0" eaLnBrk="0" fontAlgn="base" hangingPunct="0">
              <a:spcBef>
                <a:spcPct val="0"/>
              </a:spcBef>
              <a:spcAft>
                <a:spcPct val="0"/>
              </a:spcAft>
              <a:defRPr sz="4400">
                <a:solidFill>
                  <a:schemeClr val="tx2"/>
                </a:solidFill>
                <a:latin typeface="Garamond" pitchFamily="18" charset="0"/>
                <a:cs typeface="Arial" charset="0"/>
              </a:defRPr>
            </a:lvl4pPr>
            <a:lvl5pPr algn="l" rtl="0" eaLnBrk="0" fontAlgn="base" hangingPunct="0">
              <a:spcBef>
                <a:spcPct val="0"/>
              </a:spcBef>
              <a:spcAft>
                <a:spcPct val="0"/>
              </a:spcAft>
              <a:defRPr sz="4400">
                <a:solidFill>
                  <a:schemeClr val="tx2"/>
                </a:solidFill>
                <a:latin typeface="Garamond" pitchFamily="18" charset="0"/>
                <a:cs typeface="Arial" charset="0"/>
              </a:defRPr>
            </a:lvl5pPr>
            <a:lvl6pPr marL="457200" algn="l" rtl="0" fontAlgn="base">
              <a:spcBef>
                <a:spcPct val="0"/>
              </a:spcBef>
              <a:spcAft>
                <a:spcPct val="0"/>
              </a:spcAft>
              <a:defRPr sz="4400">
                <a:solidFill>
                  <a:schemeClr val="tx2"/>
                </a:solidFill>
                <a:latin typeface="Garamond" pitchFamily="18" charset="0"/>
                <a:cs typeface="Arial" charset="0"/>
              </a:defRPr>
            </a:lvl6pPr>
            <a:lvl7pPr marL="914400" algn="l" rtl="0" fontAlgn="base">
              <a:spcBef>
                <a:spcPct val="0"/>
              </a:spcBef>
              <a:spcAft>
                <a:spcPct val="0"/>
              </a:spcAft>
              <a:defRPr sz="4400">
                <a:solidFill>
                  <a:schemeClr val="tx2"/>
                </a:solidFill>
                <a:latin typeface="Garamond" pitchFamily="18" charset="0"/>
                <a:cs typeface="Arial" charset="0"/>
              </a:defRPr>
            </a:lvl7pPr>
            <a:lvl8pPr marL="1371600" algn="l" rtl="0" fontAlgn="base">
              <a:spcBef>
                <a:spcPct val="0"/>
              </a:spcBef>
              <a:spcAft>
                <a:spcPct val="0"/>
              </a:spcAft>
              <a:defRPr sz="4400">
                <a:solidFill>
                  <a:schemeClr val="tx2"/>
                </a:solidFill>
                <a:latin typeface="Garamond" pitchFamily="18" charset="0"/>
                <a:cs typeface="Arial" charset="0"/>
              </a:defRPr>
            </a:lvl8pPr>
            <a:lvl9pPr marL="1828800" algn="l" rtl="0" fontAlgn="base">
              <a:spcBef>
                <a:spcPct val="0"/>
              </a:spcBef>
              <a:spcAft>
                <a:spcPct val="0"/>
              </a:spcAft>
              <a:defRPr sz="4400">
                <a:solidFill>
                  <a:schemeClr val="tx2"/>
                </a:solidFill>
                <a:latin typeface="Garamond" pitchFamily="18" charset="0"/>
                <a:cs typeface="Arial" charset="0"/>
              </a:defRPr>
            </a:lvl9pPr>
          </a:lstStyle>
          <a:p>
            <a:pPr eaLnBrk="1" hangingPunct="1"/>
            <a:r>
              <a:rPr lang="en-US" altLang="en-US" kern="0" dirty="0"/>
              <a:t>Simple Iterations Method</a:t>
            </a:r>
          </a:p>
        </p:txBody>
      </p:sp>
      <p:pic>
        <p:nvPicPr>
          <p:cNvPr id="5" name="Picture 4">
            <a:extLst>
              <a:ext uri="{FF2B5EF4-FFF2-40B4-BE49-F238E27FC236}">
                <a16:creationId xmlns:a16="http://schemas.microsoft.com/office/drawing/2014/main" id="{A3823892-1BA0-43D5-9235-36CBF4CABA82}"/>
              </a:ext>
            </a:extLst>
          </p:cNvPr>
          <p:cNvPicPr>
            <a:picLocks noChangeAspect="1"/>
          </p:cNvPicPr>
          <p:nvPr/>
        </p:nvPicPr>
        <p:blipFill>
          <a:blip r:embed="rId3"/>
          <a:stretch>
            <a:fillRect/>
          </a:stretch>
        </p:blipFill>
        <p:spPr>
          <a:xfrm>
            <a:off x="381000" y="1701521"/>
            <a:ext cx="8382000" cy="2334167"/>
          </a:xfrm>
          <a:prstGeom prst="rect">
            <a:avLst/>
          </a:prstGeom>
        </p:spPr>
      </p:pic>
      <p:pic>
        <p:nvPicPr>
          <p:cNvPr id="9" name="Picture 8">
            <a:extLst>
              <a:ext uri="{FF2B5EF4-FFF2-40B4-BE49-F238E27FC236}">
                <a16:creationId xmlns:a16="http://schemas.microsoft.com/office/drawing/2014/main" id="{0BDD8669-6E10-4095-A3AE-BFC075108C0D}"/>
              </a:ext>
            </a:extLst>
          </p:cNvPr>
          <p:cNvPicPr>
            <a:picLocks noChangeAspect="1"/>
          </p:cNvPicPr>
          <p:nvPr/>
        </p:nvPicPr>
        <p:blipFill>
          <a:blip r:embed="rId4"/>
          <a:stretch>
            <a:fillRect/>
          </a:stretch>
        </p:blipFill>
        <p:spPr>
          <a:xfrm>
            <a:off x="3667125" y="4210700"/>
            <a:ext cx="1657350" cy="978436"/>
          </a:xfrm>
          <a:prstGeom prst="rect">
            <a:avLst/>
          </a:prstGeom>
        </p:spPr>
      </p:pic>
    </p:spTree>
    <p:extLst>
      <p:ext uri="{BB962C8B-B14F-4D97-AF65-F5344CB8AC3E}">
        <p14:creationId xmlns:p14="http://schemas.microsoft.com/office/powerpoint/2010/main" val="1830123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8087418-58DB-4389-A266-0F275FC61EE9}"/>
              </a:ext>
            </a:extLst>
          </p:cNvPr>
          <p:cNvSpPr txBox="1">
            <a:spLocks noChangeArrowheads="1"/>
          </p:cNvSpPr>
          <p:nvPr/>
        </p:nvSpPr>
        <p:spPr>
          <a:xfrm>
            <a:off x="381000" y="685800"/>
            <a:ext cx="8229600" cy="712787"/>
          </a:xfrm>
          <a:prstGeom prst="rect">
            <a:avLst/>
          </a:prstGeom>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cs typeface="Arial" charset="0"/>
              </a:defRPr>
            </a:lvl2pPr>
            <a:lvl3pPr algn="l" rtl="0" eaLnBrk="0" fontAlgn="base" hangingPunct="0">
              <a:spcBef>
                <a:spcPct val="0"/>
              </a:spcBef>
              <a:spcAft>
                <a:spcPct val="0"/>
              </a:spcAft>
              <a:defRPr sz="4400">
                <a:solidFill>
                  <a:schemeClr val="tx2"/>
                </a:solidFill>
                <a:latin typeface="Garamond" pitchFamily="18" charset="0"/>
                <a:cs typeface="Arial" charset="0"/>
              </a:defRPr>
            </a:lvl3pPr>
            <a:lvl4pPr algn="l" rtl="0" eaLnBrk="0" fontAlgn="base" hangingPunct="0">
              <a:spcBef>
                <a:spcPct val="0"/>
              </a:spcBef>
              <a:spcAft>
                <a:spcPct val="0"/>
              </a:spcAft>
              <a:defRPr sz="4400">
                <a:solidFill>
                  <a:schemeClr val="tx2"/>
                </a:solidFill>
                <a:latin typeface="Garamond" pitchFamily="18" charset="0"/>
                <a:cs typeface="Arial" charset="0"/>
              </a:defRPr>
            </a:lvl4pPr>
            <a:lvl5pPr algn="l" rtl="0" eaLnBrk="0" fontAlgn="base" hangingPunct="0">
              <a:spcBef>
                <a:spcPct val="0"/>
              </a:spcBef>
              <a:spcAft>
                <a:spcPct val="0"/>
              </a:spcAft>
              <a:defRPr sz="4400">
                <a:solidFill>
                  <a:schemeClr val="tx2"/>
                </a:solidFill>
                <a:latin typeface="Garamond" pitchFamily="18" charset="0"/>
                <a:cs typeface="Arial" charset="0"/>
              </a:defRPr>
            </a:lvl5pPr>
            <a:lvl6pPr marL="457200" algn="l" rtl="0" fontAlgn="base">
              <a:spcBef>
                <a:spcPct val="0"/>
              </a:spcBef>
              <a:spcAft>
                <a:spcPct val="0"/>
              </a:spcAft>
              <a:defRPr sz="4400">
                <a:solidFill>
                  <a:schemeClr val="tx2"/>
                </a:solidFill>
                <a:latin typeface="Garamond" pitchFamily="18" charset="0"/>
                <a:cs typeface="Arial" charset="0"/>
              </a:defRPr>
            </a:lvl6pPr>
            <a:lvl7pPr marL="914400" algn="l" rtl="0" fontAlgn="base">
              <a:spcBef>
                <a:spcPct val="0"/>
              </a:spcBef>
              <a:spcAft>
                <a:spcPct val="0"/>
              </a:spcAft>
              <a:defRPr sz="4400">
                <a:solidFill>
                  <a:schemeClr val="tx2"/>
                </a:solidFill>
                <a:latin typeface="Garamond" pitchFamily="18" charset="0"/>
                <a:cs typeface="Arial" charset="0"/>
              </a:defRPr>
            </a:lvl7pPr>
            <a:lvl8pPr marL="1371600" algn="l" rtl="0" fontAlgn="base">
              <a:spcBef>
                <a:spcPct val="0"/>
              </a:spcBef>
              <a:spcAft>
                <a:spcPct val="0"/>
              </a:spcAft>
              <a:defRPr sz="4400">
                <a:solidFill>
                  <a:schemeClr val="tx2"/>
                </a:solidFill>
                <a:latin typeface="Garamond" pitchFamily="18" charset="0"/>
                <a:cs typeface="Arial" charset="0"/>
              </a:defRPr>
            </a:lvl8pPr>
            <a:lvl9pPr marL="1828800" algn="l" rtl="0" fontAlgn="base">
              <a:spcBef>
                <a:spcPct val="0"/>
              </a:spcBef>
              <a:spcAft>
                <a:spcPct val="0"/>
              </a:spcAft>
              <a:defRPr sz="4400">
                <a:solidFill>
                  <a:schemeClr val="tx2"/>
                </a:solidFill>
                <a:latin typeface="Garamond" pitchFamily="18" charset="0"/>
                <a:cs typeface="Arial" charset="0"/>
              </a:defRPr>
            </a:lvl9pPr>
          </a:lstStyle>
          <a:p>
            <a:pPr eaLnBrk="1" hangingPunct="1"/>
            <a:r>
              <a:rPr lang="en-US" altLang="en-US" kern="0" dirty="0"/>
              <a:t>Simple Iterations Method</a:t>
            </a:r>
          </a:p>
        </p:txBody>
      </p:sp>
      <p:pic>
        <p:nvPicPr>
          <p:cNvPr id="5" name="Picture 4">
            <a:extLst>
              <a:ext uri="{FF2B5EF4-FFF2-40B4-BE49-F238E27FC236}">
                <a16:creationId xmlns:a16="http://schemas.microsoft.com/office/drawing/2014/main" id="{A3823892-1BA0-43D5-9235-36CBF4CABA82}"/>
              </a:ext>
            </a:extLst>
          </p:cNvPr>
          <p:cNvPicPr>
            <a:picLocks noChangeAspect="1"/>
          </p:cNvPicPr>
          <p:nvPr/>
        </p:nvPicPr>
        <p:blipFill>
          <a:blip r:embed="rId3"/>
          <a:stretch>
            <a:fillRect/>
          </a:stretch>
        </p:blipFill>
        <p:spPr>
          <a:xfrm>
            <a:off x="381000" y="1701521"/>
            <a:ext cx="8382000" cy="2334167"/>
          </a:xfrm>
          <a:prstGeom prst="rect">
            <a:avLst/>
          </a:prstGeom>
        </p:spPr>
      </p:pic>
      <p:pic>
        <p:nvPicPr>
          <p:cNvPr id="9" name="Picture 8">
            <a:extLst>
              <a:ext uri="{FF2B5EF4-FFF2-40B4-BE49-F238E27FC236}">
                <a16:creationId xmlns:a16="http://schemas.microsoft.com/office/drawing/2014/main" id="{0BDD8669-6E10-4095-A3AE-BFC075108C0D}"/>
              </a:ext>
            </a:extLst>
          </p:cNvPr>
          <p:cNvPicPr>
            <a:picLocks noChangeAspect="1"/>
          </p:cNvPicPr>
          <p:nvPr/>
        </p:nvPicPr>
        <p:blipFill>
          <a:blip r:embed="rId4"/>
          <a:stretch>
            <a:fillRect/>
          </a:stretch>
        </p:blipFill>
        <p:spPr>
          <a:xfrm>
            <a:off x="3667125" y="4210700"/>
            <a:ext cx="1657350" cy="978436"/>
          </a:xfrm>
          <a:prstGeom prst="rect">
            <a:avLst/>
          </a:prstGeom>
        </p:spPr>
      </p:pic>
    </p:spTree>
    <p:extLst>
      <p:ext uri="{BB962C8B-B14F-4D97-AF65-F5344CB8AC3E}">
        <p14:creationId xmlns:p14="http://schemas.microsoft.com/office/powerpoint/2010/main" val="20892396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33DE18-A075-492E-B5CA-D8EDD6228D8F}"/>
              </a:ext>
            </a:extLst>
          </p:cNvPr>
          <p:cNvPicPr>
            <a:picLocks noChangeAspect="1"/>
          </p:cNvPicPr>
          <p:nvPr/>
        </p:nvPicPr>
        <p:blipFill>
          <a:blip r:embed="rId2"/>
          <a:stretch>
            <a:fillRect/>
          </a:stretch>
        </p:blipFill>
        <p:spPr>
          <a:xfrm>
            <a:off x="304800" y="381000"/>
            <a:ext cx="7000875" cy="3876675"/>
          </a:xfrm>
          <a:prstGeom prst="rect">
            <a:avLst/>
          </a:prstGeom>
        </p:spPr>
      </p:pic>
      <p:pic>
        <p:nvPicPr>
          <p:cNvPr id="6" name="Picture 5">
            <a:extLst>
              <a:ext uri="{FF2B5EF4-FFF2-40B4-BE49-F238E27FC236}">
                <a16:creationId xmlns:a16="http://schemas.microsoft.com/office/drawing/2014/main" id="{C1A674FC-AEDD-4DF3-BCD9-F57E59D8B7D0}"/>
              </a:ext>
            </a:extLst>
          </p:cNvPr>
          <p:cNvPicPr>
            <a:picLocks noChangeAspect="1"/>
          </p:cNvPicPr>
          <p:nvPr/>
        </p:nvPicPr>
        <p:blipFill>
          <a:blip r:embed="rId3"/>
          <a:stretch>
            <a:fillRect/>
          </a:stretch>
        </p:blipFill>
        <p:spPr>
          <a:xfrm>
            <a:off x="533400" y="4800600"/>
            <a:ext cx="3133725" cy="762000"/>
          </a:xfrm>
          <a:prstGeom prst="rect">
            <a:avLst/>
          </a:prstGeom>
          <a:effectLst>
            <a:glow rad="63500">
              <a:schemeClr val="accent4">
                <a:satMod val="175000"/>
                <a:alpha val="40000"/>
              </a:schemeClr>
            </a:glow>
          </a:effectLst>
        </p:spPr>
      </p:pic>
    </p:spTree>
    <p:extLst>
      <p:ext uri="{BB962C8B-B14F-4D97-AF65-F5344CB8AC3E}">
        <p14:creationId xmlns:p14="http://schemas.microsoft.com/office/powerpoint/2010/main" val="42162304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00E867-93D9-4480-94EE-C5D43CDA4791}"/>
              </a:ext>
            </a:extLst>
          </p:cNvPr>
          <p:cNvPicPr>
            <a:picLocks noChangeAspect="1"/>
          </p:cNvPicPr>
          <p:nvPr/>
        </p:nvPicPr>
        <p:blipFill>
          <a:blip r:embed="rId2"/>
          <a:stretch>
            <a:fillRect/>
          </a:stretch>
        </p:blipFill>
        <p:spPr>
          <a:xfrm>
            <a:off x="334235" y="3688570"/>
            <a:ext cx="4243055" cy="2880000"/>
          </a:xfrm>
          <a:prstGeom prst="rect">
            <a:avLst/>
          </a:prstGeom>
        </p:spPr>
      </p:pic>
      <p:pic>
        <p:nvPicPr>
          <p:cNvPr id="4" name="Picture 3">
            <a:extLst>
              <a:ext uri="{FF2B5EF4-FFF2-40B4-BE49-F238E27FC236}">
                <a16:creationId xmlns:a16="http://schemas.microsoft.com/office/drawing/2014/main" id="{701E02A5-609E-4BB7-A87E-4252C2B05DA8}"/>
              </a:ext>
            </a:extLst>
          </p:cNvPr>
          <p:cNvPicPr>
            <a:picLocks noChangeAspect="1"/>
          </p:cNvPicPr>
          <p:nvPr/>
        </p:nvPicPr>
        <p:blipFill>
          <a:blip r:embed="rId3"/>
          <a:stretch>
            <a:fillRect/>
          </a:stretch>
        </p:blipFill>
        <p:spPr>
          <a:xfrm>
            <a:off x="1371600" y="4648200"/>
            <a:ext cx="2847975" cy="704850"/>
          </a:xfrm>
          <a:prstGeom prst="rect">
            <a:avLst/>
          </a:prstGeom>
        </p:spPr>
      </p:pic>
      <p:pic>
        <p:nvPicPr>
          <p:cNvPr id="6" name="Picture 5">
            <a:extLst>
              <a:ext uri="{FF2B5EF4-FFF2-40B4-BE49-F238E27FC236}">
                <a16:creationId xmlns:a16="http://schemas.microsoft.com/office/drawing/2014/main" id="{C4CE6C02-A573-41D6-B764-0D1E86DED167}"/>
              </a:ext>
            </a:extLst>
          </p:cNvPr>
          <p:cNvPicPr>
            <a:picLocks noChangeAspect="1"/>
          </p:cNvPicPr>
          <p:nvPr/>
        </p:nvPicPr>
        <p:blipFill>
          <a:blip r:embed="rId4"/>
          <a:stretch>
            <a:fillRect/>
          </a:stretch>
        </p:blipFill>
        <p:spPr>
          <a:xfrm>
            <a:off x="4566404" y="3677684"/>
            <a:ext cx="4309003" cy="2880000"/>
          </a:xfrm>
          <a:prstGeom prst="rect">
            <a:avLst/>
          </a:prstGeom>
        </p:spPr>
      </p:pic>
      <p:pic>
        <p:nvPicPr>
          <p:cNvPr id="7" name="Picture 6">
            <a:extLst>
              <a:ext uri="{FF2B5EF4-FFF2-40B4-BE49-F238E27FC236}">
                <a16:creationId xmlns:a16="http://schemas.microsoft.com/office/drawing/2014/main" id="{E69443D8-6AE8-4A52-BA55-87F4C0AD24DA}"/>
              </a:ext>
            </a:extLst>
          </p:cNvPr>
          <p:cNvPicPr>
            <a:picLocks noChangeAspect="1"/>
          </p:cNvPicPr>
          <p:nvPr/>
        </p:nvPicPr>
        <p:blipFill>
          <a:blip r:embed="rId5"/>
          <a:stretch>
            <a:fillRect/>
          </a:stretch>
        </p:blipFill>
        <p:spPr>
          <a:xfrm>
            <a:off x="5968921" y="3977368"/>
            <a:ext cx="2895600" cy="638175"/>
          </a:xfrm>
          <a:prstGeom prst="rect">
            <a:avLst/>
          </a:prstGeom>
        </p:spPr>
      </p:pic>
      <p:sp>
        <p:nvSpPr>
          <p:cNvPr id="8" name="Rectangle 2">
            <a:extLst>
              <a:ext uri="{FF2B5EF4-FFF2-40B4-BE49-F238E27FC236}">
                <a16:creationId xmlns:a16="http://schemas.microsoft.com/office/drawing/2014/main" id="{1D41AA76-7F96-4D96-80A5-70A4B32E4FBC}"/>
              </a:ext>
            </a:extLst>
          </p:cNvPr>
          <p:cNvSpPr txBox="1">
            <a:spLocks noChangeArrowheads="1"/>
          </p:cNvSpPr>
          <p:nvPr/>
        </p:nvSpPr>
        <p:spPr>
          <a:xfrm>
            <a:off x="381000" y="685800"/>
            <a:ext cx="8229600" cy="712787"/>
          </a:xfrm>
          <a:prstGeom prst="rect">
            <a:avLst/>
          </a:prstGeom>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cs typeface="Arial" charset="0"/>
              </a:defRPr>
            </a:lvl2pPr>
            <a:lvl3pPr algn="l" rtl="0" eaLnBrk="0" fontAlgn="base" hangingPunct="0">
              <a:spcBef>
                <a:spcPct val="0"/>
              </a:spcBef>
              <a:spcAft>
                <a:spcPct val="0"/>
              </a:spcAft>
              <a:defRPr sz="4400">
                <a:solidFill>
                  <a:schemeClr val="tx2"/>
                </a:solidFill>
                <a:latin typeface="Garamond" pitchFamily="18" charset="0"/>
                <a:cs typeface="Arial" charset="0"/>
              </a:defRPr>
            </a:lvl3pPr>
            <a:lvl4pPr algn="l" rtl="0" eaLnBrk="0" fontAlgn="base" hangingPunct="0">
              <a:spcBef>
                <a:spcPct val="0"/>
              </a:spcBef>
              <a:spcAft>
                <a:spcPct val="0"/>
              </a:spcAft>
              <a:defRPr sz="4400">
                <a:solidFill>
                  <a:schemeClr val="tx2"/>
                </a:solidFill>
                <a:latin typeface="Garamond" pitchFamily="18" charset="0"/>
                <a:cs typeface="Arial" charset="0"/>
              </a:defRPr>
            </a:lvl4pPr>
            <a:lvl5pPr algn="l" rtl="0" eaLnBrk="0" fontAlgn="base" hangingPunct="0">
              <a:spcBef>
                <a:spcPct val="0"/>
              </a:spcBef>
              <a:spcAft>
                <a:spcPct val="0"/>
              </a:spcAft>
              <a:defRPr sz="4400">
                <a:solidFill>
                  <a:schemeClr val="tx2"/>
                </a:solidFill>
                <a:latin typeface="Garamond" pitchFamily="18" charset="0"/>
                <a:cs typeface="Arial" charset="0"/>
              </a:defRPr>
            </a:lvl5pPr>
            <a:lvl6pPr marL="457200" algn="l" rtl="0" fontAlgn="base">
              <a:spcBef>
                <a:spcPct val="0"/>
              </a:spcBef>
              <a:spcAft>
                <a:spcPct val="0"/>
              </a:spcAft>
              <a:defRPr sz="4400">
                <a:solidFill>
                  <a:schemeClr val="tx2"/>
                </a:solidFill>
                <a:latin typeface="Garamond" pitchFamily="18" charset="0"/>
                <a:cs typeface="Arial" charset="0"/>
              </a:defRPr>
            </a:lvl6pPr>
            <a:lvl7pPr marL="914400" algn="l" rtl="0" fontAlgn="base">
              <a:spcBef>
                <a:spcPct val="0"/>
              </a:spcBef>
              <a:spcAft>
                <a:spcPct val="0"/>
              </a:spcAft>
              <a:defRPr sz="4400">
                <a:solidFill>
                  <a:schemeClr val="tx2"/>
                </a:solidFill>
                <a:latin typeface="Garamond" pitchFamily="18" charset="0"/>
                <a:cs typeface="Arial" charset="0"/>
              </a:defRPr>
            </a:lvl7pPr>
            <a:lvl8pPr marL="1371600" algn="l" rtl="0" fontAlgn="base">
              <a:spcBef>
                <a:spcPct val="0"/>
              </a:spcBef>
              <a:spcAft>
                <a:spcPct val="0"/>
              </a:spcAft>
              <a:defRPr sz="4400">
                <a:solidFill>
                  <a:schemeClr val="tx2"/>
                </a:solidFill>
                <a:latin typeface="Garamond" pitchFamily="18" charset="0"/>
                <a:cs typeface="Arial" charset="0"/>
              </a:defRPr>
            </a:lvl8pPr>
            <a:lvl9pPr marL="1828800" algn="l" rtl="0" fontAlgn="base">
              <a:spcBef>
                <a:spcPct val="0"/>
              </a:spcBef>
              <a:spcAft>
                <a:spcPct val="0"/>
              </a:spcAft>
              <a:defRPr sz="4400">
                <a:solidFill>
                  <a:schemeClr val="tx2"/>
                </a:solidFill>
                <a:latin typeface="Garamond" pitchFamily="18" charset="0"/>
                <a:cs typeface="Arial" charset="0"/>
              </a:defRPr>
            </a:lvl9pPr>
          </a:lstStyle>
          <a:p>
            <a:pPr eaLnBrk="1" hangingPunct="1"/>
            <a:r>
              <a:rPr lang="en-US" altLang="en-US" kern="0" dirty="0"/>
              <a:t>Convergence</a:t>
            </a:r>
          </a:p>
        </p:txBody>
      </p:sp>
      <p:sp>
        <p:nvSpPr>
          <p:cNvPr id="10" name="TextBox 9">
            <a:extLst>
              <a:ext uri="{FF2B5EF4-FFF2-40B4-BE49-F238E27FC236}">
                <a16:creationId xmlns:a16="http://schemas.microsoft.com/office/drawing/2014/main" id="{5D745302-3FE8-4CA0-BE2C-1F79ECE5B954}"/>
              </a:ext>
            </a:extLst>
          </p:cNvPr>
          <p:cNvSpPr txBox="1"/>
          <p:nvPr/>
        </p:nvSpPr>
        <p:spPr>
          <a:xfrm>
            <a:off x="609600" y="1553564"/>
            <a:ext cx="8229600" cy="1969770"/>
          </a:xfrm>
          <a:prstGeom prst="rect">
            <a:avLst/>
          </a:prstGeom>
          <a:noFill/>
        </p:spPr>
        <p:txBody>
          <a:bodyPr wrap="square">
            <a:spAutoFit/>
          </a:bodyPr>
          <a:lstStyle/>
          <a:p>
            <a:r>
              <a:rPr lang="en-US" b="0" i="0" u="none" strike="noStrike" baseline="0" dirty="0">
                <a:solidFill>
                  <a:srgbClr val="000000"/>
                </a:solidFill>
                <a:latin typeface="Calibri" panose="020F0502020204030204" pitchFamily="34" charset="0"/>
              </a:rPr>
              <a:t>The solution obtained for the quadratic equation showed the two values of the variable </a:t>
            </a:r>
            <a:r>
              <a:rPr lang="en-US" b="0" i="1" u="none" strike="noStrike" baseline="0" dirty="0">
                <a:solidFill>
                  <a:srgbClr val="000000"/>
                </a:solidFill>
                <a:latin typeface="Calibri" panose="020F0502020204030204" pitchFamily="34" charset="0"/>
              </a:rPr>
              <a:t>get closer </a:t>
            </a:r>
            <a:r>
              <a:rPr lang="en-US" b="0" i="0" u="none" strike="noStrike" baseline="0" dirty="0">
                <a:solidFill>
                  <a:srgbClr val="000000"/>
                </a:solidFill>
                <a:latin typeface="Calibri" panose="020F0502020204030204" pitchFamily="34" charset="0"/>
              </a:rPr>
              <a:t>at each iteration and at the iteration number 50 both values are considered equal when required condition of accuracy was satisfied. </a:t>
            </a:r>
          </a:p>
          <a:p>
            <a:endParaRPr lang="en-US" b="0" i="0" u="none" strike="noStrike" baseline="0" dirty="0">
              <a:solidFill>
                <a:srgbClr val="000000"/>
              </a:solidFill>
              <a:latin typeface="Calibri" panose="020F0502020204030204" pitchFamily="34" charset="0"/>
            </a:endParaRPr>
          </a:p>
          <a:p>
            <a:r>
              <a:rPr lang="en-US" b="0" i="0" u="none" strike="noStrike" baseline="0" dirty="0">
                <a:solidFill>
                  <a:srgbClr val="000000"/>
                </a:solidFill>
                <a:latin typeface="Calibri" panose="020F0502020204030204" pitchFamily="34" charset="0"/>
              </a:rPr>
              <a:t>This behavior is known as the convergence of values to a specific solution. </a:t>
            </a:r>
          </a:p>
          <a:p>
            <a:r>
              <a:rPr lang="en-US" b="0" i="0" u="none" strike="noStrike" baseline="0" dirty="0">
                <a:solidFill>
                  <a:srgbClr val="000000"/>
                </a:solidFill>
                <a:latin typeface="Calibri" panose="020F0502020204030204" pitchFamily="34" charset="0"/>
              </a:rPr>
              <a:t>The following graphs show the convergence of the values to 1. </a:t>
            </a:r>
            <a:endParaRPr lang="en-GB" sz="3200" dirty="0"/>
          </a:p>
        </p:txBody>
      </p:sp>
      <p:pic>
        <p:nvPicPr>
          <p:cNvPr id="11" name="Picture 10">
            <a:extLst>
              <a:ext uri="{FF2B5EF4-FFF2-40B4-BE49-F238E27FC236}">
                <a16:creationId xmlns:a16="http://schemas.microsoft.com/office/drawing/2014/main" id="{993C99EC-D54D-4549-9630-E664DA777060}"/>
              </a:ext>
            </a:extLst>
          </p:cNvPr>
          <p:cNvPicPr>
            <a:picLocks noChangeAspect="1"/>
          </p:cNvPicPr>
          <p:nvPr/>
        </p:nvPicPr>
        <p:blipFill>
          <a:blip r:embed="rId6"/>
          <a:stretch>
            <a:fillRect/>
          </a:stretch>
        </p:blipFill>
        <p:spPr>
          <a:xfrm>
            <a:off x="3962400" y="518432"/>
            <a:ext cx="1838325" cy="323850"/>
          </a:xfrm>
          <a:prstGeom prst="rect">
            <a:avLst/>
          </a:prstGeom>
          <a:effectLst>
            <a:glow rad="63500">
              <a:schemeClr val="accent4">
                <a:satMod val="175000"/>
                <a:alpha val="40000"/>
              </a:schemeClr>
            </a:glow>
          </a:effectLst>
        </p:spPr>
      </p:pic>
      <p:cxnSp>
        <p:nvCxnSpPr>
          <p:cNvPr id="13" name="Straight Arrow Connector 12">
            <a:extLst>
              <a:ext uri="{FF2B5EF4-FFF2-40B4-BE49-F238E27FC236}">
                <a16:creationId xmlns:a16="http://schemas.microsoft.com/office/drawing/2014/main" id="{41D08A1D-7AB0-4C22-979B-234720A90ED8}"/>
              </a:ext>
            </a:extLst>
          </p:cNvPr>
          <p:cNvCxnSpPr/>
          <p:nvPr/>
        </p:nvCxnSpPr>
        <p:spPr>
          <a:xfrm flipH="1">
            <a:off x="4343400" y="911824"/>
            <a:ext cx="223004" cy="6519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9874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C330FD-8020-452D-9B5B-53E28DA854AF}"/>
              </a:ext>
            </a:extLst>
          </p:cNvPr>
          <p:cNvPicPr>
            <a:picLocks noChangeAspect="1"/>
          </p:cNvPicPr>
          <p:nvPr/>
        </p:nvPicPr>
        <p:blipFill>
          <a:blip r:embed="rId2"/>
          <a:stretch>
            <a:fillRect/>
          </a:stretch>
        </p:blipFill>
        <p:spPr>
          <a:xfrm>
            <a:off x="1752600" y="3509245"/>
            <a:ext cx="4876190" cy="3326984"/>
          </a:xfrm>
          <a:prstGeom prst="rect">
            <a:avLst/>
          </a:prstGeom>
        </p:spPr>
      </p:pic>
      <p:sp>
        <p:nvSpPr>
          <p:cNvPr id="12" name="Rectangle 2">
            <a:extLst>
              <a:ext uri="{FF2B5EF4-FFF2-40B4-BE49-F238E27FC236}">
                <a16:creationId xmlns:a16="http://schemas.microsoft.com/office/drawing/2014/main" id="{9ED0B1F9-0D88-4A17-8F33-60381A76A0D1}"/>
              </a:ext>
            </a:extLst>
          </p:cNvPr>
          <p:cNvSpPr txBox="1">
            <a:spLocks noChangeArrowheads="1"/>
          </p:cNvSpPr>
          <p:nvPr/>
        </p:nvSpPr>
        <p:spPr>
          <a:xfrm>
            <a:off x="381000" y="685800"/>
            <a:ext cx="8229600" cy="712787"/>
          </a:xfrm>
          <a:prstGeom prst="rect">
            <a:avLst/>
          </a:prstGeom>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cs typeface="Arial" charset="0"/>
              </a:defRPr>
            </a:lvl2pPr>
            <a:lvl3pPr algn="l" rtl="0" eaLnBrk="0" fontAlgn="base" hangingPunct="0">
              <a:spcBef>
                <a:spcPct val="0"/>
              </a:spcBef>
              <a:spcAft>
                <a:spcPct val="0"/>
              </a:spcAft>
              <a:defRPr sz="4400">
                <a:solidFill>
                  <a:schemeClr val="tx2"/>
                </a:solidFill>
                <a:latin typeface="Garamond" pitchFamily="18" charset="0"/>
                <a:cs typeface="Arial" charset="0"/>
              </a:defRPr>
            </a:lvl3pPr>
            <a:lvl4pPr algn="l" rtl="0" eaLnBrk="0" fontAlgn="base" hangingPunct="0">
              <a:spcBef>
                <a:spcPct val="0"/>
              </a:spcBef>
              <a:spcAft>
                <a:spcPct val="0"/>
              </a:spcAft>
              <a:defRPr sz="4400">
                <a:solidFill>
                  <a:schemeClr val="tx2"/>
                </a:solidFill>
                <a:latin typeface="Garamond" pitchFamily="18" charset="0"/>
                <a:cs typeface="Arial" charset="0"/>
              </a:defRPr>
            </a:lvl4pPr>
            <a:lvl5pPr algn="l" rtl="0" eaLnBrk="0" fontAlgn="base" hangingPunct="0">
              <a:spcBef>
                <a:spcPct val="0"/>
              </a:spcBef>
              <a:spcAft>
                <a:spcPct val="0"/>
              </a:spcAft>
              <a:defRPr sz="4400">
                <a:solidFill>
                  <a:schemeClr val="tx2"/>
                </a:solidFill>
                <a:latin typeface="Garamond" pitchFamily="18" charset="0"/>
                <a:cs typeface="Arial" charset="0"/>
              </a:defRPr>
            </a:lvl5pPr>
            <a:lvl6pPr marL="457200" algn="l" rtl="0" fontAlgn="base">
              <a:spcBef>
                <a:spcPct val="0"/>
              </a:spcBef>
              <a:spcAft>
                <a:spcPct val="0"/>
              </a:spcAft>
              <a:defRPr sz="4400">
                <a:solidFill>
                  <a:schemeClr val="tx2"/>
                </a:solidFill>
                <a:latin typeface="Garamond" pitchFamily="18" charset="0"/>
                <a:cs typeface="Arial" charset="0"/>
              </a:defRPr>
            </a:lvl6pPr>
            <a:lvl7pPr marL="914400" algn="l" rtl="0" fontAlgn="base">
              <a:spcBef>
                <a:spcPct val="0"/>
              </a:spcBef>
              <a:spcAft>
                <a:spcPct val="0"/>
              </a:spcAft>
              <a:defRPr sz="4400">
                <a:solidFill>
                  <a:schemeClr val="tx2"/>
                </a:solidFill>
                <a:latin typeface="Garamond" pitchFamily="18" charset="0"/>
                <a:cs typeface="Arial" charset="0"/>
              </a:defRPr>
            </a:lvl7pPr>
            <a:lvl8pPr marL="1371600" algn="l" rtl="0" fontAlgn="base">
              <a:spcBef>
                <a:spcPct val="0"/>
              </a:spcBef>
              <a:spcAft>
                <a:spcPct val="0"/>
              </a:spcAft>
              <a:defRPr sz="4400">
                <a:solidFill>
                  <a:schemeClr val="tx2"/>
                </a:solidFill>
                <a:latin typeface="Garamond" pitchFamily="18" charset="0"/>
                <a:cs typeface="Arial" charset="0"/>
              </a:defRPr>
            </a:lvl8pPr>
            <a:lvl9pPr marL="1828800" algn="l" rtl="0" fontAlgn="base">
              <a:spcBef>
                <a:spcPct val="0"/>
              </a:spcBef>
              <a:spcAft>
                <a:spcPct val="0"/>
              </a:spcAft>
              <a:defRPr sz="4400">
                <a:solidFill>
                  <a:schemeClr val="tx2"/>
                </a:solidFill>
                <a:latin typeface="Garamond" pitchFamily="18" charset="0"/>
                <a:cs typeface="Arial" charset="0"/>
              </a:defRPr>
            </a:lvl9pPr>
          </a:lstStyle>
          <a:p>
            <a:pPr eaLnBrk="1" hangingPunct="1"/>
            <a:r>
              <a:rPr lang="en-US" altLang="en-US" kern="0" dirty="0"/>
              <a:t>Divergence</a:t>
            </a:r>
          </a:p>
        </p:txBody>
      </p:sp>
      <p:sp>
        <p:nvSpPr>
          <p:cNvPr id="14" name="TextBox 13">
            <a:extLst>
              <a:ext uri="{FF2B5EF4-FFF2-40B4-BE49-F238E27FC236}">
                <a16:creationId xmlns:a16="http://schemas.microsoft.com/office/drawing/2014/main" id="{D2F08074-1D55-4384-ACD0-6A60B2865EE9}"/>
              </a:ext>
            </a:extLst>
          </p:cNvPr>
          <p:cNvSpPr txBox="1"/>
          <p:nvPr/>
        </p:nvSpPr>
        <p:spPr>
          <a:xfrm>
            <a:off x="381000" y="1524000"/>
            <a:ext cx="8534400" cy="1969770"/>
          </a:xfrm>
          <a:prstGeom prst="rect">
            <a:avLst/>
          </a:prstGeom>
          <a:noFill/>
        </p:spPr>
        <p:txBody>
          <a:bodyPr wrap="square">
            <a:spAutoFit/>
          </a:bodyPr>
          <a:lstStyle/>
          <a:p>
            <a:r>
              <a:rPr lang="en-US" b="0" i="0" u="none" strike="noStrike" baseline="0" dirty="0">
                <a:solidFill>
                  <a:srgbClr val="000000"/>
                </a:solidFill>
                <a:latin typeface="Calibri" panose="020F0502020204030204" pitchFamily="34" charset="0"/>
              </a:rPr>
              <a:t>The divergence occurs when the difference between the values of the variable gets larger at each iteration until the final value of iterations loop is reached. </a:t>
            </a:r>
          </a:p>
          <a:p>
            <a:endParaRPr lang="en-US" dirty="0">
              <a:solidFill>
                <a:srgbClr val="000000"/>
              </a:solidFill>
              <a:latin typeface="Calibri" panose="020F0502020204030204" pitchFamily="34" charset="0"/>
            </a:endParaRPr>
          </a:p>
          <a:p>
            <a:r>
              <a:rPr lang="en-US" b="0" i="0" u="none" strike="noStrike" baseline="0" dirty="0">
                <a:solidFill>
                  <a:srgbClr val="000000"/>
                </a:solidFill>
                <a:latin typeface="Calibri" panose="020F0502020204030204" pitchFamily="34" charset="0"/>
              </a:rPr>
              <a:t>The divergence can be resulted from many factors according to the type of the equation, the initial guess and/or method of rearrangement. The following graph shows the behavior of the variables in case of divergence for the equation:  </a:t>
            </a:r>
            <a:r>
              <a:rPr lang="en-US" b="0" i="1" u="none" strike="noStrike" baseline="0" dirty="0" err="1">
                <a:solidFill>
                  <a:srgbClr val="000000"/>
                </a:solidFill>
                <a:latin typeface="Times New Roman" panose="02020603050405020304" pitchFamily="18" charset="0"/>
              </a:rPr>
              <a:t>x</a:t>
            </a:r>
            <a:r>
              <a:rPr lang="en-US" b="0" i="0" u="none" strike="noStrike" baseline="0" dirty="0" err="1">
                <a:solidFill>
                  <a:srgbClr val="000000"/>
                </a:solidFill>
                <a:latin typeface="Times New Roman" panose="02020603050405020304" pitchFamily="18" charset="0"/>
              </a:rPr>
              <a:t>cos</a:t>
            </a:r>
            <a:r>
              <a:rPr lang="en-US" b="0" i="0" u="none" strike="noStrike" baseline="0" dirty="0">
                <a:solidFill>
                  <a:srgbClr val="000000"/>
                </a:solidFill>
                <a:latin typeface="Times New Roman" panose="02020603050405020304" pitchFamily="18" charset="0"/>
              </a:rPr>
              <a:t>(</a:t>
            </a:r>
            <a:r>
              <a:rPr lang="en-US" b="0" i="1" u="none" strike="noStrike" baseline="0" dirty="0">
                <a:solidFill>
                  <a:srgbClr val="000000"/>
                </a:solidFill>
                <a:latin typeface="Times New Roman" panose="02020603050405020304" pitchFamily="18" charset="0"/>
              </a:rPr>
              <a:t>x</a:t>
            </a:r>
            <a:r>
              <a:rPr lang="en-US" b="0" i="0" u="none" strike="noStrike" baseline="0" dirty="0">
                <a:solidFill>
                  <a:srgbClr val="000000"/>
                </a:solidFill>
                <a:latin typeface="Times New Roman" panose="02020603050405020304" pitchFamily="18" charset="0"/>
              </a:rPr>
              <a:t>) – 1 </a:t>
            </a:r>
            <a:r>
              <a:rPr lang="en-US" b="0" i="0" u="none" strike="noStrike" baseline="0" dirty="0">
                <a:solidFill>
                  <a:srgbClr val="000000"/>
                </a:solidFill>
                <a:latin typeface="Calibri" panose="020F0502020204030204" pitchFamily="34" charset="0"/>
              </a:rPr>
              <a:t>= 0 </a:t>
            </a:r>
            <a:endParaRPr lang="en-GB" sz="3200" dirty="0"/>
          </a:p>
        </p:txBody>
      </p:sp>
    </p:spTree>
    <p:extLst>
      <p:ext uri="{BB962C8B-B14F-4D97-AF65-F5344CB8AC3E}">
        <p14:creationId xmlns:p14="http://schemas.microsoft.com/office/powerpoint/2010/main" val="112094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Date Placeholder 4">
            <a:extLst>
              <a:ext uri="{FF2B5EF4-FFF2-40B4-BE49-F238E27FC236}">
                <a16:creationId xmlns:a16="http://schemas.microsoft.com/office/drawing/2014/main" id="{3B23748E-43AB-498E-A53B-F428DD4DBB20}"/>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5125" name="Slide Number Placeholder 6">
            <a:extLst>
              <a:ext uri="{FF2B5EF4-FFF2-40B4-BE49-F238E27FC236}">
                <a16:creationId xmlns:a16="http://schemas.microsoft.com/office/drawing/2014/main" id="{0AB5BDCD-60FA-444B-8F47-320C0AA772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BB7ACEE-B863-4106-B017-407CA2010405}" type="slidenum">
              <a:rPr lang="ar-SA" altLang="en-US"/>
              <a:pPr eaLnBrk="1" hangingPunct="1"/>
              <a:t>8</a:t>
            </a:fld>
            <a:endParaRPr lang="en-US" altLang="en-US"/>
          </a:p>
        </p:txBody>
      </p:sp>
      <p:sp>
        <p:nvSpPr>
          <p:cNvPr id="5126" name="Rectangle 2">
            <a:extLst>
              <a:ext uri="{FF2B5EF4-FFF2-40B4-BE49-F238E27FC236}">
                <a16:creationId xmlns:a16="http://schemas.microsoft.com/office/drawing/2014/main" id="{684CB766-F792-4097-85EE-24D254CF46DE}"/>
              </a:ext>
            </a:extLst>
          </p:cNvPr>
          <p:cNvSpPr>
            <a:spLocks noGrp="1" noChangeArrowheads="1"/>
          </p:cNvSpPr>
          <p:nvPr>
            <p:ph type="title"/>
          </p:nvPr>
        </p:nvSpPr>
        <p:spPr/>
        <p:txBody>
          <a:bodyPr/>
          <a:lstStyle/>
          <a:p>
            <a:pPr eaLnBrk="1" hangingPunct="1"/>
            <a:r>
              <a:rPr lang="en-US" altLang="en-US"/>
              <a:t>Multiple Zeros</a:t>
            </a:r>
          </a:p>
        </p:txBody>
      </p:sp>
      <p:graphicFrame>
        <p:nvGraphicFramePr>
          <p:cNvPr id="5122" name="Object 3">
            <a:extLst>
              <a:ext uri="{FF2B5EF4-FFF2-40B4-BE49-F238E27FC236}">
                <a16:creationId xmlns:a16="http://schemas.microsoft.com/office/drawing/2014/main" id="{6AF75B26-DFC5-45B9-8E53-05543600EE19}"/>
              </a:ext>
            </a:extLst>
          </p:cNvPr>
          <p:cNvGraphicFramePr>
            <a:graphicFrameLocks noGrp="1" noChangeAspect="1"/>
          </p:cNvGraphicFramePr>
          <p:nvPr>
            <p:ph sz="half" idx="1"/>
            <p:extLst>
              <p:ext uri="{D42A27DB-BD31-4B8C-83A1-F6EECF244321}">
                <p14:modId xmlns:p14="http://schemas.microsoft.com/office/powerpoint/2010/main" val="4289056819"/>
              </p:ext>
            </p:extLst>
          </p:nvPr>
        </p:nvGraphicFramePr>
        <p:xfrm>
          <a:off x="7620000" y="1524000"/>
          <a:ext cx="1143000" cy="419100"/>
        </p:xfrm>
        <a:graphic>
          <a:graphicData uri="http://schemas.openxmlformats.org/presentationml/2006/ole">
            <mc:AlternateContent xmlns:mc="http://schemas.openxmlformats.org/markup-compatibility/2006">
              <mc:Choice xmlns:v="urn:schemas-microsoft-com:vml" Requires="v">
                <p:oleObj spid="_x0000_s5324" name="Equation" r:id="rId4" imgW="622080" imgH="228600" progId="Equation.3">
                  <p:embed/>
                </p:oleObj>
              </mc:Choice>
              <mc:Fallback>
                <p:oleObj name="Equation" r:id="rId4" imgW="622080" imgH="228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1524000"/>
                        <a:ext cx="1143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Freeform 4">
            <a:extLst>
              <a:ext uri="{FF2B5EF4-FFF2-40B4-BE49-F238E27FC236}">
                <a16:creationId xmlns:a16="http://schemas.microsoft.com/office/drawing/2014/main" id="{A9E9C03D-4732-4170-BF1E-F0264B9BF7B5}"/>
              </a:ext>
            </a:extLst>
          </p:cNvPr>
          <p:cNvSpPr>
            <a:spLocks/>
          </p:cNvSpPr>
          <p:nvPr/>
        </p:nvSpPr>
        <p:spPr bwMode="auto">
          <a:xfrm>
            <a:off x="5715000" y="1905000"/>
            <a:ext cx="2057400" cy="2514600"/>
          </a:xfrm>
          <a:custGeom>
            <a:avLst/>
            <a:gdLst>
              <a:gd name="T0" fmla="*/ 0 w 1296"/>
              <a:gd name="T1" fmla="*/ 2147483647 h 1584"/>
              <a:gd name="T2" fmla="*/ 2147483647 w 1296"/>
              <a:gd name="T3" fmla="*/ 2147483647 h 1584"/>
              <a:gd name="T4" fmla="*/ 2147483647 w 1296"/>
              <a:gd name="T5" fmla="*/ 2147483647 h 1584"/>
              <a:gd name="T6" fmla="*/ 2147483647 w 1296"/>
              <a:gd name="T7" fmla="*/ 2147483647 h 1584"/>
              <a:gd name="T8" fmla="*/ 2147483647 w 1296"/>
              <a:gd name="T9" fmla="*/ 2147483647 h 1584"/>
              <a:gd name="T10" fmla="*/ 2147483647 w 1296"/>
              <a:gd name="T11" fmla="*/ 2147483647 h 1584"/>
              <a:gd name="T12" fmla="*/ 2147483647 w 1296"/>
              <a:gd name="T13" fmla="*/ 2147483647 h 1584"/>
              <a:gd name="T14" fmla="*/ 2147483647 w 1296"/>
              <a:gd name="T15" fmla="*/ 0 h 1584"/>
              <a:gd name="T16" fmla="*/ 0 60000 65536"/>
              <a:gd name="T17" fmla="*/ 0 60000 65536"/>
              <a:gd name="T18" fmla="*/ 0 60000 65536"/>
              <a:gd name="T19" fmla="*/ 0 60000 65536"/>
              <a:gd name="T20" fmla="*/ 0 60000 65536"/>
              <a:gd name="T21" fmla="*/ 0 60000 65536"/>
              <a:gd name="T22" fmla="*/ 0 60000 65536"/>
              <a:gd name="T23" fmla="*/ 0 60000 65536"/>
              <a:gd name="T24" fmla="*/ 0 w 1296"/>
              <a:gd name="T25" fmla="*/ 0 h 1584"/>
              <a:gd name="T26" fmla="*/ 1296 w 1296"/>
              <a:gd name="T27" fmla="*/ 1584 h 15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6" h="1584">
                <a:moveTo>
                  <a:pt x="0" y="1584"/>
                </a:moveTo>
                <a:cubicBezTo>
                  <a:pt x="41" y="1448"/>
                  <a:pt x="86" y="1301"/>
                  <a:pt x="130" y="1200"/>
                </a:cubicBezTo>
                <a:cubicBezTo>
                  <a:pt x="174" y="1099"/>
                  <a:pt x="204" y="1040"/>
                  <a:pt x="267" y="977"/>
                </a:cubicBezTo>
                <a:cubicBezTo>
                  <a:pt x="330" y="914"/>
                  <a:pt x="416" y="865"/>
                  <a:pt x="506" y="822"/>
                </a:cubicBezTo>
                <a:cubicBezTo>
                  <a:pt x="596" y="779"/>
                  <a:pt x="718" y="765"/>
                  <a:pt x="808" y="719"/>
                </a:cubicBezTo>
                <a:cubicBezTo>
                  <a:pt x="898" y="673"/>
                  <a:pt x="980" y="624"/>
                  <a:pt x="1049" y="547"/>
                </a:cubicBezTo>
                <a:cubicBezTo>
                  <a:pt x="1118" y="470"/>
                  <a:pt x="1180" y="346"/>
                  <a:pt x="1221" y="255"/>
                </a:cubicBezTo>
                <a:cubicBezTo>
                  <a:pt x="1262" y="164"/>
                  <a:pt x="1280" y="53"/>
                  <a:pt x="1296"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28" name="Line 5">
            <a:extLst>
              <a:ext uri="{FF2B5EF4-FFF2-40B4-BE49-F238E27FC236}">
                <a16:creationId xmlns:a16="http://schemas.microsoft.com/office/drawing/2014/main" id="{EBD0C864-EEA0-41A5-9F61-0336FD32908C}"/>
              </a:ext>
            </a:extLst>
          </p:cNvPr>
          <p:cNvSpPr>
            <a:spLocks noChangeShapeType="1"/>
          </p:cNvSpPr>
          <p:nvPr/>
        </p:nvSpPr>
        <p:spPr bwMode="auto">
          <a:xfrm flipV="1">
            <a:off x="6705600" y="1676400"/>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129" name="Line 6">
            <a:extLst>
              <a:ext uri="{FF2B5EF4-FFF2-40B4-BE49-F238E27FC236}">
                <a16:creationId xmlns:a16="http://schemas.microsoft.com/office/drawing/2014/main" id="{758C5590-9CB0-4039-BEB4-60F6C4C9E6F4}"/>
              </a:ext>
            </a:extLst>
          </p:cNvPr>
          <p:cNvSpPr>
            <a:spLocks noChangeShapeType="1"/>
          </p:cNvSpPr>
          <p:nvPr/>
        </p:nvSpPr>
        <p:spPr bwMode="auto">
          <a:xfrm>
            <a:off x="5334000" y="3124200"/>
            <a:ext cx="2743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aphicFrame>
        <p:nvGraphicFramePr>
          <p:cNvPr id="5123" name="Object 7">
            <a:extLst>
              <a:ext uri="{FF2B5EF4-FFF2-40B4-BE49-F238E27FC236}">
                <a16:creationId xmlns:a16="http://schemas.microsoft.com/office/drawing/2014/main" id="{93923D62-2FD4-4AC1-8EBD-58F7DE62F16F}"/>
              </a:ext>
            </a:extLst>
          </p:cNvPr>
          <p:cNvGraphicFramePr>
            <a:graphicFrameLocks noGrp="1" noChangeAspect="1"/>
          </p:cNvGraphicFramePr>
          <p:nvPr>
            <p:ph sz="half" idx="2"/>
            <p:extLst>
              <p:ext uri="{D42A27DB-BD31-4B8C-83A1-F6EECF244321}">
                <p14:modId xmlns:p14="http://schemas.microsoft.com/office/powerpoint/2010/main" val="2187205057"/>
              </p:ext>
            </p:extLst>
          </p:nvPr>
        </p:nvGraphicFramePr>
        <p:xfrm>
          <a:off x="685800" y="4724400"/>
          <a:ext cx="6096000" cy="1166813"/>
        </p:xfrm>
        <a:graphic>
          <a:graphicData uri="http://schemas.openxmlformats.org/presentationml/2006/ole">
            <mc:AlternateContent xmlns:mc="http://schemas.openxmlformats.org/markup-compatibility/2006">
              <mc:Choice xmlns:v="urn:schemas-microsoft-com:vml" Requires="v">
                <p:oleObj spid="_x0000_s5325" name="Equation" r:id="rId6" imgW="2387520" imgH="457200" progId="Equation.3">
                  <p:embed/>
                </p:oleObj>
              </mc:Choice>
              <mc:Fallback>
                <p:oleObj name="Equation" r:id="rId6" imgW="2387520" imgH="457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724400"/>
                        <a:ext cx="6096000"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Date Placeholder 5">
            <a:extLst>
              <a:ext uri="{FF2B5EF4-FFF2-40B4-BE49-F238E27FC236}">
                <a16:creationId xmlns:a16="http://schemas.microsoft.com/office/drawing/2014/main" id="{CB067158-D921-40CE-AF1B-7A66AF88FB60}"/>
              </a:ext>
            </a:extLst>
          </p:cNvPr>
          <p:cNvSpPr>
            <a:spLocks noGrp="1"/>
          </p:cNvSpPr>
          <p:nvPr>
            <p:ph type="dt" sz="quarter" idx="4294967295"/>
          </p:nvPr>
        </p:nvSpPr>
        <p:spPr>
          <a:xfrm>
            <a:off x="45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dirty="0"/>
          </a:p>
        </p:txBody>
      </p:sp>
      <p:sp>
        <p:nvSpPr>
          <p:cNvPr id="6148" name="Slide Number Placeholder 7">
            <a:extLst>
              <a:ext uri="{FF2B5EF4-FFF2-40B4-BE49-F238E27FC236}">
                <a16:creationId xmlns:a16="http://schemas.microsoft.com/office/drawing/2014/main" id="{D8992D32-B534-4E0C-A257-6C36BBFBF5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B997EA6-B035-489E-9F53-C3EE3B7FC457}" type="slidenum">
              <a:rPr lang="ar-SA" altLang="en-US"/>
              <a:pPr eaLnBrk="1" hangingPunct="1"/>
              <a:t>9</a:t>
            </a:fld>
            <a:endParaRPr lang="en-US" altLang="en-US"/>
          </a:p>
        </p:txBody>
      </p:sp>
      <p:sp>
        <p:nvSpPr>
          <p:cNvPr id="6149" name="Rectangle 2">
            <a:extLst>
              <a:ext uri="{FF2B5EF4-FFF2-40B4-BE49-F238E27FC236}">
                <a16:creationId xmlns:a16="http://schemas.microsoft.com/office/drawing/2014/main" id="{0DD1BDF8-F7C9-4C50-ADDB-51911192CE40}"/>
              </a:ext>
            </a:extLst>
          </p:cNvPr>
          <p:cNvSpPr>
            <a:spLocks noGrp="1" noChangeArrowheads="1"/>
          </p:cNvSpPr>
          <p:nvPr>
            <p:ph type="title"/>
          </p:nvPr>
        </p:nvSpPr>
        <p:spPr>
          <a:xfrm>
            <a:off x="457200" y="277813"/>
            <a:ext cx="8458200" cy="1139825"/>
          </a:xfrm>
        </p:spPr>
        <p:txBody>
          <a:bodyPr/>
          <a:lstStyle/>
          <a:p>
            <a:pPr eaLnBrk="1" hangingPunct="1"/>
            <a:r>
              <a:rPr lang="en-US" altLang="en-US" sz="4000"/>
              <a:t>Roots of Equations &amp; Zeros of Function</a:t>
            </a:r>
          </a:p>
        </p:txBody>
      </p:sp>
      <p:graphicFrame>
        <p:nvGraphicFramePr>
          <p:cNvPr id="6146" name="Object 3">
            <a:extLst>
              <a:ext uri="{FF2B5EF4-FFF2-40B4-BE49-F238E27FC236}">
                <a16:creationId xmlns:a16="http://schemas.microsoft.com/office/drawing/2014/main" id="{42C5D514-914E-4346-823B-1C5ADBA9C475}"/>
              </a:ext>
            </a:extLst>
          </p:cNvPr>
          <p:cNvGraphicFramePr>
            <a:graphicFrameLocks noGrp="1" noChangeAspect="1"/>
          </p:cNvGraphicFramePr>
          <p:nvPr>
            <p:ph sz="quarter" idx="2"/>
            <p:extLst>
              <p:ext uri="{D42A27DB-BD31-4B8C-83A1-F6EECF244321}">
                <p14:modId xmlns:p14="http://schemas.microsoft.com/office/powerpoint/2010/main" val="445387959"/>
              </p:ext>
            </p:extLst>
          </p:nvPr>
        </p:nvGraphicFramePr>
        <p:xfrm>
          <a:off x="685800" y="1695450"/>
          <a:ext cx="8142288" cy="4171950"/>
        </p:xfrm>
        <a:graphic>
          <a:graphicData uri="http://schemas.openxmlformats.org/presentationml/2006/ole">
            <mc:AlternateContent xmlns:mc="http://schemas.openxmlformats.org/markup-compatibility/2006">
              <mc:Choice xmlns:v="urn:schemas-microsoft-com:vml" Requires="v">
                <p:oleObj spid="_x0000_s6247" name="Microsoft Equation 3.0" r:id="rId4" imgW="4089240" imgH="2095200" progId="Equation.3">
                  <p:embed/>
                </p:oleObj>
              </mc:Choice>
              <mc:Fallback>
                <p:oleObj name="Microsoft Equation 3.0" r:id="rId4" imgW="4089240" imgH="2095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695450"/>
                        <a:ext cx="8142288" cy="417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Arrow: Right 1">
            <a:extLst>
              <a:ext uri="{FF2B5EF4-FFF2-40B4-BE49-F238E27FC236}">
                <a16:creationId xmlns:a16="http://schemas.microsoft.com/office/drawing/2014/main" id="{3B81A28C-9395-4172-80DB-F6B842854037}"/>
              </a:ext>
            </a:extLst>
          </p:cNvPr>
          <p:cNvSpPr/>
          <p:nvPr/>
        </p:nvSpPr>
        <p:spPr>
          <a:xfrm>
            <a:off x="1189608" y="2209800"/>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887A14F1-369D-47E4-8A28-4311B6674A26}"/>
              </a:ext>
            </a:extLst>
          </p:cNvPr>
          <p:cNvSpPr/>
          <p:nvPr/>
        </p:nvSpPr>
        <p:spPr>
          <a:xfrm>
            <a:off x="1189608" y="3178377"/>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3B2369DB-CBEB-4BCF-8486-962D6201F8FF}"/>
              </a:ext>
            </a:extLst>
          </p:cNvPr>
          <p:cNvSpPr/>
          <p:nvPr/>
        </p:nvSpPr>
        <p:spPr>
          <a:xfrm>
            <a:off x="1189608" y="4191001"/>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9" grpId="0" animBg="1"/>
    </p:bld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12169</TotalTime>
  <Words>3357</Words>
  <Application>Microsoft Office PowerPoint</Application>
  <PresentationFormat>On-screen Show (4:3)</PresentationFormat>
  <Paragraphs>631</Paragraphs>
  <Slides>77</Slides>
  <Notes>60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77</vt:i4>
      </vt:variant>
    </vt:vector>
  </HeadingPairs>
  <TitlesOfParts>
    <vt:vector size="92" baseType="lpstr">
      <vt:lpstr>Arial</vt:lpstr>
      <vt:lpstr>Calibri</vt:lpstr>
      <vt:lpstr>Cambria Math</vt:lpstr>
      <vt:lpstr>CMMI12</vt:lpstr>
      <vt:lpstr>CMR8</vt:lpstr>
      <vt:lpstr>CMSS12</vt:lpstr>
      <vt:lpstr>Flux</vt:lpstr>
      <vt:lpstr>Garamond</vt:lpstr>
      <vt:lpstr>Monotype Sorts</vt:lpstr>
      <vt:lpstr>Times New Roman</vt:lpstr>
      <vt:lpstr>Verdana</vt:lpstr>
      <vt:lpstr>Wingdings</vt:lpstr>
      <vt:lpstr>Level</vt:lpstr>
      <vt:lpstr>Equation</vt:lpstr>
      <vt:lpstr>Microsoft Equation 3.0</vt:lpstr>
      <vt:lpstr>PowerPoint Presentation</vt:lpstr>
      <vt:lpstr>Root Finding Problems</vt:lpstr>
      <vt:lpstr>Roots of Equations</vt:lpstr>
      <vt:lpstr>Zeros of a Function</vt:lpstr>
      <vt:lpstr>Graphical Interpretation of Zeros</vt:lpstr>
      <vt:lpstr>Simple Zeros</vt:lpstr>
      <vt:lpstr>Multiple Zeros</vt:lpstr>
      <vt:lpstr>Multiple Zeros</vt:lpstr>
      <vt:lpstr>Roots of Equations &amp; Zeros of Function</vt:lpstr>
      <vt:lpstr>Solution Methods</vt:lpstr>
      <vt:lpstr>Analytical Methods</vt:lpstr>
      <vt:lpstr>Graphical Methods</vt:lpstr>
      <vt:lpstr>Numerical Methods</vt:lpstr>
      <vt:lpstr>Bracketing Methods</vt:lpstr>
      <vt:lpstr>Open Methods</vt:lpstr>
      <vt:lpstr>Convergence Notation</vt:lpstr>
      <vt:lpstr>Order of Convergence</vt:lpstr>
      <vt:lpstr>Speed of Convergence</vt:lpstr>
      <vt:lpstr>PowerPoint Presentation</vt:lpstr>
      <vt:lpstr>Introduction</vt:lpstr>
      <vt:lpstr>Intermediate Value Theorem</vt:lpstr>
      <vt:lpstr>Examples</vt:lpstr>
      <vt:lpstr>Two More Examples</vt:lpstr>
      <vt:lpstr>Bisection Method</vt:lpstr>
      <vt:lpstr>Bisection Algorithm</vt:lpstr>
      <vt:lpstr>Example</vt:lpstr>
      <vt:lpstr>Stopping Criteria </vt:lpstr>
      <vt:lpstr>Stopping Criteria</vt:lpstr>
      <vt:lpstr>Convergence Analysis</vt:lpstr>
      <vt:lpstr>Convergence Analysis – Alternative  Form</vt:lpstr>
      <vt:lpstr>Example</vt:lpstr>
      <vt:lpstr>Example</vt:lpstr>
      <vt:lpstr>PowerPoint Presentation</vt:lpstr>
      <vt:lpstr>Bisection Method Initial Interval</vt:lpstr>
      <vt:lpstr>Bisection Method</vt:lpstr>
      <vt:lpstr>Bisection Method</vt:lpstr>
      <vt:lpstr>Bisection Method</vt:lpstr>
      <vt:lpstr>PowerPoint Presentation</vt:lpstr>
      <vt:lpstr>PowerPoint Presentation</vt:lpstr>
      <vt:lpstr>PowerPoint Presentation</vt:lpstr>
      <vt:lpstr>PowerPoint Presentation</vt:lpstr>
      <vt:lpstr>Newton-Raphson Method  (Also known as Newton’s Method)</vt:lpstr>
      <vt:lpstr>Newton-Raphson Method</vt:lpstr>
      <vt:lpstr>Newton-Raphson Method</vt:lpstr>
      <vt:lpstr>Newton-Raphson Method</vt:lpstr>
      <vt:lpstr>Example</vt:lpstr>
      <vt:lpstr>Example</vt:lpstr>
      <vt:lpstr>Example</vt:lpstr>
      <vt:lpstr>Example</vt:lpstr>
      <vt:lpstr>Example</vt:lpstr>
      <vt:lpstr>Convergence Analysis Remarks</vt:lpstr>
      <vt:lpstr>Code</vt:lpstr>
      <vt:lpstr>Problems with Newton’s Method</vt:lpstr>
      <vt:lpstr>Problems with Newton’s Method - Runaway -</vt:lpstr>
      <vt:lpstr>Problems with Newton’s Method - Flat Spot -</vt:lpstr>
      <vt:lpstr>Problems with Newton’s Method - Cycle -</vt:lpstr>
      <vt:lpstr>PowerPoint Presentation</vt:lpstr>
      <vt:lpstr>Newton’s Method (Review)</vt:lpstr>
      <vt:lpstr>Secant Method</vt:lpstr>
      <vt:lpstr>Secant Method</vt:lpstr>
      <vt:lpstr>Secant Method</vt:lpstr>
      <vt:lpstr>Secant Method - Flowchart</vt:lpstr>
      <vt:lpstr>Code</vt:lpstr>
      <vt:lpstr>Example</vt:lpstr>
      <vt:lpstr>Convergence Analysis</vt:lpstr>
      <vt:lpstr>Summary</vt:lpstr>
      <vt:lpstr>Modified Secant Method</vt:lpstr>
      <vt:lpstr>Example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of Nonlinear Equations</dc:title>
  <dc:creator>Fadhelah</dc:creator>
  <cp:lastModifiedBy>Bora Döken</cp:lastModifiedBy>
  <cp:revision>199</cp:revision>
  <dcterms:created xsi:type="dcterms:W3CDTF">2003-03-09T16:28:23Z</dcterms:created>
  <dcterms:modified xsi:type="dcterms:W3CDTF">2023-11-22T10:44:02Z</dcterms:modified>
</cp:coreProperties>
</file>