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2" r:id="rId9"/>
  </p:sldIdLst>
  <p:sldSz cx="9145588" cy="5400675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86" d="100"/>
          <a:sy n="86" d="100"/>
        </p:scale>
        <p:origin x="-906" y="-108"/>
      </p:cViewPr>
      <p:guideLst>
        <p:guide orient="horz" pos="1701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19" y="1677710"/>
            <a:ext cx="7773750" cy="11576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38" y="3060382"/>
            <a:ext cx="6401912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ED6B-8519-4530-8DF3-54154A3AA3DD}" type="datetimeFigureOut">
              <a:rPr lang="es-AR" smtClean="0"/>
              <a:t>16/07/2017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A747-A01F-43D1-B08D-6F6C2EBA480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852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ED6B-8519-4530-8DF3-54154A3AA3DD}" type="datetimeFigureOut">
              <a:rPr lang="es-AR" smtClean="0"/>
              <a:t>16/07/2017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A747-A01F-43D1-B08D-6F6C2EBA480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899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2140" y="170022"/>
            <a:ext cx="2057757" cy="36292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79" y="170022"/>
            <a:ext cx="6022434" cy="36292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ED6B-8519-4530-8DF3-54154A3AA3DD}" type="datetimeFigureOut">
              <a:rPr lang="es-AR" smtClean="0"/>
              <a:t>16/07/2017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A747-A01F-43D1-B08D-6F6C2EBA480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12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ED6B-8519-4530-8DF3-54154A3AA3DD}" type="datetimeFigureOut">
              <a:rPr lang="es-AR" smtClean="0"/>
              <a:t>16/07/2017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A747-A01F-43D1-B08D-6F6C2EBA480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418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8" y="3470434"/>
            <a:ext cx="7773750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8" y="2289037"/>
            <a:ext cx="7773750" cy="11813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ED6B-8519-4530-8DF3-54154A3AA3DD}" type="datetimeFigureOut">
              <a:rPr lang="es-AR" smtClean="0"/>
              <a:t>16/07/2017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A747-A01F-43D1-B08D-6F6C2EBA480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213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80" y="992624"/>
            <a:ext cx="4039301" cy="2806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007" y="992624"/>
            <a:ext cx="4040890" cy="2806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ED6B-8519-4530-8DF3-54154A3AA3DD}" type="datetimeFigureOut">
              <a:rPr lang="es-AR" smtClean="0"/>
              <a:t>16/07/2017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A747-A01F-43D1-B08D-6F6C2EBA480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834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80" y="216277"/>
            <a:ext cx="8231029" cy="9001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79" y="1208901"/>
            <a:ext cx="4040890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79" y="1712714"/>
            <a:ext cx="4040890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832" y="1208901"/>
            <a:ext cx="4042477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832" y="1712714"/>
            <a:ext cx="4042477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ED6B-8519-4530-8DF3-54154A3AA3DD}" type="datetimeFigureOut">
              <a:rPr lang="es-AR" smtClean="0"/>
              <a:t>16/07/2017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A747-A01F-43D1-B08D-6F6C2EBA480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252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ED6B-8519-4530-8DF3-54154A3AA3DD}" type="datetimeFigureOut">
              <a:rPr lang="es-AR" smtClean="0"/>
              <a:t>16/07/2017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A747-A01F-43D1-B08D-6F6C2EBA480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363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ED6B-8519-4530-8DF3-54154A3AA3DD}" type="datetimeFigureOut">
              <a:rPr lang="es-AR" smtClean="0"/>
              <a:t>16/07/2017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A747-A01F-43D1-B08D-6F6C2EBA480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390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80" y="215027"/>
            <a:ext cx="3008835" cy="9151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71" y="215028"/>
            <a:ext cx="5112638" cy="46093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80" y="1130142"/>
            <a:ext cx="3008835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ED6B-8519-4530-8DF3-54154A3AA3DD}" type="datetimeFigureOut">
              <a:rPr lang="es-AR" smtClean="0"/>
              <a:t>16/07/2017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A747-A01F-43D1-B08D-6F6C2EBA480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249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599" y="3780473"/>
            <a:ext cx="5487353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599" y="482560"/>
            <a:ext cx="5487353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599" y="4226779"/>
            <a:ext cx="5487353" cy="633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ED6B-8519-4530-8DF3-54154A3AA3DD}" type="datetimeFigureOut">
              <a:rPr lang="es-AR" smtClean="0"/>
              <a:t>16/07/2017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A747-A01F-43D1-B08D-6F6C2EBA480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56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80" y="216277"/>
            <a:ext cx="8231029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80" y="1260158"/>
            <a:ext cx="8231029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79" y="5005626"/>
            <a:ext cx="213397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EED6B-8519-4530-8DF3-54154A3AA3DD}" type="datetimeFigureOut">
              <a:rPr lang="es-AR" smtClean="0"/>
              <a:t>16/07/2017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743" y="5005626"/>
            <a:ext cx="289610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4338" y="5005626"/>
            <a:ext cx="213397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CA747-A01F-43D1-B08D-6F6C2EBA480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602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4.jpe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10" Type="http://schemas.openxmlformats.org/officeDocument/2006/relationships/slide" Target="slide4.xml"/><Relationship Id="rId4" Type="http://schemas.openxmlformats.org/officeDocument/2006/relationships/image" Target="../media/image5.jpeg"/><Relationship Id="rId9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1.xml"/><Relationship Id="rId9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4.xml"/><Relationship Id="rId7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9" t="3830" r="8554" b="9348"/>
          <a:stretch/>
        </p:blipFill>
        <p:spPr bwMode="auto">
          <a:xfrm>
            <a:off x="-1" y="1"/>
            <a:ext cx="9173745" cy="540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7453114" y="4212505"/>
            <a:ext cx="10081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6" t="42408" r="84299" b="46518"/>
          <a:stretch/>
        </p:blipFill>
        <p:spPr bwMode="auto">
          <a:xfrm>
            <a:off x="108298" y="3830431"/>
            <a:ext cx="686535" cy="688880"/>
          </a:xfrm>
          <a:prstGeom prst="roundRect">
            <a:avLst>
              <a:gd name="adj" fmla="val 979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6" t="42408" r="84299" b="46518"/>
          <a:stretch/>
        </p:blipFill>
        <p:spPr bwMode="auto">
          <a:xfrm>
            <a:off x="108298" y="3102594"/>
            <a:ext cx="686535" cy="688880"/>
          </a:xfrm>
          <a:prstGeom prst="roundRect">
            <a:avLst>
              <a:gd name="adj" fmla="val 979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6" t="42408" r="84299" b="46518"/>
          <a:stretch/>
        </p:blipFill>
        <p:spPr bwMode="auto">
          <a:xfrm>
            <a:off x="108297" y="4517735"/>
            <a:ext cx="686535" cy="688880"/>
          </a:xfrm>
          <a:prstGeom prst="roundRect">
            <a:avLst>
              <a:gd name="adj" fmla="val 979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32623" y="3954767"/>
            <a:ext cx="662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0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arabara" pitchFamily="34" charset="0"/>
              </a:rPr>
              <a:t>MEDIDA</a:t>
            </a:r>
          </a:p>
          <a:p>
            <a:pPr algn="ctr"/>
            <a:r>
              <a:rPr lang="es-AR" sz="10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arabara" pitchFamily="34" charset="0"/>
              </a:rPr>
              <a:t>DIRECTA</a:t>
            </a:r>
            <a:endParaRPr lang="es-AR" sz="10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Harabara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0718" y="2268289"/>
            <a:ext cx="681691" cy="923083"/>
            <a:chOff x="-603537" y="2394708"/>
            <a:chExt cx="681691" cy="92308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" name="TextBox 1"/>
            <p:cNvSpPr txBox="1"/>
            <p:nvPr/>
          </p:nvSpPr>
          <p:spPr>
            <a:xfrm>
              <a:off x="-603537" y="2394708"/>
              <a:ext cx="4828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4000" dirty="0" smtClean="0">
                  <a:solidFill>
                    <a:schemeClr val="bg1"/>
                  </a:solidFill>
                  <a:latin typeface="Harabara" pitchFamily="34" charset="0"/>
                </a:rPr>
                <a:t>R</a:t>
              </a:r>
              <a:endParaRPr lang="es-AR" sz="4000" dirty="0">
                <a:solidFill>
                  <a:schemeClr val="bg1"/>
                </a:solidFill>
                <a:latin typeface="Harabar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425510" y="2609905"/>
              <a:ext cx="5036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4000" dirty="0" smtClean="0">
                  <a:solidFill>
                    <a:schemeClr val="bg1"/>
                  </a:solidFill>
                  <a:latin typeface="Harabara" pitchFamily="34" charset="0"/>
                </a:rPr>
                <a:t>X</a:t>
              </a:r>
              <a:endParaRPr lang="es-AR" sz="4000" dirty="0">
                <a:solidFill>
                  <a:schemeClr val="bg1"/>
                </a:solidFill>
                <a:latin typeface="Harabara" pitchFamily="34" charset="0"/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6" t="22151" r="57990" b="10618"/>
          <a:stretch/>
        </p:blipFill>
        <p:spPr bwMode="auto">
          <a:xfrm>
            <a:off x="220005" y="3178742"/>
            <a:ext cx="489143" cy="535215"/>
          </a:xfrm>
          <a:prstGeom prst="roundRect">
            <a:avLst>
              <a:gd name="adj" fmla="val 3772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36521" y="2405367"/>
            <a:ext cx="10081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36521" y="3086994"/>
            <a:ext cx="10081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36521" y="3799231"/>
            <a:ext cx="10081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0402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6"/>
    </mc:Choice>
    <mc:Fallback>
      <p:transition spd="slow" advTm="133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0" t="3964" r="8391" b="9015"/>
          <a:stretch/>
        </p:blipFill>
        <p:spPr bwMode="auto">
          <a:xfrm>
            <a:off x="0" y="0"/>
            <a:ext cx="9145588" cy="538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6825317" y="3379992"/>
            <a:ext cx="627797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6" t="42408" r="84299" b="46518"/>
          <a:stretch/>
        </p:blipFill>
        <p:spPr bwMode="auto">
          <a:xfrm>
            <a:off x="108298" y="3830431"/>
            <a:ext cx="686535" cy="688880"/>
          </a:xfrm>
          <a:prstGeom prst="roundRect">
            <a:avLst>
              <a:gd name="adj" fmla="val 979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6" t="42408" r="84299" b="46518"/>
          <a:stretch/>
        </p:blipFill>
        <p:spPr bwMode="auto">
          <a:xfrm>
            <a:off x="108298" y="3102594"/>
            <a:ext cx="686535" cy="688880"/>
          </a:xfrm>
          <a:prstGeom prst="roundRect">
            <a:avLst>
              <a:gd name="adj" fmla="val 979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6" t="42408" r="84299" b="46518"/>
          <a:stretch/>
        </p:blipFill>
        <p:spPr bwMode="auto">
          <a:xfrm>
            <a:off x="108297" y="4517735"/>
            <a:ext cx="686535" cy="688880"/>
          </a:xfrm>
          <a:prstGeom prst="roundRect">
            <a:avLst>
              <a:gd name="adj" fmla="val 979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2623" y="3954767"/>
            <a:ext cx="662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0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arabara" pitchFamily="34" charset="0"/>
              </a:rPr>
              <a:t>MEDIDA</a:t>
            </a:r>
          </a:p>
          <a:p>
            <a:pPr algn="ctr"/>
            <a:r>
              <a:rPr lang="es-AR" sz="10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arabara" pitchFamily="34" charset="0"/>
              </a:rPr>
              <a:t>DIRECTA</a:t>
            </a:r>
            <a:endParaRPr lang="es-AR" sz="10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Harabara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0718" y="2268289"/>
            <a:ext cx="681691" cy="923083"/>
            <a:chOff x="-603537" y="2394708"/>
            <a:chExt cx="681691" cy="92308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TextBox 9"/>
            <p:cNvSpPr txBox="1"/>
            <p:nvPr/>
          </p:nvSpPr>
          <p:spPr>
            <a:xfrm>
              <a:off x="-603537" y="2394708"/>
              <a:ext cx="4828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4000" dirty="0" smtClean="0">
                  <a:solidFill>
                    <a:schemeClr val="bg1"/>
                  </a:solidFill>
                  <a:latin typeface="Harabara" pitchFamily="34" charset="0"/>
                </a:rPr>
                <a:t>R</a:t>
              </a:r>
              <a:endParaRPr lang="es-AR" sz="4000" dirty="0">
                <a:solidFill>
                  <a:schemeClr val="bg1"/>
                </a:solidFill>
                <a:latin typeface="Harabar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425510" y="2609905"/>
              <a:ext cx="5036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4000" dirty="0" smtClean="0">
                  <a:solidFill>
                    <a:schemeClr val="bg1"/>
                  </a:solidFill>
                  <a:latin typeface="Harabara" pitchFamily="34" charset="0"/>
                </a:rPr>
                <a:t>X</a:t>
              </a:r>
              <a:endParaRPr lang="es-AR" sz="4000" dirty="0">
                <a:solidFill>
                  <a:schemeClr val="bg1"/>
                </a:solidFill>
                <a:latin typeface="Harabara" pitchFamily="34" charset="0"/>
              </a:endParaRPr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6" t="22151" r="57990" b="10618"/>
          <a:stretch/>
        </p:blipFill>
        <p:spPr bwMode="auto">
          <a:xfrm>
            <a:off x="220005" y="3178742"/>
            <a:ext cx="489143" cy="535215"/>
          </a:xfrm>
          <a:prstGeom prst="roundRect">
            <a:avLst>
              <a:gd name="adj" fmla="val 3772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>
            <a:hlinkClick r:id="rId6" action="ppaction://hlinksldjump"/>
          </p:cNvPr>
          <p:cNvSpPr/>
          <p:nvPr/>
        </p:nvSpPr>
        <p:spPr>
          <a:xfrm>
            <a:off x="36521" y="2405367"/>
            <a:ext cx="10081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angle 13">
            <a:hlinkClick r:id="rId7" action="ppaction://hlinksldjump"/>
          </p:cNvPr>
          <p:cNvSpPr/>
          <p:nvPr/>
        </p:nvSpPr>
        <p:spPr>
          <a:xfrm>
            <a:off x="36521" y="3086994"/>
            <a:ext cx="10081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angle 14">
            <a:hlinkClick r:id="rId8" action="ppaction://hlinksldjump"/>
          </p:cNvPr>
          <p:cNvSpPr/>
          <p:nvPr/>
        </p:nvSpPr>
        <p:spPr>
          <a:xfrm>
            <a:off x="36521" y="3799231"/>
            <a:ext cx="10081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473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0" t="3964" r="8391" b="9015"/>
          <a:stretch/>
        </p:blipFill>
        <p:spPr bwMode="auto">
          <a:xfrm>
            <a:off x="0" y="0"/>
            <a:ext cx="9145588" cy="538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977361" y="792125"/>
            <a:ext cx="8136904" cy="41044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98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lumMod val="88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AR" dirty="0"/>
          </a:p>
        </p:txBody>
      </p:sp>
      <p:pic>
        <p:nvPicPr>
          <p:cNvPr id="3074" name="Picture 2" descr="Resultado de imagen para huckaba rx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93" t="52465" r="29894" b="9555"/>
          <a:stretch/>
        </p:blipFill>
        <p:spPr bwMode="auto">
          <a:xfrm>
            <a:off x="2464764" y="1847521"/>
            <a:ext cx="2004050" cy="1523189"/>
          </a:xfrm>
          <a:prstGeom prst="roundRect">
            <a:avLst>
              <a:gd name="adj" fmla="val 1776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Callout 2 5"/>
          <p:cNvSpPr/>
          <p:nvPr/>
        </p:nvSpPr>
        <p:spPr>
          <a:xfrm>
            <a:off x="1265708" y="1332461"/>
            <a:ext cx="1152128" cy="360040"/>
          </a:xfrm>
          <a:prstGeom prst="borderCallout2">
            <a:avLst>
              <a:gd name="adj1" fmla="val 46046"/>
              <a:gd name="adj2" fmla="val 97807"/>
              <a:gd name="adj3" fmla="val 51393"/>
              <a:gd name="adj4" fmla="val 130638"/>
              <a:gd name="adj5" fmla="val 256397"/>
              <a:gd name="adj6" fmla="val 15892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.......mm</a:t>
            </a:r>
            <a:endParaRPr lang="es-AR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91985" y="2274471"/>
            <a:ext cx="54006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65708" y="972145"/>
            <a:ext cx="330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Ancho M-D </a:t>
            </a:r>
            <a:r>
              <a:rPr lang="es-AR" b="1" dirty="0" smtClean="0"/>
              <a:t>pieza X</a:t>
            </a:r>
            <a:r>
              <a:rPr lang="es-AR" dirty="0" smtClean="0"/>
              <a:t> en radiografía</a:t>
            </a:r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4886246" y="935509"/>
            <a:ext cx="301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Ancho M-D </a:t>
            </a:r>
            <a:r>
              <a:rPr lang="es-AR" b="1" dirty="0" smtClean="0"/>
              <a:t>pieza X</a:t>
            </a:r>
            <a:r>
              <a:rPr lang="es-AR" dirty="0" smtClean="0"/>
              <a:t> en modelo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1312636" y="3741568"/>
            <a:ext cx="330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Ancho M-D </a:t>
            </a:r>
            <a:r>
              <a:rPr lang="es-AR" b="1" dirty="0" smtClean="0"/>
              <a:t>pieza Y</a:t>
            </a:r>
            <a:r>
              <a:rPr lang="es-AR" dirty="0" smtClean="0"/>
              <a:t> en radiografía</a:t>
            </a:r>
            <a:endParaRPr lang="es-AR" dirty="0"/>
          </a:p>
        </p:txBody>
      </p:sp>
      <p:sp>
        <p:nvSpPr>
          <p:cNvPr id="18" name="Line Callout 2 17"/>
          <p:cNvSpPr/>
          <p:nvPr/>
        </p:nvSpPr>
        <p:spPr>
          <a:xfrm>
            <a:off x="1312636" y="3375596"/>
            <a:ext cx="1152128" cy="360040"/>
          </a:xfrm>
          <a:prstGeom prst="borderCallout2">
            <a:avLst>
              <a:gd name="adj1" fmla="val 46046"/>
              <a:gd name="adj2" fmla="val 97807"/>
              <a:gd name="adj3" fmla="val 48257"/>
              <a:gd name="adj4" fmla="val 130638"/>
              <a:gd name="adj5" fmla="val -86160"/>
              <a:gd name="adj6" fmla="val 138296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……….mm</a:t>
            </a:r>
            <a:endParaRPr lang="es-AR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901270" y="3082411"/>
            <a:ext cx="432048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9" name="Group 2048"/>
          <p:cNvGrpSpPr/>
          <p:nvPr/>
        </p:nvGrpSpPr>
        <p:grpSpPr>
          <a:xfrm>
            <a:off x="5658088" y="2119355"/>
            <a:ext cx="2480156" cy="1256241"/>
            <a:chOff x="5368722" y="2027632"/>
            <a:chExt cx="1934090" cy="979648"/>
          </a:xfrm>
        </p:grpSpPr>
        <p:sp>
          <p:nvSpPr>
            <p:cNvPr id="17" name="Freeform 16"/>
            <p:cNvSpPr/>
            <p:nvPr/>
          </p:nvSpPr>
          <p:spPr>
            <a:xfrm>
              <a:off x="5368722" y="2149009"/>
              <a:ext cx="1934090" cy="853952"/>
            </a:xfrm>
            <a:custGeom>
              <a:avLst/>
              <a:gdLst>
                <a:gd name="connsiteX0" fmla="*/ 67866 w 1934090"/>
                <a:gd name="connsiteY0" fmla="*/ 9 h 853952"/>
                <a:gd name="connsiteX1" fmla="*/ 18055 w 1934090"/>
                <a:gd name="connsiteY1" fmla="*/ 42705 h 853952"/>
                <a:gd name="connsiteX2" fmla="*/ 265 w 1934090"/>
                <a:gd name="connsiteY2" fmla="*/ 71168 h 853952"/>
                <a:gd name="connsiteX3" fmla="*/ 7381 w 1934090"/>
                <a:gd name="connsiteY3" fmla="*/ 644003 h 853952"/>
                <a:gd name="connsiteX4" fmla="*/ 7381 w 1934090"/>
                <a:gd name="connsiteY4" fmla="*/ 693814 h 853952"/>
                <a:gd name="connsiteX5" fmla="*/ 7381 w 1934090"/>
                <a:gd name="connsiteY5" fmla="*/ 725836 h 853952"/>
                <a:gd name="connsiteX6" fmla="*/ 7381 w 1934090"/>
                <a:gd name="connsiteY6" fmla="*/ 743626 h 853952"/>
                <a:gd name="connsiteX7" fmla="*/ 89214 w 1934090"/>
                <a:gd name="connsiteY7" fmla="*/ 768532 h 853952"/>
                <a:gd name="connsiteX8" fmla="*/ 238649 w 1934090"/>
                <a:gd name="connsiteY8" fmla="*/ 804112 h 853952"/>
                <a:gd name="connsiteX9" fmla="*/ 331157 w 1934090"/>
                <a:gd name="connsiteY9" fmla="*/ 829017 h 853952"/>
                <a:gd name="connsiteX10" fmla="*/ 423664 w 1934090"/>
                <a:gd name="connsiteY10" fmla="*/ 850365 h 853952"/>
                <a:gd name="connsiteX11" fmla="*/ 441454 w 1934090"/>
                <a:gd name="connsiteY11" fmla="*/ 853923 h 853952"/>
                <a:gd name="connsiteX12" fmla="*/ 1089006 w 1934090"/>
                <a:gd name="connsiteY12" fmla="*/ 850365 h 853952"/>
                <a:gd name="connsiteX13" fmla="*/ 1590680 w 1934090"/>
                <a:gd name="connsiteY13" fmla="*/ 846807 h 853952"/>
                <a:gd name="connsiteX14" fmla="*/ 1629818 w 1934090"/>
                <a:gd name="connsiteY14" fmla="*/ 846807 h 853952"/>
                <a:gd name="connsiteX15" fmla="*/ 1651166 w 1934090"/>
                <a:gd name="connsiteY15" fmla="*/ 846807 h 853952"/>
                <a:gd name="connsiteX16" fmla="*/ 1725883 w 1934090"/>
                <a:gd name="connsiteY16" fmla="*/ 825459 h 853952"/>
                <a:gd name="connsiteX17" fmla="*/ 1825507 w 1934090"/>
                <a:gd name="connsiteY17" fmla="*/ 800554 h 853952"/>
                <a:gd name="connsiteX18" fmla="*/ 1889550 w 1934090"/>
                <a:gd name="connsiteY18" fmla="*/ 786322 h 853952"/>
                <a:gd name="connsiteX19" fmla="*/ 1918014 w 1934090"/>
                <a:gd name="connsiteY19" fmla="*/ 775648 h 853952"/>
                <a:gd name="connsiteX20" fmla="*/ 1925130 w 1934090"/>
                <a:gd name="connsiteY20" fmla="*/ 704488 h 853952"/>
                <a:gd name="connsiteX21" fmla="*/ 1928688 w 1934090"/>
                <a:gd name="connsiteY21" fmla="*/ 604865 h 853952"/>
                <a:gd name="connsiteX22" fmla="*/ 1932246 w 1934090"/>
                <a:gd name="connsiteY22" fmla="*/ 508800 h 853952"/>
                <a:gd name="connsiteX23" fmla="*/ 1932246 w 1934090"/>
                <a:gd name="connsiteY23" fmla="*/ 462546 h 853952"/>
                <a:gd name="connsiteX24" fmla="*/ 1932246 w 1934090"/>
                <a:gd name="connsiteY24" fmla="*/ 448314 h 853952"/>
                <a:gd name="connsiteX25" fmla="*/ 1907340 w 1934090"/>
                <a:gd name="connsiteY25" fmla="*/ 469662 h 853952"/>
                <a:gd name="connsiteX26" fmla="*/ 1868203 w 1934090"/>
                <a:gd name="connsiteY26" fmla="*/ 498126 h 853952"/>
                <a:gd name="connsiteX27" fmla="*/ 1832623 w 1934090"/>
                <a:gd name="connsiteY27" fmla="*/ 519473 h 853952"/>
                <a:gd name="connsiteX28" fmla="*/ 1789927 w 1934090"/>
                <a:gd name="connsiteY28" fmla="*/ 544379 h 853952"/>
                <a:gd name="connsiteX29" fmla="*/ 1757905 w 1934090"/>
                <a:gd name="connsiteY29" fmla="*/ 544379 h 853952"/>
                <a:gd name="connsiteX30" fmla="*/ 1715210 w 1934090"/>
                <a:gd name="connsiteY30" fmla="*/ 544379 h 853952"/>
                <a:gd name="connsiteX31" fmla="*/ 1651166 w 1934090"/>
                <a:gd name="connsiteY31" fmla="*/ 537263 h 853952"/>
                <a:gd name="connsiteX32" fmla="*/ 1608470 w 1934090"/>
                <a:gd name="connsiteY32" fmla="*/ 519473 h 853952"/>
                <a:gd name="connsiteX33" fmla="*/ 1498173 w 1934090"/>
                <a:gd name="connsiteY33" fmla="*/ 480336 h 853952"/>
                <a:gd name="connsiteX34" fmla="*/ 1444803 w 1934090"/>
                <a:gd name="connsiteY34" fmla="*/ 466104 h 853952"/>
                <a:gd name="connsiteX35" fmla="*/ 1398550 w 1934090"/>
                <a:gd name="connsiteY35" fmla="*/ 448314 h 853952"/>
                <a:gd name="connsiteX36" fmla="*/ 1370086 w 1934090"/>
                <a:gd name="connsiteY36" fmla="*/ 441198 h 853952"/>
                <a:gd name="connsiteX37" fmla="*/ 1334506 w 1934090"/>
                <a:gd name="connsiteY37" fmla="*/ 441198 h 853952"/>
                <a:gd name="connsiteX38" fmla="*/ 1284694 w 1934090"/>
                <a:gd name="connsiteY38" fmla="*/ 469662 h 853952"/>
                <a:gd name="connsiteX39" fmla="*/ 1245557 w 1934090"/>
                <a:gd name="connsiteY39" fmla="*/ 491010 h 853952"/>
                <a:gd name="connsiteX40" fmla="*/ 1199303 w 1934090"/>
                <a:gd name="connsiteY40" fmla="*/ 501684 h 853952"/>
                <a:gd name="connsiteX41" fmla="*/ 1160165 w 1934090"/>
                <a:gd name="connsiteY41" fmla="*/ 519473 h 853952"/>
                <a:gd name="connsiteX42" fmla="*/ 1106796 w 1934090"/>
                <a:gd name="connsiteY42" fmla="*/ 533705 h 853952"/>
                <a:gd name="connsiteX43" fmla="*/ 1042752 w 1934090"/>
                <a:gd name="connsiteY43" fmla="*/ 547937 h 853952"/>
                <a:gd name="connsiteX44" fmla="*/ 950245 w 1934090"/>
                <a:gd name="connsiteY44" fmla="*/ 547937 h 853952"/>
                <a:gd name="connsiteX45" fmla="*/ 886201 w 1934090"/>
                <a:gd name="connsiteY45" fmla="*/ 537263 h 853952"/>
                <a:gd name="connsiteX46" fmla="*/ 783020 w 1934090"/>
                <a:gd name="connsiteY46" fmla="*/ 519473 h 853952"/>
                <a:gd name="connsiteX47" fmla="*/ 711860 w 1934090"/>
                <a:gd name="connsiteY47" fmla="*/ 512358 h 853952"/>
                <a:gd name="connsiteX48" fmla="*/ 637143 w 1934090"/>
                <a:gd name="connsiteY48" fmla="*/ 483894 h 853952"/>
                <a:gd name="connsiteX49" fmla="*/ 558867 w 1934090"/>
                <a:gd name="connsiteY49" fmla="*/ 451872 h 853952"/>
                <a:gd name="connsiteX50" fmla="*/ 480592 w 1934090"/>
                <a:gd name="connsiteY50" fmla="*/ 412734 h 853952"/>
                <a:gd name="connsiteX51" fmla="*/ 423664 w 1934090"/>
                <a:gd name="connsiteY51" fmla="*/ 380712 h 853952"/>
                <a:gd name="connsiteX52" fmla="*/ 377410 w 1934090"/>
                <a:gd name="connsiteY52" fmla="*/ 330901 h 853952"/>
                <a:gd name="connsiteX53" fmla="*/ 324041 w 1934090"/>
                <a:gd name="connsiteY53" fmla="*/ 273973 h 853952"/>
                <a:gd name="connsiteX54" fmla="*/ 263555 w 1934090"/>
                <a:gd name="connsiteY54" fmla="*/ 202814 h 853952"/>
                <a:gd name="connsiteX55" fmla="*/ 217301 w 1934090"/>
                <a:gd name="connsiteY55" fmla="*/ 156560 h 853952"/>
                <a:gd name="connsiteX56" fmla="*/ 185280 w 1934090"/>
                <a:gd name="connsiteY56" fmla="*/ 110306 h 853952"/>
                <a:gd name="connsiteX57" fmla="*/ 156816 w 1934090"/>
                <a:gd name="connsiteY57" fmla="*/ 74726 h 853952"/>
                <a:gd name="connsiteX58" fmla="*/ 110562 w 1934090"/>
                <a:gd name="connsiteY58" fmla="*/ 39147 h 853952"/>
                <a:gd name="connsiteX59" fmla="*/ 67866 w 1934090"/>
                <a:gd name="connsiteY59" fmla="*/ 9 h 85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934090" h="853952">
                  <a:moveTo>
                    <a:pt x="67866" y="9"/>
                  </a:moveTo>
                  <a:cubicBezTo>
                    <a:pt x="52448" y="602"/>
                    <a:pt x="29322" y="30845"/>
                    <a:pt x="18055" y="42705"/>
                  </a:cubicBezTo>
                  <a:cubicBezTo>
                    <a:pt x="6788" y="54565"/>
                    <a:pt x="2044" y="-29048"/>
                    <a:pt x="265" y="71168"/>
                  </a:cubicBezTo>
                  <a:cubicBezTo>
                    <a:pt x="-1514" y="171384"/>
                    <a:pt x="6195" y="540229"/>
                    <a:pt x="7381" y="644003"/>
                  </a:cubicBezTo>
                  <a:cubicBezTo>
                    <a:pt x="8567" y="747777"/>
                    <a:pt x="7381" y="693814"/>
                    <a:pt x="7381" y="693814"/>
                  </a:cubicBezTo>
                  <a:lnTo>
                    <a:pt x="7381" y="725836"/>
                  </a:lnTo>
                  <a:cubicBezTo>
                    <a:pt x="7381" y="734138"/>
                    <a:pt x="-6258" y="736510"/>
                    <a:pt x="7381" y="743626"/>
                  </a:cubicBezTo>
                  <a:cubicBezTo>
                    <a:pt x="21020" y="750742"/>
                    <a:pt x="50669" y="758451"/>
                    <a:pt x="89214" y="768532"/>
                  </a:cubicBezTo>
                  <a:cubicBezTo>
                    <a:pt x="127759" y="778613"/>
                    <a:pt x="198325" y="794031"/>
                    <a:pt x="238649" y="804112"/>
                  </a:cubicBezTo>
                  <a:cubicBezTo>
                    <a:pt x="278973" y="814193"/>
                    <a:pt x="300321" y="821308"/>
                    <a:pt x="331157" y="829017"/>
                  </a:cubicBezTo>
                  <a:cubicBezTo>
                    <a:pt x="361993" y="836726"/>
                    <a:pt x="405281" y="846214"/>
                    <a:pt x="423664" y="850365"/>
                  </a:cubicBezTo>
                  <a:cubicBezTo>
                    <a:pt x="442047" y="854516"/>
                    <a:pt x="441454" y="853923"/>
                    <a:pt x="441454" y="853923"/>
                  </a:cubicBezTo>
                  <a:lnTo>
                    <a:pt x="1089006" y="850365"/>
                  </a:lnTo>
                  <a:lnTo>
                    <a:pt x="1590680" y="846807"/>
                  </a:lnTo>
                  <a:lnTo>
                    <a:pt x="1629818" y="846807"/>
                  </a:lnTo>
                  <a:cubicBezTo>
                    <a:pt x="1639899" y="846807"/>
                    <a:pt x="1635155" y="850365"/>
                    <a:pt x="1651166" y="846807"/>
                  </a:cubicBezTo>
                  <a:cubicBezTo>
                    <a:pt x="1667177" y="843249"/>
                    <a:pt x="1696826" y="833168"/>
                    <a:pt x="1725883" y="825459"/>
                  </a:cubicBezTo>
                  <a:cubicBezTo>
                    <a:pt x="1754940" y="817750"/>
                    <a:pt x="1798229" y="807077"/>
                    <a:pt x="1825507" y="800554"/>
                  </a:cubicBezTo>
                  <a:cubicBezTo>
                    <a:pt x="1852785" y="794031"/>
                    <a:pt x="1874132" y="790473"/>
                    <a:pt x="1889550" y="786322"/>
                  </a:cubicBezTo>
                  <a:cubicBezTo>
                    <a:pt x="1904968" y="782171"/>
                    <a:pt x="1912084" y="789287"/>
                    <a:pt x="1918014" y="775648"/>
                  </a:cubicBezTo>
                  <a:cubicBezTo>
                    <a:pt x="1923944" y="762009"/>
                    <a:pt x="1923351" y="732952"/>
                    <a:pt x="1925130" y="704488"/>
                  </a:cubicBezTo>
                  <a:cubicBezTo>
                    <a:pt x="1926909" y="676024"/>
                    <a:pt x="1927502" y="637480"/>
                    <a:pt x="1928688" y="604865"/>
                  </a:cubicBezTo>
                  <a:cubicBezTo>
                    <a:pt x="1929874" y="572250"/>
                    <a:pt x="1931653" y="532520"/>
                    <a:pt x="1932246" y="508800"/>
                  </a:cubicBezTo>
                  <a:cubicBezTo>
                    <a:pt x="1932839" y="485080"/>
                    <a:pt x="1932246" y="462546"/>
                    <a:pt x="1932246" y="462546"/>
                  </a:cubicBezTo>
                  <a:cubicBezTo>
                    <a:pt x="1932246" y="452465"/>
                    <a:pt x="1936397" y="447128"/>
                    <a:pt x="1932246" y="448314"/>
                  </a:cubicBezTo>
                  <a:cubicBezTo>
                    <a:pt x="1928095" y="449500"/>
                    <a:pt x="1918014" y="461360"/>
                    <a:pt x="1907340" y="469662"/>
                  </a:cubicBezTo>
                  <a:cubicBezTo>
                    <a:pt x="1896666" y="477964"/>
                    <a:pt x="1880656" y="489824"/>
                    <a:pt x="1868203" y="498126"/>
                  </a:cubicBezTo>
                  <a:cubicBezTo>
                    <a:pt x="1855750" y="506428"/>
                    <a:pt x="1832623" y="519473"/>
                    <a:pt x="1832623" y="519473"/>
                  </a:cubicBezTo>
                  <a:cubicBezTo>
                    <a:pt x="1819577" y="527182"/>
                    <a:pt x="1802380" y="540228"/>
                    <a:pt x="1789927" y="544379"/>
                  </a:cubicBezTo>
                  <a:cubicBezTo>
                    <a:pt x="1777474" y="548530"/>
                    <a:pt x="1757905" y="544379"/>
                    <a:pt x="1757905" y="544379"/>
                  </a:cubicBezTo>
                  <a:cubicBezTo>
                    <a:pt x="1745452" y="544379"/>
                    <a:pt x="1733000" y="545565"/>
                    <a:pt x="1715210" y="544379"/>
                  </a:cubicBezTo>
                  <a:cubicBezTo>
                    <a:pt x="1697420" y="543193"/>
                    <a:pt x="1668956" y="541414"/>
                    <a:pt x="1651166" y="537263"/>
                  </a:cubicBezTo>
                  <a:cubicBezTo>
                    <a:pt x="1633376" y="533112"/>
                    <a:pt x="1633969" y="528961"/>
                    <a:pt x="1608470" y="519473"/>
                  </a:cubicBezTo>
                  <a:cubicBezTo>
                    <a:pt x="1582971" y="509985"/>
                    <a:pt x="1525451" y="489231"/>
                    <a:pt x="1498173" y="480336"/>
                  </a:cubicBezTo>
                  <a:cubicBezTo>
                    <a:pt x="1470895" y="471441"/>
                    <a:pt x="1461407" y="471441"/>
                    <a:pt x="1444803" y="466104"/>
                  </a:cubicBezTo>
                  <a:cubicBezTo>
                    <a:pt x="1428199" y="460767"/>
                    <a:pt x="1411003" y="452465"/>
                    <a:pt x="1398550" y="448314"/>
                  </a:cubicBezTo>
                  <a:cubicBezTo>
                    <a:pt x="1386097" y="444163"/>
                    <a:pt x="1380760" y="442384"/>
                    <a:pt x="1370086" y="441198"/>
                  </a:cubicBezTo>
                  <a:cubicBezTo>
                    <a:pt x="1359412" y="440012"/>
                    <a:pt x="1348738" y="436454"/>
                    <a:pt x="1334506" y="441198"/>
                  </a:cubicBezTo>
                  <a:cubicBezTo>
                    <a:pt x="1320274" y="445942"/>
                    <a:pt x="1299519" y="461360"/>
                    <a:pt x="1284694" y="469662"/>
                  </a:cubicBezTo>
                  <a:cubicBezTo>
                    <a:pt x="1269869" y="477964"/>
                    <a:pt x="1259789" y="485673"/>
                    <a:pt x="1245557" y="491010"/>
                  </a:cubicBezTo>
                  <a:cubicBezTo>
                    <a:pt x="1231325" y="496347"/>
                    <a:pt x="1213535" y="496940"/>
                    <a:pt x="1199303" y="501684"/>
                  </a:cubicBezTo>
                  <a:cubicBezTo>
                    <a:pt x="1185071" y="506428"/>
                    <a:pt x="1175583" y="514136"/>
                    <a:pt x="1160165" y="519473"/>
                  </a:cubicBezTo>
                  <a:cubicBezTo>
                    <a:pt x="1144747" y="524810"/>
                    <a:pt x="1126365" y="528961"/>
                    <a:pt x="1106796" y="533705"/>
                  </a:cubicBezTo>
                  <a:cubicBezTo>
                    <a:pt x="1087227" y="538449"/>
                    <a:pt x="1068844" y="545565"/>
                    <a:pt x="1042752" y="547937"/>
                  </a:cubicBezTo>
                  <a:cubicBezTo>
                    <a:pt x="1016660" y="550309"/>
                    <a:pt x="976337" y="549716"/>
                    <a:pt x="950245" y="547937"/>
                  </a:cubicBezTo>
                  <a:cubicBezTo>
                    <a:pt x="924153" y="546158"/>
                    <a:pt x="886201" y="537263"/>
                    <a:pt x="886201" y="537263"/>
                  </a:cubicBezTo>
                  <a:cubicBezTo>
                    <a:pt x="858330" y="532519"/>
                    <a:pt x="812077" y="523624"/>
                    <a:pt x="783020" y="519473"/>
                  </a:cubicBezTo>
                  <a:cubicBezTo>
                    <a:pt x="753963" y="515322"/>
                    <a:pt x="736173" y="518288"/>
                    <a:pt x="711860" y="512358"/>
                  </a:cubicBezTo>
                  <a:cubicBezTo>
                    <a:pt x="687547" y="506428"/>
                    <a:pt x="662642" y="493975"/>
                    <a:pt x="637143" y="483894"/>
                  </a:cubicBezTo>
                  <a:cubicBezTo>
                    <a:pt x="611644" y="473813"/>
                    <a:pt x="584959" y="463732"/>
                    <a:pt x="558867" y="451872"/>
                  </a:cubicBezTo>
                  <a:cubicBezTo>
                    <a:pt x="532775" y="440012"/>
                    <a:pt x="503126" y="424594"/>
                    <a:pt x="480592" y="412734"/>
                  </a:cubicBezTo>
                  <a:cubicBezTo>
                    <a:pt x="458058" y="400874"/>
                    <a:pt x="440861" y="394351"/>
                    <a:pt x="423664" y="380712"/>
                  </a:cubicBezTo>
                  <a:cubicBezTo>
                    <a:pt x="406467" y="367073"/>
                    <a:pt x="377410" y="330901"/>
                    <a:pt x="377410" y="330901"/>
                  </a:cubicBezTo>
                  <a:cubicBezTo>
                    <a:pt x="360806" y="313111"/>
                    <a:pt x="343017" y="295321"/>
                    <a:pt x="324041" y="273973"/>
                  </a:cubicBezTo>
                  <a:cubicBezTo>
                    <a:pt x="305065" y="252625"/>
                    <a:pt x="281345" y="222383"/>
                    <a:pt x="263555" y="202814"/>
                  </a:cubicBezTo>
                  <a:cubicBezTo>
                    <a:pt x="245765" y="183245"/>
                    <a:pt x="230347" y="171978"/>
                    <a:pt x="217301" y="156560"/>
                  </a:cubicBezTo>
                  <a:cubicBezTo>
                    <a:pt x="204255" y="141142"/>
                    <a:pt x="195361" y="123945"/>
                    <a:pt x="185280" y="110306"/>
                  </a:cubicBezTo>
                  <a:cubicBezTo>
                    <a:pt x="175199" y="96667"/>
                    <a:pt x="169269" y="86586"/>
                    <a:pt x="156816" y="74726"/>
                  </a:cubicBezTo>
                  <a:cubicBezTo>
                    <a:pt x="144363" y="62866"/>
                    <a:pt x="122422" y="50414"/>
                    <a:pt x="110562" y="39147"/>
                  </a:cubicBezTo>
                  <a:cubicBezTo>
                    <a:pt x="98702" y="27880"/>
                    <a:pt x="83284" y="-584"/>
                    <a:pt x="67866" y="9"/>
                  </a:cubicBezTo>
                  <a:close/>
                </a:path>
              </a:pathLst>
            </a:custGeom>
            <a:blipFill>
              <a:blip r:embed="rId4"/>
              <a:tile tx="0" ty="0" sx="100000" sy="100000" flip="none" algn="tl"/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5432829" y="2157055"/>
              <a:ext cx="1850826" cy="586540"/>
            </a:xfrm>
            <a:custGeom>
              <a:avLst/>
              <a:gdLst>
                <a:gd name="connsiteX0" fmla="*/ 201 w 1850826"/>
                <a:gd name="connsiteY0" fmla="*/ 6195 h 586540"/>
                <a:gd name="connsiteX1" fmla="*/ 82035 w 1850826"/>
                <a:gd name="connsiteY1" fmla="*/ 88028 h 586540"/>
                <a:gd name="connsiteX2" fmla="*/ 224354 w 1850826"/>
                <a:gd name="connsiteY2" fmla="*/ 290833 h 586540"/>
                <a:gd name="connsiteX3" fmla="*/ 380905 w 1850826"/>
                <a:gd name="connsiteY3" fmla="*/ 415362 h 586540"/>
                <a:gd name="connsiteX4" fmla="*/ 523224 w 1850826"/>
                <a:gd name="connsiteY4" fmla="*/ 500754 h 586540"/>
                <a:gd name="connsiteX5" fmla="*/ 768724 w 1850826"/>
                <a:gd name="connsiteY5" fmla="*/ 575471 h 586540"/>
                <a:gd name="connsiteX6" fmla="*/ 1067594 w 1850826"/>
                <a:gd name="connsiteY6" fmla="*/ 586145 h 586540"/>
                <a:gd name="connsiteX7" fmla="*/ 1305979 w 1850826"/>
                <a:gd name="connsiteY7" fmla="*/ 582587 h 586540"/>
                <a:gd name="connsiteX8" fmla="*/ 1619081 w 1850826"/>
                <a:gd name="connsiteY8" fmla="*/ 557681 h 586540"/>
                <a:gd name="connsiteX9" fmla="*/ 1722262 w 1850826"/>
                <a:gd name="connsiteY9" fmla="*/ 539891 h 586540"/>
                <a:gd name="connsiteX10" fmla="*/ 1793422 w 1850826"/>
                <a:gd name="connsiteY10" fmla="*/ 529217 h 586540"/>
                <a:gd name="connsiteX11" fmla="*/ 1836117 w 1850826"/>
                <a:gd name="connsiteY11" fmla="*/ 490080 h 586540"/>
                <a:gd name="connsiteX12" fmla="*/ 1843233 w 1850826"/>
                <a:gd name="connsiteY12" fmla="*/ 468732 h 586540"/>
                <a:gd name="connsiteX13" fmla="*/ 1850349 w 1850826"/>
                <a:gd name="connsiteY13" fmla="*/ 433152 h 586540"/>
                <a:gd name="connsiteX14" fmla="*/ 1829001 w 1850826"/>
                <a:gd name="connsiteY14" fmla="*/ 408246 h 586540"/>
                <a:gd name="connsiteX15" fmla="*/ 1793422 w 1850826"/>
                <a:gd name="connsiteY15" fmla="*/ 379782 h 586540"/>
                <a:gd name="connsiteX16" fmla="*/ 1761400 w 1850826"/>
                <a:gd name="connsiteY16" fmla="*/ 326413 h 586540"/>
                <a:gd name="connsiteX17" fmla="*/ 1743610 w 1850826"/>
                <a:gd name="connsiteY17" fmla="*/ 287275 h 586540"/>
                <a:gd name="connsiteX18" fmla="*/ 1736494 w 1850826"/>
                <a:gd name="connsiteY18" fmla="*/ 233905 h 586540"/>
                <a:gd name="connsiteX19" fmla="*/ 1736494 w 1850826"/>
                <a:gd name="connsiteY19" fmla="*/ 184094 h 586540"/>
                <a:gd name="connsiteX20" fmla="*/ 1747168 w 1850826"/>
                <a:gd name="connsiteY20" fmla="*/ 144956 h 586540"/>
                <a:gd name="connsiteX21" fmla="*/ 1708030 w 1850826"/>
                <a:gd name="connsiteY21" fmla="*/ 70238 h 586540"/>
                <a:gd name="connsiteX22" fmla="*/ 1547921 w 1850826"/>
                <a:gd name="connsiteY22" fmla="*/ 91586 h 586540"/>
                <a:gd name="connsiteX23" fmla="*/ 1252609 w 1850826"/>
                <a:gd name="connsiteY23" fmla="*/ 80912 h 586540"/>
                <a:gd name="connsiteX24" fmla="*/ 1032015 w 1850826"/>
                <a:gd name="connsiteY24" fmla="*/ 70238 h 586540"/>
                <a:gd name="connsiteX25" fmla="*/ 804304 w 1850826"/>
                <a:gd name="connsiteY25" fmla="*/ 56006 h 586540"/>
                <a:gd name="connsiteX26" fmla="*/ 441390 w 1850826"/>
                <a:gd name="connsiteY26" fmla="*/ 45333 h 586540"/>
                <a:gd name="connsiteX27" fmla="*/ 249260 w 1850826"/>
                <a:gd name="connsiteY27" fmla="*/ 20427 h 586540"/>
                <a:gd name="connsiteX28" fmla="*/ 114057 w 1850826"/>
                <a:gd name="connsiteY28" fmla="*/ 6195 h 586540"/>
                <a:gd name="connsiteX29" fmla="*/ 60687 w 1850826"/>
                <a:gd name="connsiteY29" fmla="*/ 6195 h 586540"/>
                <a:gd name="connsiteX30" fmla="*/ 201 w 1850826"/>
                <a:gd name="connsiteY30" fmla="*/ 6195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50826" h="586540">
                  <a:moveTo>
                    <a:pt x="201" y="6195"/>
                  </a:moveTo>
                  <a:cubicBezTo>
                    <a:pt x="3759" y="19834"/>
                    <a:pt x="44676" y="40588"/>
                    <a:pt x="82035" y="88028"/>
                  </a:cubicBezTo>
                  <a:cubicBezTo>
                    <a:pt x="119394" y="135468"/>
                    <a:pt x="174542" y="236277"/>
                    <a:pt x="224354" y="290833"/>
                  </a:cubicBezTo>
                  <a:cubicBezTo>
                    <a:pt x="274166" y="345389"/>
                    <a:pt x="331093" y="380375"/>
                    <a:pt x="380905" y="415362"/>
                  </a:cubicBezTo>
                  <a:cubicBezTo>
                    <a:pt x="430717" y="450349"/>
                    <a:pt x="458588" y="474069"/>
                    <a:pt x="523224" y="500754"/>
                  </a:cubicBezTo>
                  <a:cubicBezTo>
                    <a:pt x="587861" y="527439"/>
                    <a:pt x="677996" y="561239"/>
                    <a:pt x="768724" y="575471"/>
                  </a:cubicBezTo>
                  <a:cubicBezTo>
                    <a:pt x="859452" y="589703"/>
                    <a:pt x="1067594" y="586145"/>
                    <a:pt x="1067594" y="586145"/>
                  </a:cubicBezTo>
                  <a:lnTo>
                    <a:pt x="1305979" y="582587"/>
                  </a:lnTo>
                  <a:cubicBezTo>
                    <a:pt x="1397893" y="577843"/>
                    <a:pt x="1549701" y="564797"/>
                    <a:pt x="1619081" y="557681"/>
                  </a:cubicBezTo>
                  <a:cubicBezTo>
                    <a:pt x="1688461" y="550565"/>
                    <a:pt x="1693205" y="544635"/>
                    <a:pt x="1722262" y="539891"/>
                  </a:cubicBezTo>
                  <a:cubicBezTo>
                    <a:pt x="1751319" y="535147"/>
                    <a:pt x="1774446" y="537519"/>
                    <a:pt x="1793422" y="529217"/>
                  </a:cubicBezTo>
                  <a:cubicBezTo>
                    <a:pt x="1812398" y="520915"/>
                    <a:pt x="1827815" y="500161"/>
                    <a:pt x="1836117" y="490080"/>
                  </a:cubicBezTo>
                  <a:cubicBezTo>
                    <a:pt x="1844419" y="479999"/>
                    <a:pt x="1840861" y="478220"/>
                    <a:pt x="1843233" y="468732"/>
                  </a:cubicBezTo>
                  <a:cubicBezTo>
                    <a:pt x="1845605" y="459244"/>
                    <a:pt x="1852721" y="443233"/>
                    <a:pt x="1850349" y="433152"/>
                  </a:cubicBezTo>
                  <a:cubicBezTo>
                    <a:pt x="1847977" y="423071"/>
                    <a:pt x="1838489" y="417141"/>
                    <a:pt x="1829001" y="408246"/>
                  </a:cubicBezTo>
                  <a:cubicBezTo>
                    <a:pt x="1819513" y="399351"/>
                    <a:pt x="1804689" y="393421"/>
                    <a:pt x="1793422" y="379782"/>
                  </a:cubicBezTo>
                  <a:cubicBezTo>
                    <a:pt x="1782155" y="366143"/>
                    <a:pt x="1769702" y="341831"/>
                    <a:pt x="1761400" y="326413"/>
                  </a:cubicBezTo>
                  <a:cubicBezTo>
                    <a:pt x="1753098" y="310995"/>
                    <a:pt x="1747761" y="302693"/>
                    <a:pt x="1743610" y="287275"/>
                  </a:cubicBezTo>
                  <a:cubicBezTo>
                    <a:pt x="1739459" y="271857"/>
                    <a:pt x="1737680" y="251102"/>
                    <a:pt x="1736494" y="233905"/>
                  </a:cubicBezTo>
                  <a:cubicBezTo>
                    <a:pt x="1735308" y="216708"/>
                    <a:pt x="1734715" y="198919"/>
                    <a:pt x="1736494" y="184094"/>
                  </a:cubicBezTo>
                  <a:cubicBezTo>
                    <a:pt x="1738273" y="169269"/>
                    <a:pt x="1751912" y="163932"/>
                    <a:pt x="1747168" y="144956"/>
                  </a:cubicBezTo>
                  <a:cubicBezTo>
                    <a:pt x="1742424" y="125980"/>
                    <a:pt x="1741238" y="79133"/>
                    <a:pt x="1708030" y="70238"/>
                  </a:cubicBezTo>
                  <a:cubicBezTo>
                    <a:pt x="1674822" y="61343"/>
                    <a:pt x="1623824" y="89807"/>
                    <a:pt x="1547921" y="91586"/>
                  </a:cubicBezTo>
                  <a:cubicBezTo>
                    <a:pt x="1472018" y="93365"/>
                    <a:pt x="1252609" y="80912"/>
                    <a:pt x="1252609" y="80912"/>
                  </a:cubicBezTo>
                  <a:lnTo>
                    <a:pt x="1032015" y="70238"/>
                  </a:lnTo>
                  <a:cubicBezTo>
                    <a:pt x="957297" y="66087"/>
                    <a:pt x="902741" y="60157"/>
                    <a:pt x="804304" y="56006"/>
                  </a:cubicBezTo>
                  <a:cubicBezTo>
                    <a:pt x="705867" y="51855"/>
                    <a:pt x="533897" y="51263"/>
                    <a:pt x="441390" y="45333"/>
                  </a:cubicBezTo>
                  <a:cubicBezTo>
                    <a:pt x="348883" y="39403"/>
                    <a:pt x="303816" y="26950"/>
                    <a:pt x="249260" y="20427"/>
                  </a:cubicBezTo>
                  <a:cubicBezTo>
                    <a:pt x="194705" y="13904"/>
                    <a:pt x="145486" y="8567"/>
                    <a:pt x="114057" y="6195"/>
                  </a:cubicBezTo>
                  <a:cubicBezTo>
                    <a:pt x="82628" y="3823"/>
                    <a:pt x="80256" y="6788"/>
                    <a:pt x="60687" y="6195"/>
                  </a:cubicBezTo>
                  <a:cubicBezTo>
                    <a:pt x="41118" y="5602"/>
                    <a:pt x="-3357" y="-7444"/>
                    <a:pt x="201" y="6195"/>
                  </a:cubicBezTo>
                  <a:close/>
                </a:path>
              </a:pathLst>
            </a:custGeom>
            <a:blipFill>
              <a:blip r:embed="rId4"/>
              <a:tile tx="0" ty="0" sx="100000" sy="100000" flip="none" algn="tl"/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806355" y="2533279"/>
              <a:ext cx="1211819" cy="474001"/>
            </a:xfrm>
            <a:custGeom>
              <a:avLst/>
              <a:gdLst>
                <a:gd name="connsiteX0" fmla="*/ 3821 w 1211819"/>
                <a:gd name="connsiteY0" fmla="*/ 466095 h 474001"/>
                <a:gd name="connsiteX1" fmla="*/ 3821 w 1211819"/>
                <a:gd name="connsiteY1" fmla="*/ 402052 h 474001"/>
                <a:gd name="connsiteX2" fmla="*/ 263 w 1211819"/>
                <a:gd name="connsiteY2" fmla="*/ 281081 h 474001"/>
                <a:gd name="connsiteX3" fmla="*/ 263 w 1211819"/>
                <a:gd name="connsiteY3" fmla="*/ 181457 h 474001"/>
                <a:gd name="connsiteX4" fmla="*/ 263 w 1211819"/>
                <a:gd name="connsiteY4" fmla="*/ 106740 h 474001"/>
                <a:gd name="connsiteX5" fmla="*/ 3821 w 1211819"/>
                <a:gd name="connsiteY5" fmla="*/ 60486 h 474001"/>
                <a:gd name="connsiteX6" fmla="*/ 3821 w 1211819"/>
                <a:gd name="connsiteY6" fmla="*/ 21348 h 474001"/>
                <a:gd name="connsiteX7" fmla="*/ 3821 w 1211819"/>
                <a:gd name="connsiteY7" fmla="*/ 0 h 474001"/>
                <a:gd name="connsiteX8" fmla="*/ 35843 w 1211819"/>
                <a:gd name="connsiteY8" fmla="*/ 21348 h 474001"/>
                <a:gd name="connsiteX9" fmla="*/ 92770 w 1211819"/>
                <a:gd name="connsiteY9" fmla="*/ 53370 h 474001"/>
                <a:gd name="connsiteX10" fmla="*/ 160372 w 1211819"/>
                <a:gd name="connsiteY10" fmla="*/ 85392 h 474001"/>
                <a:gd name="connsiteX11" fmla="*/ 203068 w 1211819"/>
                <a:gd name="connsiteY11" fmla="*/ 110298 h 474001"/>
                <a:gd name="connsiteX12" fmla="*/ 338271 w 1211819"/>
                <a:gd name="connsiteY12" fmla="*/ 135203 h 474001"/>
                <a:gd name="connsiteX13" fmla="*/ 430778 w 1211819"/>
                <a:gd name="connsiteY13" fmla="*/ 152993 h 474001"/>
                <a:gd name="connsiteX14" fmla="*/ 509054 w 1211819"/>
                <a:gd name="connsiteY14" fmla="*/ 163667 h 474001"/>
                <a:gd name="connsiteX15" fmla="*/ 594445 w 1211819"/>
                <a:gd name="connsiteY15" fmla="*/ 163667 h 474001"/>
                <a:gd name="connsiteX16" fmla="*/ 654931 w 1211819"/>
                <a:gd name="connsiteY16" fmla="*/ 156551 h 474001"/>
                <a:gd name="connsiteX17" fmla="*/ 708300 w 1211819"/>
                <a:gd name="connsiteY17" fmla="*/ 138761 h 474001"/>
                <a:gd name="connsiteX18" fmla="*/ 790134 w 1211819"/>
                <a:gd name="connsiteY18" fmla="*/ 103182 h 474001"/>
                <a:gd name="connsiteX19" fmla="*/ 861293 w 1211819"/>
                <a:gd name="connsiteY19" fmla="*/ 74718 h 474001"/>
                <a:gd name="connsiteX20" fmla="*/ 911105 w 1211819"/>
                <a:gd name="connsiteY20" fmla="*/ 56928 h 474001"/>
                <a:gd name="connsiteX21" fmla="*/ 957359 w 1211819"/>
                <a:gd name="connsiteY21" fmla="*/ 56928 h 474001"/>
                <a:gd name="connsiteX22" fmla="*/ 1007170 w 1211819"/>
                <a:gd name="connsiteY22" fmla="*/ 71160 h 474001"/>
                <a:gd name="connsiteX23" fmla="*/ 1064098 w 1211819"/>
                <a:gd name="connsiteY23" fmla="*/ 88950 h 474001"/>
                <a:gd name="connsiteX24" fmla="*/ 1113910 w 1211819"/>
                <a:gd name="connsiteY24" fmla="*/ 113856 h 474001"/>
                <a:gd name="connsiteX25" fmla="*/ 1153047 w 1211819"/>
                <a:gd name="connsiteY25" fmla="*/ 128088 h 474001"/>
                <a:gd name="connsiteX26" fmla="*/ 1185069 w 1211819"/>
                <a:gd name="connsiteY26" fmla="*/ 142319 h 474001"/>
                <a:gd name="connsiteX27" fmla="*/ 1202859 w 1211819"/>
                <a:gd name="connsiteY27" fmla="*/ 160109 h 474001"/>
                <a:gd name="connsiteX28" fmla="*/ 1202859 w 1211819"/>
                <a:gd name="connsiteY28" fmla="*/ 209921 h 474001"/>
                <a:gd name="connsiteX29" fmla="*/ 1202859 w 1211819"/>
                <a:gd name="connsiteY29" fmla="*/ 291754 h 474001"/>
                <a:gd name="connsiteX30" fmla="*/ 1206417 w 1211819"/>
                <a:gd name="connsiteY30" fmla="*/ 345124 h 474001"/>
                <a:gd name="connsiteX31" fmla="*/ 1209975 w 1211819"/>
                <a:gd name="connsiteY31" fmla="*/ 398494 h 474001"/>
                <a:gd name="connsiteX32" fmla="*/ 1209975 w 1211819"/>
                <a:gd name="connsiteY32" fmla="*/ 419842 h 474001"/>
                <a:gd name="connsiteX33" fmla="*/ 1209975 w 1211819"/>
                <a:gd name="connsiteY33" fmla="*/ 448305 h 474001"/>
                <a:gd name="connsiteX34" fmla="*/ 1209975 w 1211819"/>
                <a:gd name="connsiteY34" fmla="*/ 466095 h 474001"/>
                <a:gd name="connsiteX35" fmla="*/ 1185069 w 1211819"/>
                <a:gd name="connsiteY35" fmla="*/ 462537 h 474001"/>
                <a:gd name="connsiteX36" fmla="*/ 1124584 w 1211819"/>
                <a:gd name="connsiteY36" fmla="*/ 462537 h 474001"/>
                <a:gd name="connsiteX37" fmla="*/ 992938 w 1211819"/>
                <a:gd name="connsiteY37" fmla="*/ 466095 h 474001"/>
                <a:gd name="connsiteX38" fmla="*/ 857735 w 1211819"/>
                <a:gd name="connsiteY38" fmla="*/ 466095 h 474001"/>
                <a:gd name="connsiteX39" fmla="*/ 718974 w 1211819"/>
                <a:gd name="connsiteY39" fmla="*/ 462537 h 474001"/>
                <a:gd name="connsiteX40" fmla="*/ 598003 w 1211819"/>
                <a:gd name="connsiteY40" fmla="*/ 462537 h 474001"/>
                <a:gd name="connsiteX41" fmla="*/ 484148 w 1211819"/>
                <a:gd name="connsiteY41" fmla="*/ 473211 h 474001"/>
                <a:gd name="connsiteX42" fmla="*/ 380966 w 1211819"/>
                <a:gd name="connsiteY42" fmla="*/ 473211 h 474001"/>
                <a:gd name="connsiteX43" fmla="*/ 288459 w 1211819"/>
                <a:gd name="connsiteY43" fmla="*/ 473211 h 474001"/>
                <a:gd name="connsiteX44" fmla="*/ 192394 w 1211819"/>
                <a:gd name="connsiteY44" fmla="*/ 473211 h 474001"/>
                <a:gd name="connsiteX45" fmla="*/ 78538 w 1211819"/>
                <a:gd name="connsiteY45" fmla="*/ 473211 h 474001"/>
                <a:gd name="connsiteX46" fmla="*/ 3821 w 1211819"/>
                <a:gd name="connsiteY46" fmla="*/ 466095 h 47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211819" h="474001">
                  <a:moveTo>
                    <a:pt x="3821" y="466095"/>
                  </a:moveTo>
                  <a:cubicBezTo>
                    <a:pt x="4117" y="449491"/>
                    <a:pt x="4414" y="432888"/>
                    <a:pt x="3821" y="402052"/>
                  </a:cubicBezTo>
                  <a:cubicBezTo>
                    <a:pt x="3228" y="371216"/>
                    <a:pt x="856" y="317847"/>
                    <a:pt x="263" y="281081"/>
                  </a:cubicBezTo>
                  <a:cubicBezTo>
                    <a:pt x="-330" y="244315"/>
                    <a:pt x="263" y="181457"/>
                    <a:pt x="263" y="181457"/>
                  </a:cubicBezTo>
                  <a:cubicBezTo>
                    <a:pt x="263" y="152400"/>
                    <a:pt x="-330" y="126902"/>
                    <a:pt x="263" y="106740"/>
                  </a:cubicBezTo>
                  <a:cubicBezTo>
                    <a:pt x="856" y="86578"/>
                    <a:pt x="3228" y="74718"/>
                    <a:pt x="3821" y="60486"/>
                  </a:cubicBezTo>
                  <a:cubicBezTo>
                    <a:pt x="4414" y="46254"/>
                    <a:pt x="3821" y="21348"/>
                    <a:pt x="3821" y="21348"/>
                  </a:cubicBezTo>
                  <a:cubicBezTo>
                    <a:pt x="3821" y="11267"/>
                    <a:pt x="-1516" y="0"/>
                    <a:pt x="3821" y="0"/>
                  </a:cubicBezTo>
                  <a:cubicBezTo>
                    <a:pt x="9158" y="0"/>
                    <a:pt x="21018" y="12453"/>
                    <a:pt x="35843" y="21348"/>
                  </a:cubicBezTo>
                  <a:cubicBezTo>
                    <a:pt x="50668" y="30243"/>
                    <a:pt x="72015" y="42696"/>
                    <a:pt x="92770" y="53370"/>
                  </a:cubicBezTo>
                  <a:cubicBezTo>
                    <a:pt x="113525" y="64044"/>
                    <a:pt x="141989" y="75904"/>
                    <a:pt x="160372" y="85392"/>
                  </a:cubicBezTo>
                  <a:cubicBezTo>
                    <a:pt x="178755" y="94880"/>
                    <a:pt x="173418" y="101996"/>
                    <a:pt x="203068" y="110298"/>
                  </a:cubicBezTo>
                  <a:cubicBezTo>
                    <a:pt x="232718" y="118600"/>
                    <a:pt x="338271" y="135203"/>
                    <a:pt x="338271" y="135203"/>
                  </a:cubicBezTo>
                  <a:cubicBezTo>
                    <a:pt x="376223" y="142319"/>
                    <a:pt x="402314" y="148249"/>
                    <a:pt x="430778" y="152993"/>
                  </a:cubicBezTo>
                  <a:cubicBezTo>
                    <a:pt x="459242" y="157737"/>
                    <a:pt x="481776" y="161888"/>
                    <a:pt x="509054" y="163667"/>
                  </a:cubicBezTo>
                  <a:cubicBezTo>
                    <a:pt x="536332" y="165446"/>
                    <a:pt x="570132" y="164853"/>
                    <a:pt x="594445" y="163667"/>
                  </a:cubicBezTo>
                  <a:cubicBezTo>
                    <a:pt x="618758" y="162481"/>
                    <a:pt x="635955" y="160702"/>
                    <a:pt x="654931" y="156551"/>
                  </a:cubicBezTo>
                  <a:cubicBezTo>
                    <a:pt x="673907" y="152400"/>
                    <a:pt x="685766" y="147656"/>
                    <a:pt x="708300" y="138761"/>
                  </a:cubicBezTo>
                  <a:cubicBezTo>
                    <a:pt x="730834" y="129866"/>
                    <a:pt x="764635" y="113856"/>
                    <a:pt x="790134" y="103182"/>
                  </a:cubicBezTo>
                  <a:cubicBezTo>
                    <a:pt x="815633" y="92508"/>
                    <a:pt x="841131" y="82427"/>
                    <a:pt x="861293" y="74718"/>
                  </a:cubicBezTo>
                  <a:cubicBezTo>
                    <a:pt x="881455" y="67009"/>
                    <a:pt x="895094" y="59893"/>
                    <a:pt x="911105" y="56928"/>
                  </a:cubicBezTo>
                  <a:cubicBezTo>
                    <a:pt x="927116" y="53963"/>
                    <a:pt x="941348" y="54556"/>
                    <a:pt x="957359" y="56928"/>
                  </a:cubicBezTo>
                  <a:cubicBezTo>
                    <a:pt x="973370" y="59300"/>
                    <a:pt x="989380" y="65823"/>
                    <a:pt x="1007170" y="71160"/>
                  </a:cubicBezTo>
                  <a:cubicBezTo>
                    <a:pt x="1024960" y="76497"/>
                    <a:pt x="1046308" y="81834"/>
                    <a:pt x="1064098" y="88950"/>
                  </a:cubicBezTo>
                  <a:cubicBezTo>
                    <a:pt x="1081888" y="96066"/>
                    <a:pt x="1099085" y="107333"/>
                    <a:pt x="1113910" y="113856"/>
                  </a:cubicBezTo>
                  <a:cubicBezTo>
                    <a:pt x="1128735" y="120379"/>
                    <a:pt x="1141187" y="123344"/>
                    <a:pt x="1153047" y="128088"/>
                  </a:cubicBezTo>
                  <a:cubicBezTo>
                    <a:pt x="1164907" y="132832"/>
                    <a:pt x="1176767" y="136982"/>
                    <a:pt x="1185069" y="142319"/>
                  </a:cubicBezTo>
                  <a:cubicBezTo>
                    <a:pt x="1193371" y="147656"/>
                    <a:pt x="1199894" y="148842"/>
                    <a:pt x="1202859" y="160109"/>
                  </a:cubicBezTo>
                  <a:cubicBezTo>
                    <a:pt x="1205824" y="171376"/>
                    <a:pt x="1202859" y="209921"/>
                    <a:pt x="1202859" y="209921"/>
                  </a:cubicBezTo>
                  <a:cubicBezTo>
                    <a:pt x="1202859" y="231862"/>
                    <a:pt x="1202266" y="269220"/>
                    <a:pt x="1202859" y="291754"/>
                  </a:cubicBezTo>
                  <a:cubicBezTo>
                    <a:pt x="1203452" y="314288"/>
                    <a:pt x="1206417" y="345124"/>
                    <a:pt x="1206417" y="345124"/>
                  </a:cubicBezTo>
                  <a:cubicBezTo>
                    <a:pt x="1207603" y="362914"/>
                    <a:pt x="1209382" y="386041"/>
                    <a:pt x="1209975" y="398494"/>
                  </a:cubicBezTo>
                  <a:cubicBezTo>
                    <a:pt x="1210568" y="410947"/>
                    <a:pt x="1209975" y="419842"/>
                    <a:pt x="1209975" y="419842"/>
                  </a:cubicBezTo>
                  <a:lnTo>
                    <a:pt x="1209975" y="448305"/>
                  </a:lnTo>
                  <a:cubicBezTo>
                    <a:pt x="1209975" y="456014"/>
                    <a:pt x="1214126" y="463723"/>
                    <a:pt x="1209975" y="466095"/>
                  </a:cubicBezTo>
                  <a:cubicBezTo>
                    <a:pt x="1205824" y="468467"/>
                    <a:pt x="1199301" y="463130"/>
                    <a:pt x="1185069" y="462537"/>
                  </a:cubicBezTo>
                  <a:cubicBezTo>
                    <a:pt x="1170837" y="461944"/>
                    <a:pt x="1124584" y="462537"/>
                    <a:pt x="1124584" y="462537"/>
                  </a:cubicBezTo>
                  <a:lnTo>
                    <a:pt x="992938" y="466095"/>
                  </a:lnTo>
                  <a:cubicBezTo>
                    <a:pt x="948463" y="466688"/>
                    <a:pt x="903396" y="466688"/>
                    <a:pt x="857735" y="466095"/>
                  </a:cubicBezTo>
                  <a:cubicBezTo>
                    <a:pt x="812074" y="465502"/>
                    <a:pt x="762263" y="463130"/>
                    <a:pt x="718974" y="462537"/>
                  </a:cubicBezTo>
                  <a:cubicBezTo>
                    <a:pt x="675685" y="461944"/>
                    <a:pt x="637141" y="460758"/>
                    <a:pt x="598003" y="462537"/>
                  </a:cubicBezTo>
                  <a:cubicBezTo>
                    <a:pt x="558865" y="464316"/>
                    <a:pt x="520321" y="471432"/>
                    <a:pt x="484148" y="473211"/>
                  </a:cubicBezTo>
                  <a:cubicBezTo>
                    <a:pt x="447975" y="474990"/>
                    <a:pt x="380966" y="473211"/>
                    <a:pt x="380966" y="473211"/>
                  </a:cubicBezTo>
                  <a:lnTo>
                    <a:pt x="288459" y="473211"/>
                  </a:lnTo>
                  <a:lnTo>
                    <a:pt x="192394" y="473211"/>
                  </a:lnTo>
                  <a:lnTo>
                    <a:pt x="78538" y="473211"/>
                  </a:lnTo>
                  <a:lnTo>
                    <a:pt x="3821" y="466095"/>
                  </a:lnTo>
                  <a:close/>
                </a:path>
              </a:pathLst>
            </a:custGeom>
            <a:blipFill>
              <a:blip r:embed="rId4"/>
              <a:tile tx="0" ty="0" sx="100000" sy="100000" flip="none" algn="tl"/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2048" name="Group 2047"/>
            <p:cNvGrpSpPr/>
            <p:nvPr/>
          </p:nvGrpSpPr>
          <p:grpSpPr>
            <a:xfrm rot="277135">
              <a:off x="5579808" y="2027632"/>
              <a:ext cx="1608791" cy="307951"/>
              <a:chOff x="2413485" y="2114581"/>
              <a:chExt cx="2180575" cy="417405"/>
            </a:xfrm>
            <a:blipFill>
              <a:blip r:embed="rId4"/>
              <a:tile tx="0" ty="0" sx="100000" sy="100000" flip="none" algn="tl"/>
            </a:blipFill>
          </p:grpSpPr>
          <p:sp>
            <p:nvSpPr>
              <p:cNvPr id="24" name="Freeform 23"/>
              <p:cNvSpPr/>
              <p:nvPr/>
            </p:nvSpPr>
            <p:spPr>
              <a:xfrm>
                <a:off x="2413485" y="2141142"/>
                <a:ext cx="655326" cy="390844"/>
              </a:xfrm>
              <a:custGeom>
                <a:avLst/>
                <a:gdLst>
                  <a:gd name="connsiteX0" fmla="*/ 18989 w 655325"/>
                  <a:gd name="connsiteY0" fmla="*/ 312983 h 464125"/>
                  <a:gd name="connsiteX1" fmla="*/ 578 w 655325"/>
                  <a:gd name="connsiteY1" fmla="*/ 214792 h 464125"/>
                  <a:gd name="connsiteX2" fmla="*/ 9783 w 655325"/>
                  <a:gd name="connsiteY2" fmla="*/ 95122 h 464125"/>
                  <a:gd name="connsiteX3" fmla="*/ 58878 w 655325"/>
                  <a:gd name="connsiteY3" fmla="*/ 46027 h 464125"/>
                  <a:gd name="connsiteX4" fmla="*/ 138658 w 655325"/>
                  <a:gd name="connsiteY4" fmla="*/ 36822 h 464125"/>
                  <a:gd name="connsiteX5" fmla="*/ 181617 w 655325"/>
                  <a:gd name="connsiteY5" fmla="*/ 12274 h 464125"/>
                  <a:gd name="connsiteX6" fmla="*/ 246054 w 655325"/>
                  <a:gd name="connsiteY6" fmla="*/ 0 h 464125"/>
                  <a:gd name="connsiteX7" fmla="*/ 295150 w 655325"/>
                  <a:gd name="connsiteY7" fmla="*/ 12274 h 464125"/>
                  <a:gd name="connsiteX8" fmla="*/ 362656 w 655325"/>
                  <a:gd name="connsiteY8" fmla="*/ 33753 h 464125"/>
                  <a:gd name="connsiteX9" fmla="*/ 427093 w 655325"/>
                  <a:gd name="connsiteY9" fmla="*/ 24548 h 464125"/>
                  <a:gd name="connsiteX10" fmla="*/ 525284 w 655325"/>
                  <a:gd name="connsiteY10" fmla="*/ 52164 h 464125"/>
                  <a:gd name="connsiteX11" fmla="*/ 574379 w 655325"/>
                  <a:gd name="connsiteY11" fmla="*/ 95122 h 464125"/>
                  <a:gd name="connsiteX12" fmla="*/ 623474 w 655325"/>
                  <a:gd name="connsiteY12" fmla="*/ 141149 h 464125"/>
                  <a:gd name="connsiteX13" fmla="*/ 654159 w 655325"/>
                  <a:gd name="connsiteY13" fmla="*/ 214792 h 464125"/>
                  <a:gd name="connsiteX14" fmla="*/ 644954 w 655325"/>
                  <a:gd name="connsiteY14" fmla="*/ 279230 h 464125"/>
                  <a:gd name="connsiteX15" fmla="*/ 608132 w 655325"/>
                  <a:gd name="connsiteY15" fmla="*/ 349804 h 464125"/>
                  <a:gd name="connsiteX16" fmla="*/ 546763 w 655325"/>
                  <a:gd name="connsiteY16" fmla="*/ 405036 h 464125"/>
                  <a:gd name="connsiteX17" fmla="*/ 516078 w 655325"/>
                  <a:gd name="connsiteY17" fmla="*/ 441858 h 464125"/>
                  <a:gd name="connsiteX18" fmla="*/ 442436 w 655325"/>
                  <a:gd name="connsiteY18" fmla="*/ 463337 h 464125"/>
                  <a:gd name="connsiteX19" fmla="*/ 307423 w 655325"/>
                  <a:gd name="connsiteY19" fmla="*/ 457200 h 464125"/>
                  <a:gd name="connsiteX20" fmla="*/ 196959 w 655325"/>
                  <a:gd name="connsiteY20" fmla="*/ 435721 h 464125"/>
                  <a:gd name="connsiteX21" fmla="*/ 101837 w 655325"/>
                  <a:gd name="connsiteY21" fmla="*/ 389694 h 464125"/>
                  <a:gd name="connsiteX22" fmla="*/ 18989 w 655325"/>
                  <a:gd name="connsiteY22" fmla="*/ 312983 h 46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55325" h="464125">
                    <a:moveTo>
                      <a:pt x="18989" y="312983"/>
                    </a:moveTo>
                    <a:cubicBezTo>
                      <a:pt x="2113" y="283833"/>
                      <a:pt x="2112" y="251102"/>
                      <a:pt x="578" y="214792"/>
                    </a:cubicBezTo>
                    <a:cubicBezTo>
                      <a:pt x="-956" y="178482"/>
                      <a:pt x="66" y="123249"/>
                      <a:pt x="9783" y="95122"/>
                    </a:cubicBezTo>
                    <a:cubicBezTo>
                      <a:pt x="19500" y="66994"/>
                      <a:pt x="37399" y="55744"/>
                      <a:pt x="58878" y="46027"/>
                    </a:cubicBezTo>
                    <a:cubicBezTo>
                      <a:pt x="80357" y="36310"/>
                      <a:pt x="118202" y="42447"/>
                      <a:pt x="138658" y="36822"/>
                    </a:cubicBezTo>
                    <a:cubicBezTo>
                      <a:pt x="159114" y="31197"/>
                      <a:pt x="163718" y="18411"/>
                      <a:pt x="181617" y="12274"/>
                    </a:cubicBezTo>
                    <a:cubicBezTo>
                      <a:pt x="199516" y="6137"/>
                      <a:pt x="227132" y="0"/>
                      <a:pt x="246054" y="0"/>
                    </a:cubicBezTo>
                    <a:cubicBezTo>
                      <a:pt x="264976" y="0"/>
                      <a:pt x="275716" y="6649"/>
                      <a:pt x="295150" y="12274"/>
                    </a:cubicBezTo>
                    <a:cubicBezTo>
                      <a:pt x="314584" y="17899"/>
                      <a:pt x="340666" y="31707"/>
                      <a:pt x="362656" y="33753"/>
                    </a:cubicBezTo>
                    <a:cubicBezTo>
                      <a:pt x="384646" y="35799"/>
                      <a:pt x="399988" y="21480"/>
                      <a:pt x="427093" y="24548"/>
                    </a:cubicBezTo>
                    <a:cubicBezTo>
                      <a:pt x="454198" y="27616"/>
                      <a:pt x="500736" y="40402"/>
                      <a:pt x="525284" y="52164"/>
                    </a:cubicBezTo>
                    <a:cubicBezTo>
                      <a:pt x="549832" y="63926"/>
                      <a:pt x="558014" y="80291"/>
                      <a:pt x="574379" y="95122"/>
                    </a:cubicBezTo>
                    <a:cubicBezTo>
                      <a:pt x="590744" y="109953"/>
                      <a:pt x="610177" y="121204"/>
                      <a:pt x="623474" y="141149"/>
                    </a:cubicBezTo>
                    <a:cubicBezTo>
                      <a:pt x="636771" y="161094"/>
                      <a:pt x="650579" y="191778"/>
                      <a:pt x="654159" y="214792"/>
                    </a:cubicBezTo>
                    <a:cubicBezTo>
                      <a:pt x="657739" y="237806"/>
                      <a:pt x="652625" y="256728"/>
                      <a:pt x="644954" y="279230"/>
                    </a:cubicBezTo>
                    <a:cubicBezTo>
                      <a:pt x="637283" y="301732"/>
                      <a:pt x="624497" y="328836"/>
                      <a:pt x="608132" y="349804"/>
                    </a:cubicBezTo>
                    <a:cubicBezTo>
                      <a:pt x="591767" y="370772"/>
                      <a:pt x="562105" y="389694"/>
                      <a:pt x="546763" y="405036"/>
                    </a:cubicBezTo>
                    <a:cubicBezTo>
                      <a:pt x="531421" y="420378"/>
                      <a:pt x="533466" y="432141"/>
                      <a:pt x="516078" y="441858"/>
                    </a:cubicBezTo>
                    <a:cubicBezTo>
                      <a:pt x="498690" y="451575"/>
                      <a:pt x="477212" y="460780"/>
                      <a:pt x="442436" y="463337"/>
                    </a:cubicBezTo>
                    <a:cubicBezTo>
                      <a:pt x="407660" y="465894"/>
                      <a:pt x="348336" y="461803"/>
                      <a:pt x="307423" y="457200"/>
                    </a:cubicBezTo>
                    <a:cubicBezTo>
                      <a:pt x="266510" y="452597"/>
                      <a:pt x="231223" y="446972"/>
                      <a:pt x="196959" y="435721"/>
                    </a:cubicBezTo>
                    <a:cubicBezTo>
                      <a:pt x="162695" y="424470"/>
                      <a:pt x="126896" y="404013"/>
                      <a:pt x="101837" y="389694"/>
                    </a:cubicBezTo>
                    <a:cubicBezTo>
                      <a:pt x="76778" y="375375"/>
                      <a:pt x="35865" y="342133"/>
                      <a:pt x="18989" y="312983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3040953" y="2173136"/>
                <a:ext cx="580492" cy="306095"/>
              </a:xfrm>
              <a:custGeom>
                <a:avLst/>
                <a:gdLst>
                  <a:gd name="connsiteX0" fmla="*/ 74136 w 580492"/>
                  <a:gd name="connsiteY0" fmla="*/ 283074 h 306095"/>
                  <a:gd name="connsiteX1" fmla="*/ 34246 w 580492"/>
                  <a:gd name="connsiteY1" fmla="*/ 249321 h 306095"/>
                  <a:gd name="connsiteX2" fmla="*/ 6630 w 580492"/>
                  <a:gd name="connsiteY2" fmla="*/ 197157 h 306095"/>
                  <a:gd name="connsiteX3" fmla="*/ 493 w 580492"/>
                  <a:gd name="connsiteY3" fmla="*/ 138857 h 306095"/>
                  <a:gd name="connsiteX4" fmla="*/ 15835 w 580492"/>
                  <a:gd name="connsiteY4" fmla="*/ 98967 h 306095"/>
                  <a:gd name="connsiteX5" fmla="*/ 55725 w 580492"/>
                  <a:gd name="connsiteY5" fmla="*/ 40666 h 306095"/>
                  <a:gd name="connsiteX6" fmla="*/ 138574 w 580492"/>
                  <a:gd name="connsiteY6" fmla="*/ 28392 h 306095"/>
                  <a:gd name="connsiteX7" fmla="*/ 184600 w 580492"/>
                  <a:gd name="connsiteY7" fmla="*/ 49872 h 306095"/>
                  <a:gd name="connsiteX8" fmla="*/ 242901 w 580492"/>
                  <a:gd name="connsiteY8" fmla="*/ 22255 h 306095"/>
                  <a:gd name="connsiteX9" fmla="*/ 301202 w 580492"/>
                  <a:gd name="connsiteY9" fmla="*/ 37598 h 306095"/>
                  <a:gd name="connsiteX10" fmla="*/ 368708 w 580492"/>
                  <a:gd name="connsiteY10" fmla="*/ 3845 h 306095"/>
                  <a:gd name="connsiteX11" fmla="*/ 436214 w 580492"/>
                  <a:gd name="connsiteY11" fmla="*/ 3845 h 306095"/>
                  <a:gd name="connsiteX12" fmla="*/ 519062 w 580492"/>
                  <a:gd name="connsiteY12" fmla="*/ 31461 h 306095"/>
                  <a:gd name="connsiteX13" fmla="*/ 568158 w 580492"/>
                  <a:gd name="connsiteY13" fmla="*/ 65214 h 306095"/>
                  <a:gd name="connsiteX14" fmla="*/ 580431 w 580492"/>
                  <a:gd name="connsiteY14" fmla="*/ 154199 h 306095"/>
                  <a:gd name="connsiteX15" fmla="*/ 565089 w 580492"/>
                  <a:gd name="connsiteY15" fmla="*/ 200226 h 306095"/>
                  <a:gd name="connsiteX16" fmla="*/ 531336 w 580492"/>
                  <a:gd name="connsiteY16" fmla="*/ 246253 h 306095"/>
                  <a:gd name="connsiteX17" fmla="*/ 454625 w 580492"/>
                  <a:gd name="connsiteY17" fmla="*/ 276937 h 306095"/>
                  <a:gd name="connsiteX18" fmla="*/ 328818 w 580492"/>
                  <a:gd name="connsiteY18" fmla="*/ 304553 h 306095"/>
                  <a:gd name="connsiteX19" fmla="*/ 224490 w 580492"/>
                  <a:gd name="connsiteY19" fmla="*/ 301485 h 306095"/>
                  <a:gd name="connsiteX20" fmla="*/ 74136 w 580492"/>
                  <a:gd name="connsiteY20" fmla="*/ 283074 h 306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80492" h="306095">
                    <a:moveTo>
                      <a:pt x="74136" y="283074"/>
                    </a:moveTo>
                    <a:cubicBezTo>
                      <a:pt x="42429" y="274380"/>
                      <a:pt x="45497" y="263640"/>
                      <a:pt x="34246" y="249321"/>
                    </a:cubicBezTo>
                    <a:cubicBezTo>
                      <a:pt x="22995" y="235002"/>
                      <a:pt x="12256" y="215568"/>
                      <a:pt x="6630" y="197157"/>
                    </a:cubicBezTo>
                    <a:cubicBezTo>
                      <a:pt x="1004" y="178746"/>
                      <a:pt x="-1041" y="155222"/>
                      <a:pt x="493" y="138857"/>
                    </a:cubicBezTo>
                    <a:cubicBezTo>
                      <a:pt x="2027" y="122492"/>
                      <a:pt x="6630" y="115332"/>
                      <a:pt x="15835" y="98967"/>
                    </a:cubicBezTo>
                    <a:cubicBezTo>
                      <a:pt x="25040" y="82602"/>
                      <a:pt x="35268" y="52428"/>
                      <a:pt x="55725" y="40666"/>
                    </a:cubicBezTo>
                    <a:cubicBezTo>
                      <a:pt x="76182" y="28903"/>
                      <a:pt x="117095" y="26858"/>
                      <a:pt x="138574" y="28392"/>
                    </a:cubicBezTo>
                    <a:cubicBezTo>
                      <a:pt x="160053" y="29926"/>
                      <a:pt x="167212" y="50895"/>
                      <a:pt x="184600" y="49872"/>
                    </a:cubicBezTo>
                    <a:cubicBezTo>
                      <a:pt x="201988" y="48849"/>
                      <a:pt x="223467" y="24301"/>
                      <a:pt x="242901" y="22255"/>
                    </a:cubicBezTo>
                    <a:cubicBezTo>
                      <a:pt x="262335" y="20209"/>
                      <a:pt x="280234" y="40666"/>
                      <a:pt x="301202" y="37598"/>
                    </a:cubicBezTo>
                    <a:cubicBezTo>
                      <a:pt x="322170" y="34530"/>
                      <a:pt x="346206" y="9470"/>
                      <a:pt x="368708" y="3845"/>
                    </a:cubicBezTo>
                    <a:cubicBezTo>
                      <a:pt x="391210" y="-1780"/>
                      <a:pt x="411155" y="-758"/>
                      <a:pt x="436214" y="3845"/>
                    </a:cubicBezTo>
                    <a:cubicBezTo>
                      <a:pt x="461273" y="8448"/>
                      <a:pt x="497071" y="21233"/>
                      <a:pt x="519062" y="31461"/>
                    </a:cubicBezTo>
                    <a:cubicBezTo>
                      <a:pt x="541053" y="41689"/>
                      <a:pt x="557930" y="44758"/>
                      <a:pt x="568158" y="65214"/>
                    </a:cubicBezTo>
                    <a:cubicBezTo>
                      <a:pt x="578386" y="85670"/>
                      <a:pt x="580942" y="131697"/>
                      <a:pt x="580431" y="154199"/>
                    </a:cubicBezTo>
                    <a:cubicBezTo>
                      <a:pt x="579920" y="176701"/>
                      <a:pt x="573272" y="184884"/>
                      <a:pt x="565089" y="200226"/>
                    </a:cubicBezTo>
                    <a:cubicBezTo>
                      <a:pt x="556906" y="215568"/>
                      <a:pt x="549747" y="233468"/>
                      <a:pt x="531336" y="246253"/>
                    </a:cubicBezTo>
                    <a:cubicBezTo>
                      <a:pt x="512925" y="259038"/>
                      <a:pt x="488378" y="267220"/>
                      <a:pt x="454625" y="276937"/>
                    </a:cubicBezTo>
                    <a:cubicBezTo>
                      <a:pt x="420872" y="286654"/>
                      <a:pt x="367174" y="300462"/>
                      <a:pt x="328818" y="304553"/>
                    </a:cubicBezTo>
                    <a:cubicBezTo>
                      <a:pt x="290462" y="308644"/>
                      <a:pt x="260289" y="303531"/>
                      <a:pt x="224490" y="301485"/>
                    </a:cubicBezTo>
                    <a:cubicBezTo>
                      <a:pt x="188691" y="299440"/>
                      <a:pt x="105843" y="291768"/>
                      <a:pt x="74136" y="283074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3610607" y="2141633"/>
                <a:ext cx="409096" cy="286548"/>
              </a:xfrm>
              <a:custGeom>
                <a:avLst/>
                <a:gdLst>
                  <a:gd name="connsiteX0" fmla="*/ 46993 w 409096"/>
                  <a:gd name="connsiteY0" fmla="*/ 227215 h 286548"/>
                  <a:gd name="connsiteX1" fmla="*/ 966 w 409096"/>
                  <a:gd name="connsiteY1" fmla="*/ 138230 h 286548"/>
                  <a:gd name="connsiteX2" fmla="*/ 19377 w 409096"/>
                  <a:gd name="connsiteY2" fmla="*/ 86066 h 286548"/>
                  <a:gd name="connsiteX3" fmla="*/ 62335 w 409096"/>
                  <a:gd name="connsiteY3" fmla="*/ 52313 h 286548"/>
                  <a:gd name="connsiteX4" fmla="*/ 111431 w 409096"/>
                  <a:gd name="connsiteY4" fmla="*/ 33903 h 286548"/>
                  <a:gd name="connsiteX5" fmla="*/ 151321 w 409096"/>
                  <a:gd name="connsiteY5" fmla="*/ 36971 h 286548"/>
                  <a:gd name="connsiteX6" fmla="*/ 200416 w 409096"/>
                  <a:gd name="connsiteY6" fmla="*/ 6286 h 286548"/>
                  <a:gd name="connsiteX7" fmla="*/ 237237 w 409096"/>
                  <a:gd name="connsiteY7" fmla="*/ 150 h 286548"/>
                  <a:gd name="connsiteX8" fmla="*/ 283264 w 409096"/>
                  <a:gd name="connsiteY8" fmla="*/ 9355 h 286548"/>
                  <a:gd name="connsiteX9" fmla="*/ 326223 w 409096"/>
                  <a:gd name="connsiteY9" fmla="*/ 24697 h 286548"/>
                  <a:gd name="connsiteX10" fmla="*/ 356907 w 409096"/>
                  <a:gd name="connsiteY10" fmla="*/ 6286 h 286548"/>
                  <a:gd name="connsiteX11" fmla="*/ 393729 w 409096"/>
                  <a:gd name="connsiteY11" fmla="*/ 24697 h 286548"/>
                  <a:gd name="connsiteX12" fmla="*/ 409071 w 409096"/>
                  <a:gd name="connsiteY12" fmla="*/ 82998 h 286548"/>
                  <a:gd name="connsiteX13" fmla="*/ 390660 w 409096"/>
                  <a:gd name="connsiteY13" fmla="*/ 175052 h 286548"/>
                  <a:gd name="connsiteX14" fmla="*/ 375318 w 409096"/>
                  <a:gd name="connsiteY14" fmla="*/ 242558 h 286548"/>
                  <a:gd name="connsiteX15" fmla="*/ 341565 w 409096"/>
                  <a:gd name="connsiteY15" fmla="*/ 276311 h 286548"/>
                  <a:gd name="connsiteX16" fmla="*/ 206553 w 409096"/>
                  <a:gd name="connsiteY16" fmla="*/ 282448 h 286548"/>
                  <a:gd name="connsiteX17" fmla="*/ 108362 w 409096"/>
                  <a:gd name="connsiteY17" fmla="*/ 285516 h 286548"/>
                  <a:gd name="connsiteX18" fmla="*/ 46993 w 409096"/>
                  <a:gd name="connsiteY18" fmla="*/ 227215 h 28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9096" h="286548">
                    <a:moveTo>
                      <a:pt x="46993" y="227215"/>
                    </a:moveTo>
                    <a:cubicBezTo>
                      <a:pt x="29094" y="202667"/>
                      <a:pt x="5569" y="161755"/>
                      <a:pt x="966" y="138230"/>
                    </a:cubicBezTo>
                    <a:cubicBezTo>
                      <a:pt x="-3637" y="114705"/>
                      <a:pt x="9149" y="100385"/>
                      <a:pt x="19377" y="86066"/>
                    </a:cubicBezTo>
                    <a:cubicBezTo>
                      <a:pt x="29605" y="71747"/>
                      <a:pt x="46993" y="61007"/>
                      <a:pt x="62335" y="52313"/>
                    </a:cubicBezTo>
                    <a:cubicBezTo>
                      <a:pt x="77677" y="43619"/>
                      <a:pt x="96600" y="36460"/>
                      <a:pt x="111431" y="33903"/>
                    </a:cubicBezTo>
                    <a:cubicBezTo>
                      <a:pt x="126262" y="31346"/>
                      <a:pt x="136490" y="41574"/>
                      <a:pt x="151321" y="36971"/>
                    </a:cubicBezTo>
                    <a:cubicBezTo>
                      <a:pt x="166152" y="32368"/>
                      <a:pt x="186097" y="12423"/>
                      <a:pt x="200416" y="6286"/>
                    </a:cubicBezTo>
                    <a:cubicBezTo>
                      <a:pt x="214735" y="149"/>
                      <a:pt x="223429" y="-362"/>
                      <a:pt x="237237" y="150"/>
                    </a:cubicBezTo>
                    <a:cubicBezTo>
                      <a:pt x="251045" y="661"/>
                      <a:pt x="268433" y="5264"/>
                      <a:pt x="283264" y="9355"/>
                    </a:cubicBezTo>
                    <a:cubicBezTo>
                      <a:pt x="298095" y="13446"/>
                      <a:pt x="313949" y="25208"/>
                      <a:pt x="326223" y="24697"/>
                    </a:cubicBezTo>
                    <a:cubicBezTo>
                      <a:pt x="338497" y="24186"/>
                      <a:pt x="345656" y="6286"/>
                      <a:pt x="356907" y="6286"/>
                    </a:cubicBezTo>
                    <a:cubicBezTo>
                      <a:pt x="368158" y="6286"/>
                      <a:pt x="385035" y="11912"/>
                      <a:pt x="393729" y="24697"/>
                    </a:cubicBezTo>
                    <a:cubicBezTo>
                      <a:pt x="402423" y="37482"/>
                      <a:pt x="409582" y="57939"/>
                      <a:pt x="409071" y="82998"/>
                    </a:cubicBezTo>
                    <a:cubicBezTo>
                      <a:pt x="408560" y="108057"/>
                      <a:pt x="396286" y="148459"/>
                      <a:pt x="390660" y="175052"/>
                    </a:cubicBezTo>
                    <a:cubicBezTo>
                      <a:pt x="385035" y="201645"/>
                      <a:pt x="383501" y="225681"/>
                      <a:pt x="375318" y="242558"/>
                    </a:cubicBezTo>
                    <a:cubicBezTo>
                      <a:pt x="367135" y="259435"/>
                      <a:pt x="369693" y="269663"/>
                      <a:pt x="341565" y="276311"/>
                    </a:cubicBezTo>
                    <a:cubicBezTo>
                      <a:pt x="313438" y="282959"/>
                      <a:pt x="206553" y="282448"/>
                      <a:pt x="206553" y="282448"/>
                    </a:cubicBezTo>
                    <a:cubicBezTo>
                      <a:pt x="167686" y="283982"/>
                      <a:pt x="131375" y="288584"/>
                      <a:pt x="108362" y="285516"/>
                    </a:cubicBezTo>
                    <a:cubicBezTo>
                      <a:pt x="85349" y="282448"/>
                      <a:pt x="64892" y="251763"/>
                      <a:pt x="46993" y="227215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4007195" y="2146906"/>
                <a:ext cx="281965" cy="287097"/>
              </a:xfrm>
              <a:custGeom>
                <a:avLst/>
                <a:gdLst>
                  <a:gd name="connsiteX0" fmla="*/ 40099 w 281965"/>
                  <a:gd name="connsiteY0" fmla="*/ 252627 h 287097"/>
                  <a:gd name="connsiteX1" fmla="*/ 12483 w 281965"/>
                  <a:gd name="connsiteY1" fmla="*/ 182052 h 287097"/>
                  <a:gd name="connsiteX2" fmla="*/ 209 w 281965"/>
                  <a:gd name="connsiteY2" fmla="*/ 123752 h 287097"/>
                  <a:gd name="connsiteX3" fmla="*/ 21688 w 281965"/>
                  <a:gd name="connsiteY3" fmla="*/ 43972 h 287097"/>
                  <a:gd name="connsiteX4" fmla="*/ 89194 w 281965"/>
                  <a:gd name="connsiteY4" fmla="*/ 4082 h 287097"/>
                  <a:gd name="connsiteX5" fmla="*/ 162837 w 281965"/>
                  <a:gd name="connsiteY5" fmla="*/ 4082 h 287097"/>
                  <a:gd name="connsiteX6" fmla="*/ 208864 w 281965"/>
                  <a:gd name="connsiteY6" fmla="*/ 28630 h 287097"/>
                  <a:gd name="connsiteX7" fmla="*/ 264096 w 281965"/>
                  <a:gd name="connsiteY7" fmla="*/ 59314 h 287097"/>
                  <a:gd name="connsiteX8" fmla="*/ 276370 w 281965"/>
                  <a:gd name="connsiteY8" fmla="*/ 132957 h 287097"/>
                  <a:gd name="connsiteX9" fmla="*/ 279439 w 281965"/>
                  <a:gd name="connsiteY9" fmla="*/ 203532 h 287097"/>
                  <a:gd name="connsiteX10" fmla="*/ 239549 w 281965"/>
                  <a:gd name="connsiteY10" fmla="*/ 271038 h 287097"/>
                  <a:gd name="connsiteX11" fmla="*/ 147495 w 281965"/>
                  <a:gd name="connsiteY11" fmla="*/ 286380 h 287097"/>
                  <a:gd name="connsiteX12" fmla="*/ 40099 w 281965"/>
                  <a:gd name="connsiteY12" fmla="*/ 252627 h 287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1965" h="287097">
                    <a:moveTo>
                      <a:pt x="40099" y="252627"/>
                    </a:moveTo>
                    <a:cubicBezTo>
                      <a:pt x="17597" y="235239"/>
                      <a:pt x="19131" y="203531"/>
                      <a:pt x="12483" y="182052"/>
                    </a:cubicBezTo>
                    <a:cubicBezTo>
                      <a:pt x="5835" y="160573"/>
                      <a:pt x="-1325" y="146765"/>
                      <a:pt x="209" y="123752"/>
                    </a:cubicBezTo>
                    <a:cubicBezTo>
                      <a:pt x="1743" y="100739"/>
                      <a:pt x="6857" y="63917"/>
                      <a:pt x="21688" y="43972"/>
                    </a:cubicBezTo>
                    <a:cubicBezTo>
                      <a:pt x="36519" y="24027"/>
                      <a:pt x="65669" y="10730"/>
                      <a:pt x="89194" y="4082"/>
                    </a:cubicBezTo>
                    <a:cubicBezTo>
                      <a:pt x="112719" y="-2566"/>
                      <a:pt x="142892" y="-9"/>
                      <a:pt x="162837" y="4082"/>
                    </a:cubicBezTo>
                    <a:cubicBezTo>
                      <a:pt x="182782" y="8173"/>
                      <a:pt x="191988" y="19425"/>
                      <a:pt x="208864" y="28630"/>
                    </a:cubicBezTo>
                    <a:cubicBezTo>
                      <a:pt x="225740" y="37835"/>
                      <a:pt x="252845" y="41926"/>
                      <a:pt x="264096" y="59314"/>
                    </a:cubicBezTo>
                    <a:cubicBezTo>
                      <a:pt x="275347" y="76702"/>
                      <a:pt x="273813" y="108921"/>
                      <a:pt x="276370" y="132957"/>
                    </a:cubicBezTo>
                    <a:cubicBezTo>
                      <a:pt x="278927" y="156993"/>
                      <a:pt x="285576" y="180519"/>
                      <a:pt x="279439" y="203532"/>
                    </a:cubicBezTo>
                    <a:cubicBezTo>
                      <a:pt x="273302" y="226545"/>
                      <a:pt x="261540" y="257230"/>
                      <a:pt x="239549" y="271038"/>
                    </a:cubicBezTo>
                    <a:cubicBezTo>
                      <a:pt x="217558" y="284846"/>
                      <a:pt x="181759" y="288937"/>
                      <a:pt x="147495" y="286380"/>
                    </a:cubicBezTo>
                    <a:cubicBezTo>
                      <a:pt x="113231" y="283823"/>
                      <a:pt x="62601" y="270015"/>
                      <a:pt x="40099" y="252627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4396246" y="2132919"/>
                <a:ext cx="197814" cy="276454"/>
              </a:xfrm>
              <a:custGeom>
                <a:avLst/>
                <a:gdLst>
                  <a:gd name="connsiteX0" fmla="*/ 26383 w 197814"/>
                  <a:gd name="connsiteY0" fmla="*/ 310077 h 313328"/>
                  <a:gd name="connsiteX1" fmla="*/ 1835 w 197814"/>
                  <a:gd name="connsiteY1" fmla="*/ 227228 h 313328"/>
                  <a:gd name="connsiteX2" fmla="*/ 7972 w 197814"/>
                  <a:gd name="connsiteY2" fmla="*/ 141312 h 313328"/>
                  <a:gd name="connsiteX3" fmla="*/ 57067 w 197814"/>
                  <a:gd name="connsiteY3" fmla="*/ 55395 h 313328"/>
                  <a:gd name="connsiteX4" fmla="*/ 96957 w 197814"/>
                  <a:gd name="connsiteY4" fmla="*/ 163 h 313328"/>
                  <a:gd name="connsiteX5" fmla="*/ 149121 w 197814"/>
                  <a:gd name="connsiteY5" fmla="*/ 40053 h 313328"/>
                  <a:gd name="connsiteX6" fmla="*/ 185942 w 197814"/>
                  <a:gd name="connsiteY6" fmla="*/ 86079 h 313328"/>
                  <a:gd name="connsiteX7" fmla="*/ 195148 w 197814"/>
                  <a:gd name="connsiteY7" fmla="*/ 227228 h 313328"/>
                  <a:gd name="connsiteX8" fmla="*/ 142984 w 197814"/>
                  <a:gd name="connsiteY8" fmla="*/ 291666 h 313328"/>
                  <a:gd name="connsiteX9" fmla="*/ 26383 w 197814"/>
                  <a:gd name="connsiteY9" fmla="*/ 310077 h 313328"/>
                  <a:gd name="connsiteX0" fmla="*/ 26383 w 197814"/>
                  <a:gd name="connsiteY0" fmla="*/ 273202 h 276453"/>
                  <a:gd name="connsiteX1" fmla="*/ 1835 w 197814"/>
                  <a:gd name="connsiteY1" fmla="*/ 190353 h 276453"/>
                  <a:gd name="connsiteX2" fmla="*/ 7972 w 197814"/>
                  <a:gd name="connsiteY2" fmla="*/ 104437 h 276453"/>
                  <a:gd name="connsiteX3" fmla="*/ 57067 w 197814"/>
                  <a:gd name="connsiteY3" fmla="*/ 18520 h 276453"/>
                  <a:gd name="connsiteX4" fmla="*/ 100374 w 197814"/>
                  <a:gd name="connsiteY4" fmla="*/ 5594 h 276453"/>
                  <a:gd name="connsiteX5" fmla="*/ 149121 w 197814"/>
                  <a:gd name="connsiteY5" fmla="*/ 3178 h 276453"/>
                  <a:gd name="connsiteX6" fmla="*/ 185942 w 197814"/>
                  <a:gd name="connsiteY6" fmla="*/ 49204 h 276453"/>
                  <a:gd name="connsiteX7" fmla="*/ 195148 w 197814"/>
                  <a:gd name="connsiteY7" fmla="*/ 190353 h 276453"/>
                  <a:gd name="connsiteX8" fmla="*/ 142984 w 197814"/>
                  <a:gd name="connsiteY8" fmla="*/ 254791 h 276453"/>
                  <a:gd name="connsiteX9" fmla="*/ 26383 w 197814"/>
                  <a:gd name="connsiteY9" fmla="*/ 273202 h 276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814" h="276453">
                    <a:moveTo>
                      <a:pt x="26383" y="273202"/>
                    </a:moveTo>
                    <a:cubicBezTo>
                      <a:pt x="2858" y="262462"/>
                      <a:pt x="4903" y="218480"/>
                      <a:pt x="1835" y="190353"/>
                    </a:cubicBezTo>
                    <a:cubicBezTo>
                      <a:pt x="-1234" y="162225"/>
                      <a:pt x="-1233" y="133076"/>
                      <a:pt x="7972" y="104437"/>
                    </a:cubicBezTo>
                    <a:cubicBezTo>
                      <a:pt x="17177" y="75798"/>
                      <a:pt x="41667" y="34994"/>
                      <a:pt x="57067" y="18520"/>
                    </a:cubicBezTo>
                    <a:cubicBezTo>
                      <a:pt x="72467" y="2046"/>
                      <a:pt x="85032" y="8151"/>
                      <a:pt x="100374" y="5594"/>
                    </a:cubicBezTo>
                    <a:cubicBezTo>
                      <a:pt x="115716" y="3037"/>
                      <a:pt x="134860" y="-4090"/>
                      <a:pt x="149121" y="3178"/>
                    </a:cubicBezTo>
                    <a:cubicBezTo>
                      <a:pt x="163382" y="10446"/>
                      <a:pt x="178271" y="18008"/>
                      <a:pt x="185942" y="49204"/>
                    </a:cubicBezTo>
                    <a:cubicBezTo>
                      <a:pt x="193613" y="80400"/>
                      <a:pt x="202308" y="156088"/>
                      <a:pt x="195148" y="190353"/>
                    </a:cubicBezTo>
                    <a:cubicBezTo>
                      <a:pt x="187988" y="224617"/>
                      <a:pt x="165486" y="244051"/>
                      <a:pt x="142984" y="254791"/>
                    </a:cubicBezTo>
                    <a:cubicBezTo>
                      <a:pt x="120482" y="265531"/>
                      <a:pt x="49908" y="283942"/>
                      <a:pt x="26383" y="273202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4278576" y="2114581"/>
                <a:ext cx="197814" cy="313325"/>
              </a:xfrm>
              <a:custGeom>
                <a:avLst/>
                <a:gdLst>
                  <a:gd name="connsiteX0" fmla="*/ 26383 w 197814"/>
                  <a:gd name="connsiteY0" fmla="*/ 310077 h 313328"/>
                  <a:gd name="connsiteX1" fmla="*/ 1835 w 197814"/>
                  <a:gd name="connsiteY1" fmla="*/ 227228 h 313328"/>
                  <a:gd name="connsiteX2" fmla="*/ 7972 w 197814"/>
                  <a:gd name="connsiteY2" fmla="*/ 141312 h 313328"/>
                  <a:gd name="connsiteX3" fmla="*/ 57067 w 197814"/>
                  <a:gd name="connsiteY3" fmla="*/ 55395 h 313328"/>
                  <a:gd name="connsiteX4" fmla="*/ 96957 w 197814"/>
                  <a:gd name="connsiteY4" fmla="*/ 163 h 313328"/>
                  <a:gd name="connsiteX5" fmla="*/ 149121 w 197814"/>
                  <a:gd name="connsiteY5" fmla="*/ 40053 h 313328"/>
                  <a:gd name="connsiteX6" fmla="*/ 185942 w 197814"/>
                  <a:gd name="connsiteY6" fmla="*/ 86079 h 313328"/>
                  <a:gd name="connsiteX7" fmla="*/ 195148 w 197814"/>
                  <a:gd name="connsiteY7" fmla="*/ 227228 h 313328"/>
                  <a:gd name="connsiteX8" fmla="*/ 142984 w 197814"/>
                  <a:gd name="connsiteY8" fmla="*/ 291666 h 313328"/>
                  <a:gd name="connsiteX9" fmla="*/ 26383 w 197814"/>
                  <a:gd name="connsiteY9" fmla="*/ 310077 h 313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814" h="313328">
                    <a:moveTo>
                      <a:pt x="26383" y="310077"/>
                    </a:moveTo>
                    <a:cubicBezTo>
                      <a:pt x="2858" y="299337"/>
                      <a:pt x="4903" y="255355"/>
                      <a:pt x="1835" y="227228"/>
                    </a:cubicBezTo>
                    <a:cubicBezTo>
                      <a:pt x="-1234" y="199100"/>
                      <a:pt x="-1233" y="169951"/>
                      <a:pt x="7972" y="141312"/>
                    </a:cubicBezTo>
                    <a:cubicBezTo>
                      <a:pt x="17177" y="112673"/>
                      <a:pt x="42236" y="78920"/>
                      <a:pt x="57067" y="55395"/>
                    </a:cubicBezTo>
                    <a:cubicBezTo>
                      <a:pt x="71898" y="31870"/>
                      <a:pt x="81615" y="2720"/>
                      <a:pt x="96957" y="163"/>
                    </a:cubicBezTo>
                    <a:cubicBezTo>
                      <a:pt x="112299" y="-2394"/>
                      <a:pt x="134290" y="25734"/>
                      <a:pt x="149121" y="40053"/>
                    </a:cubicBezTo>
                    <a:cubicBezTo>
                      <a:pt x="163952" y="54372"/>
                      <a:pt x="178271" y="54883"/>
                      <a:pt x="185942" y="86079"/>
                    </a:cubicBezTo>
                    <a:cubicBezTo>
                      <a:pt x="193613" y="117275"/>
                      <a:pt x="202308" y="192963"/>
                      <a:pt x="195148" y="227228"/>
                    </a:cubicBezTo>
                    <a:cubicBezTo>
                      <a:pt x="187988" y="261492"/>
                      <a:pt x="165486" y="280926"/>
                      <a:pt x="142984" y="291666"/>
                    </a:cubicBezTo>
                    <a:cubicBezTo>
                      <a:pt x="120482" y="302406"/>
                      <a:pt x="49908" y="320817"/>
                      <a:pt x="26383" y="310077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cxnSp>
        <p:nvCxnSpPr>
          <p:cNvPr id="39" name="Straight Arrow Connector 38"/>
          <p:cNvCxnSpPr/>
          <p:nvPr/>
        </p:nvCxnSpPr>
        <p:spPr>
          <a:xfrm>
            <a:off x="6556777" y="2287104"/>
            <a:ext cx="54006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ine Callout 2 39"/>
          <p:cNvSpPr/>
          <p:nvPr/>
        </p:nvSpPr>
        <p:spPr>
          <a:xfrm>
            <a:off x="4716810" y="1332461"/>
            <a:ext cx="1152128" cy="360040"/>
          </a:xfrm>
          <a:prstGeom prst="borderCallout2">
            <a:avLst>
              <a:gd name="adj1" fmla="val 46046"/>
              <a:gd name="adj2" fmla="val 97807"/>
              <a:gd name="adj3" fmla="val 73341"/>
              <a:gd name="adj4" fmla="val 128678"/>
              <a:gd name="adj5" fmla="val 256397"/>
              <a:gd name="adj6" fmla="val 15892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........mm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57447" y="4110900"/>
            <a:ext cx="1879740" cy="47093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TextBox 26"/>
          <p:cNvSpPr txBox="1"/>
          <p:nvPr/>
        </p:nvSpPr>
        <p:spPr>
          <a:xfrm>
            <a:off x="5792856" y="3741568"/>
            <a:ext cx="194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Ancho M-D </a:t>
            </a:r>
            <a:r>
              <a:rPr lang="es-AR" b="1" dirty="0" smtClean="0"/>
              <a:t>pieza Y</a:t>
            </a:r>
            <a:endParaRPr lang="es-AR" b="1" dirty="0"/>
          </a:p>
        </p:txBody>
      </p:sp>
      <p:pic>
        <p:nvPicPr>
          <p:cNvPr id="28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15" t="58065" r="23455" b="29668"/>
          <a:stretch/>
        </p:blipFill>
        <p:spPr bwMode="auto">
          <a:xfrm>
            <a:off x="8362041" y="4068489"/>
            <a:ext cx="675249" cy="759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6" t="42408" r="84299" b="46518"/>
          <a:stretch/>
        </p:blipFill>
        <p:spPr bwMode="auto">
          <a:xfrm>
            <a:off x="108298" y="3830431"/>
            <a:ext cx="686535" cy="688880"/>
          </a:xfrm>
          <a:prstGeom prst="roundRect">
            <a:avLst>
              <a:gd name="adj" fmla="val 979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6" t="42408" r="84299" b="46518"/>
          <a:stretch/>
        </p:blipFill>
        <p:spPr bwMode="auto">
          <a:xfrm>
            <a:off x="108298" y="3102594"/>
            <a:ext cx="686535" cy="688880"/>
          </a:xfrm>
          <a:prstGeom prst="roundRect">
            <a:avLst>
              <a:gd name="adj" fmla="val 979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6" t="42408" r="84299" b="46518"/>
          <a:stretch/>
        </p:blipFill>
        <p:spPr bwMode="auto">
          <a:xfrm>
            <a:off x="108298" y="2401288"/>
            <a:ext cx="686535" cy="688880"/>
          </a:xfrm>
          <a:prstGeom prst="roundRect">
            <a:avLst>
              <a:gd name="adj" fmla="val 9798"/>
            </a:avLst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32623" y="3954767"/>
            <a:ext cx="662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0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arabara" pitchFamily="34" charset="0"/>
              </a:rPr>
              <a:t>MEDIDA</a:t>
            </a:r>
          </a:p>
          <a:p>
            <a:pPr algn="ctr"/>
            <a:r>
              <a:rPr lang="es-AR" sz="10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arabara" pitchFamily="34" charset="0"/>
              </a:rPr>
              <a:t>DIRECTA</a:t>
            </a:r>
            <a:endParaRPr lang="es-AR" sz="10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Harabara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10718" y="2268289"/>
            <a:ext cx="681691" cy="923083"/>
            <a:chOff x="-603537" y="2394708"/>
            <a:chExt cx="681691" cy="92308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7" name="TextBox 36"/>
            <p:cNvSpPr txBox="1"/>
            <p:nvPr/>
          </p:nvSpPr>
          <p:spPr>
            <a:xfrm>
              <a:off x="-603537" y="2394708"/>
              <a:ext cx="4828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4000" dirty="0" smtClean="0">
                  <a:solidFill>
                    <a:schemeClr val="bg1"/>
                  </a:solidFill>
                  <a:latin typeface="Harabara" pitchFamily="34" charset="0"/>
                </a:rPr>
                <a:t>R</a:t>
              </a:r>
              <a:endParaRPr lang="es-AR" sz="4000" dirty="0">
                <a:solidFill>
                  <a:schemeClr val="bg1"/>
                </a:solidFill>
                <a:latin typeface="Harabara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425510" y="2609905"/>
              <a:ext cx="5036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4000" dirty="0" smtClean="0">
                  <a:solidFill>
                    <a:schemeClr val="bg1"/>
                  </a:solidFill>
                  <a:latin typeface="Harabara" pitchFamily="34" charset="0"/>
                </a:rPr>
                <a:t>X</a:t>
              </a:r>
              <a:endParaRPr lang="es-AR" sz="4000" dirty="0">
                <a:solidFill>
                  <a:schemeClr val="bg1"/>
                </a:solidFill>
                <a:latin typeface="Harabara" pitchFamily="34" charset="0"/>
              </a:endParaRPr>
            </a:p>
          </p:txBody>
        </p:sp>
      </p:grpSp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6" t="22151" r="57990" b="10618"/>
          <a:stretch/>
        </p:blipFill>
        <p:spPr bwMode="auto">
          <a:xfrm>
            <a:off x="220005" y="3178742"/>
            <a:ext cx="489143" cy="535215"/>
          </a:xfrm>
          <a:prstGeom prst="roundRect">
            <a:avLst>
              <a:gd name="adj" fmla="val 3772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Rectangle 41">
            <a:hlinkClick r:id="rId8" action="ppaction://hlinksldjump"/>
          </p:cNvPr>
          <p:cNvSpPr/>
          <p:nvPr/>
        </p:nvSpPr>
        <p:spPr>
          <a:xfrm>
            <a:off x="36521" y="2405367"/>
            <a:ext cx="10081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Rectangle 42">
            <a:hlinkClick r:id="rId9" action="ppaction://hlinksldjump"/>
          </p:cNvPr>
          <p:cNvSpPr/>
          <p:nvPr/>
        </p:nvSpPr>
        <p:spPr>
          <a:xfrm>
            <a:off x="36521" y="3086994"/>
            <a:ext cx="10081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Rectangle 43">
            <a:hlinkClick r:id="rId10" action="ppaction://hlinksldjump"/>
          </p:cNvPr>
          <p:cNvSpPr/>
          <p:nvPr/>
        </p:nvSpPr>
        <p:spPr>
          <a:xfrm>
            <a:off x="36521" y="3799231"/>
            <a:ext cx="10081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64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0" t="3964" r="8391" b="9015"/>
          <a:stretch/>
        </p:blipFill>
        <p:spPr bwMode="auto">
          <a:xfrm>
            <a:off x="0" y="0"/>
            <a:ext cx="9145588" cy="538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80533" y="880533"/>
            <a:ext cx="8105423" cy="40160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98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lumMod val="88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AR" dirty="0"/>
          </a:p>
        </p:txBody>
      </p:sp>
      <p:grpSp>
        <p:nvGrpSpPr>
          <p:cNvPr id="3" name="Group 2"/>
          <p:cNvGrpSpPr/>
          <p:nvPr/>
        </p:nvGrpSpPr>
        <p:grpSpPr>
          <a:xfrm>
            <a:off x="3228973" y="1260176"/>
            <a:ext cx="2592698" cy="864097"/>
            <a:chOff x="3277239" y="2124273"/>
            <a:chExt cx="2592698" cy="864097"/>
          </a:xfrm>
        </p:grpSpPr>
        <p:sp>
          <p:nvSpPr>
            <p:cNvPr id="4" name="Rounded Rectangle 3"/>
            <p:cNvSpPr/>
            <p:nvPr/>
          </p:nvSpPr>
          <p:spPr>
            <a:xfrm>
              <a:off x="3277239" y="2124273"/>
              <a:ext cx="2592698" cy="86409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526541" y="2296093"/>
              <a:ext cx="1296144" cy="548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18805" y="2351482"/>
              <a:ext cx="7585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mm</a:t>
              </a:r>
              <a:endParaRPr lang="es-AR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3132634" y="2402833"/>
            <a:ext cx="2953122" cy="230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TextBox 7"/>
          <p:cNvSpPr txBox="1"/>
          <p:nvPr/>
        </p:nvSpPr>
        <p:spPr>
          <a:xfrm>
            <a:off x="3893063" y="240283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Mediciones</a:t>
            </a:r>
            <a:endParaRPr lang="es-AR" b="1" dirty="0"/>
          </a:p>
        </p:txBody>
      </p:sp>
      <p:sp>
        <p:nvSpPr>
          <p:cNvPr id="10" name="Rectangle 9"/>
          <p:cNvSpPr/>
          <p:nvPr/>
        </p:nvSpPr>
        <p:spPr>
          <a:xfrm>
            <a:off x="3231876" y="2772345"/>
            <a:ext cx="2762212" cy="1833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4" name="Straight Connector 13"/>
          <p:cNvCxnSpPr/>
          <p:nvPr/>
        </p:nvCxnSpPr>
        <p:spPr>
          <a:xfrm>
            <a:off x="3375892" y="2988369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75892" y="3276401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75892" y="3554961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375892" y="3852465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75892" y="4140497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375892" y="4428529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46785" y="3283591"/>
            <a:ext cx="360040" cy="7128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Action Button: Back or Previous 15">
            <a:hlinkClick r:id="" action="ppaction://hlinkshowjump?jump=previousslide" highlightClick="1"/>
          </p:cNvPr>
          <p:cNvSpPr/>
          <p:nvPr/>
        </p:nvSpPr>
        <p:spPr>
          <a:xfrm rot="5400000">
            <a:off x="5510781" y="2887548"/>
            <a:ext cx="432048" cy="360040"/>
          </a:xfrm>
          <a:prstGeom prst="actionButtonBackPrevio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Action Button: Back or Previous 22">
            <a:hlinkClick r:id="" action="ppaction://hlinkshowjump?jump=previousslide" highlightClick="1"/>
          </p:cNvPr>
          <p:cNvSpPr/>
          <p:nvPr/>
        </p:nvSpPr>
        <p:spPr>
          <a:xfrm rot="16200000">
            <a:off x="5510781" y="4032486"/>
            <a:ext cx="432048" cy="360040"/>
          </a:xfrm>
          <a:prstGeom prst="actionButtonBackPrevio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ounded Rectangle 8">
            <a:hlinkClick r:id="rId3" action="ppaction://hlinksldjump"/>
          </p:cNvPr>
          <p:cNvSpPr/>
          <p:nvPr/>
        </p:nvSpPr>
        <p:spPr>
          <a:xfrm>
            <a:off x="7237090" y="1208825"/>
            <a:ext cx="1512168" cy="9154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>
                <a:solidFill>
                  <a:schemeClr val="bg1"/>
                </a:solidFill>
              </a:rPr>
              <a:t>Cambio de unidad</a:t>
            </a:r>
            <a:endParaRPr lang="es-AR" sz="2400" dirty="0">
              <a:solidFill>
                <a:schemeClr val="bg1"/>
              </a:solidFill>
            </a:endParaRPr>
          </a:p>
        </p:txBody>
      </p:sp>
      <p:pic>
        <p:nvPicPr>
          <p:cNvPr id="37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15" t="58065" r="23455" b="29668"/>
          <a:stretch/>
        </p:blipFill>
        <p:spPr bwMode="auto">
          <a:xfrm>
            <a:off x="8362041" y="4068489"/>
            <a:ext cx="675249" cy="759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6" t="42408" r="84299" b="46518"/>
          <a:stretch/>
        </p:blipFill>
        <p:spPr bwMode="auto">
          <a:xfrm>
            <a:off x="108298" y="3830431"/>
            <a:ext cx="686535" cy="688880"/>
          </a:xfrm>
          <a:prstGeom prst="roundRect">
            <a:avLst>
              <a:gd name="adj" fmla="val 9798"/>
            </a:avLst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6" t="42408" r="84299" b="46518"/>
          <a:stretch/>
        </p:blipFill>
        <p:spPr bwMode="auto">
          <a:xfrm>
            <a:off x="108298" y="3102594"/>
            <a:ext cx="686535" cy="688880"/>
          </a:xfrm>
          <a:prstGeom prst="roundRect">
            <a:avLst>
              <a:gd name="adj" fmla="val 979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6" t="42408" r="84299" b="46518"/>
          <a:stretch/>
        </p:blipFill>
        <p:spPr bwMode="auto">
          <a:xfrm>
            <a:off x="108297" y="4517735"/>
            <a:ext cx="686535" cy="688880"/>
          </a:xfrm>
          <a:prstGeom prst="roundRect">
            <a:avLst>
              <a:gd name="adj" fmla="val 979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32623" y="3954767"/>
            <a:ext cx="662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0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arabara" pitchFamily="34" charset="0"/>
              </a:rPr>
              <a:t>MEDIDA</a:t>
            </a:r>
          </a:p>
          <a:p>
            <a:pPr algn="ctr"/>
            <a:r>
              <a:rPr lang="es-AR" sz="10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arabara" pitchFamily="34" charset="0"/>
              </a:rPr>
              <a:t>DIRECTA</a:t>
            </a:r>
            <a:endParaRPr lang="es-AR" sz="10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Harabara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10718" y="2268289"/>
            <a:ext cx="681691" cy="923083"/>
            <a:chOff x="-603537" y="2394708"/>
            <a:chExt cx="681691" cy="92308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9" name="TextBox 28"/>
            <p:cNvSpPr txBox="1"/>
            <p:nvPr/>
          </p:nvSpPr>
          <p:spPr>
            <a:xfrm>
              <a:off x="-603537" y="2394708"/>
              <a:ext cx="4828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4000" dirty="0" smtClean="0">
                  <a:solidFill>
                    <a:schemeClr val="bg1"/>
                  </a:solidFill>
                  <a:latin typeface="Harabara" pitchFamily="34" charset="0"/>
                </a:rPr>
                <a:t>R</a:t>
              </a:r>
              <a:endParaRPr lang="es-AR" sz="4000" dirty="0">
                <a:solidFill>
                  <a:schemeClr val="bg1"/>
                </a:solidFill>
                <a:latin typeface="Harabara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-425510" y="2609905"/>
              <a:ext cx="5036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4000" dirty="0" smtClean="0">
                  <a:solidFill>
                    <a:schemeClr val="bg1"/>
                  </a:solidFill>
                  <a:latin typeface="Harabara" pitchFamily="34" charset="0"/>
                </a:rPr>
                <a:t>X</a:t>
              </a:r>
              <a:endParaRPr lang="es-AR" sz="4000" dirty="0">
                <a:solidFill>
                  <a:schemeClr val="bg1"/>
                </a:solidFill>
                <a:latin typeface="Harabara" pitchFamily="34" charset="0"/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6" t="22151" r="57990" b="10618"/>
          <a:stretch/>
        </p:blipFill>
        <p:spPr bwMode="auto">
          <a:xfrm>
            <a:off x="220005" y="3178742"/>
            <a:ext cx="489143" cy="535215"/>
          </a:xfrm>
          <a:prstGeom prst="roundRect">
            <a:avLst>
              <a:gd name="adj" fmla="val 3772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Rectangle 31">
            <a:hlinkClick r:id="rId7" action="ppaction://hlinksldjump"/>
          </p:cNvPr>
          <p:cNvSpPr/>
          <p:nvPr/>
        </p:nvSpPr>
        <p:spPr>
          <a:xfrm>
            <a:off x="36521" y="2405367"/>
            <a:ext cx="10081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Rectangle 32">
            <a:hlinkClick r:id="rId8" action="ppaction://hlinksldjump"/>
          </p:cNvPr>
          <p:cNvSpPr/>
          <p:nvPr/>
        </p:nvSpPr>
        <p:spPr>
          <a:xfrm>
            <a:off x="36521" y="3086994"/>
            <a:ext cx="10081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Rectangle 33">
            <a:hlinkClick r:id="rId9" action="ppaction://hlinksldjump"/>
          </p:cNvPr>
          <p:cNvSpPr/>
          <p:nvPr/>
        </p:nvSpPr>
        <p:spPr>
          <a:xfrm>
            <a:off x="36521" y="3799231"/>
            <a:ext cx="10081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53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0" t="3964" r="8391" b="9015"/>
          <a:stretch/>
        </p:blipFill>
        <p:spPr bwMode="auto">
          <a:xfrm>
            <a:off x="0" y="0"/>
            <a:ext cx="9145588" cy="538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80533" y="880533"/>
            <a:ext cx="8105423" cy="40160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98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lumMod val="88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AR" dirty="0"/>
          </a:p>
        </p:txBody>
      </p:sp>
      <p:grpSp>
        <p:nvGrpSpPr>
          <p:cNvPr id="3" name="Group 2"/>
          <p:cNvGrpSpPr/>
          <p:nvPr/>
        </p:nvGrpSpPr>
        <p:grpSpPr>
          <a:xfrm>
            <a:off x="3228972" y="1260176"/>
            <a:ext cx="3144021" cy="864097"/>
            <a:chOff x="3277238" y="2124273"/>
            <a:chExt cx="3144021" cy="864097"/>
          </a:xfrm>
        </p:grpSpPr>
        <p:sp>
          <p:nvSpPr>
            <p:cNvPr id="4" name="Rounded Rectangle 3"/>
            <p:cNvSpPr/>
            <p:nvPr/>
          </p:nvSpPr>
          <p:spPr>
            <a:xfrm>
              <a:off x="3277238" y="2124273"/>
              <a:ext cx="3144021" cy="86409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526541" y="2296093"/>
              <a:ext cx="1296144" cy="548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18805" y="2351482"/>
              <a:ext cx="14764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Pulgadas</a:t>
              </a:r>
              <a:endParaRPr lang="es-AR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3132634" y="2402833"/>
            <a:ext cx="2953122" cy="230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TextBox 7"/>
          <p:cNvSpPr txBox="1"/>
          <p:nvPr/>
        </p:nvSpPr>
        <p:spPr>
          <a:xfrm>
            <a:off x="3893063" y="240283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Mediciones</a:t>
            </a:r>
            <a:endParaRPr lang="es-AR" b="1" dirty="0"/>
          </a:p>
        </p:txBody>
      </p:sp>
      <p:sp>
        <p:nvSpPr>
          <p:cNvPr id="10" name="Rectangle 9"/>
          <p:cNvSpPr/>
          <p:nvPr/>
        </p:nvSpPr>
        <p:spPr>
          <a:xfrm>
            <a:off x="3231876" y="2772345"/>
            <a:ext cx="2762212" cy="1833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4" name="Straight Connector 13"/>
          <p:cNvCxnSpPr/>
          <p:nvPr/>
        </p:nvCxnSpPr>
        <p:spPr>
          <a:xfrm>
            <a:off x="3375892" y="2988369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75892" y="3276401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75892" y="3554961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375892" y="3852465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75892" y="4140497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375892" y="4428529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46785" y="3283591"/>
            <a:ext cx="360040" cy="7128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Action Button: Back or Previous 15">
            <a:hlinkClick r:id="" action="ppaction://hlinkshowjump?jump=previousslide" highlightClick="1"/>
          </p:cNvPr>
          <p:cNvSpPr/>
          <p:nvPr/>
        </p:nvSpPr>
        <p:spPr>
          <a:xfrm rot="5400000">
            <a:off x="5510781" y="2887548"/>
            <a:ext cx="432048" cy="360040"/>
          </a:xfrm>
          <a:prstGeom prst="actionButtonBackPrevio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Action Button: Back or Previous 22">
            <a:hlinkClick r:id="" action="ppaction://hlinkshowjump?jump=previousslide" highlightClick="1"/>
          </p:cNvPr>
          <p:cNvSpPr/>
          <p:nvPr/>
        </p:nvSpPr>
        <p:spPr>
          <a:xfrm rot="16200000">
            <a:off x="5510781" y="4032486"/>
            <a:ext cx="432048" cy="360040"/>
          </a:xfrm>
          <a:prstGeom prst="actionButtonBackPrevio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ounded Rectangle 23">
            <a:hlinkClick r:id="rId3" action="ppaction://hlinksldjump"/>
          </p:cNvPr>
          <p:cNvSpPr/>
          <p:nvPr/>
        </p:nvSpPr>
        <p:spPr>
          <a:xfrm>
            <a:off x="7237090" y="1208825"/>
            <a:ext cx="1512168" cy="9154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>
                <a:solidFill>
                  <a:schemeClr val="bg1"/>
                </a:solidFill>
              </a:rPr>
              <a:t>Cambio de unidad</a:t>
            </a:r>
            <a:endParaRPr lang="es-AR" sz="2400" dirty="0">
              <a:solidFill>
                <a:schemeClr val="bg1"/>
              </a:solidFill>
            </a:endParaRPr>
          </a:p>
        </p:txBody>
      </p:sp>
      <p:pic>
        <p:nvPicPr>
          <p:cNvPr id="25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15" t="58065" r="23455" b="29668"/>
          <a:stretch/>
        </p:blipFill>
        <p:spPr bwMode="auto">
          <a:xfrm>
            <a:off x="8362041" y="4068489"/>
            <a:ext cx="675249" cy="759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6" t="42408" r="84299" b="46518"/>
          <a:stretch/>
        </p:blipFill>
        <p:spPr bwMode="auto">
          <a:xfrm>
            <a:off x="108298" y="3830431"/>
            <a:ext cx="686535" cy="688880"/>
          </a:xfrm>
          <a:prstGeom prst="roundRect">
            <a:avLst>
              <a:gd name="adj" fmla="val 9798"/>
            </a:avLst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6" t="42408" r="84299" b="46518"/>
          <a:stretch/>
        </p:blipFill>
        <p:spPr bwMode="auto">
          <a:xfrm>
            <a:off x="108298" y="3102594"/>
            <a:ext cx="686535" cy="688880"/>
          </a:xfrm>
          <a:prstGeom prst="roundRect">
            <a:avLst>
              <a:gd name="adj" fmla="val 979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6" t="42408" r="84299" b="46518"/>
          <a:stretch/>
        </p:blipFill>
        <p:spPr bwMode="auto">
          <a:xfrm>
            <a:off x="108297" y="4517735"/>
            <a:ext cx="686535" cy="688880"/>
          </a:xfrm>
          <a:prstGeom prst="roundRect">
            <a:avLst>
              <a:gd name="adj" fmla="val 979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32623" y="3954767"/>
            <a:ext cx="662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0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arabara" pitchFamily="34" charset="0"/>
              </a:rPr>
              <a:t>MEDIDA</a:t>
            </a:r>
          </a:p>
          <a:p>
            <a:pPr algn="ctr"/>
            <a:r>
              <a:rPr lang="es-AR" sz="10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arabara" pitchFamily="34" charset="0"/>
              </a:rPr>
              <a:t>DIRECTA</a:t>
            </a:r>
            <a:endParaRPr lang="es-AR" sz="10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Harabara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10718" y="2268289"/>
            <a:ext cx="681691" cy="923083"/>
            <a:chOff x="-603537" y="2394708"/>
            <a:chExt cx="681691" cy="92308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1" name="TextBox 30"/>
            <p:cNvSpPr txBox="1"/>
            <p:nvPr/>
          </p:nvSpPr>
          <p:spPr>
            <a:xfrm>
              <a:off x="-603537" y="2394708"/>
              <a:ext cx="4828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4000" dirty="0" smtClean="0">
                  <a:solidFill>
                    <a:schemeClr val="bg1"/>
                  </a:solidFill>
                  <a:latin typeface="Harabara" pitchFamily="34" charset="0"/>
                </a:rPr>
                <a:t>R</a:t>
              </a:r>
              <a:endParaRPr lang="es-AR" sz="4000" dirty="0">
                <a:solidFill>
                  <a:schemeClr val="bg1"/>
                </a:solidFill>
                <a:latin typeface="Harabara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425510" y="2609905"/>
              <a:ext cx="5036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4000" dirty="0" smtClean="0">
                  <a:solidFill>
                    <a:schemeClr val="bg1"/>
                  </a:solidFill>
                  <a:latin typeface="Harabara" pitchFamily="34" charset="0"/>
                </a:rPr>
                <a:t>X</a:t>
              </a:r>
              <a:endParaRPr lang="es-AR" sz="4000" dirty="0">
                <a:solidFill>
                  <a:schemeClr val="bg1"/>
                </a:solidFill>
                <a:latin typeface="Harabara" pitchFamily="34" charset="0"/>
              </a:endParaRPr>
            </a:p>
          </p:txBody>
        </p:sp>
      </p:grpSp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6" t="22151" r="57990" b="10618"/>
          <a:stretch/>
        </p:blipFill>
        <p:spPr bwMode="auto">
          <a:xfrm>
            <a:off x="220005" y="3178742"/>
            <a:ext cx="489143" cy="535215"/>
          </a:xfrm>
          <a:prstGeom prst="roundRect">
            <a:avLst>
              <a:gd name="adj" fmla="val 3772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Rectangle 33">
            <a:hlinkClick r:id="rId7" action="ppaction://hlinksldjump"/>
          </p:cNvPr>
          <p:cNvSpPr/>
          <p:nvPr/>
        </p:nvSpPr>
        <p:spPr>
          <a:xfrm>
            <a:off x="36521" y="2405367"/>
            <a:ext cx="10081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Rectangle 34">
            <a:hlinkClick r:id="rId8" action="ppaction://hlinksldjump"/>
          </p:cNvPr>
          <p:cNvSpPr/>
          <p:nvPr/>
        </p:nvSpPr>
        <p:spPr>
          <a:xfrm>
            <a:off x="36521" y="3086994"/>
            <a:ext cx="10081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angle 35">
            <a:hlinkClick r:id="rId3" action="ppaction://hlinksldjump"/>
          </p:cNvPr>
          <p:cNvSpPr/>
          <p:nvPr/>
        </p:nvSpPr>
        <p:spPr>
          <a:xfrm>
            <a:off x="36521" y="3799231"/>
            <a:ext cx="10081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218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0" t="3964" r="8391" b="9015"/>
          <a:stretch/>
        </p:blipFill>
        <p:spPr bwMode="auto">
          <a:xfrm>
            <a:off x="0" y="0"/>
            <a:ext cx="9145588" cy="538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80533" y="880533"/>
            <a:ext cx="8105423" cy="40160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98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lumMod val="88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AR" dirty="0"/>
          </a:p>
        </p:txBody>
      </p:sp>
      <p:sp>
        <p:nvSpPr>
          <p:cNvPr id="8" name="TextBox 7"/>
          <p:cNvSpPr txBox="1"/>
          <p:nvPr/>
        </p:nvSpPr>
        <p:spPr>
          <a:xfrm>
            <a:off x="1211582" y="915233"/>
            <a:ext cx="572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/>
              <a:t>Ingrese le valor dado por la </a:t>
            </a:r>
            <a:r>
              <a:rPr lang="es-AR" sz="2000" b="1" dirty="0" err="1" smtClean="0"/>
              <a:t>Cefalometría</a:t>
            </a:r>
            <a:r>
              <a:rPr lang="es-AR" sz="2000" b="1" dirty="0" smtClean="0"/>
              <a:t> de </a:t>
            </a:r>
            <a:r>
              <a:rPr lang="es-AR" sz="2000" b="1" dirty="0" err="1" smtClean="0"/>
              <a:t>Ricketts</a:t>
            </a:r>
            <a:endParaRPr lang="es-AR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04103" y="1459792"/>
            <a:ext cx="2554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Incisivo Superior – </a:t>
            </a:r>
            <a:r>
              <a:rPr lang="es-AR" dirty="0" err="1" smtClean="0"/>
              <a:t>A.Pog</a:t>
            </a:r>
            <a:r>
              <a:rPr lang="es-AR" dirty="0" smtClean="0"/>
              <a:t>:</a:t>
            </a:r>
          </a:p>
          <a:p>
            <a:r>
              <a:rPr lang="es-AR" dirty="0" smtClean="0"/>
              <a:t>Incisivo Inferior – </a:t>
            </a:r>
            <a:r>
              <a:rPr lang="es-AR" dirty="0" err="1" smtClean="0"/>
              <a:t>A.Pog</a:t>
            </a:r>
            <a:r>
              <a:rPr lang="es-AR" dirty="0"/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23428" y="1472561"/>
            <a:ext cx="856814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     mm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23428" y="1782957"/>
            <a:ext cx="856814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     mm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4627" y="1431911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Norma: </a:t>
            </a:r>
            <a:r>
              <a:rPr lang="es-AR" dirty="0" smtClean="0"/>
              <a:t>+3,5mm </a:t>
            </a:r>
            <a:r>
              <a:rPr lang="es-AR" dirty="0"/>
              <a:t>(</a:t>
            </a:r>
            <a:r>
              <a:rPr lang="es-AR" dirty="0" smtClean="0"/>
              <a:t>+/-2mm)</a:t>
            </a:r>
            <a:endParaRPr lang="es-AR" dirty="0"/>
          </a:p>
        </p:txBody>
      </p:sp>
      <p:sp>
        <p:nvSpPr>
          <p:cNvPr id="22" name="TextBox 21"/>
          <p:cNvSpPr txBox="1"/>
          <p:nvPr/>
        </p:nvSpPr>
        <p:spPr>
          <a:xfrm>
            <a:off x="4804627" y="1742307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Norma: +1mm (</a:t>
            </a:r>
            <a:r>
              <a:rPr lang="es-AR" dirty="0" smtClean="0"/>
              <a:t>+/-2mm)</a:t>
            </a:r>
            <a:endParaRPr lang="es-AR" dirty="0"/>
          </a:p>
        </p:txBody>
      </p:sp>
      <p:sp>
        <p:nvSpPr>
          <p:cNvPr id="23" name="TextBox 22"/>
          <p:cNvSpPr txBox="1"/>
          <p:nvPr/>
        </p:nvSpPr>
        <p:spPr>
          <a:xfrm>
            <a:off x="1404103" y="2565391"/>
            <a:ext cx="375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Discrepancia </a:t>
            </a:r>
            <a:r>
              <a:rPr lang="es-AR" dirty="0" err="1" smtClean="0"/>
              <a:t>Cefalométrica</a:t>
            </a:r>
            <a:r>
              <a:rPr lang="es-AR" dirty="0" smtClean="0"/>
              <a:t> Superior =</a:t>
            </a:r>
          </a:p>
          <a:p>
            <a:r>
              <a:rPr lang="es-AR" dirty="0" smtClean="0"/>
              <a:t>Discrepancia </a:t>
            </a:r>
            <a:r>
              <a:rPr lang="es-AR" dirty="0" err="1" smtClean="0"/>
              <a:t>Cefalométrica</a:t>
            </a:r>
            <a:r>
              <a:rPr lang="es-AR" dirty="0" smtClean="0"/>
              <a:t> Inferior  =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04103" y="3708449"/>
            <a:ext cx="3026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Discrepancia TOTAL Superior =</a:t>
            </a:r>
          </a:p>
          <a:p>
            <a:r>
              <a:rPr lang="es-AR" dirty="0" smtClean="0"/>
              <a:t>Discrepancia TOTAL Inferior  = </a:t>
            </a:r>
          </a:p>
        </p:txBody>
      </p:sp>
      <p:pic>
        <p:nvPicPr>
          <p:cNvPr id="12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15" t="58065" r="23455" b="29668"/>
          <a:stretch/>
        </p:blipFill>
        <p:spPr bwMode="auto">
          <a:xfrm>
            <a:off x="8362041" y="4068489"/>
            <a:ext cx="675249" cy="759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ular Callout 2"/>
          <p:cNvSpPr/>
          <p:nvPr/>
        </p:nvSpPr>
        <p:spPr>
          <a:xfrm>
            <a:off x="6480920" y="2548992"/>
            <a:ext cx="2556370" cy="799417"/>
          </a:xfrm>
          <a:prstGeom prst="wedgeRectCallout">
            <a:avLst>
              <a:gd name="adj1" fmla="val -89916"/>
              <a:gd name="adj2" fmla="val -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En la próxima </a:t>
            </a:r>
            <a:r>
              <a:rPr lang="es-AR" dirty="0" err="1" smtClean="0"/>
              <a:t>diapo</a:t>
            </a:r>
            <a:r>
              <a:rPr lang="es-AR" dirty="0" smtClean="0"/>
              <a:t> está la for</a:t>
            </a:r>
            <a:r>
              <a:rPr lang="es-AR" dirty="0" smtClean="0"/>
              <a:t>mula</a:t>
            </a:r>
            <a:endParaRPr lang="es-AR" dirty="0"/>
          </a:p>
        </p:txBody>
      </p:sp>
      <p:sp>
        <p:nvSpPr>
          <p:cNvPr id="14" name="Rectangular Callout 13"/>
          <p:cNvSpPr/>
          <p:nvPr/>
        </p:nvSpPr>
        <p:spPr>
          <a:xfrm>
            <a:off x="5805671" y="3668780"/>
            <a:ext cx="2556370" cy="799417"/>
          </a:xfrm>
          <a:prstGeom prst="wedgeRectCallout">
            <a:avLst>
              <a:gd name="adj1" fmla="val -89916"/>
              <a:gd name="adj2" fmla="val -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Explicado en las siguientes diapositivas</a:t>
            </a:r>
            <a:endParaRPr lang="es-AR" dirty="0"/>
          </a:p>
        </p:txBody>
      </p:sp>
      <p:sp>
        <p:nvSpPr>
          <p:cNvPr id="15" name="Rectangular Callout 14"/>
          <p:cNvSpPr/>
          <p:nvPr/>
        </p:nvSpPr>
        <p:spPr>
          <a:xfrm>
            <a:off x="2843308" y="557918"/>
            <a:ext cx="1080120" cy="372668"/>
          </a:xfrm>
          <a:prstGeom prst="wedgeRectCallout">
            <a:avLst>
              <a:gd name="adj1" fmla="val 58512"/>
              <a:gd name="adj2" fmla="val 221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dirty="0" smtClean="0"/>
              <a:t>Lo ingresa el profesional</a:t>
            </a:r>
            <a:endParaRPr lang="es-AR" sz="1050" dirty="0"/>
          </a:p>
        </p:txBody>
      </p:sp>
      <p:sp>
        <p:nvSpPr>
          <p:cNvPr id="16" name="Rectangle 15"/>
          <p:cNvSpPr/>
          <p:nvPr/>
        </p:nvSpPr>
        <p:spPr>
          <a:xfrm>
            <a:off x="5080247" y="2888556"/>
            <a:ext cx="336042" cy="316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angle 16"/>
          <p:cNvSpPr/>
          <p:nvPr/>
        </p:nvSpPr>
        <p:spPr>
          <a:xfrm>
            <a:off x="5080247" y="2565391"/>
            <a:ext cx="417865" cy="31097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angle 17"/>
          <p:cNvSpPr/>
          <p:nvPr/>
        </p:nvSpPr>
        <p:spPr>
          <a:xfrm>
            <a:off x="4351835" y="3668780"/>
            <a:ext cx="797595" cy="30909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321328" y="4037920"/>
            <a:ext cx="966598" cy="3168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6" t="42408" r="84299" b="46518"/>
          <a:stretch/>
        </p:blipFill>
        <p:spPr bwMode="auto">
          <a:xfrm>
            <a:off x="108298" y="3830431"/>
            <a:ext cx="686535" cy="688880"/>
          </a:xfrm>
          <a:prstGeom prst="roundRect">
            <a:avLst>
              <a:gd name="adj" fmla="val 979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6" t="42408" r="84299" b="46518"/>
          <a:stretch/>
        </p:blipFill>
        <p:spPr bwMode="auto">
          <a:xfrm>
            <a:off x="108298" y="3102594"/>
            <a:ext cx="686535" cy="688880"/>
          </a:xfrm>
          <a:prstGeom prst="roundRect">
            <a:avLst>
              <a:gd name="adj" fmla="val 9798"/>
            </a:avLst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6" t="42408" r="84299" b="46518"/>
          <a:stretch/>
        </p:blipFill>
        <p:spPr bwMode="auto">
          <a:xfrm>
            <a:off x="108297" y="4517735"/>
            <a:ext cx="686535" cy="688880"/>
          </a:xfrm>
          <a:prstGeom prst="roundRect">
            <a:avLst>
              <a:gd name="adj" fmla="val 979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32623" y="3954767"/>
            <a:ext cx="662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0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arabara" pitchFamily="34" charset="0"/>
              </a:rPr>
              <a:t>MEDIDA</a:t>
            </a:r>
          </a:p>
          <a:p>
            <a:pPr algn="ctr"/>
            <a:r>
              <a:rPr lang="es-AR" sz="10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arabara" pitchFamily="34" charset="0"/>
              </a:rPr>
              <a:t>DIRECTA</a:t>
            </a:r>
            <a:endParaRPr lang="es-AR" sz="10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Harabara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10718" y="2268289"/>
            <a:ext cx="681691" cy="923083"/>
            <a:chOff x="-603537" y="2394708"/>
            <a:chExt cx="681691" cy="92308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0" name="TextBox 29"/>
            <p:cNvSpPr txBox="1"/>
            <p:nvPr/>
          </p:nvSpPr>
          <p:spPr>
            <a:xfrm>
              <a:off x="-603537" y="2394708"/>
              <a:ext cx="4828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4000" dirty="0" smtClean="0">
                  <a:solidFill>
                    <a:schemeClr val="bg1"/>
                  </a:solidFill>
                  <a:latin typeface="Harabara" pitchFamily="34" charset="0"/>
                </a:rPr>
                <a:t>R</a:t>
              </a:r>
              <a:endParaRPr lang="es-AR" sz="4000" dirty="0">
                <a:solidFill>
                  <a:schemeClr val="bg1"/>
                </a:solidFill>
                <a:latin typeface="Harabara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425510" y="2609905"/>
              <a:ext cx="5036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4000" dirty="0" smtClean="0">
                  <a:solidFill>
                    <a:schemeClr val="bg1"/>
                  </a:solidFill>
                  <a:latin typeface="Harabara" pitchFamily="34" charset="0"/>
                </a:rPr>
                <a:t>X</a:t>
              </a:r>
              <a:endParaRPr lang="es-AR" sz="4000" dirty="0">
                <a:solidFill>
                  <a:schemeClr val="bg1"/>
                </a:solidFill>
                <a:latin typeface="Harabara" pitchFamily="34" charset="0"/>
              </a:endParaRPr>
            </a:p>
          </p:txBody>
        </p:sp>
      </p:grp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6" t="22151" r="57990" b="10618"/>
          <a:stretch/>
        </p:blipFill>
        <p:spPr bwMode="auto">
          <a:xfrm>
            <a:off x="220005" y="3178742"/>
            <a:ext cx="489143" cy="535215"/>
          </a:xfrm>
          <a:prstGeom prst="roundRect">
            <a:avLst>
              <a:gd name="adj" fmla="val 3772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>
            <a:hlinkClick r:id="rId6" action="ppaction://hlinksldjump"/>
          </p:cNvPr>
          <p:cNvSpPr/>
          <p:nvPr/>
        </p:nvSpPr>
        <p:spPr>
          <a:xfrm>
            <a:off x="36521" y="2405367"/>
            <a:ext cx="10081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Rectangle 33">
            <a:hlinkClick r:id="rId7" action="ppaction://hlinksldjump"/>
          </p:cNvPr>
          <p:cNvSpPr/>
          <p:nvPr/>
        </p:nvSpPr>
        <p:spPr>
          <a:xfrm>
            <a:off x="36521" y="3086994"/>
            <a:ext cx="10081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Rectangle 34">
            <a:hlinkClick r:id="rId8" action="ppaction://hlinksldjump"/>
          </p:cNvPr>
          <p:cNvSpPr/>
          <p:nvPr/>
        </p:nvSpPr>
        <p:spPr>
          <a:xfrm>
            <a:off x="36521" y="3799231"/>
            <a:ext cx="10081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297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0" t="3964" r="8391" b="9015"/>
          <a:stretch/>
        </p:blipFill>
        <p:spPr bwMode="auto">
          <a:xfrm>
            <a:off x="0" y="0"/>
            <a:ext cx="9145588" cy="538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" y="880533"/>
            <a:ext cx="8985956" cy="40160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98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lumMod val="88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AR" dirty="0"/>
          </a:p>
        </p:txBody>
      </p:sp>
      <p:sp>
        <p:nvSpPr>
          <p:cNvPr id="6" name="TextBox 5"/>
          <p:cNvSpPr txBox="1"/>
          <p:nvPr/>
        </p:nvSpPr>
        <p:spPr>
          <a:xfrm>
            <a:off x="1135286" y="4573405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Norma: +1mm (</a:t>
            </a:r>
            <a:r>
              <a:rPr lang="es-AR" dirty="0" smtClean="0"/>
              <a:t>+/-2mm)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42" t="15938" r="7233" b="6562"/>
          <a:stretch/>
        </p:blipFill>
        <p:spPr bwMode="auto">
          <a:xfrm>
            <a:off x="1102966" y="1022233"/>
            <a:ext cx="2642591" cy="364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80706" y="1022233"/>
            <a:ext cx="5262403" cy="2536082"/>
            <a:chOff x="4399361" y="1022233"/>
            <a:chExt cx="5262403" cy="2536082"/>
          </a:xfrm>
        </p:grpSpPr>
        <p:sp>
          <p:nvSpPr>
            <p:cNvPr id="3" name="TextBox 2"/>
            <p:cNvSpPr txBox="1"/>
            <p:nvPr/>
          </p:nvSpPr>
          <p:spPr>
            <a:xfrm>
              <a:off x="4615385" y="1483899"/>
              <a:ext cx="1138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1-APog= X</a:t>
              </a:r>
            </a:p>
            <a:p>
              <a:endParaRPr lang="es-AR" dirty="0"/>
            </a:p>
            <a:p>
              <a:endParaRPr lang="es-A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73958" y="2054007"/>
              <a:ext cx="1021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Formula:</a:t>
              </a:r>
            </a:p>
            <a:p>
              <a:r>
                <a:rPr lang="es-AR" dirty="0" smtClean="0"/>
                <a:t>-(X-1)=</a:t>
              </a:r>
              <a:endParaRPr lang="es-AR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44444" y="1480929"/>
              <a:ext cx="13837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Ej</a:t>
              </a:r>
              <a:r>
                <a:rPr lang="es-AR" dirty="0" smtClean="0"/>
                <a:t>:</a:t>
              </a:r>
            </a:p>
            <a:p>
              <a:r>
                <a:rPr lang="es-AR" dirty="0" smtClean="0"/>
                <a:t>1-Apog= +5</a:t>
              </a:r>
            </a:p>
            <a:p>
              <a:endParaRPr lang="es-AR" dirty="0"/>
            </a:p>
            <a:p>
              <a:r>
                <a:rPr lang="es-AR" dirty="0" smtClean="0"/>
                <a:t>- ( +5  -1)= -4</a:t>
              </a:r>
              <a:endParaRPr lang="es-AR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15385" y="1022233"/>
              <a:ext cx="3573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b="1" dirty="0" smtClean="0"/>
                <a:t>Discrepancia </a:t>
              </a:r>
              <a:r>
                <a:rPr lang="es-AR" b="1" dirty="0" err="1" smtClean="0"/>
                <a:t>cefalométrica</a:t>
              </a:r>
              <a:r>
                <a:rPr lang="es-AR" b="1" dirty="0" smtClean="0"/>
                <a:t> inferior:</a:t>
              </a:r>
              <a:endParaRPr lang="es-AR" b="1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453114" y="1764233"/>
              <a:ext cx="278000" cy="316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33092" y="2340297"/>
              <a:ext cx="294179" cy="316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ectangular Callout 4"/>
            <p:cNvSpPr/>
            <p:nvPr/>
          </p:nvSpPr>
          <p:spPr>
            <a:xfrm>
              <a:off x="7725914" y="1334140"/>
              <a:ext cx="1080120" cy="372668"/>
            </a:xfrm>
            <a:prstGeom prst="wedgeRectCallout">
              <a:avLst>
                <a:gd name="adj1" fmla="val -52664"/>
                <a:gd name="adj2" fmla="val 1096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 smtClean="0"/>
                <a:t>Lo ingresa el profesional</a:t>
              </a:r>
              <a:endParaRPr lang="es-AR" sz="105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99361" y="2911984"/>
              <a:ext cx="5262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b="1" dirty="0" smtClean="0"/>
                <a:t>Discrepancia TOTAL inferior:</a:t>
              </a:r>
            </a:p>
            <a:p>
              <a:r>
                <a:rPr lang="es-AR" dirty="0" smtClean="0"/>
                <a:t>(   -4   x 2) + (Discrepancia </a:t>
              </a:r>
              <a:r>
                <a:rPr lang="es-AR" dirty="0" err="1" smtClean="0"/>
                <a:t>oseodentaria</a:t>
              </a:r>
              <a:r>
                <a:rPr lang="es-AR" dirty="0" smtClean="0"/>
                <a:t> INFERIORES) =</a:t>
              </a:r>
              <a:endParaRPr lang="es-AR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949058" y="2340297"/>
            <a:ext cx="336042" cy="316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angle 23"/>
          <p:cNvSpPr/>
          <p:nvPr/>
        </p:nvSpPr>
        <p:spPr>
          <a:xfrm>
            <a:off x="3996730" y="3227387"/>
            <a:ext cx="336042" cy="316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3" t="28853" r="42867" b="46257"/>
          <a:stretch/>
        </p:blipFill>
        <p:spPr bwMode="auto">
          <a:xfrm>
            <a:off x="3829703" y="3670241"/>
            <a:ext cx="2096086" cy="1541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 flipV="1">
            <a:off x="5076801" y="3544247"/>
            <a:ext cx="1137636" cy="66825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25789" y="3861935"/>
            <a:ext cx="3060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Discrepancia TOTAL inferior:</a:t>
            </a:r>
          </a:p>
          <a:p>
            <a:r>
              <a:rPr lang="es-AR" dirty="0" smtClean="0"/>
              <a:t>(   -4   x 2) + (-2) = -10 mm</a:t>
            </a:r>
          </a:p>
          <a:p>
            <a:r>
              <a:rPr lang="es-AR" dirty="0" smtClean="0"/>
              <a:t>= </a:t>
            </a:r>
            <a:r>
              <a:rPr lang="es-AR" dirty="0" err="1" smtClean="0"/>
              <a:t>Disc.TOTAL</a:t>
            </a:r>
            <a:r>
              <a:rPr lang="es-AR" dirty="0" smtClean="0"/>
              <a:t> inferior=  -10 mm</a:t>
            </a:r>
            <a:endParaRPr lang="es-AR" dirty="0"/>
          </a:p>
        </p:txBody>
      </p:sp>
      <p:sp>
        <p:nvSpPr>
          <p:cNvPr id="37" name="Rectangle 36"/>
          <p:cNvSpPr/>
          <p:nvPr/>
        </p:nvSpPr>
        <p:spPr>
          <a:xfrm>
            <a:off x="6160095" y="4194947"/>
            <a:ext cx="336042" cy="316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angle 7"/>
          <p:cNvSpPr/>
          <p:nvPr/>
        </p:nvSpPr>
        <p:spPr>
          <a:xfrm>
            <a:off x="972394" y="108049"/>
            <a:ext cx="74168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Para calcular DISCREPANCIA TOTAL inferior</a:t>
            </a:r>
            <a:endParaRPr lang="es-AR" dirty="0"/>
          </a:p>
        </p:txBody>
      </p:sp>
      <p:sp>
        <p:nvSpPr>
          <p:cNvPr id="23" name="Rectangle 22"/>
          <p:cNvSpPr/>
          <p:nvPr/>
        </p:nvSpPr>
        <p:spPr>
          <a:xfrm>
            <a:off x="8019358" y="4414975"/>
            <a:ext cx="966598" cy="3168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981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0" t="3964" r="8391" b="9015"/>
          <a:stretch/>
        </p:blipFill>
        <p:spPr bwMode="auto">
          <a:xfrm>
            <a:off x="0" y="0"/>
            <a:ext cx="9145588" cy="538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8299" y="880533"/>
            <a:ext cx="8877658" cy="40160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98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lumMod val="88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AR" dirty="0"/>
          </a:p>
        </p:txBody>
      </p:sp>
      <p:sp>
        <p:nvSpPr>
          <p:cNvPr id="6" name="TextBox 5"/>
          <p:cNvSpPr txBox="1"/>
          <p:nvPr/>
        </p:nvSpPr>
        <p:spPr>
          <a:xfrm>
            <a:off x="1135286" y="4573405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Norma: </a:t>
            </a:r>
            <a:r>
              <a:rPr lang="es-AR" dirty="0" smtClean="0"/>
              <a:t>+3,5mm </a:t>
            </a:r>
            <a:r>
              <a:rPr lang="es-AR" dirty="0"/>
              <a:t>(</a:t>
            </a:r>
            <a:r>
              <a:rPr lang="es-AR" dirty="0" smtClean="0"/>
              <a:t>+/-2mm)</a:t>
            </a:r>
            <a:endParaRPr lang="es-AR" dirty="0"/>
          </a:p>
        </p:txBody>
      </p:sp>
      <p:grpSp>
        <p:nvGrpSpPr>
          <p:cNvPr id="7" name="Group 6"/>
          <p:cNvGrpSpPr/>
          <p:nvPr/>
        </p:nvGrpSpPr>
        <p:grpSpPr>
          <a:xfrm>
            <a:off x="4615385" y="1022233"/>
            <a:ext cx="4570937" cy="1678105"/>
            <a:chOff x="4615385" y="1022233"/>
            <a:chExt cx="4570937" cy="1678105"/>
          </a:xfrm>
        </p:grpSpPr>
        <p:sp>
          <p:nvSpPr>
            <p:cNvPr id="3" name="TextBox 2"/>
            <p:cNvSpPr txBox="1"/>
            <p:nvPr/>
          </p:nvSpPr>
          <p:spPr>
            <a:xfrm>
              <a:off x="4615385" y="1483899"/>
              <a:ext cx="118513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IS-</a:t>
              </a:r>
              <a:r>
                <a:rPr lang="es-AR" dirty="0" err="1" smtClean="0"/>
                <a:t>APog</a:t>
              </a:r>
              <a:r>
                <a:rPr lang="es-AR" dirty="0" smtClean="0"/>
                <a:t>= X</a:t>
              </a:r>
            </a:p>
            <a:p>
              <a:endParaRPr lang="es-AR" dirty="0"/>
            </a:p>
            <a:p>
              <a:endParaRPr lang="es-A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73958" y="2054007"/>
              <a:ext cx="1021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Formula:</a:t>
              </a:r>
            </a:p>
            <a:p>
              <a:r>
                <a:rPr lang="es-AR" dirty="0" smtClean="0"/>
                <a:t>-(X-3,5)=</a:t>
              </a:r>
              <a:endParaRPr lang="es-AR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44444" y="1480929"/>
              <a:ext cx="176843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Ej</a:t>
              </a:r>
              <a:r>
                <a:rPr lang="es-AR" dirty="0" smtClean="0"/>
                <a:t>:</a:t>
              </a:r>
            </a:p>
            <a:p>
              <a:r>
                <a:rPr lang="es-AR" dirty="0" smtClean="0"/>
                <a:t>IS-</a:t>
              </a:r>
              <a:r>
                <a:rPr lang="es-AR" dirty="0" err="1" smtClean="0"/>
                <a:t>Apog</a:t>
              </a:r>
              <a:r>
                <a:rPr lang="es-AR" dirty="0" smtClean="0"/>
                <a:t>= +5</a:t>
              </a:r>
            </a:p>
            <a:p>
              <a:endParaRPr lang="es-AR" dirty="0"/>
            </a:p>
            <a:p>
              <a:r>
                <a:rPr lang="es-AR" dirty="0" smtClean="0"/>
                <a:t>- ( +5  -3,5)= -1,5</a:t>
              </a:r>
              <a:endParaRPr lang="es-AR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15385" y="1022233"/>
              <a:ext cx="360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Discrepancia </a:t>
              </a:r>
              <a:r>
                <a:rPr lang="es-AR" dirty="0" err="1" smtClean="0"/>
                <a:t>cefalométrica</a:t>
              </a:r>
              <a:r>
                <a:rPr lang="es-AR" dirty="0" smtClean="0"/>
                <a:t> superior:</a:t>
              </a:r>
              <a:endParaRPr lang="es-AR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525122" y="1764233"/>
              <a:ext cx="278000" cy="316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33092" y="2340297"/>
              <a:ext cx="294179" cy="316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ectangular Callout 4"/>
            <p:cNvSpPr/>
            <p:nvPr/>
          </p:nvSpPr>
          <p:spPr>
            <a:xfrm>
              <a:off x="8106202" y="1147806"/>
              <a:ext cx="1080120" cy="372668"/>
            </a:xfrm>
            <a:prstGeom prst="wedgeRectCallout">
              <a:avLst>
                <a:gd name="adj1" fmla="val -74805"/>
                <a:gd name="adj2" fmla="val 14735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 smtClean="0"/>
                <a:t>Lo ingresa el profesional</a:t>
              </a:r>
              <a:endParaRPr lang="es-AR" sz="1050" dirty="0"/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6" t="19024" r="57990" b="8124"/>
          <a:stretch/>
        </p:blipFill>
        <p:spPr bwMode="auto">
          <a:xfrm>
            <a:off x="1116410" y="1022234"/>
            <a:ext cx="2484887" cy="364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780706" y="2911984"/>
            <a:ext cx="549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Discrepancia TOTAL superior:</a:t>
            </a:r>
          </a:p>
          <a:p>
            <a:r>
              <a:rPr lang="es-AR" dirty="0" smtClean="0"/>
              <a:t>(   -1,5   x 2) + (Discrepancia </a:t>
            </a:r>
            <a:r>
              <a:rPr lang="es-AR" dirty="0" err="1" smtClean="0"/>
              <a:t>oseodentaria</a:t>
            </a:r>
            <a:r>
              <a:rPr lang="es-AR" dirty="0" smtClean="0"/>
              <a:t> SUPERIORES) =</a:t>
            </a:r>
            <a:endParaRPr lang="es-AR" dirty="0"/>
          </a:p>
        </p:txBody>
      </p:sp>
      <p:sp>
        <p:nvSpPr>
          <p:cNvPr id="16" name="Rectangle 15"/>
          <p:cNvSpPr/>
          <p:nvPr/>
        </p:nvSpPr>
        <p:spPr>
          <a:xfrm>
            <a:off x="3996730" y="3235149"/>
            <a:ext cx="576064" cy="30909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3" t="28853" r="42867" b="46257"/>
          <a:stretch/>
        </p:blipFill>
        <p:spPr bwMode="auto">
          <a:xfrm>
            <a:off x="3829703" y="3670241"/>
            <a:ext cx="2096086" cy="1541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V="1">
            <a:off x="5076801" y="3544247"/>
            <a:ext cx="1137636" cy="45223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25789" y="3861935"/>
            <a:ext cx="3060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Discrepancia TOTAL superior:</a:t>
            </a:r>
          </a:p>
          <a:p>
            <a:r>
              <a:rPr lang="es-AR" dirty="0" smtClean="0"/>
              <a:t>(   -1,5    x 2) + (0) = -3 mm</a:t>
            </a:r>
          </a:p>
          <a:p>
            <a:r>
              <a:rPr lang="es-AR" dirty="0" smtClean="0"/>
              <a:t>= </a:t>
            </a:r>
            <a:r>
              <a:rPr lang="es-AR" dirty="0" err="1" smtClean="0"/>
              <a:t>Disc.TOTAL</a:t>
            </a:r>
            <a:r>
              <a:rPr lang="es-AR" dirty="0" smtClean="0"/>
              <a:t> superior=  -3 mm</a:t>
            </a:r>
            <a:endParaRPr lang="es-AR" dirty="0"/>
          </a:p>
        </p:txBody>
      </p:sp>
      <p:sp>
        <p:nvSpPr>
          <p:cNvPr id="23" name="Rectangle 22"/>
          <p:cNvSpPr/>
          <p:nvPr/>
        </p:nvSpPr>
        <p:spPr>
          <a:xfrm>
            <a:off x="7803122" y="2346182"/>
            <a:ext cx="417865" cy="31097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angle 23"/>
          <p:cNvSpPr/>
          <p:nvPr/>
        </p:nvSpPr>
        <p:spPr>
          <a:xfrm>
            <a:off x="6130154" y="4171268"/>
            <a:ext cx="576064" cy="30909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Rectangle 21"/>
          <p:cNvSpPr/>
          <p:nvPr/>
        </p:nvSpPr>
        <p:spPr>
          <a:xfrm>
            <a:off x="972394" y="108049"/>
            <a:ext cx="74168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Para calcular DISCREPANCIA TOTAL superior</a:t>
            </a:r>
            <a:endParaRPr lang="es-AR" dirty="0"/>
          </a:p>
        </p:txBody>
      </p:sp>
      <p:sp>
        <p:nvSpPr>
          <p:cNvPr id="25" name="Rectangle 24"/>
          <p:cNvSpPr/>
          <p:nvPr/>
        </p:nvSpPr>
        <p:spPr>
          <a:xfrm>
            <a:off x="8188360" y="4476167"/>
            <a:ext cx="797595" cy="30909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363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301</Words>
  <Application>Microsoft Office PowerPoint</Application>
  <PresentationFormat>Custom</PresentationFormat>
  <Paragraphs>83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Haenggi</dc:creator>
  <cp:lastModifiedBy>Rafael Haenggi</cp:lastModifiedBy>
  <cp:revision>22</cp:revision>
  <dcterms:created xsi:type="dcterms:W3CDTF">2017-07-16T02:03:00Z</dcterms:created>
  <dcterms:modified xsi:type="dcterms:W3CDTF">2017-07-16T18:54:43Z</dcterms:modified>
</cp:coreProperties>
</file>