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D3D-17DB-4455-A190-8D5E2E2D2653}" type="datetimeFigureOut">
              <a:rPr lang="es-AR" smtClean="0"/>
              <a:t>30/10/2013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FD2-6F0C-431C-9D07-BCE573FDB4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432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D3D-17DB-4455-A190-8D5E2E2D2653}" type="datetimeFigureOut">
              <a:rPr lang="es-AR" smtClean="0"/>
              <a:t>30/10/2013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FD2-6F0C-431C-9D07-BCE573FDB4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017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D3D-17DB-4455-A190-8D5E2E2D2653}" type="datetimeFigureOut">
              <a:rPr lang="es-AR" smtClean="0"/>
              <a:t>30/10/2013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FD2-6F0C-431C-9D07-BCE573FDB4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118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D3D-17DB-4455-A190-8D5E2E2D2653}" type="datetimeFigureOut">
              <a:rPr lang="es-AR" smtClean="0"/>
              <a:t>30/10/2013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FD2-6F0C-431C-9D07-BCE573FDB4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00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D3D-17DB-4455-A190-8D5E2E2D2653}" type="datetimeFigureOut">
              <a:rPr lang="es-AR" smtClean="0"/>
              <a:t>30/10/2013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FD2-6F0C-431C-9D07-BCE573FDB4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79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D3D-17DB-4455-A190-8D5E2E2D2653}" type="datetimeFigureOut">
              <a:rPr lang="es-AR" smtClean="0"/>
              <a:t>30/10/2013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FD2-6F0C-431C-9D07-BCE573FDB4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0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D3D-17DB-4455-A190-8D5E2E2D2653}" type="datetimeFigureOut">
              <a:rPr lang="es-AR" smtClean="0"/>
              <a:t>30/10/2013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FD2-6F0C-431C-9D07-BCE573FDB4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065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D3D-17DB-4455-A190-8D5E2E2D2653}" type="datetimeFigureOut">
              <a:rPr lang="es-AR" smtClean="0"/>
              <a:t>30/10/2013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FD2-6F0C-431C-9D07-BCE573FDB4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98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D3D-17DB-4455-A190-8D5E2E2D2653}" type="datetimeFigureOut">
              <a:rPr lang="es-AR" smtClean="0"/>
              <a:t>30/10/2013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FD2-6F0C-431C-9D07-BCE573FDB4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271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D3D-17DB-4455-A190-8D5E2E2D2653}" type="datetimeFigureOut">
              <a:rPr lang="es-AR" smtClean="0"/>
              <a:t>30/10/2013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FD2-6F0C-431C-9D07-BCE573FDB4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428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D3D-17DB-4455-A190-8D5E2E2D2653}" type="datetimeFigureOut">
              <a:rPr lang="es-AR" smtClean="0"/>
              <a:t>30/10/2013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8FD2-6F0C-431C-9D07-BCE573FDB4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577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E0D3D-17DB-4455-A190-8D5E2E2D2653}" type="datetimeFigureOut">
              <a:rPr lang="es-AR" smtClean="0"/>
              <a:t>30/10/2013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8FD2-6F0C-431C-9D07-BCE573FDB4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947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9" t="30553" r="17359" b="11077"/>
          <a:stretch/>
        </p:blipFill>
        <p:spPr>
          <a:xfrm>
            <a:off x="5508104" y="456665"/>
            <a:ext cx="3364302" cy="2576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r="54402" b="45799"/>
          <a:stretch/>
        </p:blipFill>
        <p:spPr>
          <a:xfrm>
            <a:off x="474452" y="548680"/>
            <a:ext cx="3847381" cy="2392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9712" y="260648"/>
            <a:ext cx="89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Dientes</a:t>
            </a:r>
            <a:endParaRPr lang="es-AR" dirty="0"/>
          </a:p>
        </p:txBody>
      </p:sp>
      <p:sp>
        <p:nvSpPr>
          <p:cNvPr id="7" name="TextBox 6"/>
          <p:cNvSpPr txBox="1"/>
          <p:nvPr/>
        </p:nvSpPr>
        <p:spPr>
          <a:xfrm>
            <a:off x="6699575" y="4462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Espacios</a:t>
            </a:r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288777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Discrepancia superior:</a:t>
            </a:r>
          </a:p>
          <a:p>
            <a:r>
              <a:rPr lang="es-AR" dirty="0" smtClean="0">
                <a:solidFill>
                  <a:srgbClr val="FF0000"/>
                </a:solidFill>
              </a:rPr>
              <a:t>1</a:t>
            </a:r>
            <a:r>
              <a:rPr lang="es-AR" dirty="0" smtClean="0"/>
              <a:t>) Suma de espacios (premolares-canino-incisivos-incisivos-canino-premolares)</a:t>
            </a:r>
          </a:p>
          <a:p>
            <a:r>
              <a:rPr lang="es-AR" dirty="0" smtClean="0">
                <a:solidFill>
                  <a:srgbClr val="FF0000"/>
                </a:solidFill>
              </a:rPr>
              <a:t>2</a:t>
            </a:r>
            <a:r>
              <a:rPr lang="es-AR" dirty="0" smtClean="0"/>
              <a:t>) Suma de dientes (15,14,13,12,11,21,22,23,24,25)</a:t>
            </a:r>
          </a:p>
          <a:p>
            <a:r>
              <a:rPr lang="es-AR" dirty="0" smtClean="0"/>
              <a:t>3) Resta (suma de espacios – suma de dientes)</a:t>
            </a: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1115616" y="1662079"/>
            <a:ext cx="2520280" cy="139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angle 11"/>
          <p:cNvSpPr/>
          <p:nvPr/>
        </p:nvSpPr>
        <p:spPr>
          <a:xfrm rot="1494969">
            <a:off x="6257805" y="294280"/>
            <a:ext cx="709098" cy="939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2224913" y="1242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2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0272" y="683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1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890" y="418392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Discrepancia inferior:</a:t>
            </a:r>
          </a:p>
          <a:p>
            <a:r>
              <a:rPr lang="es-AR" dirty="0" smtClean="0">
                <a:solidFill>
                  <a:srgbClr val="00B0F0"/>
                </a:solidFill>
              </a:rPr>
              <a:t>1</a:t>
            </a:r>
            <a:r>
              <a:rPr lang="es-AR" dirty="0" smtClean="0"/>
              <a:t>) Suma de espacios (premolares-canino-incisivos-incisivos-canino-premolares)</a:t>
            </a:r>
          </a:p>
          <a:p>
            <a:r>
              <a:rPr lang="es-AR" dirty="0" smtClean="0">
                <a:solidFill>
                  <a:srgbClr val="00B0F0"/>
                </a:solidFill>
              </a:rPr>
              <a:t>2</a:t>
            </a:r>
            <a:r>
              <a:rPr lang="es-AR" dirty="0" smtClean="0"/>
              <a:t>) Suma de dientes (15,14,13,12,11,21,22,23,24,25)</a:t>
            </a:r>
          </a:p>
          <a:p>
            <a:r>
              <a:rPr lang="es-AR" dirty="0" smtClean="0"/>
              <a:t>3) Resta (suma de espacios – suma de dientes)</a:t>
            </a:r>
            <a:endParaRPr lang="es-AR" dirty="0"/>
          </a:p>
        </p:txBody>
      </p:sp>
      <p:sp>
        <p:nvSpPr>
          <p:cNvPr id="28" name="Rectangle 27"/>
          <p:cNvSpPr/>
          <p:nvPr/>
        </p:nvSpPr>
        <p:spPr>
          <a:xfrm>
            <a:off x="1115616" y="1916552"/>
            <a:ext cx="2520280" cy="13961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ectangle 28"/>
          <p:cNvSpPr/>
          <p:nvPr/>
        </p:nvSpPr>
        <p:spPr>
          <a:xfrm rot="20002964">
            <a:off x="7363175" y="297696"/>
            <a:ext cx="709098" cy="939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 rot="20002964">
            <a:off x="6249820" y="2165221"/>
            <a:ext cx="709098" cy="9396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Rectangle 30"/>
          <p:cNvSpPr/>
          <p:nvPr/>
        </p:nvSpPr>
        <p:spPr>
          <a:xfrm rot="1874864">
            <a:off x="7382539" y="2211648"/>
            <a:ext cx="709098" cy="9396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TextBox 31"/>
          <p:cNvSpPr txBox="1"/>
          <p:nvPr/>
        </p:nvSpPr>
        <p:spPr>
          <a:xfrm>
            <a:off x="2224913" y="2095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00B0F0"/>
                </a:solidFill>
              </a:rPr>
              <a:t>2</a:t>
            </a:r>
            <a:endParaRPr lang="es-AR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39411" y="2921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00B0F0"/>
                </a:solidFill>
              </a:rPr>
              <a:t>1</a:t>
            </a:r>
            <a:endParaRPr lang="es-AR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3611" y="5480064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Resultados: </a:t>
            </a:r>
          </a:p>
          <a:p>
            <a:pPr marL="285750" indent="-285750">
              <a:buFontTx/>
              <a:buChar char="-"/>
            </a:pPr>
            <a:r>
              <a:rPr lang="es-AR" dirty="0" smtClean="0"/>
              <a:t>Discrepancia cero </a:t>
            </a:r>
            <a:r>
              <a:rPr lang="es-AR" dirty="0" err="1" smtClean="0"/>
              <a:t>Ej</a:t>
            </a:r>
            <a:r>
              <a:rPr lang="es-AR" dirty="0" smtClean="0"/>
              <a:t>: 10-10= 0</a:t>
            </a:r>
          </a:p>
          <a:p>
            <a:pPr marL="285750" indent="-285750">
              <a:buFontTx/>
              <a:buChar char="-"/>
            </a:pPr>
            <a:r>
              <a:rPr lang="es-AR" dirty="0" smtClean="0"/>
              <a:t>Discrepancia positiva (mayor espacio que suma de dientes) </a:t>
            </a:r>
            <a:r>
              <a:rPr lang="es-AR" dirty="0" err="1" smtClean="0"/>
              <a:t>Ej</a:t>
            </a:r>
            <a:r>
              <a:rPr lang="es-AR" dirty="0" smtClean="0"/>
              <a:t>: 15-10= +5</a:t>
            </a:r>
          </a:p>
          <a:p>
            <a:pPr marL="285750" indent="-285750">
              <a:buFontTx/>
              <a:buChar char="-"/>
            </a:pPr>
            <a:r>
              <a:rPr lang="es-AR" dirty="0" smtClean="0"/>
              <a:t>Discrepancia negativa (menor espacio que suma de dientes)</a:t>
            </a:r>
            <a:r>
              <a:rPr lang="es-AR" dirty="0" err="1" smtClean="0"/>
              <a:t>Ej</a:t>
            </a:r>
            <a:r>
              <a:rPr lang="es-AR" dirty="0" smtClean="0"/>
              <a:t>: 10-15= -5</a:t>
            </a:r>
          </a:p>
          <a:p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3002563" y="-3411"/>
            <a:ext cx="321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DISCREPANCIA OSEO-DENTARIA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736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9" t="30553" r="17359" b="11077"/>
          <a:stretch/>
        </p:blipFill>
        <p:spPr>
          <a:xfrm>
            <a:off x="5508104" y="456665"/>
            <a:ext cx="3364302" cy="2576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r="54402" b="45799"/>
          <a:stretch/>
        </p:blipFill>
        <p:spPr>
          <a:xfrm>
            <a:off x="474452" y="548680"/>
            <a:ext cx="3847381" cy="2392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9712" y="260648"/>
            <a:ext cx="89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Dientes</a:t>
            </a:r>
            <a:endParaRPr lang="es-AR" dirty="0"/>
          </a:p>
        </p:txBody>
      </p:sp>
      <p:sp>
        <p:nvSpPr>
          <p:cNvPr id="7" name="TextBox 6"/>
          <p:cNvSpPr txBox="1"/>
          <p:nvPr/>
        </p:nvSpPr>
        <p:spPr>
          <a:xfrm>
            <a:off x="6699575" y="4462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Espacios</a:t>
            </a:r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 rot="1494969">
            <a:off x="6173625" y="675316"/>
            <a:ext cx="555248" cy="5060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TextBox 24"/>
          <p:cNvSpPr txBox="1"/>
          <p:nvPr/>
        </p:nvSpPr>
        <p:spPr>
          <a:xfrm>
            <a:off x="6211019" y="1196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7030A0"/>
                </a:solidFill>
              </a:rPr>
              <a:t>1</a:t>
            </a:r>
            <a:endParaRPr lang="es-AR" dirty="0">
              <a:solidFill>
                <a:srgbClr val="7030A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7704" y="1934084"/>
            <a:ext cx="966997" cy="13961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TextBox 31"/>
          <p:cNvSpPr txBox="1"/>
          <p:nvPr/>
        </p:nvSpPr>
        <p:spPr>
          <a:xfrm>
            <a:off x="2224913" y="2095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92D050"/>
                </a:solidFill>
              </a:rPr>
              <a:t>2</a:t>
            </a:r>
            <a:endParaRPr lang="es-AR" dirty="0">
              <a:solidFill>
                <a:srgbClr val="92D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-3411"/>
            <a:ext cx="98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MOYERS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672" y="3914399"/>
            <a:ext cx="1691653" cy="232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03222" y="2837835"/>
            <a:ext cx="79131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Moyers</a:t>
            </a:r>
            <a:r>
              <a:rPr lang="es-AR" sz="1400" dirty="0" smtClean="0"/>
              <a:t>: </a:t>
            </a:r>
          </a:p>
          <a:p>
            <a:r>
              <a:rPr lang="es-AR" sz="1400" dirty="0" smtClean="0"/>
              <a:t>Se hace uno para cada lado (Izquierdo y derecho) y para cada arcada (superior e inferior)</a:t>
            </a:r>
          </a:p>
          <a:p>
            <a:r>
              <a:rPr lang="es-AR" sz="1400" dirty="0" smtClean="0">
                <a:solidFill>
                  <a:srgbClr val="7030A0"/>
                </a:solidFill>
              </a:rPr>
              <a:t>1</a:t>
            </a:r>
            <a:r>
              <a:rPr lang="es-AR" sz="1400" dirty="0" smtClean="0"/>
              <a:t>) </a:t>
            </a:r>
            <a:r>
              <a:rPr lang="es-AR" sz="1400" dirty="0" smtClean="0"/>
              <a:t>Suma de espacios (canino + premolares) ¨</a:t>
            </a:r>
            <a:r>
              <a:rPr lang="es-AR" sz="1400" dirty="0" smtClean="0">
                <a:solidFill>
                  <a:srgbClr val="7030A0"/>
                </a:solidFill>
              </a:rPr>
              <a:t>espacio disponible</a:t>
            </a:r>
            <a:r>
              <a:rPr lang="es-AR" sz="1400" dirty="0" smtClean="0"/>
              <a:t>¨ *</a:t>
            </a:r>
            <a:endParaRPr lang="es-AR" sz="1400" dirty="0" smtClean="0"/>
          </a:p>
          <a:p>
            <a:r>
              <a:rPr lang="es-AR" sz="1400" dirty="0" smtClean="0">
                <a:solidFill>
                  <a:srgbClr val="92D050"/>
                </a:solidFill>
              </a:rPr>
              <a:t>2</a:t>
            </a:r>
            <a:r>
              <a:rPr lang="es-AR" sz="1400" dirty="0" smtClean="0"/>
              <a:t>) </a:t>
            </a:r>
            <a:r>
              <a:rPr lang="es-AR" sz="1400" dirty="0" smtClean="0"/>
              <a:t>Suma de incisivos inferiores (42,41,31,32)</a:t>
            </a:r>
          </a:p>
          <a:p>
            <a:r>
              <a:rPr lang="es-AR" sz="1400" dirty="0" smtClean="0">
                <a:solidFill>
                  <a:srgbClr val="FFC000"/>
                </a:solidFill>
              </a:rPr>
              <a:t>3</a:t>
            </a:r>
            <a:r>
              <a:rPr lang="es-AR" sz="1400" dirty="0" smtClean="0"/>
              <a:t>) Buscar en tabla ¨MOYERS 75%¨, en la columna izquierda el valor de la suma </a:t>
            </a:r>
            <a:r>
              <a:rPr lang="es-AR" sz="1400" dirty="0" smtClean="0">
                <a:solidFill>
                  <a:srgbClr val="92D050"/>
                </a:solidFill>
              </a:rPr>
              <a:t>2 </a:t>
            </a:r>
            <a:r>
              <a:rPr lang="es-AR" sz="1400" dirty="0" smtClean="0"/>
              <a:t>(o el valor más cercano)</a:t>
            </a:r>
          </a:p>
          <a:p>
            <a:r>
              <a:rPr lang="es-AR" sz="1400" dirty="0" smtClean="0">
                <a:solidFill>
                  <a:srgbClr val="C00000"/>
                </a:solidFill>
              </a:rPr>
              <a:t>4</a:t>
            </a:r>
            <a:r>
              <a:rPr lang="es-AR" sz="1400" dirty="0" smtClean="0"/>
              <a:t>) El valor de la casilla de la derecha inmediata es el valor de ¨</a:t>
            </a:r>
            <a:r>
              <a:rPr lang="es-AR" sz="1400" dirty="0" smtClean="0">
                <a:solidFill>
                  <a:srgbClr val="C00000"/>
                </a:solidFill>
              </a:rPr>
              <a:t>espacio necesario</a:t>
            </a:r>
            <a:r>
              <a:rPr lang="es-AR" sz="1400" dirty="0" smtClean="0"/>
              <a:t>¨ </a:t>
            </a:r>
          </a:p>
          <a:p>
            <a:r>
              <a:rPr lang="es-AR" sz="1400" dirty="0" smtClean="0"/>
              <a:t>5) </a:t>
            </a:r>
            <a:r>
              <a:rPr lang="es-AR" sz="1400" dirty="0" err="1" smtClean="0"/>
              <a:t>Moyers</a:t>
            </a:r>
            <a:r>
              <a:rPr lang="es-AR" sz="1400" dirty="0" smtClean="0"/>
              <a:t>= ¨</a:t>
            </a:r>
            <a:r>
              <a:rPr lang="es-AR" sz="1400" dirty="0" smtClean="0">
                <a:solidFill>
                  <a:srgbClr val="C00000"/>
                </a:solidFill>
              </a:rPr>
              <a:t>espacio necesario 4</a:t>
            </a:r>
            <a:r>
              <a:rPr lang="es-AR" sz="1400" dirty="0" smtClean="0"/>
              <a:t>¨ - ¨</a:t>
            </a:r>
            <a:r>
              <a:rPr lang="es-AR" sz="1400" dirty="0" smtClean="0">
                <a:solidFill>
                  <a:srgbClr val="7030A0"/>
                </a:solidFill>
              </a:rPr>
              <a:t>espacio disponible 1</a:t>
            </a:r>
            <a:r>
              <a:rPr lang="es-AR" sz="1400" dirty="0" smtClean="0"/>
              <a:t>¨</a:t>
            </a:r>
          </a:p>
          <a:p>
            <a:endParaRPr lang="es-AR" sz="1400" dirty="0"/>
          </a:p>
          <a:p>
            <a:r>
              <a:rPr lang="es-AR" sz="1200" dirty="0" smtClean="0"/>
              <a:t>* Para calcular los otros lados (</a:t>
            </a:r>
            <a:r>
              <a:rPr lang="es-AR" sz="1200" dirty="0" err="1" smtClean="0"/>
              <a:t>sup</a:t>
            </a:r>
            <a:r>
              <a:rPr lang="es-AR" sz="1200" dirty="0" smtClean="0"/>
              <a:t>-</a:t>
            </a:r>
            <a:r>
              <a:rPr lang="es-AR" sz="1200" dirty="0" err="1" smtClean="0"/>
              <a:t>inf</a:t>
            </a:r>
            <a:r>
              <a:rPr lang="es-AR" sz="1200" dirty="0" smtClean="0"/>
              <a:t>-</a:t>
            </a:r>
            <a:r>
              <a:rPr lang="es-AR" sz="1200" dirty="0" err="1" smtClean="0"/>
              <a:t>izq</a:t>
            </a:r>
            <a:r>
              <a:rPr lang="es-AR" sz="1200" dirty="0" smtClean="0"/>
              <a:t>-der) el punto 1 se debe hacer para los otros</a:t>
            </a:r>
          </a:p>
          <a:p>
            <a:r>
              <a:rPr lang="es-AR" sz="1200" dirty="0" smtClean="0"/>
              <a:t>Espacios, sumando espacios caninos y premolares. </a:t>
            </a:r>
            <a:r>
              <a:rPr lang="es-AR" sz="1200" dirty="0" err="1" smtClean="0"/>
              <a:t>Ej</a:t>
            </a:r>
            <a:r>
              <a:rPr lang="es-AR" sz="1200" dirty="0" smtClean="0"/>
              <a:t>:</a:t>
            </a:r>
            <a:r>
              <a:rPr lang="es-AR" sz="1200" dirty="0" smtClean="0">
                <a:solidFill>
                  <a:schemeClr val="tx2"/>
                </a:solidFill>
              </a:rPr>
              <a:t> 6</a:t>
            </a:r>
          </a:p>
          <a:p>
            <a:r>
              <a:rPr lang="es-AR" sz="1200" dirty="0" smtClean="0"/>
              <a:t>(El resto sigue igual porque siempre, para todos los lados y arcadas se usan los incisivos</a:t>
            </a:r>
          </a:p>
          <a:p>
            <a:r>
              <a:rPr lang="es-AR" sz="1200" dirty="0" smtClean="0"/>
              <a:t>Inferiores. Para calcular los lados </a:t>
            </a:r>
            <a:r>
              <a:rPr lang="es-AR" sz="1200" dirty="0" err="1" smtClean="0"/>
              <a:t>izq</a:t>
            </a:r>
            <a:r>
              <a:rPr lang="es-AR" sz="1200" dirty="0" smtClean="0"/>
              <a:t> y der en inferior se usan las dos columnas de la derecha de la tabla,</a:t>
            </a:r>
          </a:p>
          <a:p>
            <a:r>
              <a:rPr lang="es-AR" sz="1200" dirty="0" smtClean="0"/>
              <a:t>Para el caso del ejemplo el valor del espacio necesario sería 22,8)</a:t>
            </a:r>
          </a:p>
          <a:p>
            <a:endParaRPr lang="es-AR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300192" y="3914399"/>
            <a:ext cx="1058140" cy="122694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510732" y="5141343"/>
            <a:ext cx="226356" cy="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73067" y="50764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C00000"/>
                </a:solidFill>
              </a:rPr>
              <a:t>4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1494969">
            <a:off x="7618004" y="691469"/>
            <a:ext cx="555248" cy="5060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TextBox 36"/>
          <p:cNvSpPr txBox="1"/>
          <p:nvPr/>
        </p:nvSpPr>
        <p:spPr>
          <a:xfrm>
            <a:off x="7877655" y="1255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tx2"/>
                </a:solidFill>
              </a:rPr>
              <a:t>6</a:t>
            </a:r>
            <a:endParaRPr lang="es-AR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561458" y="5141344"/>
            <a:ext cx="4042990" cy="304411"/>
          </a:xfrm>
          <a:prstGeom prst="bentConnector3">
            <a:avLst>
              <a:gd name="adj1" fmla="val 950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9" y="5947933"/>
            <a:ext cx="1533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85" y="5813146"/>
            <a:ext cx="22955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851" y="5803621"/>
            <a:ext cx="22955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61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r="54402" b="45799"/>
          <a:stretch/>
        </p:blipFill>
        <p:spPr>
          <a:xfrm>
            <a:off x="2653653" y="764704"/>
            <a:ext cx="3847381" cy="2392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9848" y="548680"/>
            <a:ext cx="89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Dientes</a:t>
            </a:r>
            <a:endParaRPr lang="es-AR" dirty="0"/>
          </a:p>
        </p:txBody>
      </p:sp>
      <p:sp>
        <p:nvSpPr>
          <p:cNvPr id="28" name="Rectangle 27"/>
          <p:cNvSpPr/>
          <p:nvPr/>
        </p:nvSpPr>
        <p:spPr>
          <a:xfrm>
            <a:off x="3044618" y="1873841"/>
            <a:ext cx="3065452" cy="13961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extBox 1"/>
          <p:cNvSpPr txBox="1"/>
          <p:nvPr/>
        </p:nvSpPr>
        <p:spPr>
          <a:xfrm>
            <a:off x="3483899" y="-3411"/>
            <a:ext cx="224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BOLTON relación total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5073" y="2916824"/>
            <a:ext cx="79131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Bolton total:</a:t>
            </a:r>
          </a:p>
          <a:p>
            <a:r>
              <a:rPr lang="es-AR" sz="1400" dirty="0" smtClean="0">
                <a:solidFill>
                  <a:srgbClr val="00B0F0"/>
                </a:solidFill>
              </a:rPr>
              <a:t>1</a:t>
            </a:r>
            <a:r>
              <a:rPr lang="es-AR" sz="1400" dirty="0" smtClean="0"/>
              <a:t>)Suma 12 inferiores (46,45,44,43,42,41,31,32,33,34,35,36)</a:t>
            </a:r>
          </a:p>
          <a:p>
            <a:r>
              <a:rPr lang="es-AR" sz="1400" dirty="0" smtClean="0">
                <a:solidFill>
                  <a:srgbClr val="92D050"/>
                </a:solidFill>
              </a:rPr>
              <a:t>2</a:t>
            </a:r>
            <a:r>
              <a:rPr lang="es-AR" sz="1400" dirty="0" smtClean="0"/>
              <a:t>)Suma 12 superiores (16,15,14,13,12,11,21,22,23,24,25,26)</a:t>
            </a:r>
          </a:p>
          <a:p>
            <a:r>
              <a:rPr lang="es-AR" sz="1400" dirty="0" smtClean="0"/>
              <a:t>3) Dividir ¨</a:t>
            </a:r>
            <a:r>
              <a:rPr lang="es-AR" sz="1400" dirty="0" smtClean="0">
                <a:solidFill>
                  <a:srgbClr val="00B0F0"/>
                </a:solidFill>
              </a:rPr>
              <a:t>suma 12 inferiores</a:t>
            </a:r>
            <a:r>
              <a:rPr lang="es-AR" sz="1400" dirty="0" smtClean="0"/>
              <a:t>¨/¨</a:t>
            </a:r>
            <a:r>
              <a:rPr lang="es-AR" sz="1400" dirty="0" smtClean="0">
                <a:solidFill>
                  <a:srgbClr val="92D050"/>
                </a:solidFill>
              </a:rPr>
              <a:t>suma 12 superiores</a:t>
            </a:r>
            <a:r>
              <a:rPr lang="es-AR" sz="1400" dirty="0" smtClean="0"/>
              <a:t>¨</a:t>
            </a:r>
          </a:p>
          <a:p>
            <a:r>
              <a:rPr lang="es-AR" sz="1400" dirty="0" smtClean="0"/>
              <a:t>4) Multiplicar por 100</a:t>
            </a:r>
          </a:p>
          <a:p>
            <a:endParaRPr lang="es-AR" sz="1200" dirty="0" smtClean="0"/>
          </a:p>
          <a:p>
            <a:r>
              <a:rPr lang="es-AR" sz="1200" dirty="0" smtClean="0"/>
              <a:t>El porcentaje debe ser= 91,3% ± 0,26</a:t>
            </a:r>
          </a:p>
          <a:p>
            <a:endParaRPr lang="es-AR" sz="1200" dirty="0"/>
          </a:p>
          <a:p>
            <a:r>
              <a:rPr lang="es-AR" sz="1200" dirty="0" smtClean="0"/>
              <a:t>A) Si es superior a 91,3 (exceso de material dentario inferior) se busca en la tabla la cifra correspondiente a la </a:t>
            </a:r>
            <a:r>
              <a:rPr lang="es-AR" sz="1200" dirty="0" smtClean="0">
                <a:solidFill>
                  <a:srgbClr val="92D050"/>
                </a:solidFill>
              </a:rPr>
              <a:t>suma 12 superior </a:t>
            </a:r>
            <a:r>
              <a:rPr lang="es-AR" sz="1200" dirty="0" smtClean="0"/>
              <a:t>y en la columna vecina se obtiene el </a:t>
            </a:r>
            <a:r>
              <a:rPr lang="es-AR" sz="1200" dirty="0" smtClean="0">
                <a:solidFill>
                  <a:srgbClr val="7030A0"/>
                </a:solidFill>
              </a:rPr>
              <a:t>valor teórico de los 12 inferiores.</a:t>
            </a:r>
          </a:p>
          <a:p>
            <a:r>
              <a:rPr lang="es-AR" sz="1200" dirty="0" smtClean="0"/>
              <a:t>La diferencia entre esta medida (</a:t>
            </a:r>
            <a:r>
              <a:rPr lang="es-AR" sz="1200" dirty="0" smtClean="0">
                <a:solidFill>
                  <a:srgbClr val="7030A0"/>
                </a:solidFill>
              </a:rPr>
              <a:t>valor teórico 12 inferiores</a:t>
            </a:r>
            <a:r>
              <a:rPr lang="es-AR" sz="1200" dirty="0" smtClean="0"/>
              <a:t>) y ¨</a:t>
            </a:r>
            <a:r>
              <a:rPr lang="es-AR" sz="1200" dirty="0" smtClean="0">
                <a:solidFill>
                  <a:srgbClr val="00B0F0"/>
                </a:solidFill>
              </a:rPr>
              <a:t>suma 12 inferiores</a:t>
            </a:r>
            <a:r>
              <a:rPr lang="es-AR" sz="1200" dirty="0" smtClean="0"/>
              <a:t>¨ es el exceso de material dentario inferior.</a:t>
            </a:r>
          </a:p>
          <a:p>
            <a:endParaRPr lang="es-AR" sz="1200" dirty="0"/>
          </a:p>
          <a:p>
            <a:r>
              <a:rPr lang="es-AR" sz="1200" dirty="0" smtClean="0"/>
              <a:t>B) Si es inferior a 91,3 (exceso de material dentario superior) se busca en la tabla la </a:t>
            </a:r>
            <a:r>
              <a:rPr lang="es-AR" sz="1200" dirty="0" smtClean="0">
                <a:solidFill>
                  <a:srgbClr val="00B0F0"/>
                </a:solidFill>
              </a:rPr>
              <a:t>suma 12 inferiores </a:t>
            </a:r>
            <a:r>
              <a:rPr lang="es-AR" sz="1200" dirty="0" smtClean="0"/>
              <a:t>y en la columna vecina se obtiene el </a:t>
            </a:r>
            <a:r>
              <a:rPr lang="es-AR" sz="1200" dirty="0" smtClean="0">
                <a:solidFill>
                  <a:srgbClr val="FFC000"/>
                </a:solidFill>
              </a:rPr>
              <a:t>valor teórico de los 12 superiores</a:t>
            </a:r>
            <a:r>
              <a:rPr lang="es-AR" sz="1200" dirty="0" smtClean="0"/>
              <a:t>.</a:t>
            </a:r>
          </a:p>
          <a:p>
            <a:r>
              <a:rPr lang="es-AR" sz="1200" dirty="0" smtClean="0"/>
              <a:t>La diferencia entre esta medida (</a:t>
            </a:r>
            <a:r>
              <a:rPr lang="es-AR" sz="1200" dirty="0" smtClean="0">
                <a:solidFill>
                  <a:srgbClr val="FFC000"/>
                </a:solidFill>
              </a:rPr>
              <a:t>valor teórico 12 superiores</a:t>
            </a:r>
            <a:r>
              <a:rPr lang="es-AR" sz="1200" dirty="0" smtClean="0"/>
              <a:t>) y ¨</a:t>
            </a:r>
            <a:r>
              <a:rPr lang="es-AR" sz="1200" dirty="0" smtClean="0">
                <a:solidFill>
                  <a:srgbClr val="92D050"/>
                </a:solidFill>
              </a:rPr>
              <a:t>suma 12 superiores</a:t>
            </a:r>
            <a:r>
              <a:rPr lang="es-AR" sz="1200" dirty="0" smtClean="0"/>
              <a:t>¨ es el exceso de material dentario superior.</a:t>
            </a:r>
          </a:p>
          <a:p>
            <a:endParaRPr lang="es-AR" sz="1400" dirty="0"/>
          </a:p>
        </p:txBody>
      </p:sp>
      <p:sp>
        <p:nvSpPr>
          <p:cNvPr id="19" name="Rectangle 18"/>
          <p:cNvSpPr/>
          <p:nvPr/>
        </p:nvSpPr>
        <p:spPr>
          <a:xfrm>
            <a:off x="3044618" y="2150108"/>
            <a:ext cx="3065452" cy="1396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11723"/>
            <a:ext cx="1488035" cy="34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96624" y="1751890"/>
            <a:ext cx="1599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/>
              <a:t>Superiores o maxilares</a:t>
            </a:r>
            <a:endParaRPr lang="es-AR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88520" y="2008230"/>
            <a:ext cx="1783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/>
              <a:t>Inferiores o mandibulares</a:t>
            </a:r>
            <a:endParaRPr lang="es-AR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236296" y="3675574"/>
            <a:ext cx="0" cy="977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371686" y="359889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6" y="6133224"/>
            <a:ext cx="5130527" cy="65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337413" y="6331890"/>
            <a:ext cx="37710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100" dirty="0" smtClean="0"/>
              <a:t>Estos cálculos lo hice en esta tabla, ¨ideal¨ es igual a ¨valor teórico¨</a:t>
            </a:r>
            <a:endParaRPr lang="es-AR" sz="1100" dirty="0"/>
          </a:p>
        </p:txBody>
      </p:sp>
    </p:spTree>
    <p:extLst>
      <p:ext uri="{BB962C8B-B14F-4D97-AF65-F5344CB8AC3E}">
        <p14:creationId xmlns:p14="http://schemas.microsoft.com/office/powerpoint/2010/main" val="283244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r="54402" b="45799"/>
          <a:stretch/>
        </p:blipFill>
        <p:spPr>
          <a:xfrm>
            <a:off x="2653653" y="764704"/>
            <a:ext cx="3847381" cy="2392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9848" y="548680"/>
            <a:ext cx="89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Dientes</a:t>
            </a:r>
            <a:endParaRPr lang="es-AR" dirty="0"/>
          </a:p>
        </p:txBody>
      </p:sp>
      <p:sp>
        <p:nvSpPr>
          <p:cNvPr id="28" name="Rectangle 27"/>
          <p:cNvSpPr/>
          <p:nvPr/>
        </p:nvSpPr>
        <p:spPr>
          <a:xfrm>
            <a:off x="3817275" y="1858407"/>
            <a:ext cx="1520138" cy="17048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extBox 1"/>
          <p:cNvSpPr txBox="1"/>
          <p:nvPr/>
        </p:nvSpPr>
        <p:spPr>
          <a:xfrm>
            <a:off x="3306865" y="-3411"/>
            <a:ext cx="2561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BOLTON relación anterior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5072" y="2916824"/>
            <a:ext cx="84453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Bolton anterior:</a:t>
            </a:r>
          </a:p>
          <a:p>
            <a:r>
              <a:rPr lang="es-AR" sz="1400" dirty="0" smtClean="0">
                <a:solidFill>
                  <a:srgbClr val="00B0F0"/>
                </a:solidFill>
              </a:rPr>
              <a:t>1</a:t>
            </a:r>
            <a:r>
              <a:rPr lang="es-AR" sz="1400" dirty="0" smtClean="0"/>
              <a:t>)Suma 6 inferiores (43,42,41,31,32,33)</a:t>
            </a:r>
          </a:p>
          <a:p>
            <a:r>
              <a:rPr lang="es-AR" sz="1400" dirty="0" smtClean="0">
                <a:solidFill>
                  <a:srgbClr val="92D050"/>
                </a:solidFill>
              </a:rPr>
              <a:t>2</a:t>
            </a:r>
            <a:r>
              <a:rPr lang="es-AR" sz="1400" dirty="0" smtClean="0"/>
              <a:t>)Suma 6 superiores (13,12,11,21,22,23)</a:t>
            </a:r>
          </a:p>
          <a:p>
            <a:r>
              <a:rPr lang="es-AR" sz="1400" dirty="0" smtClean="0"/>
              <a:t>3) Dividir ¨</a:t>
            </a:r>
            <a:r>
              <a:rPr lang="es-AR" sz="1400" dirty="0" smtClean="0">
                <a:solidFill>
                  <a:srgbClr val="00B0F0"/>
                </a:solidFill>
              </a:rPr>
              <a:t>suma 6 inferiores</a:t>
            </a:r>
            <a:r>
              <a:rPr lang="es-AR" sz="1400" dirty="0" smtClean="0"/>
              <a:t>¨/¨</a:t>
            </a:r>
            <a:r>
              <a:rPr lang="es-AR" sz="1400" dirty="0" smtClean="0">
                <a:solidFill>
                  <a:srgbClr val="92D050"/>
                </a:solidFill>
              </a:rPr>
              <a:t>suma 6 superiores</a:t>
            </a:r>
            <a:r>
              <a:rPr lang="es-AR" sz="1400" dirty="0" smtClean="0"/>
              <a:t>¨</a:t>
            </a:r>
          </a:p>
          <a:p>
            <a:r>
              <a:rPr lang="es-AR" sz="1400" dirty="0" smtClean="0"/>
              <a:t>4) Multiplicar por 100</a:t>
            </a:r>
          </a:p>
          <a:p>
            <a:endParaRPr lang="es-AR" sz="1200" dirty="0" smtClean="0"/>
          </a:p>
          <a:p>
            <a:r>
              <a:rPr lang="es-AR" sz="1200" dirty="0" smtClean="0"/>
              <a:t>El porcentaje debe ser= 77,2% ± 0,22</a:t>
            </a:r>
          </a:p>
          <a:p>
            <a:endParaRPr lang="es-AR" sz="1200" dirty="0"/>
          </a:p>
          <a:p>
            <a:r>
              <a:rPr lang="es-AR" sz="1200" dirty="0" smtClean="0"/>
              <a:t>A) Si es superior a 77,2 (exceso </a:t>
            </a:r>
            <a:r>
              <a:rPr lang="es-AR" sz="1200" dirty="0" err="1" smtClean="0"/>
              <a:t>anteroinferior</a:t>
            </a:r>
            <a:r>
              <a:rPr lang="es-AR" sz="1200" dirty="0" smtClean="0"/>
              <a:t>) se busca en la tabla la cifra correspondiente a la </a:t>
            </a:r>
            <a:r>
              <a:rPr lang="es-AR" sz="1200" dirty="0" smtClean="0">
                <a:solidFill>
                  <a:srgbClr val="92D050"/>
                </a:solidFill>
              </a:rPr>
              <a:t>suma 6 superior maxilar </a:t>
            </a:r>
            <a:r>
              <a:rPr lang="es-AR" sz="1200" dirty="0" smtClean="0"/>
              <a:t>y en la columna vecina se obtiene el </a:t>
            </a:r>
            <a:r>
              <a:rPr lang="es-AR" sz="1200" dirty="0" smtClean="0">
                <a:solidFill>
                  <a:srgbClr val="7030A0"/>
                </a:solidFill>
              </a:rPr>
              <a:t>valor teórico de los 6 inferiores.</a:t>
            </a:r>
          </a:p>
          <a:p>
            <a:r>
              <a:rPr lang="es-AR" sz="1200" dirty="0" smtClean="0"/>
              <a:t>La diferencia entre esta medida (</a:t>
            </a:r>
            <a:r>
              <a:rPr lang="es-AR" sz="1200" dirty="0" smtClean="0">
                <a:solidFill>
                  <a:srgbClr val="7030A0"/>
                </a:solidFill>
              </a:rPr>
              <a:t>valor teórico 6 inferiores</a:t>
            </a:r>
            <a:r>
              <a:rPr lang="es-AR" sz="1200" dirty="0" smtClean="0"/>
              <a:t>) y ¨</a:t>
            </a:r>
            <a:r>
              <a:rPr lang="es-AR" sz="1200" dirty="0" smtClean="0">
                <a:solidFill>
                  <a:srgbClr val="00B0F0"/>
                </a:solidFill>
              </a:rPr>
              <a:t>suma 6 inferiores</a:t>
            </a:r>
            <a:r>
              <a:rPr lang="es-AR" sz="1200" dirty="0" smtClean="0"/>
              <a:t>¨ es el exceso de material dentario inferior.</a:t>
            </a:r>
          </a:p>
          <a:p>
            <a:endParaRPr lang="es-AR" sz="1200" dirty="0"/>
          </a:p>
          <a:p>
            <a:r>
              <a:rPr lang="es-AR" sz="1200" dirty="0" smtClean="0"/>
              <a:t>B) Si es inferior a 77,2 (exceso anterosuperior) se busca en la tabla la </a:t>
            </a:r>
            <a:r>
              <a:rPr lang="es-AR" sz="1200" dirty="0" smtClean="0">
                <a:solidFill>
                  <a:srgbClr val="00B0F0"/>
                </a:solidFill>
              </a:rPr>
              <a:t>suma 6 inferiores mandibular </a:t>
            </a:r>
            <a:r>
              <a:rPr lang="es-AR" sz="1200" dirty="0" smtClean="0"/>
              <a:t>y en la columna vecina se obtiene el </a:t>
            </a:r>
            <a:r>
              <a:rPr lang="es-AR" sz="1200" dirty="0" smtClean="0">
                <a:solidFill>
                  <a:srgbClr val="FFC000"/>
                </a:solidFill>
              </a:rPr>
              <a:t>valor teórico de los 6 superiores</a:t>
            </a:r>
            <a:r>
              <a:rPr lang="es-AR" sz="1200" dirty="0" smtClean="0"/>
              <a:t>.</a:t>
            </a:r>
          </a:p>
          <a:p>
            <a:r>
              <a:rPr lang="es-AR" sz="1200" dirty="0" smtClean="0"/>
              <a:t>La diferencia entre esta medida (</a:t>
            </a:r>
            <a:r>
              <a:rPr lang="es-AR" sz="1200" dirty="0" smtClean="0">
                <a:solidFill>
                  <a:srgbClr val="FFC000"/>
                </a:solidFill>
              </a:rPr>
              <a:t>valor teórico 6 superiores</a:t>
            </a:r>
            <a:r>
              <a:rPr lang="es-AR" sz="1200" dirty="0" smtClean="0"/>
              <a:t>) y ¨</a:t>
            </a:r>
            <a:r>
              <a:rPr lang="es-AR" sz="1200" dirty="0" smtClean="0">
                <a:solidFill>
                  <a:srgbClr val="92D050"/>
                </a:solidFill>
              </a:rPr>
              <a:t>suma 6 superiores</a:t>
            </a:r>
            <a:r>
              <a:rPr lang="es-AR" sz="1200" dirty="0" smtClean="0"/>
              <a:t>¨ es el exceso de material dentario superior.</a:t>
            </a:r>
          </a:p>
          <a:p>
            <a:endParaRPr lang="es-AR" sz="1400" dirty="0"/>
          </a:p>
        </p:txBody>
      </p:sp>
      <p:sp>
        <p:nvSpPr>
          <p:cNvPr id="19" name="Rectangle 18"/>
          <p:cNvSpPr/>
          <p:nvPr/>
        </p:nvSpPr>
        <p:spPr>
          <a:xfrm>
            <a:off x="3817275" y="2154601"/>
            <a:ext cx="1520138" cy="13062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TextBox 7"/>
          <p:cNvSpPr txBox="1"/>
          <p:nvPr/>
        </p:nvSpPr>
        <p:spPr>
          <a:xfrm>
            <a:off x="1196624" y="1751890"/>
            <a:ext cx="1599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/>
              <a:t>Superiores o maxilares</a:t>
            </a:r>
            <a:endParaRPr lang="es-AR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88520" y="2008230"/>
            <a:ext cx="1783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/>
              <a:t>Inferiores o mandibulares</a:t>
            </a:r>
            <a:endParaRPr lang="es-AR" sz="1200" dirty="0"/>
          </a:p>
        </p:txBody>
      </p:sp>
      <p:sp>
        <p:nvSpPr>
          <p:cNvPr id="18" name="Rectangle 17"/>
          <p:cNvSpPr/>
          <p:nvPr/>
        </p:nvSpPr>
        <p:spPr>
          <a:xfrm>
            <a:off x="4615488" y="6165304"/>
            <a:ext cx="4349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100" dirty="0" smtClean="0"/>
              <a:t>Estos cálculos lo hice en esta tabla, ¨ideal¨ es igual a ¨valor teórico¨</a:t>
            </a:r>
            <a:endParaRPr lang="es-AR" sz="11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588183" cy="4355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88" y="6058445"/>
            <a:ext cx="4215212" cy="53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6501034" y="3429000"/>
            <a:ext cx="519238" cy="115212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0312" y="3463334"/>
            <a:ext cx="288032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53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r="54402" b="45799"/>
          <a:stretch/>
        </p:blipFill>
        <p:spPr>
          <a:xfrm>
            <a:off x="2427206" y="836712"/>
            <a:ext cx="3847381" cy="2392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8394" y="548680"/>
            <a:ext cx="89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Dientes</a:t>
            </a:r>
            <a:endParaRPr lang="es-AR" dirty="0"/>
          </a:p>
        </p:txBody>
      </p:sp>
      <p:sp>
        <p:nvSpPr>
          <p:cNvPr id="28" name="Rectangle 27"/>
          <p:cNvSpPr/>
          <p:nvPr/>
        </p:nvSpPr>
        <p:spPr>
          <a:xfrm>
            <a:off x="3867397" y="2204864"/>
            <a:ext cx="966997" cy="13961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extBox 1"/>
          <p:cNvSpPr txBox="1"/>
          <p:nvPr/>
        </p:nvSpPr>
        <p:spPr>
          <a:xfrm>
            <a:off x="3531666" y="-3411"/>
            <a:ext cx="20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TANAKA-JOHNSTON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429000"/>
            <a:ext cx="7158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u="sng" dirty="0" smtClean="0"/>
              <a:t>Maxilar superior:</a:t>
            </a:r>
          </a:p>
          <a:p>
            <a:r>
              <a:rPr lang="es-AR" dirty="0" smtClean="0"/>
              <a:t>Espacio requerido= ¨</a:t>
            </a:r>
            <a:r>
              <a:rPr lang="es-AR" dirty="0" smtClean="0">
                <a:solidFill>
                  <a:srgbClr val="92D050"/>
                </a:solidFill>
              </a:rPr>
              <a:t>suma de los 4 incisivos inferiores</a:t>
            </a:r>
            <a:r>
              <a:rPr lang="es-AR" dirty="0" smtClean="0"/>
              <a:t>¨ dividido 2 más 11</a:t>
            </a:r>
          </a:p>
          <a:p>
            <a:r>
              <a:rPr lang="es-AR" dirty="0" err="1" smtClean="0"/>
              <a:t>Ej</a:t>
            </a:r>
            <a:r>
              <a:rPr lang="es-AR" dirty="0" smtClean="0"/>
              <a:t>: 24/2 + 11= 23</a:t>
            </a:r>
          </a:p>
          <a:p>
            <a:endParaRPr lang="es-AR" u="sng" dirty="0"/>
          </a:p>
          <a:p>
            <a:r>
              <a:rPr lang="es-AR" u="sng" dirty="0" smtClean="0"/>
              <a:t>Maxilar inferior:</a:t>
            </a:r>
          </a:p>
          <a:p>
            <a:r>
              <a:rPr lang="es-AR" dirty="0" smtClean="0"/>
              <a:t>Espacio requerido= ¨</a:t>
            </a:r>
            <a:r>
              <a:rPr lang="es-AR" dirty="0" smtClean="0">
                <a:solidFill>
                  <a:srgbClr val="92D050"/>
                </a:solidFill>
              </a:rPr>
              <a:t>suma de los 4 incisivos inferiores</a:t>
            </a:r>
            <a:r>
              <a:rPr lang="es-AR" dirty="0" smtClean="0"/>
              <a:t>¨ dividido 2 más 10,5</a:t>
            </a:r>
          </a:p>
          <a:p>
            <a:r>
              <a:rPr lang="es-AR" dirty="0" err="1" smtClean="0"/>
              <a:t>Ej</a:t>
            </a:r>
            <a:r>
              <a:rPr lang="es-AR" dirty="0" smtClean="0"/>
              <a:t>: 24/2 + 10,5= 22,5</a:t>
            </a:r>
            <a:endParaRPr lang="es-AR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050" y="6093296"/>
            <a:ext cx="3457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9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r="54402" b="45799"/>
          <a:stretch/>
        </p:blipFill>
        <p:spPr>
          <a:xfrm>
            <a:off x="2427206" y="836712"/>
            <a:ext cx="3847381" cy="2392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8394" y="548680"/>
            <a:ext cx="89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Dientes</a:t>
            </a:r>
            <a:endParaRPr lang="es-AR" dirty="0"/>
          </a:p>
        </p:txBody>
      </p:sp>
      <p:sp>
        <p:nvSpPr>
          <p:cNvPr id="28" name="Rectangle 27"/>
          <p:cNvSpPr/>
          <p:nvPr/>
        </p:nvSpPr>
        <p:spPr>
          <a:xfrm>
            <a:off x="3867397" y="1942710"/>
            <a:ext cx="966997" cy="13961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extBox 1"/>
          <p:cNvSpPr txBox="1"/>
          <p:nvPr/>
        </p:nvSpPr>
        <p:spPr>
          <a:xfrm>
            <a:off x="4215177" y="-341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429000"/>
            <a:ext cx="77586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u="sng" dirty="0" smtClean="0"/>
              <a:t>Amplitud de la arcada a nivel de primeros premolares:</a:t>
            </a:r>
          </a:p>
          <a:p>
            <a:r>
              <a:rPr lang="es-AR" dirty="0" smtClean="0">
                <a:solidFill>
                  <a:srgbClr val="92D050"/>
                </a:solidFill>
              </a:rPr>
              <a:t>Suma (12,11,21,22) </a:t>
            </a:r>
            <a:r>
              <a:rPr lang="es-AR" dirty="0" smtClean="0"/>
              <a:t>x 100 / 84</a:t>
            </a:r>
          </a:p>
          <a:p>
            <a:endParaRPr lang="es-AR" u="sng" dirty="0"/>
          </a:p>
          <a:p>
            <a:r>
              <a:rPr lang="es-AR" u="sng" dirty="0" smtClean="0"/>
              <a:t>Amplitud de la arcada a nivel de primeros molares:</a:t>
            </a:r>
          </a:p>
          <a:p>
            <a:r>
              <a:rPr lang="es-AR" dirty="0" smtClean="0">
                <a:solidFill>
                  <a:srgbClr val="92D050"/>
                </a:solidFill>
              </a:rPr>
              <a:t>Suma (12,11,21,22) </a:t>
            </a:r>
            <a:r>
              <a:rPr lang="es-AR" dirty="0" smtClean="0"/>
              <a:t>x 100 / 65</a:t>
            </a:r>
          </a:p>
          <a:p>
            <a:endParaRPr lang="es-AR" u="sng" dirty="0"/>
          </a:p>
          <a:p>
            <a:r>
              <a:rPr lang="es-AR" u="sng" dirty="0" smtClean="0"/>
              <a:t>Longitud del arco:</a:t>
            </a:r>
          </a:p>
          <a:p>
            <a:r>
              <a:rPr lang="es-AR" dirty="0" smtClean="0"/>
              <a:t>Buscar </a:t>
            </a:r>
            <a:r>
              <a:rPr lang="es-AR" dirty="0" smtClean="0">
                <a:solidFill>
                  <a:srgbClr val="92D050"/>
                </a:solidFill>
              </a:rPr>
              <a:t>Suma (12,11,21,22)</a:t>
            </a:r>
            <a:r>
              <a:rPr lang="es-AR" dirty="0" smtClean="0"/>
              <a:t> en la columna 1 y poner el valor de la columna vecina</a:t>
            </a:r>
          </a:p>
          <a:p>
            <a:r>
              <a:rPr lang="es-AR" dirty="0" err="1" smtClean="0"/>
              <a:t>Ej</a:t>
            </a:r>
            <a:r>
              <a:rPr lang="es-AR" dirty="0" smtClean="0"/>
              <a:t>: </a:t>
            </a:r>
            <a:r>
              <a:rPr lang="es-AR" dirty="0" smtClean="0">
                <a:solidFill>
                  <a:srgbClr val="92D050"/>
                </a:solidFill>
              </a:rPr>
              <a:t>Suma (12,11,21,22) = 28 </a:t>
            </a:r>
            <a:r>
              <a:rPr lang="es-AR" dirty="0" smtClean="0"/>
              <a:t>= 16,5</a:t>
            </a:r>
          </a:p>
          <a:p>
            <a:endParaRPr lang="es-AR" u="sng" dirty="0" smtClean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934" y="6093296"/>
            <a:ext cx="4219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423987"/>
            <a:ext cx="15335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3275856" y="2276872"/>
            <a:ext cx="4248472" cy="3157140"/>
          </a:xfrm>
          <a:prstGeom prst="bentConnector3">
            <a:avLst>
              <a:gd name="adj1" fmla="val 80863"/>
            </a:avLst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812360" y="2276872"/>
            <a:ext cx="43204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99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820</Words>
  <Application>Microsoft Office PowerPoint</Application>
  <PresentationFormat>On-screen Show (4:3)</PresentationFormat>
  <Paragraphs>95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 Haenggi</dc:creator>
  <cp:lastModifiedBy>Mauri Haenggi</cp:lastModifiedBy>
  <cp:revision>24</cp:revision>
  <dcterms:created xsi:type="dcterms:W3CDTF">2013-10-30T23:47:12Z</dcterms:created>
  <dcterms:modified xsi:type="dcterms:W3CDTF">2013-10-31T03:32:07Z</dcterms:modified>
</cp:coreProperties>
</file>