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d0070f39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d0070f39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d0070f39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d0070f39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dafed9453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dafed9453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d0070f39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d0070f39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d0070f39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d0070f39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d004e69f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d004e69f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d004e69f0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d004e69f0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d0070f39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d0070f39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Bitcoin Prices Prediction Model</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Sishir Peyyeti, Christopher Avallon, Lucas Barber, Kamilla Toberia, Joey Ditizii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Neural</a:t>
            </a:r>
            <a:r>
              <a:rPr lang="en"/>
              <a:t> network algorithm</a:t>
            </a:r>
            <a:endParaRPr/>
          </a:p>
          <a:p>
            <a:pPr indent="-342900" lvl="0" marL="457200" rtl="0" algn="l">
              <a:spcBef>
                <a:spcPts val="0"/>
              </a:spcBef>
              <a:spcAft>
                <a:spcPts val="0"/>
              </a:spcAft>
              <a:buSzPts val="1800"/>
              <a:buChar char="●"/>
            </a:pPr>
            <a:r>
              <a:rPr lang="en"/>
              <a:t>Our goal was to forecast future prices of Bitcoin using a predictive algorithm based on data retrieved from the past decade</a:t>
            </a:r>
            <a:endParaRPr/>
          </a:p>
          <a:p>
            <a:pPr indent="-342900" lvl="0" marL="457200" rtl="0" algn="l">
              <a:spcBef>
                <a:spcPts val="0"/>
              </a:spcBef>
              <a:spcAft>
                <a:spcPts val="0"/>
              </a:spcAft>
              <a:buSzPts val="1800"/>
              <a:buChar char="●"/>
            </a:pPr>
            <a:r>
              <a:rPr lang="en"/>
              <a:t>Used a LSTM model</a:t>
            </a:r>
            <a:endParaRPr/>
          </a:p>
        </p:txBody>
      </p:sp>
      <p:pic>
        <p:nvPicPr>
          <p:cNvPr id="93" name="Google Shape;93;p14"/>
          <p:cNvPicPr preferRelativeResize="0"/>
          <p:nvPr/>
        </p:nvPicPr>
        <p:blipFill>
          <a:blip r:embed="rId3">
            <a:alphaModFix/>
          </a:blip>
          <a:stretch>
            <a:fillRect/>
          </a:stretch>
        </p:blipFill>
        <p:spPr>
          <a:xfrm>
            <a:off x="0" y="2665500"/>
            <a:ext cx="3717000" cy="247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Historical Data</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was initially from 2010-2024, but we later decided to base our data only on 2023.</a:t>
            </a:r>
            <a:endParaRPr/>
          </a:p>
          <a:p>
            <a:pPr indent="-317500" lvl="1" marL="914400" rtl="0" algn="l">
              <a:spcBef>
                <a:spcPts val="0"/>
              </a:spcBef>
              <a:spcAft>
                <a:spcPts val="0"/>
              </a:spcAft>
              <a:buSzPts val="1400"/>
              <a:buChar char="○"/>
            </a:pPr>
            <a:r>
              <a:rPr lang="en"/>
              <a:t>First years were very slow for Bitcoin, and exploded in its later years.</a:t>
            </a:r>
            <a:endParaRPr/>
          </a:p>
          <a:p>
            <a:pPr indent="-317500" lvl="1" marL="914400" rtl="0" algn="l">
              <a:spcBef>
                <a:spcPts val="0"/>
              </a:spcBef>
              <a:spcAft>
                <a:spcPts val="0"/>
              </a:spcAft>
              <a:buSzPts val="1400"/>
              <a:buChar char="○"/>
            </a:pPr>
            <a:r>
              <a:rPr lang="en"/>
              <a:t>The first couple of years of bitcoin would skew the data, since it’s patterns are not similar to the </a:t>
            </a:r>
            <a:r>
              <a:rPr lang="en"/>
              <a:t>behavior</a:t>
            </a:r>
            <a:r>
              <a:rPr lang="en"/>
              <a:t> of bitcoin today.</a:t>
            </a:r>
            <a:endParaRPr/>
          </a:p>
        </p:txBody>
      </p:sp>
      <p:pic>
        <p:nvPicPr>
          <p:cNvPr id="100" name="Google Shape;100;p15"/>
          <p:cNvPicPr preferRelativeResize="0"/>
          <p:nvPr/>
        </p:nvPicPr>
        <p:blipFill>
          <a:blip r:embed="rId3">
            <a:alphaModFix/>
          </a:blip>
          <a:stretch>
            <a:fillRect/>
          </a:stretch>
        </p:blipFill>
        <p:spPr>
          <a:xfrm>
            <a:off x="1" y="2790296"/>
            <a:ext cx="5366748" cy="235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3875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Model</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16"/>
          <p:cNvPicPr preferRelativeResize="0"/>
          <p:nvPr/>
        </p:nvPicPr>
        <p:blipFill>
          <a:blip r:embed="rId3">
            <a:alphaModFix/>
          </a:blip>
          <a:stretch>
            <a:fillRect/>
          </a:stretch>
        </p:blipFill>
        <p:spPr>
          <a:xfrm>
            <a:off x="0" y="906289"/>
            <a:ext cx="9143999" cy="2098623"/>
          </a:xfrm>
          <a:prstGeom prst="rect">
            <a:avLst/>
          </a:prstGeom>
          <a:noFill/>
          <a:ln>
            <a:noFill/>
          </a:ln>
        </p:spPr>
      </p:pic>
      <p:pic>
        <p:nvPicPr>
          <p:cNvPr id="108" name="Google Shape;108;p16"/>
          <p:cNvPicPr preferRelativeResize="0"/>
          <p:nvPr/>
        </p:nvPicPr>
        <p:blipFill>
          <a:blip r:embed="rId4">
            <a:alphaModFix/>
          </a:blip>
          <a:stretch>
            <a:fillRect/>
          </a:stretch>
        </p:blipFill>
        <p:spPr>
          <a:xfrm>
            <a:off x="0" y="2995675"/>
            <a:ext cx="9144000" cy="7539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2023 Monthly High and  Low </a:t>
            </a:r>
            <a:endParaRPr/>
          </a:p>
        </p:txBody>
      </p:sp>
      <p:sp>
        <p:nvSpPr>
          <p:cNvPr id="114" name="Google Shape;114;p17"/>
          <p:cNvSpPr txBox="1"/>
          <p:nvPr>
            <p:ph idx="1" type="body"/>
          </p:nvPr>
        </p:nvSpPr>
        <p:spPr>
          <a:xfrm>
            <a:off x="230425" y="975500"/>
            <a:ext cx="8520600" cy="326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D0D0D"/>
                </a:solidFill>
                <a:highlight>
                  <a:srgbClr val="FFFFFF"/>
                </a:highlight>
              </a:rPr>
              <a:t>This graph displays Bitcoin's monthly high and low prices in 2023, showcasing its price fluctuations over the year. Each month is represented by a pair of bars, one indicating the high and the other the low. Peaks and troughs in the bars reflect periods of volatility, providing insights into market dynamics and trends. This concise visualization enables quick understanding of Bitcoin's price range and volatility, aiding decision-making and trend analysis within the cryptocurrency market.</a:t>
            </a:r>
            <a:endParaRPr sz="1200">
              <a:solidFill>
                <a:srgbClr val="0D0D0D"/>
              </a:solidFill>
              <a:highlight>
                <a:srgbClr val="FFFFFF"/>
              </a:highlight>
            </a:endParaRPr>
          </a:p>
          <a:p>
            <a:pPr indent="0" lvl="0" marL="0" rtl="0" algn="l">
              <a:spcBef>
                <a:spcPts val="1200"/>
              </a:spcBef>
              <a:spcAft>
                <a:spcPts val="1200"/>
              </a:spcAft>
              <a:buNone/>
            </a:pPr>
            <a:r>
              <a:t/>
            </a:r>
            <a:endParaRPr sz="1200">
              <a:solidFill>
                <a:srgbClr val="0D0D0D"/>
              </a:solidFill>
              <a:highlight>
                <a:srgbClr val="FFFFFF"/>
              </a:highlight>
            </a:endParaRPr>
          </a:p>
        </p:txBody>
      </p:sp>
      <p:pic>
        <p:nvPicPr>
          <p:cNvPr id="115" name="Google Shape;115;p17"/>
          <p:cNvPicPr preferRelativeResize="0"/>
          <p:nvPr/>
        </p:nvPicPr>
        <p:blipFill>
          <a:blip r:embed="rId3">
            <a:alphaModFix/>
          </a:blip>
          <a:stretch>
            <a:fillRect/>
          </a:stretch>
        </p:blipFill>
        <p:spPr>
          <a:xfrm>
            <a:off x="0" y="2069334"/>
            <a:ext cx="9144002" cy="26495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Predicted Price for 2023</a:t>
            </a:r>
            <a:endParaRPr/>
          </a:p>
        </p:txBody>
      </p:sp>
      <p:sp>
        <p:nvSpPr>
          <p:cNvPr id="121" name="Google Shape;121;p18"/>
          <p:cNvSpPr txBox="1"/>
          <p:nvPr>
            <p:ph idx="1" type="body"/>
          </p:nvPr>
        </p:nvSpPr>
        <p:spPr>
          <a:xfrm>
            <a:off x="311700" y="894200"/>
            <a:ext cx="8520600" cy="367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0D0D0D"/>
                </a:solidFill>
                <a:highlight>
                  <a:srgbClr val="FFFFFF"/>
                </a:highlight>
              </a:rPr>
              <a:t>The line graph displays the predicted closing prices of Bitcoin for the entirety of 2023, mapping the expected values against the timeline from January to December. This visualization provides a concise overview of forecasted price trends, aiding in investment decision-making by highlighting potential market movements throughout the year.</a:t>
            </a:r>
            <a:endParaRPr/>
          </a:p>
        </p:txBody>
      </p:sp>
      <p:pic>
        <p:nvPicPr>
          <p:cNvPr id="122" name="Google Shape;122;p18"/>
          <p:cNvPicPr preferRelativeResize="0"/>
          <p:nvPr/>
        </p:nvPicPr>
        <p:blipFill>
          <a:blip r:embed="rId3">
            <a:alphaModFix/>
          </a:blip>
          <a:stretch>
            <a:fillRect/>
          </a:stretch>
        </p:blipFill>
        <p:spPr>
          <a:xfrm>
            <a:off x="0" y="1695534"/>
            <a:ext cx="9144002" cy="26495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 Price vs Predicted Price 2023</a:t>
            </a:r>
            <a:endParaRPr/>
          </a:p>
        </p:txBody>
      </p:sp>
      <p:sp>
        <p:nvSpPr>
          <p:cNvPr id="128" name="Google Shape;128;p19"/>
          <p:cNvSpPr txBox="1"/>
          <p:nvPr>
            <p:ph idx="1" type="body"/>
          </p:nvPr>
        </p:nvSpPr>
        <p:spPr>
          <a:xfrm>
            <a:off x="311700" y="916375"/>
            <a:ext cx="8520600" cy="3652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200">
                <a:solidFill>
                  <a:srgbClr val="0D0D0D"/>
                </a:solidFill>
                <a:highlight>
                  <a:srgbClr val="FFFFFF"/>
                </a:highlight>
              </a:rPr>
              <a:t>This line graph depicts the original price versus the predicted price of Bitcoin throughout the year 2023. The x-axis represents the timeline, spanning from January through December, while the y-axis indicates the price of Bitcoin in USD. The graph visually illustrates the comparison between the actual market prices and the predicted values, providing insights into the accuracy of the forecasting model over the course of the year.</a:t>
            </a:r>
            <a:endParaRPr sz="1200">
              <a:solidFill>
                <a:srgbClr val="0D0D0D"/>
              </a:solidFill>
              <a:highlight>
                <a:srgbClr val="FFFFFF"/>
              </a:highlight>
            </a:endParaRPr>
          </a:p>
          <a:p>
            <a:pPr indent="0" lvl="0" marL="0" rtl="0" algn="l">
              <a:spcBef>
                <a:spcPts val="1200"/>
              </a:spcBef>
              <a:spcAft>
                <a:spcPts val="0"/>
              </a:spcAft>
              <a:buNone/>
            </a:pPr>
            <a:r>
              <a:t/>
            </a:r>
            <a:endParaRPr sz="1200">
              <a:solidFill>
                <a:srgbClr val="0D0D0D"/>
              </a:solidFill>
              <a:highlight>
                <a:srgbClr val="FFFFFF"/>
              </a:highlight>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200">
                <a:solidFill>
                  <a:srgbClr val="0D0D0D"/>
                </a:solidFill>
                <a:highlight>
                  <a:srgbClr val="FFFFFF"/>
                </a:highlight>
              </a:rPr>
              <a:t>The line graph depicts the original price versus the predicted price of Bitcoin throughout the year 2023. The x-axis represents the timeline, spanning from January to December, while the y-axis indicates the price of Bitcoin in USD. The graph visually illustrates the comparison between the actual market prices and the predicted values, providing insights into the accuracy of the forecasting model over the course of the year.</a:t>
            </a:r>
            <a:endParaRPr sz="1200">
              <a:solidFill>
                <a:srgbClr val="0D0D0D"/>
              </a:solidFill>
              <a:highlight>
                <a:srgbClr val="FFFFFF"/>
              </a:highlight>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200">
                <a:solidFill>
                  <a:srgbClr val="0D0D0D"/>
                </a:solidFill>
                <a:highlight>
                  <a:srgbClr val="FFFFFF"/>
                </a:highlight>
              </a:rPr>
              <a:t>The line graph depicts the original price versus the predicted price of Bitcoin throughout the year 2023. The x-axis represents the timeline, spanning from January to December, while the y-axis indicates the price of Bitcoin in USD. The graph visually illustrates the comparison between the actual market prices and the predicted values, providing insights into the accuracy of the forecasting model over the course of the year.</a:t>
            </a:r>
            <a:endParaRPr sz="1200">
              <a:solidFill>
                <a:srgbClr val="0D0D0D"/>
              </a:solidFill>
              <a:highlight>
                <a:srgbClr val="FFFFFF"/>
              </a:highlight>
            </a:endParaRPr>
          </a:p>
          <a:p>
            <a:pPr indent="0" lvl="0" marL="0" rtl="0" algn="l">
              <a:spcBef>
                <a:spcPts val="1200"/>
              </a:spcBef>
              <a:spcAft>
                <a:spcPts val="1200"/>
              </a:spcAft>
              <a:buNone/>
            </a:pPr>
            <a:r>
              <a:t/>
            </a:r>
            <a:endParaRPr/>
          </a:p>
        </p:txBody>
      </p:sp>
      <p:pic>
        <p:nvPicPr>
          <p:cNvPr id="129" name="Google Shape;129;p19"/>
          <p:cNvPicPr preferRelativeResize="0"/>
          <p:nvPr/>
        </p:nvPicPr>
        <p:blipFill>
          <a:blip r:embed="rId3">
            <a:alphaModFix/>
          </a:blip>
          <a:stretch>
            <a:fillRect/>
          </a:stretch>
        </p:blipFill>
        <p:spPr>
          <a:xfrm>
            <a:off x="0" y="1658134"/>
            <a:ext cx="9144002" cy="26495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10 Day Future Price Prediction</a:t>
            </a:r>
            <a:endParaRPr/>
          </a:p>
        </p:txBody>
      </p:sp>
      <p:sp>
        <p:nvSpPr>
          <p:cNvPr id="135" name="Google Shape;135;p20"/>
          <p:cNvSpPr txBox="1"/>
          <p:nvPr>
            <p:ph idx="1" type="body"/>
          </p:nvPr>
        </p:nvSpPr>
        <p:spPr>
          <a:xfrm>
            <a:off x="311700" y="1123300"/>
            <a:ext cx="8520600" cy="344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D0D0D"/>
                </a:solidFill>
                <a:highlight>
                  <a:srgbClr val="FFFFFF"/>
                </a:highlight>
              </a:rPr>
              <a:t>In this graph, the predicted price data begins on day 364 and extends to day 374. It appears to reveal that there is no drastic difference in the price pattern moving forward when compared to the actual price during this period. </a:t>
            </a:r>
            <a:endParaRPr sz="1200">
              <a:solidFill>
                <a:srgbClr val="0D0D0D"/>
              </a:solidFill>
              <a:highlight>
                <a:srgbClr val="FFFFFF"/>
              </a:highlight>
            </a:endParaRPr>
          </a:p>
          <a:p>
            <a:pPr indent="0" lvl="0" marL="0" rtl="0" algn="l">
              <a:spcBef>
                <a:spcPts val="1200"/>
              </a:spcBef>
              <a:spcAft>
                <a:spcPts val="1200"/>
              </a:spcAft>
              <a:buNone/>
            </a:pPr>
            <a:r>
              <a:rPr lang="en"/>
              <a:t> </a:t>
            </a:r>
            <a:endParaRPr/>
          </a:p>
        </p:txBody>
      </p:sp>
      <p:pic>
        <p:nvPicPr>
          <p:cNvPr id="136" name="Google Shape;136;p20"/>
          <p:cNvPicPr preferRelativeResize="0"/>
          <p:nvPr/>
        </p:nvPicPr>
        <p:blipFill>
          <a:blip r:embed="rId3">
            <a:alphaModFix/>
          </a:blip>
          <a:stretch>
            <a:fillRect/>
          </a:stretch>
        </p:blipFill>
        <p:spPr>
          <a:xfrm>
            <a:off x="89913" y="1827925"/>
            <a:ext cx="8964174" cy="265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of </a:t>
            </a:r>
            <a:r>
              <a:rPr lang="en"/>
              <a:t>the</a:t>
            </a:r>
            <a:r>
              <a:rPr lang="en"/>
              <a:t> Data</a:t>
            </a:r>
            <a:endParaRPr/>
          </a:p>
        </p:txBody>
      </p:sp>
      <p:sp>
        <p:nvSpPr>
          <p:cNvPr id="142" name="Google Shape;142;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Evaluation rating is high (~0.95) but the forecast is significantly off</a:t>
            </a:r>
            <a:endParaRPr/>
          </a:p>
          <a:p>
            <a:pPr indent="-342900" lvl="0" marL="457200" rtl="0" algn="l">
              <a:lnSpc>
                <a:spcPct val="200000"/>
              </a:lnSpc>
              <a:spcBef>
                <a:spcPts val="0"/>
              </a:spcBef>
              <a:spcAft>
                <a:spcPts val="0"/>
              </a:spcAft>
              <a:buSzPts val="1800"/>
              <a:buChar char="●"/>
            </a:pPr>
            <a:r>
              <a:rPr lang="en"/>
              <a:t>Accuracy Concerns</a:t>
            </a:r>
            <a:endParaRPr/>
          </a:p>
          <a:p>
            <a:pPr indent="-342900" lvl="0" marL="457200" rtl="0" algn="l">
              <a:lnSpc>
                <a:spcPct val="200000"/>
              </a:lnSpc>
              <a:spcBef>
                <a:spcPts val="0"/>
              </a:spcBef>
              <a:spcAft>
                <a:spcPts val="0"/>
              </a:spcAft>
              <a:buSzPts val="1800"/>
              <a:buChar char="●"/>
            </a:pPr>
            <a:r>
              <a:rPr lang="en"/>
              <a:t>Limited Training Data, not enough data to accurately predict, only used 1 year</a:t>
            </a:r>
            <a:endParaRPr/>
          </a:p>
          <a:p>
            <a:pPr indent="-342900" lvl="0" marL="457200" rtl="0" algn="l">
              <a:lnSpc>
                <a:spcPct val="200000"/>
              </a:lnSpc>
              <a:spcBef>
                <a:spcPts val="0"/>
              </a:spcBef>
              <a:spcAft>
                <a:spcPts val="0"/>
              </a:spcAft>
              <a:buSzPts val="1800"/>
              <a:buChar char="●"/>
            </a:pPr>
            <a:r>
              <a:rPr lang="en"/>
              <a:t>External factors on Bitcoin prices (FTX fiasco, etc)</a:t>
            </a:r>
            <a:endParaRPr/>
          </a:p>
        </p:txBody>
      </p:sp>
      <p:pic>
        <p:nvPicPr>
          <p:cNvPr id="143" name="Google Shape;143;p21"/>
          <p:cNvPicPr preferRelativeResize="0"/>
          <p:nvPr/>
        </p:nvPicPr>
        <p:blipFill>
          <a:blip r:embed="rId3">
            <a:alphaModFix/>
          </a:blip>
          <a:stretch>
            <a:fillRect/>
          </a:stretch>
        </p:blipFill>
        <p:spPr>
          <a:xfrm>
            <a:off x="0" y="3322300"/>
            <a:ext cx="1835049" cy="182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