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9"/>
  </p:notesMasterIdLst>
  <p:handoutMasterIdLst>
    <p:handoutMasterId r:id="rId30"/>
  </p:handoutMasterIdLst>
  <p:sldIdLst>
    <p:sldId id="622" r:id="rId5"/>
    <p:sldId id="627" r:id="rId6"/>
    <p:sldId id="614" r:id="rId7"/>
    <p:sldId id="628" r:id="rId8"/>
    <p:sldId id="637" r:id="rId9"/>
    <p:sldId id="631" r:id="rId10"/>
    <p:sldId id="630" r:id="rId11"/>
    <p:sldId id="629" r:id="rId12"/>
    <p:sldId id="617" r:id="rId13"/>
    <p:sldId id="616" r:id="rId14"/>
    <p:sldId id="624" r:id="rId15"/>
    <p:sldId id="625" r:id="rId16"/>
    <p:sldId id="618" r:id="rId17"/>
    <p:sldId id="619" r:id="rId18"/>
    <p:sldId id="620" r:id="rId19"/>
    <p:sldId id="626" r:id="rId20"/>
    <p:sldId id="615" r:id="rId21"/>
    <p:sldId id="638" r:id="rId22"/>
    <p:sldId id="639" r:id="rId23"/>
    <p:sldId id="640" r:id="rId24"/>
    <p:sldId id="641" r:id="rId25"/>
    <p:sldId id="636" r:id="rId26"/>
    <p:sldId id="633" r:id="rId27"/>
    <p:sldId id="632" r:id="rId28"/>
  </p:sldIdLst>
  <p:sldSz cx="9144000" cy="6858000" type="screen4x3"/>
  <p:notesSz cx="10234613" cy="7099300"/>
  <p:custDataLst>
    <p:tags r:id="rId31"/>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96625" autoAdjust="0"/>
  </p:normalViewPr>
  <p:slideViewPr>
    <p:cSldViewPr snapToGrid="0">
      <p:cViewPr varScale="1">
        <p:scale>
          <a:sx n="67" d="100"/>
          <a:sy n="67" d="100"/>
        </p:scale>
        <p:origin x="-1566" y="-108"/>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156817280"/>
        <c:axId val="156818816"/>
      </c:lineChart>
      <c:catAx>
        <c:axId val="156817280"/>
        <c:scaling>
          <c:orientation val="minMax"/>
        </c:scaling>
        <c:delete val="0"/>
        <c:axPos val="b"/>
        <c:majorTickMark val="out"/>
        <c:minorTickMark val="none"/>
        <c:tickLblPos val="nextTo"/>
        <c:txPr>
          <a:bodyPr/>
          <a:lstStyle/>
          <a:p>
            <a:pPr>
              <a:defRPr sz="1400" b="0" i="0" baseline="0"/>
            </a:pPr>
            <a:endParaRPr lang="en-US"/>
          </a:p>
        </c:txPr>
        <c:crossAx val="156818816"/>
        <c:crosses val="autoZero"/>
        <c:auto val="1"/>
        <c:lblAlgn val="ctr"/>
        <c:lblOffset val="100"/>
        <c:noMultiLvlLbl val="0"/>
      </c:catAx>
      <c:valAx>
        <c:axId val="156818816"/>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156817280"/>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7AE96D7F-8D74-426F-B8BA-EC4C5BD2CA66}" srcId="{927C9A02-1CE5-4D6A-BBBC-4293C58B1DAF}" destId="{72CF8F75-401E-43C6-BC3B-58EF7A07A5E0}" srcOrd="1" destOrd="0" parTransId="{FB1D8A9A-9B80-4BD3-B543-FDF67C36BC53}" sibTransId="{8E280382-DA24-4FF1-B727-17BCD8DA181D}"/>
    <dgm:cxn modelId="{22F3A867-B288-46EC-A64A-2998F8BA8572}" type="presOf" srcId="{D8739E09-05D1-4F01-9642-DB8C39E8CC01}" destId="{9212203C-EACF-47C7-97D9-1B275770ED48}" srcOrd="0" destOrd="0" presId="urn:microsoft.com/office/officeart/2005/8/layout/radial6"/>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5/16/2012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16/05/2012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sz="1000" dirty="0">
                <a:latin typeface="Times New Roman"/>
                <a:cs typeface="Times New Roman"/>
              </a:rPr>
              <a:t>Workshops are used extensively for ERM since it is a method to illicit information from participants, but there are quite a few problems with this method. </a:t>
            </a:r>
          </a:p>
          <a:p>
            <a:pPr marL="236624" indent="-236624">
              <a:buFont typeface="Arial"/>
              <a:buAutoNum type="arabicPeriod"/>
            </a:pPr>
            <a:r>
              <a:rPr lang="en-US" sz="1000" dirty="0">
                <a:latin typeface="Times New Roman"/>
                <a:cs typeface="Times New Roman"/>
              </a:rPr>
              <a:t>Workshops take a considerable amount of stakeholder time and commitment.</a:t>
            </a:r>
          </a:p>
          <a:p>
            <a:pPr marL="236624" indent="-236624">
              <a:buFont typeface="Arial"/>
              <a:buAutoNum type="arabicPeriod"/>
            </a:pPr>
            <a:r>
              <a:rPr lang="en-US" sz="1000" dirty="0">
                <a:latin typeface="Times New Roman"/>
                <a:cs typeface="Times New Roman"/>
              </a:rPr>
              <a:t>You have to plan around schedules and since workshops usually only have a handful of upper management participants, this can be a difficult task in itself </a:t>
            </a:r>
          </a:p>
          <a:p>
            <a:pPr marL="946495" lvl="1" indent="-177468">
              <a:buFont typeface="Arial"/>
              <a:buChar char="•"/>
            </a:pPr>
            <a:r>
              <a:rPr lang="en-US" sz="1000" dirty="0">
                <a:latin typeface="Times New Roman"/>
                <a:cs typeface="Times New Roman"/>
              </a:rPr>
              <a:t>Also, workshops do not allow for agile adaptation to pressing organizational requirements</a:t>
            </a:r>
          </a:p>
          <a:p>
            <a:pPr marL="946495" lvl="1" indent="-177468">
              <a:buFont typeface="Arial"/>
              <a:buChar char="•"/>
            </a:pPr>
            <a:r>
              <a:rPr lang="en-US" sz="1000" dirty="0">
                <a:latin typeface="Times New Roman"/>
                <a:cs typeface="Times New Roman"/>
              </a:rPr>
              <a:t>By the time you start the workshop, conduct preliminary interviews, prepare, conduct the workshop, analyze the results, and deliver feedback several months have passed and now the results are out-of-date and it’s time to repeat the process again.</a:t>
            </a:r>
          </a:p>
          <a:p>
            <a:r>
              <a:rPr lang="en-US" sz="1000" dirty="0">
                <a:latin typeface="Times New Roman"/>
                <a:cs typeface="Times New Roman"/>
              </a:rPr>
              <a:t>3. Workshops are very expensive.</a:t>
            </a:r>
          </a:p>
          <a:p>
            <a:pPr marL="946495" lvl="1" indent="-177468">
              <a:buFont typeface="Arial"/>
              <a:buChar char="•"/>
            </a:pPr>
            <a:r>
              <a:rPr lang="en-US" sz="1000" dirty="0">
                <a:latin typeface="Times New Roman"/>
                <a:cs typeface="Times New Roman"/>
              </a:rPr>
              <a:t> There are costs associated with travel, facilitation, analysis, and reporting. Not to mention that many companies outsource workshops to consulting firms which charge high fees.</a:t>
            </a:r>
          </a:p>
          <a:p>
            <a:r>
              <a:rPr lang="en-US" sz="1000" dirty="0">
                <a:latin typeface="Times New Roman"/>
                <a:cs typeface="Times New Roman"/>
              </a:rPr>
              <a:t>4. Workshops often fail to collect information that is accurate enough to support decision-making or to justify the costs of collecting the data. </a:t>
            </a:r>
          </a:p>
          <a:p>
            <a:pPr marL="946495" lvl="1" indent="-177468">
              <a:buFont typeface="Arial"/>
              <a:buChar char="•"/>
            </a:pPr>
            <a:r>
              <a:rPr lang="en-US" sz="1000" dirty="0">
                <a:latin typeface="Times New Roman"/>
                <a:cs typeface="Times New Roman"/>
              </a:rPr>
              <a:t>The facilitator is simply sitting in a room with the participants trying to pull useful information out of them and then recording all of things said in a non-standardized format which makes it very difficult to relate and compare what people are saying. The facilitator is simply summarizing what this sample has said, rather than having a large population actually agreeing to some predetermined level of consensus on all the list items, or in this case risks.</a:t>
            </a:r>
          </a:p>
          <a:p>
            <a:r>
              <a:rPr lang="en-US" sz="1000" dirty="0">
                <a:latin typeface="Times New Roman"/>
                <a:cs typeface="Times New Roman"/>
              </a:rPr>
              <a:t>5. There is an inherent expiration date of the collected information, requiring repetition in effort and expenditure to assure ongoing accuracy and relevance. That’s a lot of time and money, especially for the mediocre quality and poor reliability of the resulting data. But with </a:t>
            </a:r>
            <a:r>
              <a:rPr lang="en-US" sz="1000" dirty="0" err="1">
                <a:latin typeface="Times New Roman"/>
                <a:cs typeface="Times New Roman"/>
              </a:rPr>
              <a:t>Specializ</a:t>
            </a:r>
            <a:r>
              <a:rPr lang="en-US" sz="1000" dirty="0">
                <a:latin typeface="Times New Roman"/>
                <a:cs typeface="Times New Roman"/>
              </a:rPr>
              <a:t> you get guaranteed consensus so the data is relevant and accurate and once you setup the organizational hierarchy and create the logical groupings of people it is a breeze to push out to participants and can setup to kick off automatically quarterly, semi-annually, or how ever often you would like. 	</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50108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you can see here we’re highlighting some of the differences between the workshop approach</a:t>
            </a:r>
            <a:r>
              <a:rPr lang="en-US" baseline="0" dirty="0" smtClean="0"/>
              <a:t> and the </a:t>
            </a:r>
            <a:r>
              <a:rPr lang="en-US" baseline="0" dirty="0" err="1" smtClean="0"/>
              <a:t>specializ</a:t>
            </a:r>
            <a:r>
              <a:rPr lang="en-US" baseline="0" dirty="0" smtClean="0"/>
              <a:t> approach.</a:t>
            </a:r>
          </a:p>
          <a:p>
            <a:pPr marL="177468" indent="-177468">
              <a:buFont typeface="Arial"/>
              <a:buChar char="•"/>
            </a:pPr>
            <a:r>
              <a:rPr lang="en-US" baseline="0" dirty="0" smtClean="0"/>
              <a:t>With the workshop approach you have to conduct client interviews and physically meet with them and get background information before you can start the workshop – 10 hours</a:t>
            </a:r>
          </a:p>
          <a:p>
            <a:pPr marL="177468" indent="-177468">
              <a:buFont typeface="Arial"/>
              <a:buChar char="•"/>
            </a:pPr>
            <a:r>
              <a:rPr lang="en-US" baseline="0" dirty="0" smtClean="0"/>
              <a:t>Then you have to prepare and setup the workshop – </a:t>
            </a:r>
            <a:r>
              <a:rPr lang="en-US" baseline="0" dirty="0" err="1" smtClean="0"/>
              <a:t>avg</a:t>
            </a:r>
            <a:r>
              <a:rPr lang="en-US" baseline="0" dirty="0" smtClean="0"/>
              <a:t> 5 hours</a:t>
            </a:r>
          </a:p>
          <a:p>
            <a:pPr marL="177468" indent="-177468">
              <a:buFont typeface="Arial"/>
              <a:buChar char="•"/>
            </a:pPr>
            <a:r>
              <a:rPr lang="en-US" baseline="0" dirty="0" smtClean="0"/>
              <a:t>Conduct the workshop – 3 hours</a:t>
            </a:r>
          </a:p>
          <a:p>
            <a:pPr marL="177468" indent="-177468">
              <a:buFont typeface="Arial"/>
              <a:buChar char="•"/>
            </a:pPr>
            <a:r>
              <a:rPr lang="en-US" baseline="0" dirty="0" smtClean="0"/>
              <a:t>Analyze the findings – </a:t>
            </a:r>
            <a:r>
              <a:rPr lang="en-US" baseline="0" dirty="0" err="1" smtClean="0"/>
              <a:t>avg</a:t>
            </a:r>
            <a:r>
              <a:rPr lang="en-US" baseline="0" dirty="0" smtClean="0"/>
              <a:t> 4 hours</a:t>
            </a:r>
          </a:p>
          <a:p>
            <a:pPr marL="177468" indent="-177468">
              <a:buFont typeface="Arial"/>
              <a:buChar char="•"/>
            </a:pPr>
            <a:r>
              <a:rPr lang="en-US" baseline="0" dirty="0" smtClean="0"/>
              <a:t>So that’s about 22 hours of work per workshop and there are 7 lines of business, at the minimum you’re looking at 154 hours</a:t>
            </a:r>
          </a:p>
          <a:p>
            <a:pPr marL="177468" indent="-177468">
              <a:buFont typeface="Arial"/>
              <a:buChar char="•"/>
            </a:pPr>
            <a:r>
              <a:rPr lang="en-US" baseline="0" dirty="0" smtClean="0"/>
              <a:t>Now if you look at the </a:t>
            </a:r>
            <a:r>
              <a:rPr lang="en-US" baseline="0" dirty="0" err="1" smtClean="0"/>
              <a:t>specializ</a:t>
            </a:r>
            <a:r>
              <a:rPr lang="en-US" baseline="0" dirty="0" smtClean="0"/>
              <a:t> approach you meet with the client/managers, but this time you’re simply trying to determine how they want the information gathered and reported back to them – what level of granularity and level of consensus is appropriate – </a:t>
            </a:r>
            <a:r>
              <a:rPr lang="en-US" baseline="0" dirty="0" err="1" smtClean="0"/>
              <a:t>avg</a:t>
            </a:r>
            <a:r>
              <a:rPr lang="en-US" baseline="0" dirty="0" smtClean="0"/>
              <a:t> 2 hours</a:t>
            </a:r>
          </a:p>
          <a:p>
            <a:pPr marL="177468" indent="-177468">
              <a:buFont typeface="Arial"/>
              <a:buChar char="•"/>
            </a:pPr>
            <a:r>
              <a:rPr lang="en-US" baseline="0" dirty="0" smtClean="0"/>
              <a:t>It takes about 30 minutes to configure the system</a:t>
            </a:r>
          </a:p>
          <a:p>
            <a:pPr marL="177468" indent="-177468">
              <a:buFont typeface="Arial"/>
              <a:buChar char="•"/>
            </a:pPr>
            <a:r>
              <a:rPr lang="en-US" baseline="0" dirty="0" smtClean="0"/>
              <a:t>You’ll need about an hour of subject matter expert time to manage the quality of the output. At the end of each iteration the topic manager would need to do a quick check to make sure nothing was left out, nothing irrelevant is included, and they can look at the line item percentage of agreement for each risk and decide whether any of them should be removed before the next iteration. The SME is able to help speed up the process and streamline everything.</a:t>
            </a:r>
          </a:p>
          <a:p>
            <a:pPr marL="177468" indent="-177468">
              <a:buFont typeface="Arial"/>
              <a:buChar char="•"/>
            </a:pPr>
            <a:r>
              <a:rPr lang="en-US" baseline="0" dirty="0" smtClean="0"/>
              <a:t>You can see the substantial time difference between workshops and </a:t>
            </a:r>
            <a:r>
              <a:rPr lang="en-US" baseline="0" dirty="0" err="1" smtClean="0"/>
              <a:t>specializ</a:t>
            </a:r>
            <a:r>
              <a:rPr lang="en-US" baseline="0" dirty="0" smtClean="0"/>
              <a:t> – 154 hours vs. 3.5 hour</a:t>
            </a:r>
          </a:p>
          <a:p>
            <a:pPr marL="177468" indent="-177468">
              <a:buFont typeface="Arial"/>
              <a:buChar char="•"/>
            </a:pPr>
            <a:r>
              <a:rPr lang="en-US" baseline="0" dirty="0" err="1" smtClean="0"/>
              <a:t>Specializ</a:t>
            </a:r>
            <a:r>
              <a:rPr lang="en-US" baseline="0" dirty="0" smtClean="0"/>
              <a:t> is able to collect information 44 times faster than with a workshop and there is guaranteed consensus and usable data</a:t>
            </a:r>
          </a:p>
          <a:p>
            <a:pPr marL="177468" indent="-177468">
              <a:buFont typeface="Arial"/>
              <a:buChar char="•"/>
            </a:pPr>
            <a:r>
              <a:rPr lang="en-US" baseline="0" dirty="0" smtClean="0"/>
              <a:t>There is no contest when it comes to applicability and accuracy of the data – </a:t>
            </a:r>
            <a:r>
              <a:rPr lang="en-US" baseline="0" dirty="0" err="1" smtClean="0"/>
              <a:t>specializ</a:t>
            </a:r>
            <a:r>
              <a:rPr lang="en-US" baseline="0" dirty="0" smtClean="0"/>
              <a:t> is much better because rather than only getting a few people’s ideas delivered in a non-standardized format, you get an easy and clear format for results and the participants have come to a consensus on the information collected.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As seen</a:t>
            </a:r>
            <a:r>
              <a:rPr lang="en-US" baseline="0" dirty="0" smtClean="0"/>
              <a:t> in that last slide, each issue across all 7 business units will require about 154 hours per incident using the workshop approach – the effort required is constant and duplicated across assessments, whereas </a:t>
            </a:r>
            <a:r>
              <a:rPr lang="en-US" baseline="0" dirty="0" err="1" smtClean="0"/>
              <a:t>specializ</a:t>
            </a:r>
            <a:r>
              <a:rPr lang="en-US" baseline="0" dirty="0" smtClean="0"/>
              <a:t> requires only 3.5 hours for the initial assessment and a fraction of that for each subsequent assessment, regardless of the topic of interest because you’ve already setup the logical groups. All you have to do is name the topic and select the business and functional units that should participate and push it out to them.</a:t>
            </a:r>
          </a:p>
          <a:p>
            <a:pPr marL="177468" indent="-177468">
              <a:buFont typeface="Arial"/>
              <a:buChar char="•"/>
            </a:pPr>
            <a:r>
              <a:rPr lang="en-US" baseline="0" dirty="0" smtClean="0"/>
              <a:t>One-off assessments can be accomplished in minutes if required – </a:t>
            </a:r>
            <a:r>
              <a:rPr lang="en-US" baseline="0" dirty="0" err="1" smtClean="0"/>
              <a:t>specializ</a:t>
            </a:r>
            <a:r>
              <a:rPr lang="en-US" baseline="0" dirty="0" smtClean="0"/>
              <a:t> is very flexible and can quickly adjust to changing circumstances and needs</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a:t>Workshops are difficult to coordinate and schedule with participants and pushes the dates out further</a:t>
            </a:r>
          </a:p>
          <a:p>
            <a:pPr marL="177468" indent="-177468">
              <a:buFont typeface="Arial"/>
              <a:buChar char="•"/>
            </a:pPr>
            <a:r>
              <a:rPr lang="en-US" dirty="0"/>
              <a:t>Workshop approach is not robust against biases, such as groupthink, so it depends on who is in the room as to what the outcome will be because certain people have greater influence on others which tends to lead the direction of the workshop</a:t>
            </a:r>
          </a:p>
          <a:p>
            <a:pPr marL="177468" indent="-177468">
              <a:buFont typeface="Arial"/>
              <a:buChar char="•"/>
            </a:pPr>
            <a:r>
              <a:rPr lang="en-US" dirty="0"/>
              <a:t>It’s also not robust against socially desirable responses – such as if a superior is present, participants may not be willing to disagree with him/her or be completely honest</a:t>
            </a:r>
          </a:p>
          <a:p>
            <a:pPr marL="177468" indent="-177468">
              <a:buFont typeface="Arial"/>
              <a:buChar char="•"/>
            </a:pPr>
            <a:r>
              <a:rPr lang="en-US" dirty="0"/>
              <a:t>There is no protection for anonymity of responses like </a:t>
            </a:r>
            <a:r>
              <a:rPr lang="en-US" dirty="0" err="1"/>
              <a:t>specializ</a:t>
            </a:r>
            <a:r>
              <a:rPr lang="en-US" dirty="0"/>
              <a:t> does, so all of the participants know how you voted and what you think about a particular thing, which does not lead to optimal responses because this makes many people uncomfortable and less forthcoming with information</a:t>
            </a:r>
          </a:p>
          <a:p>
            <a:pPr marL="177468" indent="-177468">
              <a:buFont typeface="Arial"/>
              <a:buChar char="•"/>
            </a:pPr>
            <a:r>
              <a:rPr lang="en-US" dirty="0"/>
              <a:t>Another problem is that there are no quantifiable risk statements – no way to validate at the line item level or the overall workshop level the consensus on risk. It is not being conducted in such a way that you can structure and quantify those types of results – it’s a different format</a:t>
            </a:r>
          </a:p>
          <a:p>
            <a:pPr marL="177468" indent="-177468">
              <a:buFont typeface="Arial"/>
              <a:buChar char="•"/>
            </a:pPr>
            <a:r>
              <a:rPr lang="en-US" dirty="0"/>
              <a:t>Standardized participant risk output is not comparable from workshop to workshop because they won’t be run exactly the same – there won’t be the same set of questions, the same criteria to assess risks </a:t>
            </a:r>
          </a:p>
          <a:p>
            <a:pPr marL="177468" indent="-177468">
              <a:buFont typeface="Arial"/>
              <a:buChar char="•"/>
            </a:pPr>
            <a:r>
              <a:rPr lang="en-US" dirty="0"/>
              <a:t>The </a:t>
            </a:r>
            <a:r>
              <a:rPr lang="en-US" dirty="0" err="1"/>
              <a:t>Specializ</a:t>
            </a:r>
            <a:r>
              <a:rPr lang="en-US" dirty="0"/>
              <a:t> approach is quite different.</a:t>
            </a:r>
          </a:p>
          <a:p>
            <a:pPr marL="177468" indent="-177468">
              <a:buFont typeface="Arial"/>
              <a:buChar char="•"/>
            </a:pPr>
            <a:r>
              <a:rPr lang="en-US" dirty="0"/>
              <a:t>Participants complete risk assessments online on their own time/schedule</a:t>
            </a:r>
          </a:p>
          <a:p>
            <a:pPr marL="177468" indent="-177468">
              <a:buFont typeface="Arial"/>
              <a:buChar char="•"/>
            </a:pPr>
            <a:r>
              <a:rPr lang="en-US" dirty="0"/>
              <a:t>They have the ability to feed off of </a:t>
            </a:r>
            <a:r>
              <a:rPr lang="en-US" dirty="0" err="1"/>
              <a:t>eachother’s</a:t>
            </a:r>
            <a:r>
              <a:rPr lang="en-US" dirty="0"/>
              <a:t> information – they get to see what everybody else put down as the risks, and respond to it but anonymously. </a:t>
            </a:r>
          </a:p>
          <a:p>
            <a:pPr marL="177468" indent="-177468">
              <a:buFont typeface="Arial"/>
              <a:buChar char="•"/>
            </a:pPr>
            <a:r>
              <a:rPr lang="en-US" dirty="0"/>
              <a:t>It’s calculating consensus at a line item level and it ensures that group consensus is achieved before the assessment is finalized. So you are guaranteed stakeholder buy in and consensus before the process ends</a:t>
            </a:r>
          </a:p>
          <a:p>
            <a:pPr marL="177468" indent="-177468">
              <a:buFont typeface="Arial"/>
              <a:buChar char="•"/>
            </a:pPr>
            <a:r>
              <a:rPr lang="en-US" dirty="0"/>
              <a:t>It does produce comparable risk assessments across the entire organization – you can take what you do in one area and replicate it another area and directly compare the results from one group to the next because of the way the tool is structured </a:t>
            </a:r>
          </a:p>
          <a:p>
            <a:pPr marL="177468" indent="-177468">
              <a:buFont typeface="Arial"/>
              <a:buChar char="•"/>
            </a:pPr>
            <a:r>
              <a:rPr lang="en-US" dirty="0"/>
              <a:t>Perhaps one of the best things about </a:t>
            </a:r>
            <a:r>
              <a:rPr lang="en-US" dirty="0" err="1"/>
              <a:t>specializ</a:t>
            </a:r>
            <a:r>
              <a:rPr lang="en-US" dirty="0"/>
              <a:t> is that rather than  taking an inordinate amount of time, participants can complete a risk assessment in 5-10 minutes</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look at some of the risk assessment statistics</a:t>
            </a:r>
          </a:p>
          <a:p>
            <a:pPr marL="177468" indent="-177468">
              <a:buFont typeface="Arial"/>
              <a:buChar char="•"/>
            </a:pPr>
            <a:r>
              <a:rPr lang="en-US" dirty="0" smtClean="0"/>
              <a:t>With the workshop approach the manager’s time cost would be 22 hours x 7 lines</a:t>
            </a:r>
            <a:r>
              <a:rPr lang="en-US" baseline="0" dirty="0" smtClean="0"/>
              <a:t> x $100 = $15,400</a:t>
            </a:r>
          </a:p>
          <a:p>
            <a:pPr marL="177468" indent="-177468">
              <a:buFont typeface="Arial"/>
              <a:buChar char="•"/>
            </a:pPr>
            <a:r>
              <a:rPr lang="en-US" baseline="0" dirty="0" smtClean="0"/>
              <a:t>Participants time cost would be: 10 participants, 7 workshops x 4 hours each x $100 per hour = $28,000</a:t>
            </a:r>
          </a:p>
          <a:p>
            <a:pPr marL="177468" indent="-177468">
              <a:buFont typeface="Arial"/>
              <a:buChar char="•"/>
            </a:pPr>
            <a:r>
              <a:rPr lang="en-US" baseline="0" dirty="0" err="1" smtClean="0"/>
              <a:t>Specializ</a:t>
            </a:r>
            <a:r>
              <a:rPr lang="en-US" baseline="0" dirty="0" smtClean="0"/>
              <a:t> the manager’s time cost would be: 3.5 hours to setup x $100 per hour = $350, but this is for the initial assessment, each consecutive assessment will take only minutes.</a:t>
            </a:r>
          </a:p>
          <a:p>
            <a:pPr marL="177468" indent="-177468">
              <a:buFont typeface="Arial"/>
              <a:buChar char="•"/>
            </a:pPr>
            <a:r>
              <a:rPr lang="en-US" baseline="0" dirty="0" smtClean="0"/>
              <a:t>10 participants, 7 lines of business x 45 minutes x $100 per hour = $5250</a:t>
            </a:r>
          </a:p>
          <a:p>
            <a:pPr marL="177468" indent="-177468">
              <a:buFont typeface="Arial"/>
              <a:buChar char="•"/>
            </a:pPr>
            <a:r>
              <a:rPr lang="en-US" baseline="0" dirty="0" smtClean="0"/>
              <a:t>This isn’t even including the accuracy benefits of </a:t>
            </a:r>
            <a:r>
              <a:rPr lang="en-US" baseline="0" dirty="0" err="1" smtClean="0"/>
              <a:t>Specializ</a:t>
            </a:r>
            <a:r>
              <a:rPr lang="en-US" baseline="0" dirty="0" smtClean="0"/>
              <a:t> – with the tool you are able to include entire populations rather than a small sample of people, you also get consensus and buy-in, and much more accurate and detailed information</a:t>
            </a:r>
          </a:p>
          <a:p>
            <a:pPr marL="177468" indent="-177468">
              <a:buFont typeface="Arial"/>
              <a:buChar char="•"/>
            </a:pPr>
            <a:r>
              <a:rPr lang="en-US" baseline="0" dirty="0" smtClean="0"/>
              <a:t>From the risk manager’s standpoint you may discover risks that you never would’ve come up with had you only asked a few people, but by utilizing all the relevant people  you are able to find risks that otherwise may have been overlooked – that will result in huge cost savings </a:t>
            </a:r>
          </a:p>
          <a:p>
            <a:pPr marL="177468" indent="-177468">
              <a:buFont typeface="Arial"/>
              <a:buChar char="•"/>
            </a:pPr>
            <a:r>
              <a:rPr lang="en-US" baseline="0" dirty="0" smtClean="0"/>
              <a:t>Lets say you’re looking at quantifiable dollar at risk amounts, for a particular type of risk, if you had estimates that were on the books at lets say $500,000 but through the </a:t>
            </a:r>
            <a:r>
              <a:rPr lang="en-US" baseline="0" dirty="0" err="1" smtClean="0"/>
              <a:t>specializ</a:t>
            </a:r>
            <a:r>
              <a:rPr lang="en-US" baseline="0" dirty="0" smtClean="0"/>
              <a:t> process and gaining consensus from the entire group of people that have expertise on this they value it at $50,000, then the amount of money you’d be willing to spend to mitigate that risk would drastically decrease. </a:t>
            </a:r>
          </a:p>
          <a:p>
            <a:pPr marL="177468" indent="-177468">
              <a:buFont typeface="Arial"/>
              <a:buChar char="•"/>
            </a:pPr>
            <a:r>
              <a:rPr lang="en-US" baseline="0" dirty="0" smtClean="0"/>
              <a:t>Just from the time perspective with workshops, you would only be able to complete 12 per year per risk manager, but with </a:t>
            </a:r>
            <a:r>
              <a:rPr lang="en-US" baseline="0" dirty="0" err="1" smtClean="0"/>
              <a:t>specializ</a:t>
            </a:r>
            <a:r>
              <a:rPr lang="en-US" baseline="0" dirty="0" smtClean="0"/>
              <a:t> you could perform up to 900 risk assessments with just one risk manager. </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Looking at the process overall is incredibly easy from a user standpoint, which is one of the most compelling pieces of the application. </a:t>
            </a:r>
          </a:p>
          <a:p>
            <a:pPr marL="177468" indent="-177468">
              <a:buFont typeface="Arial"/>
              <a:buChar char="•"/>
            </a:pPr>
            <a:r>
              <a:rPr lang="en-US" dirty="0" err="1" smtClean="0"/>
              <a:t>Specializ</a:t>
            </a:r>
            <a:r>
              <a:rPr lang="en-US" dirty="0" smtClean="0"/>
              <a:t> sends assessments to enterprise participants that have been</a:t>
            </a:r>
            <a:r>
              <a:rPr lang="en-US" baseline="0" dirty="0" smtClean="0"/>
              <a:t> identified as having expertise in that specific area.</a:t>
            </a:r>
          </a:p>
          <a:p>
            <a:pPr marL="177468" indent="-177468">
              <a:buFont typeface="Arial"/>
              <a:buChar char="•"/>
            </a:pPr>
            <a:r>
              <a:rPr lang="en-US" baseline="0" dirty="0" smtClean="0"/>
              <a:t>They receive a list of risks and are able to respond to those risks. They can add new risks, delete risks, edit risks, add attributes, etc. And that generates the risk data. </a:t>
            </a:r>
          </a:p>
          <a:p>
            <a:pPr marL="177468" indent="-177468">
              <a:buFont typeface="Arial"/>
              <a:buChar char="•"/>
            </a:pPr>
            <a:r>
              <a:rPr lang="en-US" baseline="0" dirty="0" smtClean="0"/>
              <a:t>Then once the compiled list is sent out to all the participants, they can see what everyone else thinks and rate and evaluate each risk individually. It then collates them and gives the risk manager a detailed report of the line item consensus  which enable him to delete risks, add risks, </a:t>
            </a:r>
            <a:r>
              <a:rPr lang="en-US" baseline="0" dirty="0" err="1" smtClean="0"/>
              <a:t>etc</a:t>
            </a:r>
            <a:r>
              <a:rPr lang="en-US" baseline="0" dirty="0" smtClean="0"/>
              <a:t> as a form of quality control.</a:t>
            </a:r>
          </a:p>
          <a:p>
            <a:pPr marL="177468" indent="-177468">
              <a:buFont typeface="Arial"/>
              <a:buChar char="•"/>
            </a:pPr>
            <a:r>
              <a:rPr lang="en-US" baseline="0" dirty="0" smtClean="0"/>
              <a:t>This process will continue fine-tuning their rankings of the risks until group consensus level is reached. </a:t>
            </a:r>
          </a:p>
          <a:p>
            <a:pPr marL="177468" indent="-177468">
              <a:buFont typeface="Arial"/>
              <a:buChar char="•"/>
            </a:pPr>
            <a:r>
              <a:rPr lang="en-US" baseline="0" dirty="0" smtClean="0"/>
              <a:t>It’s a fast and efficient process. Generally you can reach consensus in about 3 iterations. </a:t>
            </a:r>
            <a:endParaRPr lang="en-US" dirty="0" smtClean="0"/>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16</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slide</a:t>
            </a:r>
            <a:r>
              <a:rPr lang="en-AU" baseline="0" dirty="0" smtClean="0"/>
              <a:t> contains the business case, i.e. the costs and benefits related to Macquarie Bank adopting Specializ. We made some assumptions which we can further validate but the cost side for an enterprise license is roughly $32,000 annually.</a:t>
            </a:r>
          </a:p>
          <a:p>
            <a:endParaRPr lang="en-AU" baseline="0" dirty="0" smtClean="0"/>
          </a:p>
          <a:p>
            <a:r>
              <a:rPr lang="en-AU" baseline="0" dirty="0" smtClean="0"/>
              <a:t>The benefits are derived from savings from bettering mitigation strategies and fewer losses, fewer engagements with consulting firms, increased accuracy in risk management by allowing broad amounts of employees to own the data and findings and less money spent on risk treatment from better matching of risks to agreed upon impacts by tactical, operational and strategic staff members.</a:t>
            </a:r>
          </a:p>
          <a:p>
            <a:endParaRPr lang="en-AU" baseline="0" dirty="0" smtClean="0"/>
          </a:p>
          <a:p>
            <a:r>
              <a:rPr lang="en-AU" baseline="0" dirty="0" smtClean="0"/>
              <a:t>Acknowledging the assumptions are reasonable then the benefits of Specializ drastically outweigh its costs. It should be noted that the costs remain static and this use case is only for risk management, the tool may also be used for compliance, audit (testing), assessment in OH&amp;S, BCM, </a:t>
            </a:r>
            <a:r>
              <a:rPr lang="en-AU" baseline="0" dirty="0" err="1" smtClean="0"/>
              <a:t>etc</a:t>
            </a:r>
            <a:r>
              <a:rPr lang="en-AU" baseline="0" dirty="0" smtClean="0"/>
              <a:t>, financial compliance with Basel III/Solvency II, requirements definition, product development plus many more areas.</a:t>
            </a:r>
          </a:p>
          <a:p>
            <a:endParaRPr lang="en-AU" baseline="0" dirty="0" smtClean="0"/>
          </a:p>
          <a:p>
            <a:r>
              <a:rPr lang="en-AU" baseline="0" dirty="0" smtClean="0"/>
              <a:t>The more Specializ is used the more opportunity for cost savings, better accuracy and validity of organisational information.</a:t>
            </a:r>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21</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22</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936023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23</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err="1" smtClean="0"/>
              <a:t>Specializ</a:t>
            </a:r>
            <a:r>
              <a:rPr lang="en-US" dirty="0" smtClean="0"/>
              <a:t> is an information elicitation,</a:t>
            </a:r>
            <a:r>
              <a:rPr lang="en-US" baseline="0" dirty="0" smtClean="0"/>
              <a:t> gathering, and validation tool. </a:t>
            </a:r>
          </a:p>
          <a:p>
            <a:pPr marL="177468" indent="-177468">
              <a:buFont typeface="Arial"/>
              <a:buChar char="•"/>
            </a:pPr>
            <a:r>
              <a:rPr lang="en-US" baseline="0" dirty="0" smtClean="0"/>
              <a:t>It’s designed to pull in large numbers of people in a particular area and get their input on a particular topic.</a:t>
            </a:r>
          </a:p>
          <a:p>
            <a:pPr marL="177468" indent="-177468">
              <a:buFont typeface="Arial"/>
              <a:buChar char="•"/>
            </a:pPr>
            <a:r>
              <a:rPr lang="en-US" baseline="0" dirty="0" smtClean="0"/>
              <a:t>For example, we could identify controls per group, per geography, and then define criticality, owner, test plans, and maturity per control and manage to gain consensus on all of it.</a:t>
            </a:r>
          </a:p>
          <a:p>
            <a:pPr marL="177468" indent="-177468">
              <a:buFont typeface="Arial"/>
              <a:buChar char="•"/>
            </a:pPr>
            <a:r>
              <a:rPr lang="en-US" baseline="0" dirty="0" err="1" smtClean="0"/>
              <a:t>Specializ</a:t>
            </a:r>
            <a:r>
              <a:rPr lang="en-US" baseline="0" dirty="0" smtClean="0"/>
              <a:t> utilizes population instead of samples and guarantees consensus among participants – the more relevant people that participate the more accurate your information will be which can translate into hundreds of thousands of dollars. Give insurance valuation example with transfer of risk.</a:t>
            </a:r>
          </a:p>
          <a:p>
            <a:pPr marL="177468" indent="-177468">
              <a:buFont typeface="Arial"/>
              <a:buChar char="•"/>
            </a:pPr>
            <a:r>
              <a:rPr lang="en-US" baseline="0" dirty="0" smtClean="0"/>
              <a:t>The information gathered with the tool is structured in such a way that you can easily compare across business units and functions and it reports it all back to you in an easy to understand format. </a:t>
            </a:r>
          </a:p>
          <a:p>
            <a:pPr marL="177468" indent="-177468">
              <a:buFont typeface="Arial"/>
              <a:buChar char="•"/>
            </a:pPr>
            <a:r>
              <a:rPr lang="en-US" baseline="0" dirty="0" smtClean="0"/>
              <a:t>Behind the scenes, </a:t>
            </a:r>
            <a:r>
              <a:rPr lang="en-US" baseline="0" dirty="0" err="1" smtClean="0"/>
              <a:t>specializ</a:t>
            </a:r>
            <a:r>
              <a:rPr lang="en-US" baseline="0" dirty="0" smtClean="0"/>
              <a:t> is using the Delphi Technique, which was designed by the Rand Corporation in the 1940s to generate rich contextual information from participants and gain consensus on that information.</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This diagram represents the way </a:t>
            </a:r>
            <a:r>
              <a:rPr lang="en-US" dirty="0" err="1" smtClean="0"/>
              <a:t>specializ</a:t>
            </a:r>
            <a:r>
              <a:rPr lang="en-US" baseline="0" dirty="0" smtClean="0"/>
              <a:t> collects, stores, and processes information.</a:t>
            </a:r>
          </a:p>
          <a:p>
            <a:pPr marL="177468" indent="-177468">
              <a:buFont typeface="Arial"/>
              <a:buChar char="•"/>
            </a:pPr>
            <a:r>
              <a:rPr lang="en-US" baseline="0" dirty="0" smtClean="0"/>
              <a:t>What you’re looking at is risk registers within functional groups within countries, this would be the design. In this example, we have 4 countries in which we have selected different functional groups in order to develop bottom-up risk registers. </a:t>
            </a:r>
          </a:p>
          <a:p>
            <a:pPr marL="177468" indent="-177468">
              <a:buFont typeface="Arial"/>
              <a:buChar char="•"/>
            </a:pPr>
            <a:r>
              <a:rPr lang="en-US" baseline="0" dirty="0" smtClean="0"/>
              <a:t>The real power in this application is its ability to send assessments to logical groups of people. It can route assessments to the right groups of people. </a:t>
            </a:r>
          </a:p>
          <a:p>
            <a:pPr marL="177468" indent="-177468">
              <a:buFont typeface="Arial"/>
              <a:buChar char="•"/>
            </a:pPr>
            <a:r>
              <a:rPr lang="en-US" baseline="0" dirty="0" smtClean="0"/>
              <a:t>Business units, functions, roles, risks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r>
              <a:rPr lang="en-US" dirty="0" smtClean="0"/>
              <a:t>You can deploy</a:t>
            </a:r>
            <a:r>
              <a:rPr lang="en-US" baseline="0" dirty="0" smtClean="0"/>
              <a:t> </a:t>
            </a:r>
            <a:r>
              <a:rPr lang="en-US" baseline="0" dirty="0" err="1" smtClean="0"/>
              <a:t>Specializ</a:t>
            </a:r>
            <a:r>
              <a:rPr lang="en-US" baseline="0" dirty="0" smtClean="0"/>
              <a:t> in 1 of 3 ways:</a:t>
            </a:r>
          </a:p>
          <a:p>
            <a:pPr marL="236624" indent="-236624">
              <a:buAutoNum type="arabicPeriod"/>
            </a:pPr>
            <a:r>
              <a:rPr lang="en-US" baseline="0" dirty="0" smtClean="0"/>
              <a:t>We can deploy the application to Amazon EC2 environment and we can manage it for you</a:t>
            </a:r>
          </a:p>
          <a:p>
            <a:pPr marL="236624" indent="-236624">
              <a:buAutoNum type="arabicPeriod"/>
            </a:pPr>
            <a:r>
              <a:rPr lang="en-US" baseline="0" dirty="0" smtClean="0"/>
              <a:t>You can deploy </a:t>
            </a:r>
            <a:r>
              <a:rPr lang="en-US" baseline="0" dirty="0" err="1" smtClean="0"/>
              <a:t>Specializ</a:t>
            </a:r>
            <a:r>
              <a:rPr lang="en-US" baseline="0" dirty="0" smtClean="0"/>
              <a:t> directly to your environment using a </a:t>
            </a:r>
            <a:r>
              <a:rPr lang="en-US" baseline="0" dirty="0" err="1" smtClean="0"/>
              <a:t>VMWare</a:t>
            </a:r>
            <a:r>
              <a:rPr lang="en-US" baseline="0" dirty="0" smtClean="0"/>
              <a:t> Linux instance. </a:t>
            </a:r>
          </a:p>
          <a:p>
            <a:pPr marL="236624" indent="-236624">
              <a:buAutoNum type="arabicPeriod"/>
            </a:pPr>
            <a:r>
              <a:rPr lang="en-US" baseline="0" dirty="0" smtClean="0"/>
              <a:t>You can deploy it to Amazon EC2 or Rackspace Australia and you can manage it yourself. We can push updates and bug fixes, but we won’t have any access beyond that. </a:t>
            </a:r>
          </a:p>
          <a:p>
            <a:pPr marL="177468" indent="-177468">
              <a:buFont typeface="Arial"/>
              <a:buChar char="•"/>
            </a:pPr>
            <a:r>
              <a:rPr lang="en-US" baseline="0" dirty="0" smtClean="0"/>
              <a:t>There is no complicated technical implementation with </a:t>
            </a:r>
            <a:r>
              <a:rPr lang="en-US" baseline="0" dirty="0" err="1" smtClean="0"/>
              <a:t>Specializ</a:t>
            </a:r>
            <a:endParaRPr lang="en-US" baseline="0" dirty="0" smtClean="0"/>
          </a:p>
          <a:p>
            <a:pPr marL="177468" indent="-177468">
              <a:buFont typeface="Arial"/>
              <a:buChar char="•"/>
            </a:pPr>
            <a:r>
              <a:rPr lang="en-US" baseline="0" dirty="0" smtClean="0"/>
              <a:t>There is no functional implementation associated with </a:t>
            </a:r>
            <a:r>
              <a:rPr lang="en-US" baseline="0" dirty="0" err="1" smtClean="0"/>
              <a:t>Specializ</a:t>
            </a:r>
            <a:r>
              <a:rPr lang="en-US" baseline="0" dirty="0" smtClean="0"/>
              <a:t> – all that you have to do is setup your organizational hierarchy and you’re ready to go.</a:t>
            </a:r>
          </a:p>
          <a:p>
            <a:pPr marL="177468" indent="-177468">
              <a:buFont typeface="Arial"/>
              <a:buChar char="•"/>
            </a:pPr>
            <a:r>
              <a:rPr lang="en-US" baseline="0" dirty="0" smtClean="0"/>
              <a:t>Lastly, in terms of implementation, you can pass through authentication to an LDAP source or active directory for user management – the tool is also setup to login in via </a:t>
            </a:r>
            <a:r>
              <a:rPr lang="en-US" baseline="0" dirty="0" err="1" smtClean="0"/>
              <a:t>facebook</a:t>
            </a:r>
            <a:r>
              <a:rPr lang="en-US" baseline="0" dirty="0" smtClean="0"/>
              <a:t>, linked in, and twitter if that’s something you’d like to use</a:t>
            </a:r>
          </a:p>
          <a:p>
            <a:pPr marL="177468" indent="-177468">
              <a:buFont typeface="Arial"/>
              <a:buChar char="•"/>
            </a:pPr>
            <a:r>
              <a:rPr lang="en-US" baseline="0" dirty="0" smtClean="0"/>
              <a:t>The implementation is very straightforward and there are no hidden difficulties involved</a:t>
            </a:r>
          </a:p>
          <a:p>
            <a:pPr marL="177468" indent="-177468">
              <a:buFont typeface="Arial"/>
              <a:buChar char="•"/>
            </a:pPr>
            <a:r>
              <a:rPr lang="en-US" baseline="0" dirty="0" err="1" smtClean="0"/>
              <a:t>Specializ</a:t>
            </a:r>
            <a:r>
              <a:rPr lang="en-US" baseline="0" dirty="0" smtClean="0"/>
              <a:t> is also very intuitive and easy to use from a user standpoint as well – participants will catch on immediately and no training is necessary</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Now lets discuss </a:t>
            </a:r>
            <a:r>
              <a:rPr lang="en-US" dirty="0" err="1" smtClean="0"/>
              <a:t>Specializ’s</a:t>
            </a:r>
            <a:r>
              <a:rPr lang="en-US" dirty="0" smtClean="0"/>
              <a:t> capabilities a bit more</a:t>
            </a:r>
            <a:r>
              <a:rPr lang="en-US" baseline="0" dirty="0" smtClean="0"/>
              <a:t>. As I said before, </a:t>
            </a:r>
            <a:r>
              <a:rPr lang="en-US" baseline="0" dirty="0" err="1" smtClean="0"/>
              <a:t>Specializ</a:t>
            </a:r>
            <a:r>
              <a:rPr lang="en-US" baseline="0" dirty="0" smtClean="0"/>
              <a:t> is an information elicitation and validation tool with many different uses and applications.</a:t>
            </a:r>
          </a:p>
          <a:p>
            <a:pPr marL="177468" indent="-177468">
              <a:buFont typeface="Arial"/>
              <a:buChar char="•"/>
            </a:pPr>
            <a:r>
              <a:rPr lang="en-US" baseline="0" dirty="0" smtClean="0"/>
              <a:t>All of these solutions are already built into the application and you are welcome to use any of them, and if there is one that you would like we can create a library for it in about 3 days. </a:t>
            </a:r>
          </a:p>
          <a:p>
            <a:pPr marL="177468" indent="-177468">
              <a:buFont typeface="Arial"/>
              <a:buChar char="•"/>
            </a:pPr>
            <a:r>
              <a:rPr lang="en-US" baseline="0" dirty="0" smtClean="0"/>
              <a:t>You can take any piece of legislation or framework and take all the requirements and push them through </a:t>
            </a:r>
            <a:r>
              <a:rPr lang="en-US" baseline="0" dirty="0" err="1" smtClean="0"/>
              <a:t>Specializ</a:t>
            </a:r>
            <a:r>
              <a:rPr lang="en-US" baseline="0" dirty="0" smtClean="0"/>
              <a:t>, generate assessments, and send them out to relevant people and get the results back in a very structured way that can easily be matched to requirements of a policy or piece of legislation. </a:t>
            </a:r>
          </a:p>
          <a:p>
            <a:pPr marL="177468" indent="-177468">
              <a:buFont typeface="Arial"/>
              <a:buChar char="•"/>
            </a:pPr>
            <a:r>
              <a:rPr lang="en-US" baseline="0" dirty="0" smtClean="0"/>
              <a:t>I actually completed a project with Accenture last year that used </a:t>
            </a:r>
            <a:r>
              <a:rPr lang="en-US" baseline="0" dirty="0" err="1" smtClean="0"/>
              <a:t>Specializ</a:t>
            </a:r>
            <a:r>
              <a:rPr lang="en-US" baseline="0" dirty="0" smtClean="0"/>
              <a:t> to meet the ISO27000 certification requirements. It saved us an unbelievable amount of time using the application rather than conducting workshops to map all of the processes and complete a gap analysis.</a:t>
            </a:r>
          </a:p>
          <a:p>
            <a:pPr marL="177468" indent="-177468">
              <a:buFont typeface="Arial"/>
              <a:buChar char="•"/>
            </a:pPr>
            <a:r>
              <a:rPr lang="en-US" baseline="0" dirty="0" err="1" smtClean="0"/>
              <a:t>Specializ</a:t>
            </a:r>
            <a:r>
              <a:rPr lang="en-US" baseline="0" dirty="0" smtClean="0"/>
              <a:t> can help make the most daunting tasks and make them easy, quick, efficient, and useful. </a:t>
            </a:r>
          </a:p>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r>
              <a:rPr lang="en-US" dirty="0" smtClean="0"/>
              <a:t>Those</a:t>
            </a:r>
            <a:r>
              <a:rPr lang="en-US" baseline="0" dirty="0" smtClean="0"/>
              <a:t> are just a few examples of what you can do with </a:t>
            </a:r>
            <a:r>
              <a:rPr lang="en-US" baseline="0" dirty="0" err="1" smtClean="0"/>
              <a:t>Specializ</a:t>
            </a:r>
            <a:r>
              <a:rPr lang="en-US" baseline="0" dirty="0" smtClean="0"/>
              <a:t>, but today we are going to focus on risk management.</a:t>
            </a:r>
          </a:p>
          <a:p>
            <a:pPr marL="177468" indent="-177468">
              <a:buFont typeface="Arial"/>
              <a:buChar char="•"/>
            </a:pPr>
            <a:r>
              <a:rPr lang="en-US" baseline="0" dirty="0" smtClean="0"/>
              <a:t>Now we are going to compare the process that most firms go through using the workshop approach to what you could do with </a:t>
            </a:r>
            <a:r>
              <a:rPr lang="en-US" baseline="0" dirty="0" err="1" smtClean="0"/>
              <a:t>Specializ</a:t>
            </a:r>
            <a:endParaRPr lang="en-US" baseline="0" dirty="0" smtClean="0"/>
          </a:p>
          <a:p>
            <a:pPr marL="177468" indent="-177468">
              <a:buFont typeface="Arial"/>
              <a:buChar char="•"/>
            </a:pPr>
            <a:r>
              <a:rPr lang="en-US" baseline="0" dirty="0" smtClean="0"/>
              <a:t>In this example we are going to look at a bank and its 7 lines of business. We will look at objective, risks, and controls in this example.</a:t>
            </a: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363156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738"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62"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90"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66"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86"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834"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714"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bcrisler@peoplenetz.com?subject=Specializ%20Informatio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3056762421"/>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a:t>
                      </a: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project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a:t>
            </a:r>
            <a:r>
              <a:rPr lang="en-AU" dirty="0" smtClean="0"/>
              <a:t>Project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a:t>
            </a:r>
            <a:r>
              <a:rPr lang="en-AU" b="1" dirty="0" smtClean="0"/>
              <a:t>Project Assessments of all types.</a:t>
            </a:r>
            <a:endParaRPr lang="en-AU" b="1" dirty="0" smtClean="0"/>
          </a:p>
          <a:p>
            <a:pPr marL="341313" indent="-341313">
              <a:buSzPct val="120000"/>
              <a:buFont typeface="Arial" pitchFamily="34" charset="0"/>
              <a:buChar char="•"/>
            </a:pPr>
            <a:r>
              <a:rPr lang="en-AU" b="1" dirty="0" smtClean="0"/>
              <a:t>When used to collect </a:t>
            </a:r>
            <a:r>
              <a:rPr lang="en-AU" b="1" dirty="0" smtClean="0"/>
              <a:t>project </a:t>
            </a:r>
            <a:r>
              <a:rPr lang="en-AU" b="1" dirty="0" smtClean="0"/>
              <a:t>information, interviews and workshops suffer from a number of problems including</a:t>
            </a:r>
            <a:r>
              <a:rPr lang="en-AU" b="1" dirty="0" smtClean="0"/>
              <a:t>:</a:t>
            </a:r>
          </a:p>
          <a:p>
            <a:pPr marL="0" indent="0"/>
            <a:endParaRPr lang="en-AU" dirty="0" smtClean="0"/>
          </a:p>
          <a:p>
            <a:pPr marL="728663" lvl="4" indent="-342900">
              <a:lnSpc>
                <a:spcPct val="100000"/>
              </a:lnSpc>
              <a:spcBef>
                <a:spcPts val="0"/>
              </a:spcBef>
              <a:spcAft>
                <a:spcPts val="600"/>
              </a:spcAft>
              <a:buFont typeface="+mj-lt"/>
              <a:buAutoNum type="arabicPeriod"/>
            </a:pPr>
            <a:r>
              <a:rPr lang="en-AU" dirty="0" smtClean="0"/>
              <a:t>Considerable </a:t>
            </a:r>
            <a:r>
              <a:rPr lang="en-AU" dirty="0" smtClean="0"/>
              <a:t>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Results are neither </a:t>
            </a:r>
            <a:r>
              <a:rPr lang="en-AU" dirty="0" smtClean="0"/>
              <a:t>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a:t>
            </a:r>
            <a:r>
              <a:rPr lang="en-AU" dirty="0" smtClean="0"/>
              <a:t>with sampling </a:t>
            </a:r>
            <a:r>
              <a:rPr lang="en-AU" dirty="0" smtClean="0"/>
              <a:t>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Project Information </a:t>
            </a:r>
            <a:r>
              <a:rPr lang="en-AU" dirty="0" smtClean="0"/>
              <a:t>gathering from the perspective of the </a:t>
            </a:r>
            <a:r>
              <a:rPr lang="en-AU" dirty="0" smtClean="0"/>
              <a:t>Project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Specializ requires 3.5 hours regardless of quantity of </a:t>
            </a:r>
            <a:r>
              <a:rPr lang="en-AU" sz="1400" b="1" dirty="0" smtClean="0"/>
              <a:t>project stakeholders</a:t>
            </a:r>
            <a:endParaRPr lang="en-AU" sz="1400" b="1" dirty="0"/>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a:t>
            </a:r>
            <a:r>
              <a:rPr lang="en-AU" dirty="0" smtClean="0"/>
              <a:t>project dimensions will </a:t>
            </a:r>
            <a:r>
              <a:rPr lang="en-AU" dirty="0" smtClean="0"/>
              <a:t>require </a:t>
            </a:r>
            <a:r>
              <a:rPr lang="en-AU" dirty="0" smtClean="0"/>
              <a:t>~ 154 </a:t>
            </a:r>
            <a:r>
              <a:rPr lang="en-AU" dirty="0" smtClean="0"/>
              <a:t>hours per incident using </a:t>
            </a:r>
            <a:r>
              <a:rPr lang="en-AU" dirty="0" smtClean="0"/>
              <a:t>the interview/workshop </a:t>
            </a:r>
            <a:r>
              <a:rPr lang="en-AU" dirty="0" smtClean="0"/>
              <a:t>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If required, one-off </a:t>
            </a:r>
            <a:r>
              <a:rPr lang="en-AU" dirty="0" smtClean="0"/>
              <a:t>assessments can be accomplished in </a:t>
            </a:r>
            <a:r>
              <a:rPr lang="en-AU" dirty="0" smtClean="0"/>
              <a:t>minutes</a:t>
            </a:r>
            <a:endParaRPr lang="en-AU" dirty="0" smtClean="0"/>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a:t>
            </a:r>
            <a:r>
              <a:rPr lang="en-AU" dirty="0" smtClean="0"/>
              <a:t>Project Risk </a:t>
            </a:r>
            <a:r>
              <a:rPr lang="en-AU" dirty="0" smtClean="0"/>
              <a:t>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Assessment </a:t>
            </a:r>
            <a:r>
              <a:rPr lang="en-AU" dirty="0" smtClean="0"/>
              <a:t>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3714596"/>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Project</a:t>
                      </a:r>
                      <a:r>
                        <a:rPr lang="en-AU" sz="1600" baseline="0" dirty="0" smtClean="0"/>
                        <a:t> </a:t>
                      </a:r>
                      <a:r>
                        <a:rPr lang="en-AU" sz="1600" dirty="0" smtClean="0"/>
                        <a:t>Manager’s </a:t>
                      </a:r>
                      <a:r>
                        <a:rPr lang="en-AU" sz="1600" dirty="0" smtClean="0"/>
                        <a:t>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a:t>
                      </a:r>
                      <a:r>
                        <a:rPr lang="en-AU" sz="1400" baseline="0" dirty="0" smtClean="0"/>
                        <a:t>project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a:t>
                      </a:r>
                      <a:r>
                        <a:rPr lang="en-AU" sz="1400" baseline="0" dirty="0" smtClean="0"/>
                        <a:t>Project Assessment </a:t>
                      </a:r>
                      <a:r>
                        <a:rPr lang="en-AU" sz="1400" baseline="0" dirty="0" smtClean="0"/>
                        <a:t>with one </a:t>
                      </a:r>
                      <a:r>
                        <a:rPr lang="en-AU" sz="1400" baseline="0" dirty="0" smtClean="0"/>
                        <a:t>project </a:t>
                      </a:r>
                      <a:r>
                        <a:rPr lang="en-AU" sz="1400" baseline="0" dirty="0" smtClean="0"/>
                        <a:t>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4113636"/>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a:t>
            </a:r>
            <a:r>
              <a:rPr lang="en-AU" dirty="0" smtClean="0"/>
              <a:t>Project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a:t>
            </a:r>
            <a:r>
              <a:rPr lang="en-AU" sz="1200" b="1" dirty="0" smtClean="0">
                <a:solidFill>
                  <a:schemeClr val="bg1"/>
                </a:solidFill>
              </a:rPr>
              <a:t>scoring </a:t>
            </a:r>
            <a:r>
              <a:rPr lang="en-AU" sz="1200" b="1" dirty="0" smtClean="0">
                <a:solidFill>
                  <a:schemeClr val="bg1"/>
                </a:solidFill>
              </a:rPr>
              <a:t>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a:t>
            </a:r>
            <a:r>
              <a:rPr lang="en-AU" dirty="0" smtClean="0"/>
              <a:t>project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a:t>
            </a:r>
            <a:r>
              <a:rPr lang="en-AU" dirty="0" smtClean="0"/>
              <a:t>workshops/interviews </a:t>
            </a:r>
            <a:r>
              <a:rPr lang="en-AU" dirty="0" smtClean="0"/>
              <a:t>to collect and manage </a:t>
            </a:r>
            <a:r>
              <a:rPr lang="en-AU" dirty="0" smtClean="0"/>
              <a:t>Project A</a:t>
            </a:r>
            <a:r>
              <a:rPr lang="en-AU" dirty="0" smtClean="0"/>
              <a:t>ssessments </a:t>
            </a:r>
            <a:r>
              <a:rPr lang="en-AU" dirty="0" smtClean="0"/>
              <a:t>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assessment</a:t>
              </a:r>
              <a:endParaRPr lang="en-AU" sz="1200" b="1" dirty="0" smtClean="0"/>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Requirements gathering in Specializ</a:t>
            </a:r>
            <a:endParaRPr lang="en-AU" dirty="0"/>
          </a:p>
        </p:txBody>
      </p:sp>
      <p:sp>
        <p:nvSpPr>
          <p:cNvPr id="3" name="Text Placeholder 2"/>
          <p:cNvSpPr>
            <a:spLocks noGrp="1"/>
          </p:cNvSpPr>
          <p:nvPr>
            <p:ph type="body" sz="quarter" idx="12"/>
          </p:nvPr>
        </p:nvSpPr>
        <p:spPr/>
        <p:txBody>
          <a:bodyPr/>
          <a:lstStyle/>
          <a:p>
            <a:pPr marL="0" indent="0"/>
            <a:r>
              <a:rPr lang="en-AU" dirty="0" smtClean="0"/>
              <a:t>Requirements gathering and validation are typically two distinct tasks that are both very difficult to get right the first time. Even the top consulting firms in the world have line item contingencies up to 500% when requirements definition and validation are involved.</a:t>
            </a:r>
          </a:p>
          <a:p>
            <a:pPr marL="0" indent="0"/>
            <a:r>
              <a:rPr lang="en-AU" dirty="0" smtClean="0"/>
              <a:t>The process is difficult for one main reason, it is cost prohibitive to include all employees with stakeholders with pertinent information – at least it was until Specializ came along.</a:t>
            </a:r>
          </a:p>
          <a:p>
            <a:pPr marL="0" indent="0"/>
            <a:r>
              <a:rPr lang="en-AU" dirty="0" smtClean="0"/>
              <a:t>Specializ combines the requirements definition and validation phases into one process that elicits requirements, per area, from a population of interested stakeholders. Specializ uses an information elicitation process that allows participants to see and respond to each other anonymously in an iterative process until consensus is reached.</a:t>
            </a:r>
            <a:endParaRPr lang="en-AU" dirty="0"/>
          </a:p>
        </p:txBody>
      </p:sp>
    </p:spTree>
    <p:extLst>
      <p:ext uri="{BB962C8B-B14F-4D97-AF65-F5344CB8AC3E}">
        <p14:creationId xmlns:p14="http://schemas.microsoft.com/office/powerpoint/2010/main" val="242764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risk</a:t>
            </a:r>
            <a:endParaRPr lang="en-AU" dirty="0"/>
          </a:p>
        </p:txBody>
      </p:sp>
      <p:sp>
        <p:nvSpPr>
          <p:cNvPr id="3" name="Text Placeholder 2"/>
          <p:cNvSpPr>
            <a:spLocks noGrp="1"/>
          </p:cNvSpPr>
          <p:nvPr>
            <p:ph type="body" sz="quarter" idx="12"/>
          </p:nvPr>
        </p:nvSpPr>
        <p:spPr/>
        <p:txBody>
          <a:bodyPr/>
          <a:lstStyle/>
          <a:p>
            <a:pPr marL="0" indent="0"/>
            <a:r>
              <a:rPr lang="en-AU" dirty="0" smtClean="0"/>
              <a:t>Project risk may be assessed at the requirement and project levels by the stakeholders with the most knowledge pertaining to the risks underlying the project. Just like the requirements definition process, risk assessment arrives at consensus for each risk as well as any number of associated attributes such as impact and likelihood.</a:t>
            </a:r>
          </a:p>
          <a:p>
            <a:pPr marL="0" indent="0"/>
            <a:r>
              <a:rPr lang="en-AU" dirty="0"/>
              <a:t>Specializ gives stakeholders the ability to iteratively rate the risks in one or more areas in which they have expertise to gain a complete picture of risk from all appropriate stakeholders and gain consensus on those risks. </a:t>
            </a:r>
          </a:p>
          <a:p>
            <a:pPr marL="0" indent="0"/>
            <a:endParaRPr lang="en-AU" dirty="0" smtClean="0"/>
          </a:p>
        </p:txBody>
      </p:sp>
    </p:spTree>
    <p:extLst>
      <p:ext uri="{BB962C8B-B14F-4D97-AF65-F5344CB8AC3E}">
        <p14:creationId xmlns:p14="http://schemas.microsoft.com/office/powerpoint/2010/main" val="128486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1" y="1498600"/>
            <a:ext cx="3035053" cy="565146"/>
          </a:xfrm>
          <a:prstGeom prst="rect">
            <a:avLst/>
          </a:prstGeom>
          <a:noFill/>
        </p:spPr>
        <p:txBody>
          <a:bodyPr wrap="none" lIns="36000" tIns="36000" rIns="36000" bIns="36000" rtlCol="0">
            <a:spAutoFit/>
          </a:bodyPr>
          <a:lstStyle/>
          <a:p>
            <a:r>
              <a:rPr lang="en-AU" sz="3200" b="1" dirty="0" smtClean="0">
                <a:solidFill>
                  <a:schemeClr val="tx1"/>
                </a:solidFill>
              </a:rPr>
              <a:t>Brittany </a:t>
            </a:r>
            <a:r>
              <a:rPr lang="en-AU" sz="3200" b="1" dirty="0" err="1" smtClean="0">
                <a:solidFill>
                  <a:schemeClr val="tx1"/>
                </a:solidFill>
              </a:rPr>
              <a:t>Crisler</a:t>
            </a:r>
            <a:endParaRPr lang="en-AU" sz="3200" b="1" dirty="0" smtClean="0">
              <a:solidFill>
                <a:schemeClr val="tx1"/>
              </a:solidFill>
            </a:endParaRPr>
          </a:p>
        </p:txBody>
      </p:sp>
      <p:sp>
        <p:nvSpPr>
          <p:cNvPr id="4" name="TextBox 3"/>
          <p:cNvSpPr txBox="1"/>
          <p:nvPr/>
        </p:nvSpPr>
        <p:spPr>
          <a:xfrm>
            <a:off x="266699" y="3077977"/>
            <a:ext cx="3204633" cy="534368"/>
          </a:xfrm>
          <a:prstGeom prst="rect">
            <a:avLst/>
          </a:prstGeom>
          <a:noFill/>
        </p:spPr>
        <p:txBody>
          <a:bodyPr wrap="square" lIns="36000" tIns="36000" rIns="36000" bIns="36000" rtlCol="0">
            <a:spAutoFit/>
          </a:bodyPr>
          <a:lstStyle/>
          <a:p>
            <a:r>
              <a:rPr lang="en-AU" sz="1500" dirty="0" smtClean="0">
                <a:solidFill>
                  <a:schemeClr val="tx1"/>
                </a:solidFill>
              </a:rPr>
              <a:t>Email: </a:t>
            </a:r>
            <a:r>
              <a:rPr lang="en-AU" sz="1500" dirty="0" smtClean="0">
                <a:solidFill>
                  <a:schemeClr val="tx1"/>
                </a:solidFill>
                <a:hlinkClick r:id="rId3"/>
              </a:rPr>
              <a:t>bcrisler@peoplenetz.com</a:t>
            </a:r>
            <a:endParaRPr lang="en-AU" sz="1500" dirty="0" smtClean="0">
              <a:solidFill>
                <a:schemeClr val="tx1"/>
              </a:solidFill>
            </a:endParaRPr>
          </a:p>
          <a:p>
            <a:r>
              <a:rPr lang="en-AU" sz="1500" dirty="0" smtClean="0"/>
              <a:t>Phone: 0419 868 244</a:t>
            </a:r>
            <a:endParaRPr lang="en-AU" sz="1500" dirty="0" smtClean="0">
              <a:solidFill>
                <a:schemeClr val="tx1"/>
              </a:solidFill>
            </a:endParaRPr>
          </a:p>
        </p:txBody>
      </p:sp>
      <p:grpSp>
        <p:nvGrpSpPr>
          <p:cNvPr id="7" name="Group 6"/>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7708900" y="6223000"/>
              <a:ext cx="1016000" cy="405258"/>
            </a:xfrm>
            <a:prstGeom prst="rect">
              <a:avLst/>
            </a:prstGeom>
          </p:spPr>
        </p:pic>
      </p:grpSp>
      <p:sp>
        <p:nvSpPr>
          <p:cNvPr id="8" name="TextBox 7"/>
          <p:cNvSpPr txBox="1"/>
          <p:nvPr/>
        </p:nvSpPr>
        <p:spPr>
          <a:xfrm>
            <a:off x="270935" y="2133604"/>
            <a:ext cx="3234267" cy="334313"/>
          </a:xfrm>
          <a:prstGeom prst="rect">
            <a:avLst/>
          </a:prstGeom>
          <a:noFill/>
        </p:spPr>
        <p:txBody>
          <a:bodyPr wrap="square" lIns="36000" tIns="36000" rIns="36000" bIns="36000" rtlCol="0">
            <a:spAutoFit/>
          </a:bodyPr>
          <a:lstStyle/>
          <a:p>
            <a:r>
              <a:rPr lang="en-US" sz="1700" dirty="0" smtClean="0"/>
              <a:t>Business Development</a:t>
            </a:r>
            <a:endParaRPr lang="en-US" sz="1700" dirty="0" smtClean="0">
              <a:solidFill>
                <a:schemeClr val="tx1"/>
              </a:solidFill>
            </a:endParaRPr>
          </a:p>
        </p:txBody>
      </p:sp>
      <p:pic>
        <p:nvPicPr>
          <p:cNvPr id="10" name="Picture 9"/>
          <p:cNvPicPr>
            <a:picLocks noChangeAspect="1"/>
          </p:cNvPicPr>
          <p:nvPr/>
        </p:nvPicPr>
        <p:blipFill>
          <a:blip r:embed="rId6"/>
          <a:stretch>
            <a:fillRect/>
          </a:stretch>
        </p:blipFill>
        <p:spPr>
          <a:xfrm>
            <a:off x="4737102" y="1577143"/>
            <a:ext cx="3373967" cy="3011790"/>
          </a:xfrm>
          <a:prstGeom prst="rect">
            <a:avLst/>
          </a:prstGeom>
        </p:spPr>
      </p:pic>
    </p:spTree>
    <p:extLst>
      <p:ext uri="{BB962C8B-B14F-4D97-AF65-F5344CB8AC3E}">
        <p14:creationId xmlns:p14="http://schemas.microsoft.com/office/powerpoint/2010/main" val="405331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assurance on requirements</a:t>
            </a:r>
            <a:endParaRPr lang="en-AU" dirty="0"/>
          </a:p>
        </p:txBody>
      </p:sp>
      <p:sp>
        <p:nvSpPr>
          <p:cNvPr id="3" name="Text Placeholder 2"/>
          <p:cNvSpPr>
            <a:spLocks noGrp="1"/>
          </p:cNvSpPr>
          <p:nvPr>
            <p:ph type="body" sz="quarter" idx="12"/>
          </p:nvPr>
        </p:nvSpPr>
        <p:spPr/>
        <p:txBody>
          <a:bodyPr/>
          <a:lstStyle/>
          <a:p>
            <a:pPr marL="0" indent="0"/>
            <a:r>
              <a:rPr lang="en-AU" dirty="0" smtClean="0"/>
              <a:t>Specializ assists in project assurance by validating that the requirements have been met and are signed off by the appropriate stakeholders. This process may be initiated at specific intervals automatically by Specializ.</a:t>
            </a:r>
          </a:p>
          <a:p>
            <a:pPr marL="0" indent="0"/>
            <a:r>
              <a:rPr lang="en-AU" dirty="0" smtClean="0"/>
              <a:t>Specializ can periodically obtain project assurance to the exact group of stakeholders that previously developed and agreed upon the requirements by evaluating the current’s project solution’s adherence to the requirements.</a:t>
            </a:r>
          </a:p>
        </p:txBody>
      </p:sp>
    </p:spTree>
    <p:extLst>
      <p:ext uri="{BB962C8B-B14F-4D97-AF65-F5344CB8AC3E}">
        <p14:creationId xmlns:p14="http://schemas.microsoft.com/office/powerpoint/2010/main" val="227759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Ad-hoc project assurance</a:t>
            </a:r>
            <a:endParaRPr lang="en-AU" dirty="0"/>
          </a:p>
        </p:txBody>
      </p:sp>
      <p:sp>
        <p:nvSpPr>
          <p:cNvPr id="3" name="Text Placeholder 2"/>
          <p:cNvSpPr>
            <a:spLocks noGrp="1"/>
          </p:cNvSpPr>
          <p:nvPr>
            <p:ph type="body" sz="quarter" idx="12"/>
          </p:nvPr>
        </p:nvSpPr>
        <p:spPr/>
        <p:txBody>
          <a:bodyPr/>
          <a:lstStyle/>
          <a:p>
            <a:pPr marL="0" indent="0"/>
            <a:r>
              <a:rPr lang="en-AU" dirty="0"/>
              <a:t>Additionally, using </a:t>
            </a:r>
            <a:r>
              <a:rPr lang="en-AU" dirty="0" smtClean="0"/>
              <a:t>Specializ, other </a:t>
            </a:r>
            <a:r>
              <a:rPr lang="en-AU" dirty="0"/>
              <a:t>types of project assurance may be obtained quickly and </a:t>
            </a:r>
            <a:r>
              <a:rPr lang="en-AU" dirty="0" smtClean="0"/>
              <a:t>efficiently. The difference between using Specializ for project assurance and other solutions is that Specializ can gain consensus on the results of the assurance initiative from all stakeholders impacted, in fact, if a such assurance involved gaining acceptance from a group of 10,000 users that would be fast and efficient using Specializ. For example, you obtain the following types of information from stakeholders:</a:t>
            </a:r>
            <a:endParaRPr lang="en-AU" dirty="0"/>
          </a:p>
          <a:p>
            <a:pPr marL="285750" lvl="0" indent="-285750">
              <a:spcBef>
                <a:spcPts val="600"/>
              </a:spcBef>
              <a:buFont typeface="Arial" pitchFamily="34" charset="0"/>
              <a:buChar char="•"/>
            </a:pPr>
            <a:r>
              <a:rPr lang="en-AU" sz="1600" dirty="0"/>
              <a:t>What were the outcomes achieved by the project?</a:t>
            </a:r>
          </a:p>
          <a:p>
            <a:pPr marL="285750" lvl="0" indent="-285750">
              <a:spcBef>
                <a:spcPts val="600"/>
              </a:spcBef>
              <a:buFont typeface="Arial" pitchFamily="34" charset="0"/>
              <a:buChar char="•"/>
            </a:pPr>
            <a:r>
              <a:rPr lang="en-AU" sz="1600" dirty="0"/>
              <a:t>How do those outcomes compare to the planned objectives, in terms of timing, budget and required scope?</a:t>
            </a:r>
          </a:p>
          <a:p>
            <a:pPr marL="285750" lvl="0" indent="-285750">
              <a:spcBef>
                <a:spcPts val="600"/>
              </a:spcBef>
              <a:buFont typeface="Arial" pitchFamily="34" charset="0"/>
              <a:buChar char="•"/>
            </a:pPr>
            <a:r>
              <a:rPr lang="en-AU" sz="1600" dirty="0"/>
              <a:t>Have the planned organisational benefits been achieved?</a:t>
            </a:r>
          </a:p>
          <a:p>
            <a:pPr marL="285750" lvl="0" indent="-285750">
              <a:spcBef>
                <a:spcPts val="600"/>
              </a:spcBef>
              <a:buFont typeface="Arial" pitchFamily="34" charset="0"/>
              <a:buChar char="•"/>
            </a:pPr>
            <a:r>
              <a:rPr lang="en-AU" sz="1600" dirty="0"/>
              <a:t>Was the project managed, governed and delivered appropriately?</a:t>
            </a:r>
          </a:p>
          <a:p>
            <a:pPr marL="285750" lvl="0" indent="-285750">
              <a:spcBef>
                <a:spcPts val="600"/>
              </a:spcBef>
              <a:buFont typeface="Arial" pitchFamily="34" charset="0"/>
              <a:buChar char="•"/>
            </a:pPr>
            <a:r>
              <a:rPr lang="en-AU" sz="1600" dirty="0"/>
              <a:t>What were the root causes of issues experienced on the project?</a:t>
            </a:r>
          </a:p>
          <a:p>
            <a:pPr marL="285750" lvl="0" indent="-285750">
              <a:spcBef>
                <a:spcPts val="600"/>
              </a:spcBef>
              <a:buFont typeface="Arial" pitchFamily="34" charset="0"/>
              <a:buChar char="•"/>
            </a:pPr>
            <a:r>
              <a:rPr lang="en-AU" sz="1600" dirty="0"/>
              <a:t>What changes need to be made to delivered systems and processes?</a:t>
            </a:r>
          </a:p>
          <a:p>
            <a:pPr marL="285750" lvl="0" indent="-285750">
              <a:spcBef>
                <a:spcPts val="600"/>
              </a:spcBef>
              <a:buFont typeface="Arial" pitchFamily="34" charset="0"/>
              <a:buChar char="•"/>
            </a:pPr>
            <a:r>
              <a:rPr lang="en-AU" sz="1600" dirty="0"/>
              <a:t>What lessons should the organisation learn in order to deliver projects more successfully in the future</a:t>
            </a:r>
            <a:r>
              <a:rPr lang="en-AU" sz="1600" dirty="0" smtClean="0"/>
              <a:t>?</a:t>
            </a:r>
            <a:endParaRPr lang="en-AU" sz="1600" dirty="0"/>
          </a:p>
        </p:txBody>
      </p:sp>
    </p:spTree>
    <p:extLst>
      <p:ext uri="{BB962C8B-B14F-4D97-AF65-F5344CB8AC3E}">
        <p14:creationId xmlns:p14="http://schemas.microsoft.com/office/powerpoint/2010/main" val="326792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13526988"/>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a:t>
                      </a:r>
                      <a:r>
                        <a:rPr lang="en-AU" baseline="0" dirty="0" smtClean="0"/>
                        <a:t>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928348"/>
          </a:xfrm>
        </p:spPr>
        <p:txBody>
          <a:bodyPr>
            <a:spAutoFit/>
          </a:bodyPr>
          <a:lstStyle/>
          <a:p>
            <a:pPr marL="0" indent="0"/>
            <a:r>
              <a:rPr lang="en-AU" dirty="0" smtClean="0"/>
              <a:t>This presentation will take 40 minutes during which we will illustrate how Specializ can </a:t>
            </a:r>
            <a:r>
              <a:rPr lang="en-AU" dirty="0" smtClean="0"/>
              <a:t>help your </a:t>
            </a:r>
            <a:r>
              <a:rPr lang="en-AU" dirty="0" smtClean="0"/>
              <a:t>organisation </a:t>
            </a:r>
            <a:r>
              <a:rPr lang="en-AU" dirty="0" smtClean="0"/>
              <a:t>save considerable </a:t>
            </a:r>
            <a:r>
              <a:rPr lang="en-AU" dirty="0" smtClean="0"/>
              <a:t>time and money </a:t>
            </a:r>
            <a:r>
              <a:rPr lang="en-AU" dirty="0" smtClean="0"/>
              <a:t>in project management operations, specifically requirements gathering, stakeholder management, </a:t>
            </a:r>
            <a:endParaRPr lang="en-AU" dirty="0" smtClean="0"/>
          </a:p>
          <a:p>
            <a:pPr marL="0" indent="0"/>
            <a:r>
              <a:rPr lang="en-AU" dirty="0" smtClean="0"/>
              <a:t>The case study used describes </a:t>
            </a:r>
            <a:r>
              <a:rPr lang="en-AU" dirty="0" smtClean="0"/>
              <a:t>the use Specializ for project management at </a:t>
            </a:r>
            <a:r>
              <a:rPr lang="en-AU" dirty="0" smtClean="0"/>
              <a:t>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a:t>
            </a:r>
            <a:r>
              <a:rPr lang="en-AU" dirty="0" smtClean="0"/>
              <a:t>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a:t>
            </a:r>
            <a:r>
              <a:rPr lang="en-AU" dirty="0" smtClean="0"/>
              <a:t>you could assess project </a:t>
            </a:r>
            <a:r>
              <a:rPr lang="en-AU" dirty="0" smtClean="0"/>
              <a:t>risks, </a:t>
            </a:r>
            <a:r>
              <a:rPr lang="en-AU" dirty="0"/>
              <a:t>per </a:t>
            </a:r>
            <a:r>
              <a:rPr lang="en-AU" dirty="0" smtClean="0"/>
              <a:t>area and per geography of your project. You can also gain consensus on risk impact, likelihood, mitigation and treatment. </a:t>
            </a:r>
            <a:r>
              <a:rPr lang="en-AU" dirty="0"/>
              <a:t>We can </a:t>
            </a:r>
            <a:r>
              <a:rPr lang="en-AU" dirty="0" smtClean="0"/>
              <a:t>also gain </a:t>
            </a:r>
            <a:r>
              <a:rPr lang="en-AU" dirty="0"/>
              <a:t>different levels of consensus for each </a:t>
            </a:r>
            <a:r>
              <a:rPr lang="en-AU" dirty="0" smtClean="0"/>
              <a:t>area of project risk.</a:t>
            </a:r>
            <a:endParaRPr lang="en-AU" dirty="0"/>
          </a:p>
          <a:p>
            <a:pPr marL="177800" indent="-177800">
              <a:buFont typeface="Arial" pitchFamily="34" charset="0"/>
              <a:buChar char="•"/>
            </a:pPr>
            <a:r>
              <a:rPr lang="en-AU" dirty="0" smtClean="0"/>
              <a:t>To increase the accuracy of results Specializ </a:t>
            </a:r>
            <a:r>
              <a:rPr lang="en-AU" dirty="0"/>
              <a:t>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a:t>
            </a:r>
            <a:r>
              <a:rPr lang="en-AU" dirty="0" smtClean="0"/>
              <a:t>Project Assessments </a:t>
            </a:r>
            <a:r>
              <a:rPr lang="en-AU" dirty="0" smtClean="0"/>
              <a:t>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smtClean="0"/>
              <a:t>allows organisations </a:t>
            </a:r>
            <a:r>
              <a:rPr lang="en-AU" dirty="0" smtClean="0"/>
              <a:t>to </a:t>
            </a:r>
            <a:r>
              <a:rPr lang="en-AU" dirty="0" smtClean="0"/>
              <a:t>build any number of </a:t>
            </a:r>
            <a:r>
              <a:rPr lang="en-AU" b="1" i="1" dirty="0" smtClean="0">
                <a:solidFill>
                  <a:schemeClr val="accent1"/>
                </a:solidFill>
              </a:rPr>
              <a:t>libraries</a:t>
            </a:r>
            <a:r>
              <a:rPr lang="en-AU" dirty="0" smtClean="0">
                <a:solidFill>
                  <a:schemeClr val="accent1"/>
                </a:solidFill>
              </a:rPr>
              <a:t>.</a:t>
            </a:r>
            <a:r>
              <a:rPr lang="en-AU" dirty="0" smtClean="0"/>
              <a:t> For example organisations can quickly build </a:t>
            </a:r>
            <a:r>
              <a:rPr lang="en-AU" dirty="0" smtClean="0"/>
              <a:t>project risk assessments, project health checks, project assurance validation and post implementation reviews unique to each project.</a:t>
            </a:r>
            <a:endParaRPr lang="en-AU" dirty="0" smtClean="0"/>
          </a:p>
          <a:p>
            <a:pPr marL="177800" indent="-177800">
              <a:buFont typeface="Arial" pitchFamily="34" charset="0"/>
              <a:buChar char="•"/>
            </a:pPr>
            <a:r>
              <a:rPr lang="en-AU" dirty="0" smtClean="0"/>
              <a:t>Specializ </a:t>
            </a:r>
            <a:r>
              <a:rPr lang="en-AU" dirty="0" smtClean="0"/>
              <a:t>assessments </a:t>
            </a:r>
            <a:r>
              <a:rPr lang="en-AU" dirty="0" smtClean="0"/>
              <a:t>not only give organisations accurate assessments at specific intervals but it also collects the data needed to develop the accurate KRIs for key project risks.</a:t>
            </a:r>
          </a:p>
          <a:p>
            <a:pPr marL="177800" indent="-177800">
              <a:buFont typeface="Arial" pitchFamily="34" charset="0"/>
              <a:buChar char="•"/>
            </a:pPr>
            <a:r>
              <a:rPr lang="en-AU" dirty="0" smtClean="0"/>
              <a:t>Specializ can just as easily assess any facet of a project from 10,000 people as easily as it can from 10 people.</a:t>
            </a:r>
            <a:endParaRPr lang="en-AU" dirty="0" smtClean="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a:t>
            </a:r>
            <a:r>
              <a:rPr lang="en-AU" dirty="0" smtClean="0"/>
              <a:t>routing </a:t>
            </a:r>
            <a:r>
              <a:rPr lang="en-AU" dirty="0"/>
              <a:t>t</a:t>
            </a:r>
            <a:r>
              <a:rPr lang="en-AU" dirty="0" smtClean="0"/>
              <a: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a:t>
            </a:r>
            <a:r>
              <a:rPr lang="en-AU" dirty="0" smtClean="0"/>
              <a:t>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0" indent="0"/>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635533548"/>
              </p:ext>
            </p:extLst>
          </p:nvPr>
        </p:nvGraphicFramePr>
        <p:xfrm>
          <a:off x="381000" y="2038349"/>
          <a:ext cx="8382000" cy="415036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Project Management</a:t>
                      </a:r>
                      <a:endParaRPr lang="en-AU" sz="1400" dirty="0"/>
                    </a:p>
                  </a:txBody>
                  <a:tcPr/>
                </a:tc>
                <a:tc>
                  <a:txBody>
                    <a:bodyPr/>
                    <a:lstStyle/>
                    <a:p>
                      <a:pPr marL="285750" indent="-285750">
                        <a:buFont typeface="Arial" pitchFamily="34" charset="0"/>
                        <a:buChar char="•"/>
                      </a:pPr>
                      <a:r>
                        <a:rPr lang="en-AU" sz="1400" dirty="0" smtClean="0"/>
                        <a:t>Requirements gathering</a:t>
                      </a:r>
                      <a:endParaRPr lang="en-AU" sz="1400" dirty="0" smtClean="0"/>
                    </a:p>
                    <a:p>
                      <a:pPr marL="285750" indent="-285750">
                        <a:buFont typeface="Arial" pitchFamily="34" charset="0"/>
                        <a:buChar char="•"/>
                      </a:pPr>
                      <a:r>
                        <a:rPr lang="en-AU" sz="1400" dirty="0" smtClean="0"/>
                        <a:t>Project risk</a:t>
                      </a:r>
                      <a:endParaRPr lang="en-AU" sz="1400" baseline="0" dirty="0" smtClean="0"/>
                    </a:p>
                    <a:p>
                      <a:pPr marL="285750" indent="-285750">
                        <a:buFont typeface="Arial" pitchFamily="34" charset="0"/>
                        <a:buChar char="•"/>
                      </a:pPr>
                      <a:r>
                        <a:rPr lang="en-AU" sz="1400" baseline="0" dirty="0" smtClean="0"/>
                        <a:t>Project assurance</a:t>
                      </a:r>
                    </a:p>
                    <a:p>
                      <a:pPr marL="285750" indent="-285750">
                        <a:buFont typeface="Arial" pitchFamily="34" charset="0"/>
                        <a:buChar char="•"/>
                      </a:pPr>
                      <a:r>
                        <a:rPr lang="en-AU" sz="1400" dirty="0" smtClean="0"/>
                        <a:t>Post implementation</a:t>
                      </a:r>
                      <a:r>
                        <a:rPr lang="en-AU" sz="1400" baseline="0" dirty="0" smtClean="0"/>
                        <a:t> reviews</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0" i="0" baseline="0" dirty="0" smtClean="0"/>
                        <a:t>WHS, OH&amp;S, OSHA assessment and metrics</a:t>
                      </a:r>
                      <a:endParaRPr lang="en-AU" sz="1400" b="0" i="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a:t>
            </a:r>
            <a:r>
              <a:rPr lang="en-AU" dirty="0" smtClean="0"/>
              <a:t>Project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a:t>
            </a:r>
            <a:r>
              <a:rPr lang="en-AU" sz="2000" dirty="0" smtClean="0"/>
              <a:t>Project Assessment:</a:t>
            </a:r>
            <a:endParaRPr lang="en-AU" sz="2000" b="1" dirty="0" smtClean="0"/>
          </a:p>
          <a:p>
            <a:pPr marL="855663" lvl="3" indent="-285750">
              <a:spcBef>
                <a:spcPts val="600"/>
              </a:spcBef>
              <a:buFont typeface="Arial" pitchFamily="34" charset="0"/>
              <a:buChar char="•"/>
            </a:pPr>
            <a:r>
              <a:rPr lang="en-AU" sz="2000" b="1" dirty="0" smtClean="0"/>
              <a:t>The Workshop </a:t>
            </a:r>
            <a:r>
              <a:rPr lang="en-AU" sz="2000" b="1" dirty="0" smtClean="0"/>
              <a:t>and </a:t>
            </a:r>
            <a:r>
              <a:rPr lang="en-AU" sz="2000" b="1" dirty="0" smtClean="0"/>
              <a:t>Interview </a:t>
            </a:r>
            <a:r>
              <a:rPr lang="en-AU" sz="2000" b="1" dirty="0" smtClean="0"/>
              <a:t>approaches to Project Assessment</a:t>
            </a:r>
            <a:endParaRPr lang="en-AU" sz="2000" b="1" dirty="0" smtClean="0"/>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756304"/>
            <a:ext cx="7094594" cy="2252861"/>
          </a:xfrm>
          <a:prstGeom prst="rect">
            <a:avLst/>
          </a:prstGeom>
        </p:spPr>
        <p:txBody>
          <a:bodyPr wrap="square" lIns="0" tIns="0" rIns="0" bIns="0">
            <a:spAutoFit/>
          </a:bodyPr>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Requirements gathering</a:t>
            </a:r>
            <a:endParaRPr lang="en-AU" sz="1800" b="1" dirty="0" smtClean="0"/>
          </a:p>
          <a:p>
            <a:pPr marL="671513" lvl="4" indent="-285750">
              <a:buFont typeface="Arial" pitchFamily="34" charset="0"/>
              <a:buChar char="•"/>
            </a:pPr>
            <a:r>
              <a:rPr lang="en-AU" sz="1800" b="1" dirty="0" smtClean="0"/>
              <a:t>Project risk</a:t>
            </a:r>
            <a:endParaRPr lang="en-AU" sz="1800" b="1" dirty="0" smtClean="0"/>
          </a:p>
          <a:p>
            <a:pPr marL="671513" lvl="4" indent="-285750">
              <a:buFont typeface="Arial" pitchFamily="34" charset="0"/>
              <a:buChar char="•"/>
            </a:pPr>
            <a:r>
              <a:rPr lang="en-AU" sz="1800" b="1" dirty="0" smtClean="0"/>
              <a:t>Project assurance</a:t>
            </a:r>
          </a:p>
          <a:p>
            <a:pPr marL="671513" lvl="4" indent="-285750">
              <a:buFont typeface="Arial" pitchFamily="34" charset="0"/>
              <a:buChar char="•"/>
            </a:pPr>
            <a:r>
              <a:rPr lang="en-AU" sz="1800" b="1" dirty="0" smtClean="0"/>
              <a:t>Post implementation review</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7DBED-37A8-45DF-979E-8BD82CB8DD3A}">
  <ds:schemaRef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8FC87E-9CE6-4EDB-BD4D-19B9F373BB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11125</TotalTime>
  <Words>5514</Words>
  <Application>Microsoft Office PowerPoint</Application>
  <PresentationFormat>On-screen Show (4:3)</PresentationFormat>
  <Paragraphs>554</Paragraphs>
  <Slides>24</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Blank</vt:lpstr>
      <vt:lpstr>think-cell Slide</vt:lpstr>
      <vt:lpstr>PowerPoint Presentation</vt:lpstr>
      <vt:lpstr>PowerPoint Presentation</vt:lpstr>
      <vt:lpstr>Agenda</vt:lpstr>
      <vt:lpstr>Specializ overview</vt:lpstr>
      <vt:lpstr>Automating Project Assessments in Specializ</vt:lpstr>
      <vt:lpstr>Specializ routing tree</vt:lpstr>
      <vt:lpstr>Specializ technology</vt:lpstr>
      <vt:lpstr>Specializ Libraries accelerate your organisation</vt:lpstr>
      <vt:lpstr>Case Study: Project Management</vt:lpstr>
      <vt:lpstr>Interviews and workshops introduce inefficiencies to Project Assessment</vt:lpstr>
      <vt:lpstr>Project Information gathering from the perspective of the Project Manager</vt:lpstr>
      <vt:lpstr>Specializ Time-to-Assess decreases with each Assessment</vt:lpstr>
      <vt:lpstr>Scheduling and performing Project Risk Assessments</vt:lpstr>
      <vt:lpstr>Project Assessment statistics</vt:lpstr>
      <vt:lpstr>Specializ process of developing Project Assessments</vt:lpstr>
      <vt:lpstr>Maintaining accurate project data</vt:lpstr>
      <vt:lpstr>Summary of Workshop and Specializ approaches</vt:lpstr>
      <vt:lpstr>Requirements gathering in Specializ</vt:lpstr>
      <vt:lpstr>Project risk</vt:lpstr>
      <vt:lpstr>Project assurance on requirements</vt:lpstr>
      <vt:lpstr>Ad-hoc project assurance</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Harrison, Michael (AU - Sydney)</cp:lastModifiedBy>
  <cp:revision>277</cp:revision>
  <cp:lastPrinted>2012-04-17T06:10:03Z</cp:lastPrinted>
  <dcterms:created xsi:type="dcterms:W3CDTF">2012-03-23T03:36:28Z</dcterms:created>
  <dcterms:modified xsi:type="dcterms:W3CDTF">2012-05-17T05:40:56Z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