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4"/>
  </p:notesMasterIdLst>
  <p:handoutMasterIdLst>
    <p:handoutMasterId r:id="rId25"/>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6" r:id="rId21"/>
    <p:sldId id="633" r:id="rId22"/>
    <p:sldId id="632" r:id="rId23"/>
  </p:sldIdLst>
  <p:sldSz cx="9144000" cy="6858000" type="screen4x3"/>
  <p:notesSz cx="10234613" cy="7099300"/>
  <p:custDataLst>
    <p:tags r:id="rId26"/>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varScale="1">
        <p:scale>
          <a:sx n="93" d="100"/>
          <a:sy n="93" d="100"/>
        </p:scale>
        <p:origin x="-2292" y="-108"/>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06870656"/>
        <c:axId val="106872192"/>
      </c:lineChart>
      <c:catAx>
        <c:axId val="106870656"/>
        <c:scaling>
          <c:orientation val="minMax"/>
        </c:scaling>
        <c:delete val="0"/>
        <c:axPos val="b"/>
        <c:majorTickMark val="out"/>
        <c:minorTickMark val="none"/>
        <c:tickLblPos val="nextTo"/>
        <c:txPr>
          <a:bodyPr/>
          <a:lstStyle/>
          <a:p>
            <a:pPr>
              <a:defRPr sz="1400" b="0" i="0" baseline="0"/>
            </a:pPr>
            <a:endParaRPr lang="en-US"/>
          </a:p>
        </c:txPr>
        <c:crossAx val="106872192"/>
        <c:crosses val="autoZero"/>
        <c:auto val="1"/>
        <c:lblAlgn val="ctr"/>
        <c:lblOffset val="100"/>
        <c:noMultiLvlLbl val="0"/>
      </c:catAx>
      <c:valAx>
        <c:axId val="106872192"/>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06870656"/>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you can see here we’re highlighting some of the differences between the workshop approach</a:t>
            </a:r>
            <a:r>
              <a:rPr lang="en-US" baseline="0" dirty="0" smtClean="0"/>
              <a:t> and the </a:t>
            </a:r>
            <a:r>
              <a:rPr lang="en-US" baseline="0" dirty="0" err="1" smtClean="0"/>
              <a:t>specializ</a:t>
            </a:r>
            <a:r>
              <a:rPr lang="en-US" baseline="0" dirty="0" smtClean="0"/>
              <a:t> approach.</a:t>
            </a:r>
          </a:p>
          <a:p>
            <a:pPr marL="177468" indent="-177468">
              <a:buFont typeface="Arial"/>
              <a:buChar char="•"/>
            </a:pPr>
            <a:r>
              <a:rPr lang="en-US" baseline="0" dirty="0" smtClean="0"/>
              <a:t>With the workshop approach you have to conduct client interviews and physically meet with them and get background information before you can start the workshop – 10 hours</a:t>
            </a:r>
          </a:p>
          <a:p>
            <a:pPr marL="177468" indent="-177468">
              <a:buFont typeface="Arial"/>
              <a:buChar char="•"/>
            </a:pPr>
            <a:r>
              <a:rPr lang="en-US" baseline="0" dirty="0" smtClean="0"/>
              <a:t>Then you have to prepare and setup the workshop – </a:t>
            </a:r>
            <a:r>
              <a:rPr lang="en-US" baseline="0" dirty="0" err="1" smtClean="0"/>
              <a:t>avg</a:t>
            </a:r>
            <a:r>
              <a:rPr lang="en-US" baseline="0" dirty="0" smtClean="0"/>
              <a:t> 5 hours</a:t>
            </a:r>
          </a:p>
          <a:p>
            <a:pPr marL="177468" indent="-177468">
              <a:buFont typeface="Arial"/>
              <a:buChar char="•"/>
            </a:pPr>
            <a:r>
              <a:rPr lang="en-US" baseline="0" dirty="0" smtClean="0"/>
              <a:t>Conduct the workshop – 3 hours</a:t>
            </a:r>
          </a:p>
          <a:p>
            <a:pPr marL="177468" indent="-177468">
              <a:buFont typeface="Arial"/>
              <a:buChar char="•"/>
            </a:pPr>
            <a:r>
              <a:rPr lang="en-US" baseline="0" dirty="0" smtClean="0"/>
              <a:t>Analyze the findings – </a:t>
            </a:r>
            <a:r>
              <a:rPr lang="en-US" baseline="0" dirty="0" err="1" smtClean="0"/>
              <a:t>avg</a:t>
            </a:r>
            <a:r>
              <a:rPr lang="en-US" baseline="0" dirty="0" smtClean="0"/>
              <a:t> 4 hours</a:t>
            </a:r>
          </a:p>
          <a:p>
            <a:pPr marL="177468" indent="-177468">
              <a:buFont typeface="Arial"/>
              <a:buChar char="•"/>
            </a:pPr>
            <a:r>
              <a:rPr lang="en-US" baseline="0" dirty="0" smtClean="0"/>
              <a:t>So that’s about 22 hours of work per workshop and there are 7 lines of business, at the minimum you’re looking at 154 hours</a:t>
            </a:r>
          </a:p>
          <a:p>
            <a:pPr marL="177468" indent="-177468">
              <a:buFont typeface="Arial"/>
              <a:buChar char="•"/>
            </a:pPr>
            <a:r>
              <a:rPr lang="en-US" baseline="0" dirty="0" smtClean="0"/>
              <a:t>Now if you look at the </a:t>
            </a:r>
            <a:r>
              <a:rPr lang="en-US" baseline="0" dirty="0" err="1" smtClean="0"/>
              <a:t>specializ</a:t>
            </a:r>
            <a:r>
              <a:rPr lang="en-US" baseline="0" dirty="0" smtClean="0"/>
              <a:t> approach you meet with the client/managers, but this time you’re simply trying to determine how they want the information gathered and reported back to them – what level of granularity and level of consensus is appropriate – </a:t>
            </a:r>
            <a:r>
              <a:rPr lang="en-US" baseline="0" dirty="0" err="1" smtClean="0"/>
              <a:t>avg</a:t>
            </a:r>
            <a:r>
              <a:rPr lang="en-US" baseline="0" dirty="0" smtClean="0"/>
              <a:t> 2 hours</a:t>
            </a:r>
          </a:p>
          <a:p>
            <a:pPr marL="177468" indent="-177468">
              <a:buFont typeface="Arial"/>
              <a:buChar char="•"/>
            </a:pPr>
            <a:r>
              <a:rPr lang="en-US" baseline="0" dirty="0" smtClean="0"/>
              <a:t>It takes about 30 minutes to configure the system</a:t>
            </a:r>
          </a:p>
          <a:p>
            <a:pPr marL="177468" indent="-177468">
              <a:buFont typeface="Arial"/>
              <a:buChar char="•"/>
            </a:pPr>
            <a:r>
              <a:rPr lang="en-US" baseline="0" dirty="0" smtClean="0"/>
              <a:t>You’ll need about an hour of subject matter expert time to manage the quality of the output. At the end of each iteration the topic manager would need to do a quick check to make sure nothing was left out, nothing irrelevant is included, and they can look at the line item percentage of agreement for each risk and decide whether any of them should be removed before the next iteration. The SME is able to help speed up the process and streamline everything.</a:t>
            </a:r>
          </a:p>
          <a:p>
            <a:pPr marL="177468" indent="-177468">
              <a:buFont typeface="Arial"/>
              <a:buChar char="•"/>
            </a:pPr>
            <a:r>
              <a:rPr lang="en-US" baseline="0" dirty="0" smtClean="0"/>
              <a:t>You can see the substantial time difference between workshops and </a:t>
            </a:r>
            <a:r>
              <a:rPr lang="en-US" baseline="0" dirty="0" err="1" smtClean="0"/>
              <a:t>specializ</a:t>
            </a:r>
            <a:r>
              <a:rPr lang="en-US" baseline="0" dirty="0" smtClean="0"/>
              <a:t> – 154 hours vs. 3.5 hour</a:t>
            </a:r>
          </a:p>
          <a:p>
            <a:pPr marL="177468" indent="-177468">
              <a:buFont typeface="Arial"/>
              <a:buChar char="•"/>
            </a:pPr>
            <a:r>
              <a:rPr lang="en-US" baseline="0" dirty="0" err="1" smtClean="0"/>
              <a:t>Specializ</a:t>
            </a:r>
            <a:r>
              <a:rPr lang="en-US" baseline="0" dirty="0" smtClean="0"/>
              <a:t> is able to collect information 44 times faster than with a workshop and there is guaranteed consensus and usable data</a:t>
            </a:r>
          </a:p>
          <a:p>
            <a:pPr marL="177468" indent="-177468">
              <a:buFont typeface="Arial"/>
              <a:buChar char="•"/>
            </a:pPr>
            <a:r>
              <a:rPr lang="en-US" baseline="0" dirty="0" smtClean="0"/>
              <a:t>There is no contest when it comes to applicability and accuracy of the data – </a:t>
            </a:r>
            <a:r>
              <a:rPr lang="en-US" baseline="0" dirty="0" err="1" smtClean="0"/>
              <a:t>specializ</a:t>
            </a:r>
            <a:r>
              <a:rPr lang="en-US" baseline="0" dirty="0" smtClean="0"/>
              <a:t> is much better because rather than only getting a few people’s ideas delivered in a non-standardized format, you get an easy and clear format for results and the participants have come to a consensus on the information collected.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Looking at the process overall is incredibly easy from a user standpoint, which is one of the most compelling pieces of the application. </a:t>
            </a:r>
          </a:p>
          <a:p>
            <a:pPr marL="177468" indent="-177468">
              <a:buFont typeface="Arial"/>
              <a:buChar char="•"/>
            </a:pPr>
            <a:r>
              <a:rPr lang="en-US" dirty="0" err="1" smtClean="0"/>
              <a:t>Specializ</a:t>
            </a:r>
            <a:r>
              <a:rPr lang="en-US" dirty="0" smtClean="0"/>
              <a:t> sends assessments to enterprise participants that have been</a:t>
            </a:r>
            <a:r>
              <a:rPr lang="en-US" baseline="0" dirty="0" smtClean="0"/>
              <a:t> identified as having expertise in that specific area.</a:t>
            </a:r>
          </a:p>
          <a:p>
            <a:pPr marL="177468" indent="-177468">
              <a:buFont typeface="Arial"/>
              <a:buChar char="•"/>
            </a:pPr>
            <a:r>
              <a:rPr lang="en-US" baseline="0" dirty="0" smtClean="0"/>
              <a:t>They receive a list of risks and are able to respond to those risks. They can add new risks, delete risks, edit risks, add attributes, etc. And that generates the risk data. </a:t>
            </a:r>
          </a:p>
          <a:p>
            <a:pPr marL="177468" indent="-177468">
              <a:buFont typeface="Arial"/>
              <a:buChar char="•"/>
            </a:pPr>
            <a:r>
              <a:rPr lang="en-US" baseline="0" dirty="0" smtClean="0"/>
              <a:t>Then once the compiled list is sent out to all the participants, they can see what everyone else thinks and rate and evaluate each risk individually. It then collates them and gives the risk manager a detailed report of the line item consensus  which enable him to delete risks, add risks, </a:t>
            </a:r>
            <a:r>
              <a:rPr lang="en-US" baseline="0" dirty="0" err="1" smtClean="0"/>
              <a:t>etc</a:t>
            </a:r>
            <a:r>
              <a:rPr lang="en-US" baseline="0" dirty="0" smtClean="0"/>
              <a:t> as a form of quality control.</a:t>
            </a:r>
          </a:p>
          <a:p>
            <a:pPr marL="177468" indent="-177468">
              <a:buFont typeface="Arial"/>
              <a:buChar char="•"/>
            </a:pPr>
            <a:r>
              <a:rPr lang="en-US" baseline="0" dirty="0" smtClean="0"/>
              <a:t>This process will continue fine-tuning their rankings of the risks until group consensus level is reached. </a:t>
            </a:r>
          </a:p>
          <a:p>
            <a:pPr marL="177468" indent="-177468">
              <a:buFont typeface="Arial"/>
              <a:buChar char="•"/>
            </a:pPr>
            <a:r>
              <a:rPr lang="en-US" baseline="0" dirty="0" smtClean="0"/>
              <a:t>It’s a fast and efficient process. Generally you can reach consensus in about 3 iterations. </a:t>
            </a:r>
            <a:endParaRPr lang="en-US" dirty="0" smtClean="0"/>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a:t>
            </a:r>
            <a:r>
              <a:rPr lang="en-AU" baseline="0" dirty="0" smtClean="0"/>
              <a:t> contains the business case, i.e. the costs and benefits related to Macquarie Bank adopting Specializ. We made some assumptions which we can further validate but the cost side for an enterprise license is roughly $32,000 annually.</a:t>
            </a:r>
          </a:p>
          <a:p>
            <a:endParaRPr lang="en-AU" baseline="0" dirty="0" smtClean="0"/>
          </a:p>
          <a:p>
            <a:r>
              <a:rPr lang="en-AU" baseline="0" dirty="0" smtClean="0"/>
              <a:t>The benefits are derived from savings from bettering mitigation strategies and fewer losses, fewer engagements with consulting firms, increased accuracy in risk management by allowing broad amounts of employees to own the data and findings and less money spent on risk treatment from better matching of risks to agreed upon impacts by tactical, operational and strategic staff members.</a:t>
            </a:r>
          </a:p>
          <a:p>
            <a:endParaRPr lang="en-AU" baseline="0" dirty="0" smtClean="0"/>
          </a:p>
          <a:p>
            <a:r>
              <a:rPr lang="en-AU" baseline="0" dirty="0" smtClean="0"/>
              <a:t>Acknowledging the assumptions are reasonable then the benefits of Specializ drastically outweigh its costs. It should be noted that the costs remain static and this use case is only for risk management, the tool may also be used for compliance, audit (testing), assessment in OH&amp;S, BCM, </a:t>
            </a:r>
            <a:r>
              <a:rPr lang="en-AU" baseline="0" dirty="0" err="1" smtClean="0"/>
              <a:t>etc</a:t>
            </a:r>
            <a:r>
              <a:rPr lang="en-AU" baseline="0" dirty="0" smtClean="0"/>
              <a:t>, financial compliance with Basel III/Solvency II, requirements definition, product development plus many more areas.</a:t>
            </a:r>
          </a:p>
          <a:p>
            <a:endParaRPr lang="en-AU" baseline="0" dirty="0" smtClean="0"/>
          </a:p>
          <a:p>
            <a:r>
              <a:rPr lang="en-AU" baseline="0" dirty="0" smtClean="0"/>
              <a:t>The more Specializ is used the more opportunity for cost savings, better accuracy and validity of organisational information.</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This diagram represents the way </a:t>
            </a:r>
            <a:r>
              <a:rPr lang="en-US" dirty="0" err="1" smtClean="0"/>
              <a:t>specializ</a:t>
            </a:r>
            <a:r>
              <a:rPr lang="en-US" baseline="0" dirty="0" smtClean="0"/>
              <a:t> collects, stores, and processes information.</a:t>
            </a:r>
          </a:p>
          <a:p>
            <a:pPr marL="177468" indent="-177468">
              <a:buFont typeface="Arial"/>
              <a:buChar char="•"/>
            </a:pPr>
            <a:r>
              <a:rPr lang="en-US" baseline="0" dirty="0" smtClean="0"/>
              <a:t>What you’re looking at is risk registers within functional groups within countries, this would be the design. In this example, we have 4 countries in which we have selected different functional groups in order to develop bottom-up risk registers. </a:t>
            </a:r>
          </a:p>
          <a:p>
            <a:pPr marL="177468" indent="-177468">
              <a:buFont typeface="Arial"/>
              <a:buChar char="•"/>
            </a:pPr>
            <a:r>
              <a:rPr lang="en-US" baseline="0" dirty="0" smtClean="0"/>
              <a:t>The real power in this application is its ability to send assessments to logical groups of people. It can route assessments to the right groups of people. </a:t>
            </a:r>
          </a:p>
          <a:p>
            <a:pPr marL="177468" indent="-177468">
              <a:buFont typeface="Arial"/>
              <a:buChar char="•"/>
            </a:pPr>
            <a:r>
              <a:rPr lang="en-US" baseline="0" dirty="0" smtClean="0"/>
              <a:t>Business units, functions, roles, risks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r>
              <a:rPr lang="en-US" dirty="0" smtClean="0"/>
              <a:t>You can deploy</a:t>
            </a:r>
            <a:r>
              <a:rPr lang="en-US" baseline="0" dirty="0" smtClean="0"/>
              <a:t> </a:t>
            </a:r>
            <a:r>
              <a:rPr lang="en-US" baseline="0" dirty="0" err="1" smtClean="0"/>
              <a:t>Specializ</a:t>
            </a:r>
            <a:r>
              <a:rPr lang="en-US" baseline="0" dirty="0" smtClean="0"/>
              <a:t> in 1 of 3 ways:</a:t>
            </a:r>
          </a:p>
          <a:p>
            <a:pPr marL="236624" indent="-236624">
              <a:buAutoNum type="arabicPeriod"/>
            </a:pPr>
            <a:r>
              <a:rPr lang="en-US" baseline="0" dirty="0" smtClean="0"/>
              <a:t>We can deploy the application to Amazon EC2 environment and we can manage it for you</a:t>
            </a:r>
          </a:p>
          <a:p>
            <a:pPr marL="236624" indent="-236624">
              <a:buAutoNum type="arabicPeriod"/>
            </a:pPr>
            <a:r>
              <a:rPr lang="en-US" baseline="0" dirty="0" smtClean="0"/>
              <a:t>You can deploy </a:t>
            </a:r>
            <a:r>
              <a:rPr lang="en-US" baseline="0" dirty="0" err="1" smtClean="0"/>
              <a:t>Specializ</a:t>
            </a:r>
            <a:r>
              <a:rPr lang="en-US" baseline="0" dirty="0" smtClean="0"/>
              <a:t> directly to your environment using a </a:t>
            </a:r>
            <a:r>
              <a:rPr lang="en-US" baseline="0" dirty="0" err="1" smtClean="0"/>
              <a:t>VMWare</a:t>
            </a:r>
            <a:r>
              <a:rPr lang="en-US" baseline="0" dirty="0" smtClean="0"/>
              <a:t> Linux instance. </a:t>
            </a:r>
          </a:p>
          <a:p>
            <a:pPr marL="236624" indent="-236624">
              <a:buAutoNum type="arabicPeriod"/>
            </a:pPr>
            <a:r>
              <a:rPr lang="en-US" baseline="0" dirty="0" smtClean="0"/>
              <a:t>You can deploy it to Amazon EC2 or Rackspace Australia and you can manage it yourself. We can push updates and bug fixes, but we won’t have any access beyond that. </a:t>
            </a:r>
          </a:p>
          <a:p>
            <a:pPr marL="177468" indent="-177468">
              <a:buFont typeface="Arial"/>
              <a:buChar char="•"/>
            </a:pPr>
            <a:r>
              <a:rPr lang="en-US" baseline="0" dirty="0" smtClean="0"/>
              <a:t>There is no complicated technical implementation with </a:t>
            </a:r>
            <a:r>
              <a:rPr lang="en-US" baseline="0" dirty="0" err="1" smtClean="0"/>
              <a:t>Specializ</a:t>
            </a:r>
            <a:endParaRPr lang="en-US" baseline="0" dirty="0" smtClean="0"/>
          </a:p>
          <a:p>
            <a:pPr marL="177468" indent="-177468">
              <a:buFont typeface="Arial"/>
              <a:buChar char="•"/>
            </a:pPr>
            <a:r>
              <a:rPr lang="en-US" baseline="0" dirty="0" smtClean="0"/>
              <a:t>There is no functional implementation associated with </a:t>
            </a:r>
            <a:r>
              <a:rPr lang="en-US" baseline="0" dirty="0" err="1" smtClean="0"/>
              <a:t>Specializ</a:t>
            </a:r>
            <a:r>
              <a:rPr lang="en-US" baseline="0" dirty="0" smtClean="0"/>
              <a:t> – all that you have to do is setup your organizational hierarchy and you’re ready to go.</a:t>
            </a:r>
          </a:p>
          <a:p>
            <a:pPr marL="177468" indent="-177468">
              <a:buFont typeface="Arial"/>
              <a:buChar char="•"/>
            </a:pPr>
            <a:r>
              <a:rPr lang="en-US" baseline="0" dirty="0" smtClean="0"/>
              <a:t>Lastly, in terms of implementation, you can pass through authentication to an LDAP source or active directory for user management – the tool is also setup to login in via </a:t>
            </a:r>
            <a:r>
              <a:rPr lang="en-US" baseline="0" dirty="0" err="1" smtClean="0"/>
              <a:t>facebook</a:t>
            </a:r>
            <a:r>
              <a:rPr lang="en-US" baseline="0" dirty="0" smtClean="0"/>
              <a:t>, linked in, and twitter if that’s something you’d like to use</a:t>
            </a:r>
          </a:p>
          <a:p>
            <a:pPr marL="177468" indent="-177468">
              <a:buFont typeface="Arial"/>
              <a:buChar char="•"/>
            </a:pPr>
            <a:r>
              <a:rPr lang="en-US" baseline="0" dirty="0" smtClean="0"/>
              <a:t>The implementation is very straightforward and there are no hidden difficulties involved</a:t>
            </a:r>
          </a:p>
          <a:p>
            <a:pPr marL="177468" indent="-177468">
              <a:buFont typeface="Arial"/>
              <a:buChar char="•"/>
            </a:pPr>
            <a:r>
              <a:rPr lang="en-US" baseline="0" dirty="0" err="1" smtClean="0"/>
              <a:t>Specializ</a:t>
            </a:r>
            <a:r>
              <a:rPr lang="en-US" baseline="0" dirty="0" smtClean="0"/>
              <a:t> is also very intuitive and easy to use from a user standpoint as well – participants will catch on immediately and no training is necessary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discuss </a:t>
            </a:r>
            <a:r>
              <a:rPr lang="en-US" dirty="0" err="1" smtClean="0"/>
              <a:t>Specializ’s</a:t>
            </a:r>
            <a:r>
              <a:rPr lang="en-US" dirty="0" smtClean="0"/>
              <a:t> capabilities a bit more</a:t>
            </a:r>
            <a:r>
              <a:rPr lang="en-US" baseline="0" dirty="0" smtClean="0"/>
              <a:t>. As I said before, </a:t>
            </a:r>
            <a:r>
              <a:rPr lang="en-US" baseline="0" dirty="0" err="1" smtClean="0"/>
              <a:t>Specializ</a:t>
            </a:r>
            <a:r>
              <a:rPr lang="en-US" baseline="0" dirty="0" smtClean="0"/>
              <a:t> is an information elicitation and validation tool with many different uses and applications.</a:t>
            </a:r>
          </a:p>
          <a:p>
            <a:pPr marL="177468" indent="-177468">
              <a:buFont typeface="Arial"/>
              <a:buChar char="•"/>
            </a:pPr>
            <a:r>
              <a:rPr lang="en-US" baseline="0" dirty="0" smtClean="0"/>
              <a:t>All of these solutions are already built into the application and you are welcome to use any of them, and if there is one that you would like we can create a library for it in about 3 days. </a:t>
            </a:r>
          </a:p>
          <a:p>
            <a:pPr marL="177468" indent="-177468">
              <a:buFont typeface="Arial"/>
              <a:buChar char="•"/>
            </a:pPr>
            <a:r>
              <a:rPr lang="en-US" baseline="0" dirty="0" smtClean="0"/>
              <a:t>You can take any piece of legislation or framework and take all the requirements and push them through </a:t>
            </a:r>
            <a:r>
              <a:rPr lang="en-US" baseline="0" dirty="0" err="1" smtClean="0"/>
              <a:t>Specializ</a:t>
            </a:r>
            <a:r>
              <a:rPr lang="en-US" baseline="0" dirty="0" smtClean="0"/>
              <a:t>, generate assessments, and send them out to relevant people and get the results back in a very structured way that can easily be matched to requirements of a policy or piece of legislation. </a:t>
            </a:r>
          </a:p>
          <a:p>
            <a:pPr marL="177468" indent="-177468">
              <a:buFont typeface="Arial"/>
              <a:buChar char="•"/>
            </a:pPr>
            <a:r>
              <a:rPr lang="en-US" baseline="0" dirty="0" smtClean="0"/>
              <a:t>I actually completed a project with Accenture last year that used </a:t>
            </a:r>
            <a:r>
              <a:rPr lang="en-US" baseline="0" dirty="0" err="1" smtClean="0"/>
              <a:t>Specializ</a:t>
            </a:r>
            <a:r>
              <a:rPr lang="en-US" baseline="0" dirty="0" smtClean="0"/>
              <a:t> to meet the ISO27000 certification requirements. It saved us an unbelievable amount of time using the application rather than conducting workshops to map all of the processes and complete a gap analysis.</a:t>
            </a:r>
          </a:p>
          <a:p>
            <a:pPr marL="177468" indent="-177468">
              <a:buFont typeface="Arial"/>
              <a:buChar char="•"/>
            </a:pPr>
            <a:r>
              <a:rPr lang="en-US" baseline="0" dirty="0" err="1" smtClean="0"/>
              <a:t>Specializ</a:t>
            </a:r>
            <a:r>
              <a:rPr lang="en-US" baseline="0" dirty="0" smtClean="0"/>
              <a:t> can help make the most daunting tasks and make them easy, quick, efficient, and useful. </a:t>
            </a:r>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Those</a:t>
            </a:r>
            <a:r>
              <a:rPr lang="en-US" baseline="0" dirty="0" smtClean="0"/>
              <a:t> are just a few examples of what you can do with </a:t>
            </a:r>
            <a:r>
              <a:rPr lang="en-US" baseline="0" dirty="0" err="1" smtClean="0"/>
              <a:t>Specializ</a:t>
            </a:r>
            <a:r>
              <a:rPr lang="en-US" baseline="0" dirty="0" smtClean="0"/>
              <a:t>, but today we are going to focus on risk management.</a:t>
            </a:r>
          </a:p>
          <a:p>
            <a:pPr marL="177468" indent="-177468">
              <a:buFont typeface="Arial"/>
              <a:buChar char="•"/>
            </a:pPr>
            <a:r>
              <a:rPr lang="en-US" baseline="0" dirty="0" smtClean="0"/>
              <a:t>Now we are going to compare the process that most firms go through using the workshop approach to what you could do with </a:t>
            </a:r>
            <a:r>
              <a:rPr lang="en-US" baseline="0" dirty="0" err="1" smtClean="0"/>
              <a:t>Specializ</a:t>
            </a:r>
            <a:endParaRPr lang="en-US" baseline="0" dirty="0" smtClean="0"/>
          </a:p>
          <a:p>
            <a:pPr marL="177468" indent="-177468">
              <a:buFont typeface="Arial"/>
              <a:buChar char="•"/>
            </a:pPr>
            <a:r>
              <a:rPr lang="en-US" baseline="0" dirty="0" smtClean="0"/>
              <a:t>In this example we are going to look at a bank and its 7 lines of business. We will look at objective, risks, and controls in this example.</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sz="1000" dirty="0">
                <a:latin typeface="Times New Roman"/>
                <a:cs typeface="Times New Roman"/>
              </a:rPr>
              <a:t>Workshops are used extensively for ERM since it is a method to illicit information from participants, but there are quite a few problems with this method. </a:t>
            </a:r>
          </a:p>
          <a:p>
            <a:pPr marL="236624" indent="-236624">
              <a:buFont typeface="Arial"/>
              <a:buAutoNum type="arabicPeriod"/>
            </a:pPr>
            <a:r>
              <a:rPr lang="en-US" sz="1000" dirty="0">
                <a:latin typeface="Times New Roman"/>
                <a:cs typeface="Times New Roman"/>
              </a:rPr>
              <a:t>Workshops take a considerable amount of stakeholder time and commitment.</a:t>
            </a:r>
          </a:p>
          <a:p>
            <a:pPr marL="236624" indent="-236624">
              <a:buFont typeface="Arial"/>
              <a:buAutoNum type="arabicPeriod"/>
            </a:pPr>
            <a:r>
              <a:rPr lang="en-US" sz="1000" dirty="0">
                <a:latin typeface="Times New Roman"/>
                <a:cs typeface="Times New Roman"/>
              </a:rPr>
              <a:t>You have to plan around schedules and since workshops usually only have a handful of upper management participants, this can be a difficult task in itself </a:t>
            </a:r>
          </a:p>
          <a:p>
            <a:pPr marL="946495" lvl="1" indent="-177468">
              <a:buFont typeface="Arial"/>
              <a:buChar char="•"/>
            </a:pPr>
            <a:r>
              <a:rPr lang="en-US" sz="1000" dirty="0">
                <a:latin typeface="Times New Roman"/>
                <a:cs typeface="Times New Roman"/>
              </a:rPr>
              <a:t>Also, workshops do not allow for agile adaptation to pressing organizational requirements</a:t>
            </a:r>
          </a:p>
          <a:p>
            <a:pPr marL="946495" lvl="1" indent="-177468">
              <a:buFont typeface="Arial"/>
              <a:buChar char="•"/>
            </a:pPr>
            <a:r>
              <a:rPr lang="en-US" sz="1000" dirty="0">
                <a:latin typeface="Times New Roman"/>
                <a:cs typeface="Times New Roman"/>
              </a:rPr>
              <a:t>By the time you start the workshop, conduct preliminary interviews, prepare, conduct the workshop, analyze the results, and deliver feedback several months have passed and now the results are out-of-date and it’s time to repeat the process again.</a:t>
            </a:r>
          </a:p>
          <a:p>
            <a:r>
              <a:rPr lang="en-US" sz="1000" dirty="0">
                <a:latin typeface="Times New Roman"/>
                <a:cs typeface="Times New Roman"/>
              </a:rPr>
              <a:t>3. Workshops are very expensive.</a:t>
            </a:r>
          </a:p>
          <a:p>
            <a:pPr marL="946495" lvl="1" indent="-177468">
              <a:buFont typeface="Arial"/>
              <a:buChar char="•"/>
            </a:pPr>
            <a:r>
              <a:rPr lang="en-US" sz="1000" dirty="0">
                <a:latin typeface="Times New Roman"/>
                <a:cs typeface="Times New Roman"/>
              </a:rPr>
              <a:t> There are costs associated with travel, facilitation, analysis, and reporting. Not to mention that many companies outsource workshops to consulting firms which charge high fees.</a:t>
            </a:r>
          </a:p>
          <a:p>
            <a:r>
              <a:rPr lang="en-US" sz="1000" dirty="0">
                <a:latin typeface="Times New Roman"/>
                <a:cs typeface="Times New Roman"/>
              </a:rPr>
              <a:t>4. Workshops often fail to collect information that is accurate enough to support decision-making or to justify the costs of collecting the data. </a:t>
            </a:r>
          </a:p>
          <a:p>
            <a:pPr marL="946495" lvl="1" indent="-177468">
              <a:buFont typeface="Arial"/>
              <a:buChar char="•"/>
            </a:pPr>
            <a:r>
              <a:rPr lang="en-US" sz="1000" dirty="0">
                <a:latin typeface="Times New Roman"/>
                <a:cs typeface="Times New Roman"/>
              </a:rPr>
              <a:t>The facilitator is simply sitting in a room with the participants trying to pull useful information out of them and then recording all of things said in a non-standardized format which makes it very difficult to relate and compare what people are saying. The facilitator is simply summarizing what this sample has said, rather than having a large population actually agreeing to some predetermined level of consensus on all the list items, or in this case risks.</a:t>
            </a:r>
          </a:p>
          <a:p>
            <a:r>
              <a:rPr lang="en-US" sz="1000" dirty="0">
                <a:latin typeface="Times New Roman"/>
                <a:cs typeface="Times New Roman"/>
              </a:rPr>
              <a:t>5. There is an inherent expiration date of the collected information, requiring repetition in effort and expenditure to assure ongoing accuracy and relevance. That’s a lot of time and money, especially for the mediocre quality and poor reliability of the resulting data. But with </a:t>
            </a:r>
            <a:r>
              <a:rPr lang="en-US" sz="1000" dirty="0" err="1">
                <a:latin typeface="Times New Roman"/>
                <a:cs typeface="Times New Roman"/>
              </a:rPr>
              <a:t>Specializ</a:t>
            </a:r>
            <a:r>
              <a:rPr lang="en-US" sz="1000" dirty="0">
                <a:latin typeface="Times New Roman"/>
                <a:cs typeface="Times New Roman"/>
              </a:rPr>
              <a:t> you get guaranteed consensus so the data is relevant and accurate and once you setup the organizational hierarchy and create the logical groupings of people it is a breeze to push out to participants and can setup to kick off automatically quarterly, semi-annually, or how ever often you would like. 	</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9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14"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4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18"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38"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86"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66"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2320924816"/>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occupational health and safety (OH&amp;S)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OH&amp;S Information gathering from the perspective of the OH&amp;S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OH&amp;S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33281452"/>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OH&amp;S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OH&amp;S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OH&amp;S assessment with one OH&amp;S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OH&amp;S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OH&amp;S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OH&amp;S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OH&amp;S Health Checks and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OH&amp;S</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532643390"/>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Mining)</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Occupational Health and Safety (OH&amp;S) project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we could </a:t>
            </a:r>
            <a:r>
              <a:rPr lang="en-AU" dirty="0" smtClean="0"/>
              <a:t>safety risks, </a:t>
            </a:r>
            <a:r>
              <a:rPr lang="en-AU" dirty="0"/>
              <a:t>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Health Checks and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would allow Deloitte to build </a:t>
            </a:r>
            <a:r>
              <a:rPr lang="en-AU" b="1" i="1" dirty="0" smtClean="0">
                <a:solidFill>
                  <a:schemeClr val="accent1"/>
                </a:solidFill>
              </a:rPr>
              <a:t>libraries</a:t>
            </a:r>
            <a:r>
              <a:rPr lang="en-AU" dirty="0" smtClean="0">
                <a:solidFill>
                  <a:schemeClr val="accent1"/>
                </a:solidFill>
              </a:rPr>
              <a:t> </a:t>
            </a:r>
            <a:r>
              <a:rPr lang="en-AU" dirty="0" smtClean="0"/>
              <a:t>of industry specific Health and Safety Checks and Assessments and roll them out to clients with minimal effort from Deloitte</a:t>
            </a:r>
          </a:p>
          <a:p>
            <a:pPr marL="177800" indent="-177800">
              <a:buFont typeface="Arial" pitchFamily="34" charset="0"/>
              <a:buChar char="•"/>
            </a:pPr>
            <a:r>
              <a:rPr lang="en-AU" dirty="0" smtClean="0"/>
              <a:t>This would allow Deloitte to focus on its content as opposed to administrative tasks associated with collecting client data</a:t>
            </a:r>
          </a:p>
          <a:p>
            <a:pPr marL="177800" indent="-177800">
              <a:buFont typeface="Arial" pitchFamily="34" charset="0"/>
              <a:buChar char="•"/>
            </a:pPr>
            <a:r>
              <a:rPr lang="en-AU" dirty="0" smtClean="0"/>
              <a:t>Specializ assessments will create the data Deloitte can use to build Safety Analytic solutions that predict KRIs per industry, per work stream. These KRIs can then be updated in Deloitte’s Specializ libraries and assessed at future clients.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490916021"/>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1" i="1" baseline="0" dirty="0" smtClean="0"/>
                        <a:t>WHS, OH&amp;S, OSHA assessment and metrics</a:t>
                      </a:r>
                      <a:endParaRPr lang="en-AU" sz="1400" b="1" i="1"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OH&amp;S</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OH&amp;S:</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 to Health Checks and Assessments</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OH&amp;S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OH&amp;S Health Checks and Assessments information.</a:t>
            </a:r>
          </a:p>
          <a:p>
            <a:pPr marL="341313" indent="-341313">
              <a:buSzPct val="120000"/>
              <a:buFont typeface="Arial" pitchFamily="34" charset="0"/>
              <a:buChar char="•"/>
            </a:pPr>
            <a:r>
              <a:rPr lang="en-AU" b="1" dirty="0" smtClean="0"/>
              <a:t>When used to collect OH&amp;S information, interviews and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Data collection is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9986</TotalTime>
  <Words>5016</Words>
  <Application>Microsoft Office PowerPoint</Application>
  <PresentationFormat>On-screen Show (4:3)</PresentationFormat>
  <Paragraphs>529</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Blank</vt:lpstr>
      <vt:lpstr>think-cell Slide</vt:lpstr>
      <vt:lpstr>PowerPoint Presentation</vt:lpstr>
      <vt:lpstr>Agenda</vt:lpstr>
      <vt:lpstr>Specializ Overview</vt:lpstr>
      <vt:lpstr>Automating Health Checks and Assessments in Specializ</vt:lpstr>
      <vt:lpstr>Specializ Routing Tree</vt:lpstr>
      <vt:lpstr>Specializ Technology</vt:lpstr>
      <vt:lpstr>Specializ Libraries accelerate your organisation</vt:lpstr>
      <vt:lpstr>Case Study: OH&amp;S</vt:lpstr>
      <vt:lpstr>Interviews and workshops introduce inefficiencies to OH&amp;S Assessment</vt:lpstr>
      <vt:lpstr>OH&amp;S Information gathering from the perspective of the OH&amp;S Manager</vt:lpstr>
      <vt:lpstr>Specializ Time-to-Assess decreases with each Assessment</vt:lpstr>
      <vt:lpstr>Scheduling and performing Risk Assessments</vt:lpstr>
      <vt:lpstr>OH&amp;S assessment statistics</vt:lpstr>
      <vt:lpstr>Specializ process of developing OH&amp;S Assessments</vt:lpstr>
      <vt:lpstr>Maintaining accurate OH&amp;S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234</cp:revision>
  <cp:lastPrinted>2012-04-17T06:10:03Z</cp:lastPrinted>
  <dcterms:created xsi:type="dcterms:W3CDTF">2012-03-23T03:36:28Z</dcterms:created>
  <dcterms:modified xsi:type="dcterms:W3CDTF">2012-07-26T05:22:00Z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