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907" r:id="rId4"/>
  </p:sldMasterIdLst>
  <p:notesMasterIdLst>
    <p:notesMasterId r:id="rId24"/>
  </p:notesMasterIdLst>
  <p:handoutMasterIdLst>
    <p:handoutMasterId r:id="rId25"/>
  </p:handoutMasterIdLst>
  <p:sldIdLst>
    <p:sldId id="622" r:id="rId5"/>
    <p:sldId id="614" r:id="rId6"/>
    <p:sldId id="628" r:id="rId7"/>
    <p:sldId id="637" r:id="rId8"/>
    <p:sldId id="631" r:id="rId9"/>
    <p:sldId id="630" r:id="rId10"/>
    <p:sldId id="629" r:id="rId11"/>
    <p:sldId id="617" r:id="rId12"/>
    <p:sldId id="616" r:id="rId13"/>
    <p:sldId id="624" r:id="rId14"/>
    <p:sldId id="625" r:id="rId15"/>
    <p:sldId id="618" r:id="rId16"/>
    <p:sldId id="619" r:id="rId17"/>
    <p:sldId id="620" r:id="rId18"/>
    <p:sldId id="626" r:id="rId19"/>
    <p:sldId id="615" r:id="rId20"/>
    <p:sldId id="636" r:id="rId21"/>
    <p:sldId id="633" r:id="rId22"/>
    <p:sldId id="632" r:id="rId23"/>
  </p:sldIdLst>
  <p:sldSz cx="9144000" cy="6858000" type="screen4x3"/>
  <p:notesSz cx="10234613" cy="7099300"/>
  <p:custDataLst>
    <p:tags r:id="rId26"/>
  </p:custDataLst>
  <p:defaultTex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8625" indent="28575" algn="l" rtl="0" fontAlgn="base">
      <a:spcBef>
        <a:spcPct val="0"/>
      </a:spcBef>
      <a:spcAft>
        <a:spcPct val="0"/>
      </a:spcAft>
      <a:defRPr sz="1900" kern="1200">
        <a:solidFill>
          <a:schemeClr val="tx1"/>
        </a:solidFill>
        <a:latin typeface="Arial" charset="0"/>
        <a:ea typeface="+mn-ea"/>
        <a:cs typeface="Arial" charset="0"/>
      </a:defRPr>
    </a:lvl2pPr>
    <a:lvl3pPr marL="858838" indent="55563" algn="l" rtl="0" fontAlgn="base">
      <a:spcBef>
        <a:spcPct val="0"/>
      </a:spcBef>
      <a:spcAft>
        <a:spcPct val="0"/>
      </a:spcAft>
      <a:defRPr sz="1900" kern="1200">
        <a:solidFill>
          <a:schemeClr val="tx1"/>
        </a:solidFill>
        <a:latin typeface="Arial" charset="0"/>
        <a:ea typeface="+mn-ea"/>
        <a:cs typeface="Arial" charset="0"/>
      </a:defRPr>
    </a:lvl3pPr>
    <a:lvl4pPr marL="1289050" indent="82550" algn="l" rtl="0" fontAlgn="base">
      <a:spcBef>
        <a:spcPct val="0"/>
      </a:spcBef>
      <a:spcAft>
        <a:spcPct val="0"/>
      </a:spcAft>
      <a:defRPr sz="1900" kern="1200">
        <a:solidFill>
          <a:schemeClr val="tx1"/>
        </a:solidFill>
        <a:latin typeface="Arial" charset="0"/>
        <a:ea typeface="+mn-ea"/>
        <a:cs typeface="Arial" charset="0"/>
      </a:defRPr>
    </a:lvl4pPr>
    <a:lvl5pPr marL="1717675" indent="111125" algn="l"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sgupta, Tania" initials="" lastIdx="3" clrIdx="0"/>
  <p:cmAuthor id="1" name="Ghosh, Dipankar" initials="" lastIdx="1" clrIdx="1"/>
  <p:cmAuthor id="2" name="BayroffM" initials="B" lastIdx="3"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p:clrMru>
    <a:srgbClr val="3358A1"/>
    <a:srgbClr val="669BD1"/>
    <a:srgbClr val="1F497D"/>
    <a:srgbClr val="009999"/>
    <a:srgbClr val="669BFF"/>
    <a:srgbClr val="3342B5"/>
    <a:srgbClr val="002776"/>
    <a:srgbClr val="72C7E7"/>
    <a:srgbClr val="6296FF"/>
    <a:srgbClr val="8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8DD5831-5125-4D1D-A9A5-347843CA56AB}">
  <a:tblStyle styleId="{58DD5831-5125-4D1D-A9A5-347843CA56AB}" styleName="Deloitte">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2" autoAdjust="0"/>
    <p:restoredTop sz="83681" autoAdjust="0"/>
  </p:normalViewPr>
  <p:slideViewPr>
    <p:cSldViewPr snapToGrid="0">
      <p:cViewPr varScale="1">
        <p:scale>
          <a:sx n="93" d="100"/>
          <a:sy n="93" d="100"/>
        </p:scale>
        <p:origin x="-2292" y="-108"/>
      </p:cViewPr>
      <p:guideLst>
        <p:guide orient="horz" pos="3073"/>
        <p:guide orient="horz" pos="2534"/>
        <p:guide orient="horz" pos="4097"/>
        <p:guide orient="horz" pos="866"/>
        <p:guide orient="horz" pos="556"/>
        <p:guide orient="horz" pos="187"/>
        <p:guide orient="horz"/>
        <p:guide orient="horz" pos="4319"/>
        <p:guide orient="horz" pos="1153"/>
        <p:guide pos="5521"/>
        <p:guide pos="242"/>
        <p:guide pos="2881"/>
        <p:guide pos="2981"/>
        <p:guide pos="2772"/>
        <p:guide/>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2664" y="-96"/>
      </p:cViewPr>
      <p:guideLst>
        <p:guide orient="horz" pos="2237"/>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Wihout 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Sheet1!$B$2:$B$5</c:f>
              <c:numCache>
                <c:formatCode>General</c:formatCode>
                <c:ptCount val="4"/>
                <c:pt idx="0">
                  <c:v>22</c:v>
                </c:pt>
                <c:pt idx="1">
                  <c:v>22</c:v>
                </c:pt>
                <c:pt idx="2">
                  <c:v>22</c:v>
                </c:pt>
                <c:pt idx="3">
                  <c:v>22</c:v>
                </c:pt>
              </c:numCache>
            </c:numRef>
          </c:val>
          <c:smooth val="1"/>
        </c:ser>
        <c:ser>
          <c:idx val="1"/>
          <c:order val="1"/>
          <c:tx>
            <c:strRef>
              <c:f>Sheet1!$C$1</c:f>
              <c:strCache>
                <c:ptCount val="1"/>
                <c:pt idx="0">
                  <c:v>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Sheet1!$C$2:$C$5</c:f>
              <c:numCache>
                <c:formatCode>General</c:formatCode>
                <c:ptCount val="4"/>
                <c:pt idx="0">
                  <c:v>3.5</c:v>
                </c:pt>
                <c:pt idx="1">
                  <c:v>2</c:v>
                </c:pt>
                <c:pt idx="2">
                  <c:v>1</c:v>
                </c:pt>
                <c:pt idx="3">
                  <c:v>0.75</c:v>
                </c:pt>
              </c:numCache>
            </c:numRef>
          </c:val>
          <c:smooth val="1"/>
        </c:ser>
        <c:dLbls>
          <c:showLegendKey val="0"/>
          <c:showVal val="0"/>
          <c:showCatName val="0"/>
          <c:showSerName val="0"/>
          <c:showPercent val="0"/>
          <c:showBubbleSize val="0"/>
        </c:dLbls>
        <c:marker val="1"/>
        <c:smooth val="0"/>
        <c:axId val="34229248"/>
        <c:axId val="34231040"/>
      </c:lineChart>
      <c:catAx>
        <c:axId val="34229248"/>
        <c:scaling>
          <c:orientation val="minMax"/>
        </c:scaling>
        <c:delete val="0"/>
        <c:axPos val="b"/>
        <c:majorTickMark val="out"/>
        <c:minorTickMark val="none"/>
        <c:tickLblPos val="nextTo"/>
        <c:txPr>
          <a:bodyPr/>
          <a:lstStyle/>
          <a:p>
            <a:pPr>
              <a:defRPr sz="1400" b="0" i="0" baseline="0"/>
            </a:pPr>
            <a:endParaRPr lang="en-US"/>
          </a:p>
        </c:txPr>
        <c:crossAx val="34231040"/>
        <c:crosses val="autoZero"/>
        <c:auto val="1"/>
        <c:lblAlgn val="ctr"/>
        <c:lblOffset val="100"/>
        <c:noMultiLvlLbl val="0"/>
      </c:catAx>
      <c:valAx>
        <c:axId val="34231040"/>
        <c:scaling>
          <c:orientation val="minMax"/>
        </c:scaling>
        <c:delete val="0"/>
        <c:axPos val="l"/>
        <c:majorGridlines>
          <c:spPr>
            <a:ln>
              <a:noFill/>
            </a:ln>
          </c:spPr>
        </c:majorGridlines>
        <c:numFmt formatCode="General" sourceLinked="1"/>
        <c:majorTickMark val="out"/>
        <c:minorTickMark val="none"/>
        <c:tickLblPos val="nextTo"/>
        <c:txPr>
          <a:bodyPr/>
          <a:lstStyle/>
          <a:p>
            <a:pPr>
              <a:defRPr sz="1400" b="1" i="0" baseline="0"/>
            </a:pPr>
            <a:endParaRPr lang="en-US"/>
          </a:p>
        </c:txPr>
        <c:crossAx val="34229248"/>
        <c:crosses val="autoZero"/>
        <c:crossBetween val="between"/>
      </c:valAx>
    </c:plotArea>
    <c:legend>
      <c:legendPos val="r"/>
      <c:layout>
        <c:manualLayout>
          <c:xMode val="edge"/>
          <c:yMode val="edge"/>
          <c:x val="0.74054828176273502"/>
          <c:y val="0.21777093045127099"/>
          <c:w val="0.24731364829396299"/>
          <c:h val="0.34566998234259599"/>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8FA761-0203-47F2-92CD-4C3851370B32}"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AU"/>
        </a:p>
      </dgm:t>
    </dgm:pt>
    <dgm:pt modelId="{2E23B7AE-554E-4C0B-8EF1-07CD2C14807A}">
      <dgm:prSet phldrT="[Text]"/>
      <dgm:spPr/>
      <dgm:t>
        <a:bodyPr/>
        <a:lstStyle/>
        <a:p>
          <a:r>
            <a:rPr lang="en-AU" dirty="0" smtClean="0"/>
            <a:t>Workshop Approach</a:t>
          </a:r>
          <a:endParaRPr lang="en-AU" dirty="0"/>
        </a:p>
      </dgm:t>
    </dgm:pt>
    <dgm:pt modelId="{0ACB032A-DF8F-4E10-A5C1-0FA8E88AC49E}" type="parTrans" cxnId="{3754FB2A-7EEE-4296-A1F8-484922EF2D4B}">
      <dgm:prSet/>
      <dgm:spPr/>
      <dgm:t>
        <a:bodyPr/>
        <a:lstStyle/>
        <a:p>
          <a:endParaRPr lang="en-AU"/>
        </a:p>
      </dgm:t>
    </dgm:pt>
    <dgm:pt modelId="{0A0EC35B-F034-4CCE-AF8F-F350F0C0B10B}" type="sibTrans" cxnId="{3754FB2A-7EEE-4296-A1F8-484922EF2D4B}">
      <dgm:prSet/>
      <dgm:spPr/>
      <dgm:t>
        <a:bodyPr/>
        <a:lstStyle/>
        <a:p>
          <a:endParaRPr lang="en-AU"/>
        </a:p>
      </dgm:t>
    </dgm:pt>
    <dgm:pt modelId="{802B5523-85CF-4466-A96C-55E6A563C3F5}">
      <dgm:prSet phldrT="[Text]"/>
      <dgm:spPr/>
      <dgm:t>
        <a:bodyPr/>
        <a:lstStyle/>
        <a:p>
          <a:r>
            <a:rPr lang="en-AU" dirty="0" smtClean="0"/>
            <a:t>Can be easily scheduled and coordinated with participants’ schedules</a:t>
          </a:r>
          <a:endParaRPr lang="en-AU" dirty="0"/>
        </a:p>
      </dgm:t>
    </dgm:pt>
    <dgm:pt modelId="{2DA364C5-9CC4-4149-A1CD-D93EBAB5AC68}" type="parTrans" cxnId="{D4F0ABC3-2536-42D3-8679-1CF4C05E0483}">
      <dgm:prSet/>
      <dgm:spPr/>
      <dgm:t>
        <a:bodyPr/>
        <a:lstStyle/>
        <a:p>
          <a:endParaRPr lang="en-AU"/>
        </a:p>
      </dgm:t>
    </dgm:pt>
    <dgm:pt modelId="{755B9C50-8D54-4369-AAC3-3A5696B8AF2D}" type="sibTrans" cxnId="{D4F0ABC3-2536-42D3-8679-1CF4C05E0483}">
      <dgm:prSet/>
      <dgm:spPr/>
      <dgm:t>
        <a:bodyPr/>
        <a:lstStyle/>
        <a:p>
          <a:endParaRPr lang="en-AU"/>
        </a:p>
      </dgm:t>
    </dgm:pt>
    <dgm:pt modelId="{307F89A6-A8F4-436C-A40C-B923353FEAF7}">
      <dgm:prSet phldrT="[Text]"/>
      <dgm:spPr/>
      <dgm:t>
        <a:bodyPr/>
        <a:lstStyle/>
        <a:p>
          <a:r>
            <a:rPr lang="en-AU" dirty="0" smtClean="0"/>
            <a:t>Robust against biases such as groupthink</a:t>
          </a:r>
          <a:endParaRPr lang="en-AU" dirty="0"/>
        </a:p>
      </dgm:t>
    </dgm:pt>
    <dgm:pt modelId="{9AE7780F-FB0F-4BDA-898F-2E610C0F5A06}" type="parTrans" cxnId="{100C1F1D-38DA-4F98-BB98-BD2EF696ADF9}">
      <dgm:prSet/>
      <dgm:spPr/>
      <dgm:t>
        <a:bodyPr/>
        <a:lstStyle/>
        <a:p>
          <a:endParaRPr lang="en-AU"/>
        </a:p>
      </dgm:t>
    </dgm:pt>
    <dgm:pt modelId="{2275FE07-3B90-419E-B5AF-AAE266EF5DB7}" type="sibTrans" cxnId="{100C1F1D-38DA-4F98-BB98-BD2EF696ADF9}">
      <dgm:prSet/>
      <dgm:spPr/>
      <dgm:t>
        <a:bodyPr/>
        <a:lstStyle/>
        <a:p>
          <a:endParaRPr lang="en-AU"/>
        </a:p>
      </dgm:t>
    </dgm:pt>
    <dgm:pt modelId="{BDFFC6E2-9A40-4404-9612-6D0D43EF8EEA}">
      <dgm:prSet phldrT="[Text]"/>
      <dgm:spPr/>
      <dgm:t>
        <a:bodyPr/>
        <a:lstStyle/>
        <a:p>
          <a:r>
            <a:rPr lang="en-AU" dirty="0" smtClean="0"/>
            <a:t>Robust against socially desirable responses, especially if one’s boss is in the room</a:t>
          </a:r>
          <a:endParaRPr lang="en-AU" dirty="0"/>
        </a:p>
      </dgm:t>
    </dgm:pt>
    <dgm:pt modelId="{4B80EECF-900E-4700-8BED-491D3B0496D8}" type="parTrans" cxnId="{822BE2A9-9E63-4B5B-8101-2797FA57C29B}">
      <dgm:prSet/>
      <dgm:spPr/>
      <dgm:t>
        <a:bodyPr/>
        <a:lstStyle/>
        <a:p>
          <a:endParaRPr lang="en-AU"/>
        </a:p>
      </dgm:t>
    </dgm:pt>
    <dgm:pt modelId="{4E21EE54-DD5A-4A7E-8BC0-CDE04EB87DD7}" type="sibTrans" cxnId="{822BE2A9-9E63-4B5B-8101-2797FA57C29B}">
      <dgm:prSet/>
      <dgm:spPr/>
      <dgm:t>
        <a:bodyPr/>
        <a:lstStyle/>
        <a:p>
          <a:endParaRPr lang="en-AU"/>
        </a:p>
      </dgm:t>
    </dgm:pt>
    <dgm:pt modelId="{1C30CB34-2FD9-4D6F-832E-552098BED460}">
      <dgm:prSet phldrT="[Text]"/>
      <dgm:spPr/>
      <dgm:t>
        <a:bodyPr/>
        <a:lstStyle/>
        <a:p>
          <a:r>
            <a:rPr lang="en-AU" dirty="0" smtClean="0"/>
            <a:t>Specializ Approach</a:t>
          </a:r>
          <a:endParaRPr lang="en-AU" dirty="0"/>
        </a:p>
      </dgm:t>
    </dgm:pt>
    <dgm:pt modelId="{8083E3CC-C11F-407E-A09D-1DDFD60DF56A}" type="parTrans" cxnId="{4803F5B0-AA5B-4506-8951-7A055362FB69}">
      <dgm:prSet/>
      <dgm:spPr/>
      <dgm:t>
        <a:bodyPr/>
        <a:lstStyle/>
        <a:p>
          <a:endParaRPr lang="en-AU"/>
        </a:p>
      </dgm:t>
    </dgm:pt>
    <dgm:pt modelId="{BABDC75A-80FA-446E-A632-3922061F13E5}" type="sibTrans" cxnId="{4803F5B0-AA5B-4506-8951-7A055362FB69}">
      <dgm:prSet/>
      <dgm:spPr/>
      <dgm:t>
        <a:bodyPr/>
        <a:lstStyle/>
        <a:p>
          <a:endParaRPr lang="en-AU"/>
        </a:p>
      </dgm:t>
    </dgm:pt>
    <dgm:pt modelId="{E8A11B46-9B02-4BC1-B479-44F3D377901E}">
      <dgm:prSet phldrT="[Text]"/>
      <dgm:spPr/>
      <dgm:t>
        <a:bodyPr/>
        <a:lstStyle/>
        <a:p>
          <a:r>
            <a:rPr lang="en-AU" dirty="0" smtClean="0"/>
            <a:t>Participants complete Health Check and Safety assessments online and on their own time</a:t>
          </a:r>
          <a:endParaRPr lang="en-AU" dirty="0"/>
        </a:p>
      </dgm:t>
    </dgm:pt>
    <dgm:pt modelId="{86858A4E-FBE4-41DE-A992-E7F3D9B9BB9B}" type="parTrans" cxnId="{14C7A707-1EF3-408C-BF54-300D79F23ACD}">
      <dgm:prSet/>
      <dgm:spPr/>
      <dgm:t>
        <a:bodyPr/>
        <a:lstStyle/>
        <a:p>
          <a:endParaRPr lang="en-AU"/>
        </a:p>
      </dgm:t>
    </dgm:pt>
    <dgm:pt modelId="{C48F0104-60D6-4E3B-90A6-D2A435B4FD8A}" type="sibTrans" cxnId="{14C7A707-1EF3-408C-BF54-300D79F23ACD}">
      <dgm:prSet/>
      <dgm:spPr/>
      <dgm:t>
        <a:bodyPr/>
        <a:lstStyle/>
        <a:p>
          <a:endParaRPr lang="en-AU"/>
        </a:p>
      </dgm:t>
    </dgm:pt>
    <dgm:pt modelId="{92169209-6A1A-4811-A707-6C5E2C83F687}">
      <dgm:prSet phldrT="[Text]"/>
      <dgm:spPr/>
      <dgm:t>
        <a:bodyPr/>
        <a:lstStyle/>
        <a:p>
          <a:r>
            <a:rPr lang="en-AU" dirty="0" smtClean="0"/>
            <a:t>Specializ is anonymous allowing participants to freely state their beliefs</a:t>
          </a:r>
          <a:endParaRPr lang="en-AU" dirty="0"/>
        </a:p>
      </dgm:t>
    </dgm:pt>
    <dgm:pt modelId="{157612A8-E040-4678-82D4-080AFA6D0426}" type="parTrans" cxnId="{C8FD4420-BE32-4ACD-9BAC-D4153CD0348E}">
      <dgm:prSet/>
      <dgm:spPr/>
      <dgm:t>
        <a:bodyPr/>
        <a:lstStyle/>
        <a:p>
          <a:endParaRPr lang="en-AU"/>
        </a:p>
      </dgm:t>
    </dgm:pt>
    <dgm:pt modelId="{B6B84768-7E8D-41BA-8A8E-592A8DDEEAEA}" type="sibTrans" cxnId="{C8FD4420-BE32-4ACD-9BAC-D4153CD0348E}">
      <dgm:prSet/>
      <dgm:spPr/>
      <dgm:t>
        <a:bodyPr/>
        <a:lstStyle/>
        <a:p>
          <a:endParaRPr lang="en-AU"/>
        </a:p>
      </dgm:t>
    </dgm:pt>
    <dgm:pt modelId="{8F3D69ED-B0AE-4728-88F2-840A920A278C}">
      <dgm:prSet phldrT="[Text]"/>
      <dgm:spPr/>
      <dgm:t>
        <a:bodyPr/>
        <a:lstStyle/>
        <a:p>
          <a:r>
            <a:rPr lang="en-AU" dirty="0" smtClean="0"/>
            <a:t>Specializ iterates until consensus is reached</a:t>
          </a:r>
          <a:endParaRPr lang="en-AU" dirty="0"/>
        </a:p>
      </dgm:t>
    </dgm:pt>
    <dgm:pt modelId="{32356A77-64AE-424D-B273-DB7D6943C5C5}" type="parTrans" cxnId="{9348BD56-71F6-4AA4-9D50-E864D0E9540C}">
      <dgm:prSet/>
      <dgm:spPr/>
      <dgm:t>
        <a:bodyPr/>
        <a:lstStyle/>
        <a:p>
          <a:endParaRPr lang="en-AU"/>
        </a:p>
      </dgm:t>
    </dgm:pt>
    <dgm:pt modelId="{78D2C690-4B1B-41F9-96FC-086D131202BE}" type="sibTrans" cxnId="{9348BD56-71F6-4AA4-9D50-E864D0E9540C}">
      <dgm:prSet/>
      <dgm:spPr/>
      <dgm:t>
        <a:bodyPr/>
        <a:lstStyle/>
        <a:p>
          <a:endParaRPr lang="en-AU"/>
        </a:p>
      </dgm:t>
    </dgm:pt>
    <dgm:pt modelId="{D37EBCAE-8175-4C39-B20E-288A7DF04126}">
      <dgm:prSet phldrT="[Text]"/>
      <dgm:spPr/>
      <dgm:t>
        <a:bodyPr/>
        <a:lstStyle/>
        <a:p>
          <a:r>
            <a:rPr lang="en-AU" dirty="0" smtClean="0"/>
            <a:t>Anonymity of participant responses</a:t>
          </a:r>
          <a:endParaRPr lang="en-AU" dirty="0"/>
        </a:p>
      </dgm:t>
    </dgm:pt>
    <dgm:pt modelId="{117564BC-95F2-422C-AF49-0AC5D4B93C5A}" type="parTrans" cxnId="{DA0D9F21-1695-4747-879D-DECF0A801E61}">
      <dgm:prSet/>
      <dgm:spPr/>
      <dgm:t>
        <a:bodyPr/>
        <a:lstStyle/>
        <a:p>
          <a:endParaRPr lang="en-AU"/>
        </a:p>
      </dgm:t>
    </dgm:pt>
    <dgm:pt modelId="{5178DADC-5E8D-4023-886D-58B61FB1B480}" type="sibTrans" cxnId="{DA0D9F21-1695-4747-879D-DECF0A801E61}">
      <dgm:prSet/>
      <dgm:spPr/>
      <dgm:t>
        <a:bodyPr/>
        <a:lstStyle/>
        <a:p>
          <a:endParaRPr lang="en-AU"/>
        </a:p>
      </dgm:t>
    </dgm:pt>
    <dgm:pt modelId="{532E6B4C-DE67-4EBD-A462-F6A3C564F4B4}">
      <dgm:prSet phldrT="[Text]"/>
      <dgm:spPr/>
      <dgm:t>
        <a:bodyPr/>
        <a:lstStyle/>
        <a:p>
          <a:r>
            <a:rPr lang="en-AU" dirty="0" smtClean="0"/>
            <a:t>Quantifiable safety data that has reached group consensus</a:t>
          </a:r>
          <a:endParaRPr lang="en-AU" dirty="0"/>
        </a:p>
      </dgm:t>
    </dgm:pt>
    <dgm:pt modelId="{47EF8394-E566-493B-B8A5-7FCEC3FC2D60}" type="parTrans" cxnId="{4C9121A7-D52A-42C1-B655-D9901AF2F1E6}">
      <dgm:prSet/>
      <dgm:spPr/>
      <dgm:t>
        <a:bodyPr/>
        <a:lstStyle/>
        <a:p>
          <a:endParaRPr lang="en-AU"/>
        </a:p>
      </dgm:t>
    </dgm:pt>
    <dgm:pt modelId="{5992EFC7-6D28-4856-8C74-D54AD979188A}" type="sibTrans" cxnId="{4C9121A7-D52A-42C1-B655-D9901AF2F1E6}">
      <dgm:prSet/>
      <dgm:spPr/>
      <dgm:t>
        <a:bodyPr/>
        <a:lstStyle/>
        <a:p>
          <a:endParaRPr lang="en-AU"/>
        </a:p>
      </dgm:t>
    </dgm:pt>
    <dgm:pt modelId="{6B14D0A8-2E95-462B-A969-A23F330EFE1F}">
      <dgm:prSet phldrT="[Text]"/>
      <dgm:spPr/>
      <dgm:t>
        <a:bodyPr/>
        <a:lstStyle/>
        <a:p>
          <a:r>
            <a:rPr lang="en-AU" dirty="0" smtClean="0"/>
            <a:t>Standardised participant risk output from workshop to workshop</a:t>
          </a:r>
          <a:endParaRPr lang="en-AU" dirty="0"/>
        </a:p>
      </dgm:t>
    </dgm:pt>
    <dgm:pt modelId="{FA0BA254-F7ED-4685-B7E1-4B4BA6651EAB}" type="parTrans" cxnId="{4C4CF6A7-4277-4DC8-8F0D-18C2C3D81B90}">
      <dgm:prSet/>
      <dgm:spPr/>
      <dgm:t>
        <a:bodyPr/>
        <a:lstStyle/>
        <a:p>
          <a:endParaRPr lang="en-AU"/>
        </a:p>
      </dgm:t>
    </dgm:pt>
    <dgm:pt modelId="{3B490076-392C-4ACE-A671-1EBA43CE36E1}" type="sibTrans" cxnId="{4C4CF6A7-4277-4DC8-8F0D-18C2C3D81B90}">
      <dgm:prSet/>
      <dgm:spPr/>
      <dgm:t>
        <a:bodyPr/>
        <a:lstStyle/>
        <a:p>
          <a:endParaRPr lang="en-AU"/>
        </a:p>
      </dgm:t>
    </dgm:pt>
    <dgm:pt modelId="{DEA1E877-7A4C-4357-AFEF-D7DF56213B34}">
      <dgm:prSet phldrT="[Text]"/>
      <dgm:spPr/>
      <dgm:t>
        <a:bodyPr/>
        <a:lstStyle/>
        <a:p>
          <a:r>
            <a:rPr lang="en-AU" dirty="0" smtClean="0"/>
            <a:t>Specializ can produce comparable risk assessments across the entire organisation</a:t>
          </a:r>
          <a:endParaRPr lang="en-AU" dirty="0"/>
        </a:p>
      </dgm:t>
    </dgm:pt>
    <dgm:pt modelId="{8471A7F4-C4E4-45D9-986E-E440C3D1303E}" type="parTrans" cxnId="{07D5B3CC-1A8B-40FE-B89E-93B3C73DCF70}">
      <dgm:prSet/>
      <dgm:spPr/>
      <dgm:t>
        <a:bodyPr/>
        <a:lstStyle/>
        <a:p>
          <a:endParaRPr lang="en-AU"/>
        </a:p>
      </dgm:t>
    </dgm:pt>
    <dgm:pt modelId="{2099ABD8-F708-45AA-97CC-9824FBD2EEC8}" type="sibTrans" cxnId="{07D5B3CC-1A8B-40FE-B89E-93B3C73DCF70}">
      <dgm:prSet/>
      <dgm:spPr/>
      <dgm:t>
        <a:bodyPr/>
        <a:lstStyle/>
        <a:p>
          <a:endParaRPr lang="en-AU"/>
        </a:p>
      </dgm:t>
    </dgm:pt>
    <dgm:pt modelId="{DC674C89-A12A-440D-9560-5FA5C222E7F3}">
      <dgm:prSet phldrT="[Text]"/>
      <dgm:spPr/>
      <dgm:t>
        <a:bodyPr/>
        <a:lstStyle/>
        <a:p>
          <a:r>
            <a:rPr lang="en-AU" dirty="0" smtClean="0"/>
            <a:t>Specializ allows participants to feed off of each other’s ideas and vote on them</a:t>
          </a:r>
          <a:endParaRPr lang="en-AU" dirty="0"/>
        </a:p>
      </dgm:t>
    </dgm:pt>
    <dgm:pt modelId="{C00ED106-BB64-4F98-A1C9-0ADC590E2120}" type="parTrans" cxnId="{48A1380E-55E6-4312-BA7F-CB007AD51A5B}">
      <dgm:prSet/>
      <dgm:spPr/>
      <dgm:t>
        <a:bodyPr/>
        <a:lstStyle/>
        <a:p>
          <a:endParaRPr lang="en-AU"/>
        </a:p>
      </dgm:t>
    </dgm:pt>
    <dgm:pt modelId="{30917D6E-4CCA-42A4-8DC1-04AC62583DE4}" type="sibTrans" cxnId="{48A1380E-55E6-4312-BA7F-CB007AD51A5B}">
      <dgm:prSet/>
      <dgm:spPr/>
      <dgm:t>
        <a:bodyPr/>
        <a:lstStyle/>
        <a:p>
          <a:endParaRPr lang="en-AU"/>
        </a:p>
      </dgm:t>
    </dgm:pt>
    <dgm:pt modelId="{1C4AA1D6-446A-4931-9964-3E8C5A25FDAD}">
      <dgm:prSet phldrT="[Text]"/>
      <dgm:spPr/>
      <dgm:t>
        <a:bodyPr/>
        <a:lstStyle/>
        <a:p>
          <a:r>
            <a:rPr lang="en-AU" dirty="0" smtClean="0"/>
            <a:t>Specializ is fast taking less than 10 minutes to complete one iteration</a:t>
          </a:r>
          <a:endParaRPr lang="en-AU" dirty="0"/>
        </a:p>
      </dgm:t>
    </dgm:pt>
    <dgm:pt modelId="{F34AA909-BC47-400C-8263-94B3CAF9E3BF}" type="parTrans" cxnId="{16DBFCC6-5F31-4660-909F-6A75AB8E7F39}">
      <dgm:prSet/>
      <dgm:spPr/>
      <dgm:t>
        <a:bodyPr/>
        <a:lstStyle/>
        <a:p>
          <a:endParaRPr lang="en-AU"/>
        </a:p>
      </dgm:t>
    </dgm:pt>
    <dgm:pt modelId="{7998DD68-F119-4252-A0F0-AE493316DC8A}" type="sibTrans" cxnId="{16DBFCC6-5F31-4660-909F-6A75AB8E7F39}">
      <dgm:prSet/>
      <dgm:spPr/>
      <dgm:t>
        <a:bodyPr/>
        <a:lstStyle/>
        <a:p>
          <a:endParaRPr lang="en-AU"/>
        </a:p>
      </dgm:t>
    </dgm:pt>
    <dgm:pt modelId="{1A7820C3-FB04-432E-B2BE-8A86FB541E37}" type="pres">
      <dgm:prSet presAssocID="{A18FA761-0203-47F2-92CD-4C3851370B32}" presName="layout" presStyleCnt="0">
        <dgm:presLayoutVars>
          <dgm:chMax/>
          <dgm:chPref/>
          <dgm:dir/>
          <dgm:resizeHandles/>
        </dgm:presLayoutVars>
      </dgm:prSet>
      <dgm:spPr/>
      <dgm:t>
        <a:bodyPr/>
        <a:lstStyle/>
        <a:p>
          <a:endParaRPr lang="en-US"/>
        </a:p>
      </dgm:t>
    </dgm:pt>
    <dgm:pt modelId="{EF5A1DAF-85E1-4EBC-AF06-043A0073B602}" type="pres">
      <dgm:prSet presAssocID="{2E23B7AE-554E-4C0B-8EF1-07CD2C14807A}" presName="root" presStyleCnt="0">
        <dgm:presLayoutVars>
          <dgm:chMax/>
          <dgm:chPref/>
        </dgm:presLayoutVars>
      </dgm:prSet>
      <dgm:spPr/>
    </dgm:pt>
    <dgm:pt modelId="{D36E24FB-ABB3-4593-81D1-1055CE6E9B55}" type="pres">
      <dgm:prSet presAssocID="{2E23B7AE-554E-4C0B-8EF1-07CD2C14807A}" presName="rootComposite" presStyleCnt="0">
        <dgm:presLayoutVars/>
      </dgm:prSet>
      <dgm:spPr/>
    </dgm:pt>
    <dgm:pt modelId="{BCF66960-7C93-4093-9025-E0DF5DD335BF}" type="pres">
      <dgm:prSet presAssocID="{2E23B7AE-554E-4C0B-8EF1-07CD2C14807A}" presName="ParentAccent" presStyleLbl="alignNode1" presStyleIdx="0" presStyleCnt="2"/>
      <dgm:spPr>
        <a:solidFill>
          <a:srgbClr val="FF0000"/>
        </a:solidFill>
        <a:ln>
          <a:noFill/>
        </a:ln>
      </dgm:spPr>
    </dgm:pt>
    <dgm:pt modelId="{0D0F21F2-7ED3-4B50-A8F6-F579CE5A5759}" type="pres">
      <dgm:prSet presAssocID="{2E23B7AE-554E-4C0B-8EF1-07CD2C14807A}" presName="ParentSmallAccent" presStyleLbl="fgAcc1" presStyleIdx="0" presStyleCnt="2"/>
      <dgm:spPr>
        <a:solidFill>
          <a:schemeClr val="tx1">
            <a:alpha val="20000"/>
          </a:schemeClr>
        </a:solidFill>
        <a:ln>
          <a:noFill/>
        </a:ln>
      </dgm:spPr>
      <dgm:t>
        <a:bodyPr/>
        <a:lstStyle/>
        <a:p>
          <a:endParaRPr lang="en-AU"/>
        </a:p>
      </dgm:t>
    </dgm:pt>
    <dgm:pt modelId="{CF21CD4E-F29E-4366-B9A0-792125F6CD5D}" type="pres">
      <dgm:prSet presAssocID="{2E23B7AE-554E-4C0B-8EF1-07CD2C14807A}" presName="Parent" presStyleLbl="revTx" presStyleIdx="0" presStyleCnt="14">
        <dgm:presLayoutVars>
          <dgm:chMax/>
          <dgm:chPref val="4"/>
          <dgm:bulletEnabled val="1"/>
        </dgm:presLayoutVars>
      </dgm:prSet>
      <dgm:spPr/>
      <dgm:t>
        <a:bodyPr/>
        <a:lstStyle/>
        <a:p>
          <a:endParaRPr lang="en-AU"/>
        </a:p>
      </dgm:t>
    </dgm:pt>
    <dgm:pt modelId="{02871FB3-838D-482E-A5E2-12B1EEF16BC3}" type="pres">
      <dgm:prSet presAssocID="{2E23B7AE-554E-4C0B-8EF1-07CD2C14807A}" presName="childShape" presStyleCnt="0">
        <dgm:presLayoutVars>
          <dgm:chMax val="0"/>
          <dgm:chPref val="0"/>
        </dgm:presLayoutVars>
      </dgm:prSet>
      <dgm:spPr/>
    </dgm:pt>
    <dgm:pt modelId="{2E1ED3C0-45A4-495C-B866-8846FECC818A}" type="pres">
      <dgm:prSet presAssocID="{802B5523-85CF-4466-A96C-55E6A563C3F5}" presName="childComposite" presStyleCnt="0">
        <dgm:presLayoutVars>
          <dgm:chMax val="0"/>
          <dgm:chPref val="0"/>
        </dgm:presLayoutVars>
      </dgm:prSet>
      <dgm:spPr/>
    </dgm:pt>
    <dgm:pt modelId="{A818A80A-A3CE-453B-9935-5332AEAA594C}" type="pres">
      <dgm:prSet presAssocID="{802B5523-85CF-4466-A96C-55E6A563C3F5}" presName="ChildAccent" presStyleLbl="solidFgAcc1" presStyleIdx="0" presStyleCnt="12"/>
      <dgm:spPr>
        <a:ln>
          <a:solidFill>
            <a:schemeClr val="tx1"/>
          </a:solidFill>
        </a:ln>
      </dgm:spPr>
    </dgm:pt>
    <dgm:pt modelId="{5A9DA645-9CC8-4734-9571-39BEC0C1A46D}" type="pres">
      <dgm:prSet presAssocID="{802B5523-85CF-4466-A96C-55E6A563C3F5}" presName="Child" presStyleLbl="revTx" presStyleIdx="1" presStyleCnt="14">
        <dgm:presLayoutVars>
          <dgm:chMax val="0"/>
          <dgm:chPref val="0"/>
          <dgm:bulletEnabled val="1"/>
        </dgm:presLayoutVars>
      </dgm:prSet>
      <dgm:spPr/>
      <dgm:t>
        <a:bodyPr/>
        <a:lstStyle/>
        <a:p>
          <a:endParaRPr lang="en-AU"/>
        </a:p>
      </dgm:t>
    </dgm:pt>
    <dgm:pt modelId="{C991B8E5-84A5-4944-8373-4F1FDBDBD3BC}" type="pres">
      <dgm:prSet presAssocID="{307F89A6-A8F4-436C-A40C-B923353FEAF7}" presName="childComposite" presStyleCnt="0">
        <dgm:presLayoutVars>
          <dgm:chMax val="0"/>
          <dgm:chPref val="0"/>
        </dgm:presLayoutVars>
      </dgm:prSet>
      <dgm:spPr/>
    </dgm:pt>
    <dgm:pt modelId="{1202E27E-BBC6-4D1C-8670-4C358625924B}" type="pres">
      <dgm:prSet presAssocID="{307F89A6-A8F4-436C-A40C-B923353FEAF7}" presName="ChildAccent" presStyleLbl="solidFgAcc1" presStyleIdx="1" presStyleCnt="12"/>
      <dgm:spPr>
        <a:ln>
          <a:solidFill>
            <a:schemeClr val="tx1"/>
          </a:solidFill>
        </a:ln>
      </dgm:spPr>
    </dgm:pt>
    <dgm:pt modelId="{BC54D025-F2CA-4A11-8E61-32C4E4C97E8A}" type="pres">
      <dgm:prSet presAssocID="{307F89A6-A8F4-436C-A40C-B923353FEAF7}" presName="Child" presStyleLbl="revTx" presStyleIdx="2" presStyleCnt="14">
        <dgm:presLayoutVars>
          <dgm:chMax val="0"/>
          <dgm:chPref val="0"/>
          <dgm:bulletEnabled val="1"/>
        </dgm:presLayoutVars>
      </dgm:prSet>
      <dgm:spPr/>
      <dgm:t>
        <a:bodyPr/>
        <a:lstStyle/>
        <a:p>
          <a:endParaRPr lang="en-US"/>
        </a:p>
      </dgm:t>
    </dgm:pt>
    <dgm:pt modelId="{FFF75A41-88A5-432E-A4E8-88D8FE29BF10}" type="pres">
      <dgm:prSet presAssocID="{BDFFC6E2-9A40-4404-9612-6D0D43EF8EEA}" presName="childComposite" presStyleCnt="0">
        <dgm:presLayoutVars>
          <dgm:chMax val="0"/>
          <dgm:chPref val="0"/>
        </dgm:presLayoutVars>
      </dgm:prSet>
      <dgm:spPr/>
    </dgm:pt>
    <dgm:pt modelId="{D55DF152-C207-4F1B-9844-3D59D9497080}" type="pres">
      <dgm:prSet presAssocID="{BDFFC6E2-9A40-4404-9612-6D0D43EF8EEA}" presName="ChildAccent" presStyleLbl="solidFgAcc1" presStyleIdx="2" presStyleCnt="12"/>
      <dgm:spPr>
        <a:ln>
          <a:solidFill>
            <a:schemeClr val="tx1"/>
          </a:solidFill>
        </a:ln>
      </dgm:spPr>
    </dgm:pt>
    <dgm:pt modelId="{66643486-E055-4213-9887-4D2B40F6DEFE}" type="pres">
      <dgm:prSet presAssocID="{BDFFC6E2-9A40-4404-9612-6D0D43EF8EEA}" presName="Child" presStyleLbl="revTx" presStyleIdx="3" presStyleCnt="14">
        <dgm:presLayoutVars>
          <dgm:chMax val="0"/>
          <dgm:chPref val="0"/>
          <dgm:bulletEnabled val="1"/>
        </dgm:presLayoutVars>
      </dgm:prSet>
      <dgm:spPr/>
      <dgm:t>
        <a:bodyPr/>
        <a:lstStyle/>
        <a:p>
          <a:endParaRPr lang="en-AU"/>
        </a:p>
      </dgm:t>
    </dgm:pt>
    <dgm:pt modelId="{7BB77BF3-3479-4F71-BF16-43C4F0A934D5}" type="pres">
      <dgm:prSet presAssocID="{D37EBCAE-8175-4C39-B20E-288A7DF04126}" presName="childComposite" presStyleCnt="0">
        <dgm:presLayoutVars>
          <dgm:chMax val="0"/>
          <dgm:chPref val="0"/>
        </dgm:presLayoutVars>
      </dgm:prSet>
      <dgm:spPr/>
    </dgm:pt>
    <dgm:pt modelId="{52805823-34A6-4B1A-935C-9F26DE1373D4}" type="pres">
      <dgm:prSet presAssocID="{D37EBCAE-8175-4C39-B20E-288A7DF04126}" presName="ChildAccent" presStyleLbl="solidFgAcc1" presStyleIdx="3" presStyleCnt="12"/>
      <dgm:spPr>
        <a:ln>
          <a:solidFill>
            <a:schemeClr val="tx1"/>
          </a:solidFill>
        </a:ln>
      </dgm:spPr>
    </dgm:pt>
    <dgm:pt modelId="{596B3353-2E71-4F6F-AA31-D0E9B16202E7}" type="pres">
      <dgm:prSet presAssocID="{D37EBCAE-8175-4C39-B20E-288A7DF04126}" presName="Child" presStyleLbl="revTx" presStyleIdx="4" presStyleCnt="14">
        <dgm:presLayoutVars>
          <dgm:chMax val="0"/>
          <dgm:chPref val="0"/>
          <dgm:bulletEnabled val="1"/>
        </dgm:presLayoutVars>
      </dgm:prSet>
      <dgm:spPr/>
      <dgm:t>
        <a:bodyPr/>
        <a:lstStyle/>
        <a:p>
          <a:endParaRPr lang="en-US"/>
        </a:p>
      </dgm:t>
    </dgm:pt>
    <dgm:pt modelId="{D7F24195-C71C-45AE-8283-5772D1E4BC7B}" type="pres">
      <dgm:prSet presAssocID="{532E6B4C-DE67-4EBD-A462-F6A3C564F4B4}" presName="childComposite" presStyleCnt="0">
        <dgm:presLayoutVars>
          <dgm:chMax val="0"/>
          <dgm:chPref val="0"/>
        </dgm:presLayoutVars>
      </dgm:prSet>
      <dgm:spPr/>
    </dgm:pt>
    <dgm:pt modelId="{573C3947-B1FC-4F32-AB64-9C66E7AA3FC3}" type="pres">
      <dgm:prSet presAssocID="{532E6B4C-DE67-4EBD-A462-F6A3C564F4B4}" presName="ChildAccent" presStyleLbl="solidFgAcc1" presStyleIdx="4" presStyleCnt="12"/>
      <dgm:spPr>
        <a:ln>
          <a:solidFill>
            <a:schemeClr val="tx1"/>
          </a:solidFill>
        </a:ln>
      </dgm:spPr>
    </dgm:pt>
    <dgm:pt modelId="{865C6E9D-57E4-45CF-A641-3DBE9A42BE06}" type="pres">
      <dgm:prSet presAssocID="{532E6B4C-DE67-4EBD-A462-F6A3C564F4B4}" presName="Child" presStyleLbl="revTx" presStyleIdx="5" presStyleCnt="14">
        <dgm:presLayoutVars>
          <dgm:chMax val="0"/>
          <dgm:chPref val="0"/>
          <dgm:bulletEnabled val="1"/>
        </dgm:presLayoutVars>
      </dgm:prSet>
      <dgm:spPr/>
      <dgm:t>
        <a:bodyPr/>
        <a:lstStyle/>
        <a:p>
          <a:endParaRPr lang="en-AU"/>
        </a:p>
      </dgm:t>
    </dgm:pt>
    <dgm:pt modelId="{767FFF0C-9F4A-4360-99D4-2BF78696B264}" type="pres">
      <dgm:prSet presAssocID="{6B14D0A8-2E95-462B-A969-A23F330EFE1F}" presName="childComposite" presStyleCnt="0">
        <dgm:presLayoutVars>
          <dgm:chMax val="0"/>
          <dgm:chPref val="0"/>
        </dgm:presLayoutVars>
      </dgm:prSet>
      <dgm:spPr/>
    </dgm:pt>
    <dgm:pt modelId="{CD8F7CF8-4E1F-467C-9FA9-B6D40B0DF39F}" type="pres">
      <dgm:prSet presAssocID="{6B14D0A8-2E95-462B-A969-A23F330EFE1F}" presName="ChildAccent" presStyleLbl="solidFgAcc1" presStyleIdx="5" presStyleCnt="12"/>
      <dgm:spPr>
        <a:ln>
          <a:solidFill>
            <a:schemeClr val="tx1"/>
          </a:solidFill>
        </a:ln>
      </dgm:spPr>
    </dgm:pt>
    <dgm:pt modelId="{4A9E779B-F279-4CFD-B45E-28D9F2CF009C}" type="pres">
      <dgm:prSet presAssocID="{6B14D0A8-2E95-462B-A969-A23F330EFE1F}" presName="Child" presStyleLbl="revTx" presStyleIdx="6" presStyleCnt="14">
        <dgm:presLayoutVars>
          <dgm:chMax val="0"/>
          <dgm:chPref val="0"/>
          <dgm:bulletEnabled val="1"/>
        </dgm:presLayoutVars>
      </dgm:prSet>
      <dgm:spPr/>
      <dgm:t>
        <a:bodyPr/>
        <a:lstStyle/>
        <a:p>
          <a:endParaRPr lang="en-AU"/>
        </a:p>
      </dgm:t>
    </dgm:pt>
    <dgm:pt modelId="{05C0C886-C9AB-4332-965D-30C417650D03}" type="pres">
      <dgm:prSet presAssocID="{1C30CB34-2FD9-4D6F-832E-552098BED460}" presName="root" presStyleCnt="0">
        <dgm:presLayoutVars>
          <dgm:chMax/>
          <dgm:chPref/>
        </dgm:presLayoutVars>
      </dgm:prSet>
      <dgm:spPr/>
    </dgm:pt>
    <dgm:pt modelId="{72523DCC-7EF7-49B4-ADA2-4AE66D177806}" type="pres">
      <dgm:prSet presAssocID="{1C30CB34-2FD9-4D6F-832E-552098BED460}" presName="rootComposite" presStyleCnt="0">
        <dgm:presLayoutVars/>
      </dgm:prSet>
      <dgm:spPr/>
    </dgm:pt>
    <dgm:pt modelId="{C35CF644-C76D-44BA-8AF7-F1CA570219E2}" type="pres">
      <dgm:prSet presAssocID="{1C30CB34-2FD9-4D6F-832E-552098BED460}" presName="ParentAccent" presStyleLbl="alignNode1" presStyleIdx="1" presStyleCnt="2"/>
      <dgm:spPr>
        <a:solidFill>
          <a:srgbClr val="00B050"/>
        </a:solidFill>
        <a:ln>
          <a:noFill/>
        </a:ln>
      </dgm:spPr>
    </dgm:pt>
    <dgm:pt modelId="{932392F0-BF2B-4290-84FF-D362792C1E94}" type="pres">
      <dgm:prSet presAssocID="{1C30CB34-2FD9-4D6F-832E-552098BED460}" presName="ParentSmallAccent" presStyleLbl="fgAcc1" presStyleIdx="1" presStyleCnt="2"/>
      <dgm:spPr>
        <a:solidFill>
          <a:schemeClr val="tx1">
            <a:alpha val="20000"/>
          </a:schemeClr>
        </a:solidFill>
        <a:ln>
          <a:noFill/>
        </a:ln>
      </dgm:spPr>
      <dgm:t>
        <a:bodyPr/>
        <a:lstStyle/>
        <a:p>
          <a:endParaRPr lang="en-AU"/>
        </a:p>
      </dgm:t>
    </dgm:pt>
    <dgm:pt modelId="{AC1B8FBC-CDCE-4813-B265-40DE9DE62D2D}" type="pres">
      <dgm:prSet presAssocID="{1C30CB34-2FD9-4D6F-832E-552098BED460}" presName="Parent" presStyleLbl="revTx" presStyleIdx="7" presStyleCnt="14">
        <dgm:presLayoutVars>
          <dgm:chMax/>
          <dgm:chPref val="4"/>
          <dgm:bulletEnabled val="1"/>
        </dgm:presLayoutVars>
      </dgm:prSet>
      <dgm:spPr/>
      <dgm:t>
        <a:bodyPr/>
        <a:lstStyle/>
        <a:p>
          <a:endParaRPr lang="en-AU"/>
        </a:p>
      </dgm:t>
    </dgm:pt>
    <dgm:pt modelId="{F05298E7-189D-4290-89FF-7C0711796E9B}" type="pres">
      <dgm:prSet presAssocID="{1C30CB34-2FD9-4D6F-832E-552098BED460}" presName="childShape" presStyleCnt="0">
        <dgm:presLayoutVars>
          <dgm:chMax val="0"/>
          <dgm:chPref val="0"/>
        </dgm:presLayoutVars>
      </dgm:prSet>
      <dgm:spPr/>
    </dgm:pt>
    <dgm:pt modelId="{F17504B0-7C60-4969-ADD4-F248C3919ED9}" type="pres">
      <dgm:prSet presAssocID="{E8A11B46-9B02-4BC1-B479-44F3D377901E}" presName="childComposite" presStyleCnt="0">
        <dgm:presLayoutVars>
          <dgm:chMax val="0"/>
          <dgm:chPref val="0"/>
        </dgm:presLayoutVars>
      </dgm:prSet>
      <dgm:spPr/>
    </dgm:pt>
    <dgm:pt modelId="{AB8BBE1A-AE53-4BDA-9171-7D6AF60C9AAF}" type="pres">
      <dgm:prSet presAssocID="{E8A11B46-9B02-4BC1-B479-44F3D377901E}" presName="ChildAccent" presStyleLbl="solidFgAcc1" presStyleIdx="6" presStyleCnt="12"/>
      <dgm:spPr>
        <a:ln>
          <a:solidFill>
            <a:schemeClr val="tx1"/>
          </a:solidFill>
        </a:ln>
      </dgm:spPr>
    </dgm:pt>
    <dgm:pt modelId="{9F7B0E26-FD90-4E05-ADEA-AE92E100898A}" type="pres">
      <dgm:prSet presAssocID="{E8A11B46-9B02-4BC1-B479-44F3D377901E}" presName="Child" presStyleLbl="revTx" presStyleIdx="8" presStyleCnt="14">
        <dgm:presLayoutVars>
          <dgm:chMax val="0"/>
          <dgm:chPref val="0"/>
          <dgm:bulletEnabled val="1"/>
        </dgm:presLayoutVars>
      </dgm:prSet>
      <dgm:spPr/>
      <dgm:t>
        <a:bodyPr/>
        <a:lstStyle/>
        <a:p>
          <a:endParaRPr lang="en-AU"/>
        </a:p>
      </dgm:t>
    </dgm:pt>
    <dgm:pt modelId="{F97ECBE5-2BF7-4EF7-B69E-BA502B077F38}" type="pres">
      <dgm:prSet presAssocID="{92169209-6A1A-4811-A707-6C5E2C83F687}" presName="childComposite" presStyleCnt="0">
        <dgm:presLayoutVars>
          <dgm:chMax val="0"/>
          <dgm:chPref val="0"/>
        </dgm:presLayoutVars>
      </dgm:prSet>
      <dgm:spPr/>
    </dgm:pt>
    <dgm:pt modelId="{3F238400-0B83-4876-B8AE-CA0F0D1CC629}" type="pres">
      <dgm:prSet presAssocID="{92169209-6A1A-4811-A707-6C5E2C83F687}" presName="ChildAccent" presStyleLbl="solidFgAcc1" presStyleIdx="7" presStyleCnt="12"/>
      <dgm:spPr>
        <a:ln>
          <a:solidFill>
            <a:schemeClr val="tx1"/>
          </a:solidFill>
        </a:ln>
      </dgm:spPr>
    </dgm:pt>
    <dgm:pt modelId="{47D320DB-F4FB-400C-9640-7844DE720301}" type="pres">
      <dgm:prSet presAssocID="{92169209-6A1A-4811-A707-6C5E2C83F687}" presName="Child" presStyleLbl="revTx" presStyleIdx="9" presStyleCnt="14">
        <dgm:presLayoutVars>
          <dgm:chMax val="0"/>
          <dgm:chPref val="0"/>
          <dgm:bulletEnabled val="1"/>
        </dgm:presLayoutVars>
      </dgm:prSet>
      <dgm:spPr/>
      <dgm:t>
        <a:bodyPr/>
        <a:lstStyle/>
        <a:p>
          <a:endParaRPr lang="en-AU"/>
        </a:p>
      </dgm:t>
    </dgm:pt>
    <dgm:pt modelId="{F05BE4BE-12D7-4C32-BCCD-1C1DE1CB888E}" type="pres">
      <dgm:prSet presAssocID="{8F3D69ED-B0AE-4728-88F2-840A920A278C}" presName="childComposite" presStyleCnt="0">
        <dgm:presLayoutVars>
          <dgm:chMax val="0"/>
          <dgm:chPref val="0"/>
        </dgm:presLayoutVars>
      </dgm:prSet>
      <dgm:spPr/>
    </dgm:pt>
    <dgm:pt modelId="{18991E8F-44A8-42C7-9516-CA8369CE552D}" type="pres">
      <dgm:prSet presAssocID="{8F3D69ED-B0AE-4728-88F2-840A920A278C}" presName="ChildAccent" presStyleLbl="solidFgAcc1" presStyleIdx="8" presStyleCnt="12"/>
      <dgm:spPr>
        <a:ln>
          <a:solidFill>
            <a:schemeClr val="tx1"/>
          </a:solidFill>
        </a:ln>
      </dgm:spPr>
    </dgm:pt>
    <dgm:pt modelId="{6169BD50-BFCE-4C03-B188-4626FA964331}" type="pres">
      <dgm:prSet presAssocID="{8F3D69ED-B0AE-4728-88F2-840A920A278C}" presName="Child" presStyleLbl="revTx" presStyleIdx="10" presStyleCnt="14">
        <dgm:presLayoutVars>
          <dgm:chMax val="0"/>
          <dgm:chPref val="0"/>
          <dgm:bulletEnabled val="1"/>
        </dgm:presLayoutVars>
      </dgm:prSet>
      <dgm:spPr/>
      <dgm:t>
        <a:bodyPr/>
        <a:lstStyle/>
        <a:p>
          <a:endParaRPr lang="en-AU"/>
        </a:p>
      </dgm:t>
    </dgm:pt>
    <dgm:pt modelId="{C943FAEF-F7F7-4883-A2CB-25E346068078}" type="pres">
      <dgm:prSet presAssocID="{DEA1E877-7A4C-4357-AFEF-D7DF56213B34}" presName="childComposite" presStyleCnt="0">
        <dgm:presLayoutVars>
          <dgm:chMax val="0"/>
          <dgm:chPref val="0"/>
        </dgm:presLayoutVars>
      </dgm:prSet>
      <dgm:spPr/>
    </dgm:pt>
    <dgm:pt modelId="{60BE5BA7-BC56-4FD0-85D5-35E23CAD2399}" type="pres">
      <dgm:prSet presAssocID="{DEA1E877-7A4C-4357-AFEF-D7DF56213B34}" presName="ChildAccent" presStyleLbl="solidFgAcc1" presStyleIdx="9" presStyleCnt="12"/>
      <dgm:spPr>
        <a:ln>
          <a:solidFill>
            <a:schemeClr val="tx1"/>
          </a:solidFill>
        </a:ln>
      </dgm:spPr>
    </dgm:pt>
    <dgm:pt modelId="{45C76C04-004B-410D-A103-E7142BC83B7E}" type="pres">
      <dgm:prSet presAssocID="{DEA1E877-7A4C-4357-AFEF-D7DF56213B34}" presName="Child" presStyleLbl="revTx" presStyleIdx="11" presStyleCnt="14">
        <dgm:presLayoutVars>
          <dgm:chMax val="0"/>
          <dgm:chPref val="0"/>
          <dgm:bulletEnabled val="1"/>
        </dgm:presLayoutVars>
      </dgm:prSet>
      <dgm:spPr/>
      <dgm:t>
        <a:bodyPr/>
        <a:lstStyle/>
        <a:p>
          <a:endParaRPr lang="en-AU"/>
        </a:p>
      </dgm:t>
    </dgm:pt>
    <dgm:pt modelId="{9EA6119A-94AF-4247-AEE0-0DAF62AA8CFF}" type="pres">
      <dgm:prSet presAssocID="{DC674C89-A12A-440D-9560-5FA5C222E7F3}" presName="childComposite" presStyleCnt="0">
        <dgm:presLayoutVars>
          <dgm:chMax val="0"/>
          <dgm:chPref val="0"/>
        </dgm:presLayoutVars>
      </dgm:prSet>
      <dgm:spPr/>
    </dgm:pt>
    <dgm:pt modelId="{5202C56F-EEFA-4ED8-9D25-AE493EEBB602}" type="pres">
      <dgm:prSet presAssocID="{DC674C89-A12A-440D-9560-5FA5C222E7F3}" presName="ChildAccent" presStyleLbl="solidFgAcc1" presStyleIdx="10" presStyleCnt="12"/>
      <dgm:spPr>
        <a:ln>
          <a:solidFill>
            <a:schemeClr val="tx1"/>
          </a:solidFill>
        </a:ln>
      </dgm:spPr>
    </dgm:pt>
    <dgm:pt modelId="{96E296A8-F9CB-47D8-909C-DA67DF699883}" type="pres">
      <dgm:prSet presAssocID="{DC674C89-A12A-440D-9560-5FA5C222E7F3}" presName="Child" presStyleLbl="revTx" presStyleIdx="12" presStyleCnt="14">
        <dgm:presLayoutVars>
          <dgm:chMax val="0"/>
          <dgm:chPref val="0"/>
          <dgm:bulletEnabled val="1"/>
        </dgm:presLayoutVars>
      </dgm:prSet>
      <dgm:spPr/>
      <dgm:t>
        <a:bodyPr/>
        <a:lstStyle/>
        <a:p>
          <a:endParaRPr lang="en-AU"/>
        </a:p>
      </dgm:t>
    </dgm:pt>
    <dgm:pt modelId="{E534DE04-85F5-4941-A6A8-F0BD814F0016}" type="pres">
      <dgm:prSet presAssocID="{1C4AA1D6-446A-4931-9964-3E8C5A25FDAD}" presName="childComposite" presStyleCnt="0">
        <dgm:presLayoutVars>
          <dgm:chMax val="0"/>
          <dgm:chPref val="0"/>
        </dgm:presLayoutVars>
      </dgm:prSet>
      <dgm:spPr/>
    </dgm:pt>
    <dgm:pt modelId="{675BDB46-BBC9-450E-9245-446A028BC159}" type="pres">
      <dgm:prSet presAssocID="{1C4AA1D6-446A-4931-9964-3E8C5A25FDAD}" presName="ChildAccent" presStyleLbl="solidFgAcc1" presStyleIdx="11" presStyleCnt="12"/>
      <dgm:spPr>
        <a:ln>
          <a:solidFill>
            <a:schemeClr val="tx1"/>
          </a:solidFill>
        </a:ln>
      </dgm:spPr>
    </dgm:pt>
    <dgm:pt modelId="{5BE43802-B562-4436-B0B1-8E4828D45772}" type="pres">
      <dgm:prSet presAssocID="{1C4AA1D6-446A-4931-9964-3E8C5A25FDAD}" presName="Child" presStyleLbl="revTx" presStyleIdx="13" presStyleCnt="14">
        <dgm:presLayoutVars>
          <dgm:chMax val="0"/>
          <dgm:chPref val="0"/>
          <dgm:bulletEnabled val="1"/>
        </dgm:presLayoutVars>
      </dgm:prSet>
      <dgm:spPr/>
      <dgm:t>
        <a:bodyPr/>
        <a:lstStyle/>
        <a:p>
          <a:endParaRPr lang="en-AU"/>
        </a:p>
      </dgm:t>
    </dgm:pt>
  </dgm:ptLst>
  <dgm:cxnLst>
    <dgm:cxn modelId="{7C4C4649-10EB-45B3-ACDF-2709DDF83744}" type="presOf" srcId="{2E23B7AE-554E-4C0B-8EF1-07CD2C14807A}" destId="{CF21CD4E-F29E-4366-B9A0-792125F6CD5D}" srcOrd="0" destOrd="0" presId="urn:microsoft.com/office/officeart/2008/layout/SquareAccentList"/>
    <dgm:cxn modelId="{17C9314F-4430-4264-928A-2174D11468E5}" type="presOf" srcId="{8F3D69ED-B0AE-4728-88F2-840A920A278C}" destId="{6169BD50-BFCE-4C03-B188-4626FA964331}" srcOrd="0" destOrd="0" presId="urn:microsoft.com/office/officeart/2008/layout/SquareAccentList"/>
    <dgm:cxn modelId="{28DCA56D-A6AD-4F60-A9DD-DB2B37D4D72E}" type="presOf" srcId="{1C4AA1D6-446A-4931-9964-3E8C5A25FDAD}" destId="{5BE43802-B562-4436-B0B1-8E4828D45772}" srcOrd="0" destOrd="0" presId="urn:microsoft.com/office/officeart/2008/layout/SquareAccentList"/>
    <dgm:cxn modelId="{D7F78678-177D-4933-8A8F-D52F135FDA9B}" type="presOf" srcId="{532E6B4C-DE67-4EBD-A462-F6A3C564F4B4}" destId="{865C6E9D-57E4-45CF-A641-3DBE9A42BE06}" srcOrd="0" destOrd="0" presId="urn:microsoft.com/office/officeart/2008/layout/SquareAccentList"/>
    <dgm:cxn modelId="{C8FD4420-BE32-4ACD-9BAC-D4153CD0348E}" srcId="{1C30CB34-2FD9-4D6F-832E-552098BED460}" destId="{92169209-6A1A-4811-A707-6C5E2C83F687}" srcOrd="1" destOrd="0" parTransId="{157612A8-E040-4678-82D4-080AFA6D0426}" sibTransId="{B6B84768-7E8D-41BA-8A8E-592A8DDEEAEA}"/>
    <dgm:cxn modelId="{F981707E-6203-4E56-9D42-8C8091653FB0}" type="presOf" srcId="{BDFFC6E2-9A40-4404-9612-6D0D43EF8EEA}" destId="{66643486-E055-4213-9887-4D2B40F6DEFE}" srcOrd="0" destOrd="0" presId="urn:microsoft.com/office/officeart/2008/layout/SquareAccentList"/>
    <dgm:cxn modelId="{4C9121A7-D52A-42C1-B655-D9901AF2F1E6}" srcId="{2E23B7AE-554E-4C0B-8EF1-07CD2C14807A}" destId="{532E6B4C-DE67-4EBD-A462-F6A3C564F4B4}" srcOrd="4" destOrd="0" parTransId="{47EF8394-E566-493B-B8A5-7FCEC3FC2D60}" sibTransId="{5992EFC7-6D28-4856-8C74-D54AD979188A}"/>
    <dgm:cxn modelId="{16DBFCC6-5F31-4660-909F-6A75AB8E7F39}" srcId="{1C30CB34-2FD9-4D6F-832E-552098BED460}" destId="{1C4AA1D6-446A-4931-9964-3E8C5A25FDAD}" srcOrd="5" destOrd="0" parTransId="{F34AA909-BC47-400C-8263-94B3CAF9E3BF}" sibTransId="{7998DD68-F119-4252-A0F0-AE493316DC8A}"/>
    <dgm:cxn modelId="{4C4CF6A7-4277-4DC8-8F0D-18C2C3D81B90}" srcId="{2E23B7AE-554E-4C0B-8EF1-07CD2C14807A}" destId="{6B14D0A8-2E95-462B-A969-A23F330EFE1F}" srcOrd="5" destOrd="0" parTransId="{FA0BA254-F7ED-4685-B7E1-4B4BA6651EAB}" sibTransId="{3B490076-392C-4ACE-A671-1EBA43CE36E1}"/>
    <dgm:cxn modelId="{3754FB2A-7EEE-4296-A1F8-484922EF2D4B}" srcId="{A18FA761-0203-47F2-92CD-4C3851370B32}" destId="{2E23B7AE-554E-4C0B-8EF1-07CD2C14807A}" srcOrd="0" destOrd="0" parTransId="{0ACB032A-DF8F-4E10-A5C1-0FA8E88AC49E}" sibTransId="{0A0EC35B-F034-4CCE-AF8F-F350F0C0B10B}"/>
    <dgm:cxn modelId="{9348BD56-71F6-4AA4-9D50-E864D0E9540C}" srcId="{1C30CB34-2FD9-4D6F-832E-552098BED460}" destId="{8F3D69ED-B0AE-4728-88F2-840A920A278C}" srcOrd="2" destOrd="0" parTransId="{32356A77-64AE-424D-B273-DB7D6943C5C5}" sibTransId="{78D2C690-4B1B-41F9-96FC-086D131202BE}"/>
    <dgm:cxn modelId="{750A3B92-9C08-411D-A1F6-A992AB691573}" type="presOf" srcId="{307F89A6-A8F4-436C-A40C-B923353FEAF7}" destId="{BC54D025-F2CA-4A11-8E61-32C4E4C97E8A}" srcOrd="0" destOrd="0" presId="urn:microsoft.com/office/officeart/2008/layout/SquareAccentList"/>
    <dgm:cxn modelId="{80C9701B-BE10-4EC7-842D-A7464D179D1A}" type="presOf" srcId="{DC674C89-A12A-440D-9560-5FA5C222E7F3}" destId="{96E296A8-F9CB-47D8-909C-DA67DF699883}" srcOrd="0" destOrd="0" presId="urn:microsoft.com/office/officeart/2008/layout/SquareAccentList"/>
    <dgm:cxn modelId="{14C7A707-1EF3-408C-BF54-300D79F23ACD}" srcId="{1C30CB34-2FD9-4D6F-832E-552098BED460}" destId="{E8A11B46-9B02-4BC1-B479-44F3D377901E}" srcOrd="0" destOrd="0" parTransId="{86858A4E-FBE4-41DE-A992-E7F3D9B9BB9B}" sibTransId="{C48F0104-60D6-4E3B-90A6-D2A435B4FD8A}"/>
    <dgm:cxn modelId="{07D5B3CC-1A8B-40FE-B89E-93B3C73DCF70}" srcId="{1C30CB34-2FD9-4D6F-832E-552098BED460}" destId="{DEA1E877-7A4C-4357-AFEF-D7DF56213B34}" srcOrd="3" destOrd="0" parTransId="{8471A7F4-C4E4-45D9-986E-E440C3D1303E}" sibTransId="{2099ABD8-F708-45AA-97CC-9824FBD2EEC8}"/>
    <dgm:cxn modelId="{A1794B79-ECAE-4D44-9571-1E501BDE55FD}" type="presOf" srcId="{802B5523-85CF-4466-A96C-55E6A563C3F5}" destId="{5A9DA645-9CC8-4734-9571-39BEC0C1A46D}" srcOrd="0" destOrd="0" presId="urn:microsoft.com/office/officeart/2008/layout/SquareAccentList"/>
    <dgm:cxn modelId="{1543B30D-2964-4B44-9A8F-7134F391D8CF}" type="presOf" srcId="{E8A11B46-9B02-4BC1-B479-44F3D377901E}" destId="{9F7B0E26-FD90-4E05-ADEA-AE92E100898A}" srcOrd="0" destOrd="0" presId="urn:microsoft.com/office/officeart/2008/layout/SquareAccentList"/>
    <dgm:cxn modelId="{822BE2A9-9E63-4B5B-8101-2797FA57C29B}" srcId="{2E23B7AE-554E-4C0B-8EF1-07CD2C14807A}" destId="{BDFFC6E2-9A40-4404-9612-6D0D43EF8EEA}" srcOrd="2" destOrd="0" parTransId="{4B80EECF-900E-4700-8BED-491D3B0496D8}" sibTransId="{4E21EE54-DD5A-4A7E-8BC0-CDE04EB87DD7}"/>
    <dgm:cxn modelId="{F9AB0F1D-B40C-49D3-A24A-8154CA9A5C9E}" type="presOf" srcId="{D37EBCAE-8175-4C39-B20E-288A7DF04126}" destId="{596B3353-2E71-4F6F-AA31-D0E9B16202E7}" srcOrd="0" destOrd="0" presId="urn:microsoft.com/office/officeart/2008/layout/SquareAccentList"/>
    <dgm:cxn modelId="{B5DF019D-C583-4993-A8CD-F921BF9EDFB3}" type="presOf" srcId="{1C30CB34-2FD9-4D6F-832E-552098BED460}" destId="{AC1B8FBC-CDCE-4813-B265-40DE9DE62D2D}" srcOrd="0" destOrd="0" presId="urn:microsoft.com/office/officeart/2008/layout/SquareAccentList"/>
    <dgm:cxn modelId="{DA0D9F21-1695-4747-879D-DECF0A801E61}" srcId="{2E23B7AE-554E-4C0B-8EF1-07CD2C14807A}" destId="{D37EBCAE-8175-4C39-B20E-288A7DF04126}" srcOrd="3" destOrd="0" parTransId="{117564BC-95F2-422C-AF49-0AC5D4B93C5A}" sibTransId="{5178DADC-5E8D-4023-886D-58B61FB1B480}"/>
    <dgm:cxn modelId="{D4F0ABC3-2536-42D3-8679-1CF4C05E0483}" srcId="{2E23B7AE-554E-4C0B-8EF1-07CD2C14807A}" destId="{802B5523-85CF-4466-A96C-55E6A563C3F5}" srcOrd="0" destOrd="0" parTransId="{2DA364C5-9CC4-4149-A1CD-D93EBAB5AC68}" sibTransId="{755B9C50-8D54-4369-AAC3-3A5696B8AF2D}"/>
    <dgm:cxn modelId="{5E8192E3-A779-4299-84C4-05D4D46DF0BC}" type="presOf" srcId="{DEA1E877-7A4C-4357-AFEF-D7DF56213B34}" destId="{45C76C04-004B-410D-A103-E7142BC83B7E}" srcOrd="0" destOrd="0" presId="urn:microsoft.com/office/officeart/2008/layout/SquareAccentList"/>
    <dgm:cxn modelId="{C6E16167-9636-4301-8A13-3B601181EAA4}" type="presOf" srcId="{A18FA761-0203-47F2-92CD-4C3851370B32}" destId="{1A7820C3-FB04-432E-B2BE-8A86FB541E37}" srcOrd="0" destOrd="0" presId="urn:microsoft.com/office/officeart/2008/layout/SquareAccentList"/>
    <dgm:cxn modelId="{B80933BF-9F13-4A92-BED6-A22980C49C35}" type="presOf" srcId="{6B14D0A8-2E95-462B-A969-A23F330EFE1F}" destId="{4A9E779B-F279-4CFD-B45E-28D9F2CF009C}" srcOrd="0" destOrd="0" presId="urn:microsoft.com/office/officeart/2008/layout/SquareAccentList"/>
    <dgm:cxn modelId="{100C1F1D-38DA-4F98-BB98-BD2EF696ADF9}" srcId="{2E23B7AE-554E-4C0B-8EF1-07CD2C14807A}" destId="{307F89A6-A8F4-436C-A40C-B923353FEAF7}" srcOrd="1" destOrd="0" parTransId="{9AE7780F-FB0F-4BDA-898F-2E610C0F5A06}" sibTransId="{2275FE07-3B90-419E-B5AF-AAE266EF5DB7}"/>
    <dgm:cxn modelId="{02566A44-3B6A-4B85-8755-229F4F5E20F5}" type="presOf" srcId="{92169209-6A1A-4811-A707-6C5E2C83F687}" destId="{47D320DB-F4FB-400C-9640-7844DE720301}" srcOrd="0" destOrd="0" presId="urn:microsoft.com/office/officeart/2008/layout/SquareAccentList"/>
    <dgm:cxn modelId="{4803F5B0-AA5B-4506-8951-7A055362FB69}" srcId="{A18FA761-0203-47F2-92CD-4C3851370B32}" destId="{1C30CB34-2FD9-4D6F-832E-552098BED460}" srcOrd="1" destOrd="0" parTransId="{8083E3CC-C11F-407E-A09D-1DDFD60DF56A}" sibTransId="{BABDC75A-80FA-446E-A632-3922061F13E5}"/>
    <dgm:cxn modelId="{48A1380E-55E6-4312-BA7F-CB007AD51A5B}" srcId="{1C30CB34-2FD9-4D6F-832E-552098BED460}" destId="{DC674C89-A12A-440D-9560-5FA5C222E7F3}" srcOrd="4" destOrd="0" parTransId="{C00ED106-BB64-4F98-A1C9-0ADC590E2120}" sibTransId="{30917D6E-4CCA-42A4-8DC1-04AC62583DE4}"/>
    <dgm:cxn modelId="{9A48F0C3-606E-47C2-AD75-5936EDF2B7B3}" type="presParOf" srcId="{1A7820C3-FB04-432E-B2BE-8A86FB541E37}" destId="{EF5A1DAF-85E1-4EBC-AF06-043A0073B602}" srcOrd="0" destOrd="0" presId="urn:microsoft.com/office/officeart/2008/layout/SquareAccentList"/>
    <dgm:cxn modelId="{A0F4614E-584D-4159-9815-AD3EA75302F3}" type="presParOf" srcId="{EF5A1DAF-85E1-4EBC-AF06-043A0073B602}" destId="{D36E24FB-ABB3-4593-81D1-1055CE6E9B55}" srcOrd="0" destOrd="0" presId="urn:microsoft.com/office/officeart/2008/layout/SquareAccentList"/>
    <dgm:cxn modelId="{8FF89525-E26F-4C0B-802B-DA6A22AB95C9}" type="presParOf" srcId="{D36E24FB-ABB3-4593-81D1-1055CE6E9B55}" destId="{BCF66960-7C93-4093-9025-E0DF5DD335BF}" srcOrd="0" destOrd="0" presId="urn:microsoft.com/office/officeart/2008/layout/SquareAccentList"/>
    <dgm:cxn modelId="{4C898BFF-9941-422E-9085-66A9E02E7016}" type="presParOf" srcId="{D36E24FB-ABB3-4593-81D1-1055CE6E9B55}" destId="{0D0F21F2-7ED3-4B50-A8F6-F579CE5A5759}" srcOrd="1" destOrd="0" presId="urn:microsoft.com/office/officeart/2008/layout/SquareAccentList"/>
    <dgm:cxn modelId="{4F5BB9B5-E616-4D7F-B689-2023A1525470}" type="presParOf" srcId="{D36E24FB-ABB3-4593-81D1-1055CE6E9B55}" destId="{CF21CD4E-F29E-4366-B9A0-792125F6CD5D}" srcOrd="2" destOrd="0" presId="urn:microsoft.com/office/officeart/2008/layout/SquareAccentList"/>
    <dgm:cxn modelId="{78BB6921-CDF1-455A-BDC9-5A9B16E1B37D}" type="presParOf" srcId="{EF5A1DAF-85E1-4EBC-AF06-043A0073B602}" destId="{02871FB3-838D-482E-A5E2-12B1EEF16BC3}" srcOrd="1" destOrd="0" presId="urn:microsoft.com/office/officeart/2008/layout/SquareAccentList"/>
    <dgm:cxn modelId="{4EB326B7-89D2-442D-ADDE-6C64612180AD}" type="presParOf" srcId="{02871FB3-838D-482E-A5E2-12B1EEF16BC3}" destId="{2E1ED3C0-45A4-495C-B866-8846FECC818A}" srcOrd="0" destOrd="0" presId="urn:microsoft.com/office/officeart/2008/layout/SquareAccentList"/>
    <dgm:cxn modelId="{617E6173-287B-4D52-A75B-2AD0FACA962E}" type="presParOf" srcId="{2E1ED3C0-45A4-495C-B866-8846FECC818A}" destId="{A818A80A-A3CE-453B-9935-5332AEAA594C}" srcOrd="0" destOrd="0" presId="urn:microsoft.com/office/officeart/2008/layout/SquareAccentList"/>
    <dgm:cxn modelId="{196ECE37-521A-4E5D-95F6-FD4F7DBE38CF}" type="presParOf" srcId="{2E1ED3C0-45A4-495C-B866-8846FECC818A}" destId="{5A9DA645-9CC8-4734-9571-39BEC0C1A46D}" srcOrd="1" destOrd="0" presId="urn:microsoft.com/office/officeart/2008/layout/SquareAccentList"/>
    <dgm:cxn modelId="{E96EE351-1885-4401-8D20-DBE041CF343D}" type="presParOf" srcId="{02871FB3-838D-482E-A5E2-12B1EEF16BC3}" destId="{C991B8E5-84A5-4944-8373-4F1FDBDBD3BC}" srcOrd="1" destOrd="0" presId="urn:microsoft.com/office/officeart/2008/layout/SquareAccentList"/>
    <dgm:cxn modelId="{5C8D4C68-8C34-423A-9646-593811ED548B}" type="presParOf" srcId="{C991B8E5-84A5-4944-8373-4F1FDBDBD3BC}" destId="{1202E27E-BBC6-4D1C-8670-4C358625924B}" srcOrd="0" destOrd="0" presId="urn:microsoft.com/office/officeart/2008/layout/SquareAccentList"/>
    <dgm:cxn modelId="{5CBC0A3D-FDF1-46D2-82BC-66E12A4F8CB9}" type="presParOf" srcId="{C991B8E5-84A5-4944-8373-4F1FDBDBD3BC}" destId="{BC54D025-F2CA-4A11-8E61-32C4E4C97E8A}" srcOrd="1" destOrd="0" presId="urn:microsoft.com/office/officeart/2008/layout/SquareAccentList"/>
    <dgm:cxn modelId="{FF5881B2-4309-48C2-82B0-CFB06BB6A3B6}" type="presParOf" srcId="{02871FB3-838D-482E-A5E2-12B1EEF16BC3}" destId="{FFF75A41-88A5-432E-A4E8-88D8FE29BF10}" srcOrd="2" destOrd="0" presId="urn:microsoft.com/office/officeart/2008/layout/SquareAccentList"/>
    <dgm:cxn modelId="{A0ECFA6F-C06E-430F-959A-C2E8DB3B43C5}" type="presParOf" srcId="{FFF75A41-88A5-432E-A4E8-88D8FE29BF10}" destId="{D55DF152-C207-4F1B-9844-3D59D9497080}" srcOrd="0" destOrd="0" presId="urn:microsoft.com/office/officeart/2008/layout/SquareAccentList"/>
    <dgm:cxn modelId="{26290F4E-8398-4347-8C4A-0847FDC6254E}" type="presParOf" srcId="{FFF75A41-88A5-432E-A4E8-88D8FE29BF10}" destId="{66643486-E055-4213-9887-4D2B40F6DEFE}" srcOrd="1" destOrd="0" presId="urn:microsoft.com/office/officeart/2008/layout/SquareAccentList"/>
    <dgm:cxn modelId="{A039C23A-CB93-4D18-837D-43B104AF4076}" type="presParOf" srcId="{02871FB3-838D-482E-A5E2-12B1EEF16BC3}" destId="{7BB77BF3-3479-4F71-BF16-43C4F0A934D5}" srcOrd="3" destOrd="0" presId="urn:microsoft.com/office/officeart/2008/layout/SquareAccentList"/>
    <dgm:cxn modelId="{71C97EA0-A365-4CF5-BEB3-4763BEA8D032}" type="presParOf" srcId="{7BB77BF3-3479-4F71-BF16-43C4F0A934D5}" destId="{52805823-34A6-4B1A-935C-9F26DE1373D4}" srcOrd="0" destOrd="0" presId="urn:microsoft.com/office/officeart/2008/layout/SquareAccentList"/>
    <dgm:cxn modelId="{BAE2E5DA-0772-48C7-9A51-19344219F27C}" type="presParOf" srcId="{7BB77BF3-3479-4F71-BF16-43C4F0A934D5}" destId="{596B3353-2E71-4F6F-AA31-D0E9B16202E7}" srcOrd="1" destOrd="0" presId="urn:microsoft.com/office/officeart/2008/layout/SquareAccentList"/>
    <dgm:cxn modelId="{8932C534-E901-4B46-98DD-78AB574E2370}" type="presParOf" srcId="{02871FB3-838D-482E-A5E2-12B1EEF16BC3}" destId="{D7F24195-C71C-45AE-8283-5772D1E4BC7B}" srcOrd="4" destOrd="0" presId="urn:microsoft.com/office/officeart/2008/layout/SquareAccentList"/>
    <dgm:cxn modelId="{23EA2890-22A7-4BF4-94CA-E66D50D5E1ED}" type="presParOf" srcId="{D7F24195-C71C-45AE-8283-5772D1E4BC7B}" destId="{573C3947-B1FC-4F32-AB64-9C66E7AA3FC3}" srcOrd="0" destOrd="0" presId="urn:microsoft.com/office/officeart/2008/layout/SquareAccentList"/>
    <dgm:cxn modelId="{6A0FFD23-486C-4EB5-9041-BFE7166BB0F6}" type="presParOf" srcId="{D7F24195-C71C-45AE-8283-5772D1E4BC7B}" destId="{865C6E9D-57E4-45CF-A641-3DBE9A42BE06}" srcOrd="1" destOrd="0" presId="urn:microsoft.com/office/officeart/2008/layout/SquareAccentList"/>
    <dgm:cxn modelId="{11726DFA-02B7-4215-ACB5-08C701CE7551}" type="presParOf" srcId="{02871FB3-838D-482E-A5E2-12B1EEF16BC3}" destId="{767FFF0C-9F4A-4360-99D4-2BF78696B264}" srcOrd="5" destOrd="0" presId="urn:microsoft.com/office/officeart/2008/layout/SquareAccentList"/>
    <dgm:cxn modelId="{08372AEC-EF7A-4427-99D8-97486CE47A23}" type="presParOf" srcId="{767FFF0C-9F4A-4360-99D4-2BF78696B264}" destId="{CD8F7CF8-4E1F-467C-9FA9-B6D40B0DF39F}" srcOrd="0" destOrd="0" presId="urn:microsoft.com/office/officeart/2008/layout/SquareAccentList"/>
    <dgm:cxn modelId="{07F28B14-C704-45DB-B19E-D8639A92C2EC}" type="presParOf" srcId="{767FFF0C-9F4A-4360-99D4-2BF78696B264}" destId="{4A9E779B-F279-4CFD-B45E-28D9F2CF009C}" srcOrd="1" destOrd="0" presId="urn:microsoft.com/office/officeart/2008/layout/SquareAccentList"/>
    <dgm:cxn modelId="{A44C6A4B-56A1-4387-96DC-A8DE18C09F70}" type="presParOf" srcId="{1A7820C3-FB04-432E-B2BE-8A86FB541E37}" destId="{05C0C886-C9AB-4332-965D-30C417650D03}" srcOrd="1" destOrd="0" presId="urn:microsoft.com/office/officeart/2008/layout/SquareAccentList"/>
    <dgm:cxn modelId="{E4899B3E-8572-400C-8D3B-C0EC1AE59DBC}" type="presParOf" srcId="{05C0C886-C9AB-4332-965D-30C417650D03}" destId="{72523DCC-7EF7-49B4-ADA2-4AE66D177806}" srcOrd="0" destOrd="0" presId="urn:microsoft.com/office/officeart/2008/layout/SquareAccentList"/>
    <dgm:cxn modelId="{4F7C39B5-4F0A-42EB-913A-5C6F94F9AE01}" type="presParOf" srcId="{72523DCC-7EF7-49B4-ADA2-4AE66D177806}" destId="{C35CF644-C76D-44BA-8AF7-F1CA570219E2}" srcOrd="0" destOrd="0" presId="urn:microsoft.com/office/officeart/2008/layout/SquareAccentList"/>
    <dgm:cxn modelId="{AD3BEDE6-8888-4A2A-957A-A82972EAFC5B}" type="presParOf" srcId="{72523DCC-7EF7-49B4-ADA2-4AE66D177806}" destId="{932392F0-BF2B-4290-84FF-D362792C1E94}" srcOrd="1" destOrd="0" presId="urn:microsoft.com/office/officeart/2008/layout/SquareAccentList"/>
    <dgm:cxn modelId="{08CAF03D-8E29-47CB-8333-EA8F392B0479}" type="presParOf" srcId="{72523DCC-7EF7-49B4-ADA2-4AE66D177806}" destId="{AC1B8FBC-CDCE-4813-B265-40DE9DE62D2D}" srcOrd="2" destOrd="0" presId="urn:microsoft.com/office/officeart/2008/layout/SquareAccentList"/>
    <dgm:cxn modelId="{80BCDAC8-F00F-4F1A-9879-80A5701C2693}" type="presParOf" srcId="{05C0C886-C9AB-4332-965D-30C417650D03}" destId="{F05298E7-189D-4290-89FF-7C0711796E9B}" srcOrd="1" destOrd="0" presId="urn:microsoft.com/office/officeart/2008/layout/SquareAccentList"/>
    <dgm:cxn modelId="{EA8FA1ED-75A5-4EFA-8C9A-CB6A52ED4DC6}" type="presParOf" srcId="{F05298E7-189D-4290-89FF-7C0711796E9B}" destId="{F17504B0-7C60-4969-ADD4-F248C3919ED9}" srcOrd="0" destOrd="0" presId="urn:microsoft.com/office/officeart/2008/layout/SquareAccentList"/>
    <dgm:cxn modelId="{6C291CE3-8E97-414A-BF83-EECFFDCC922E}" type="presParOf" srcId="{F17504B0-7C60-4969-ADD4-F248C3919ED9}" destId="{AB8BBE1A-AE53-4BDA-9171-7D6AF60C9AAF}" srcOrd="0" destOrd="0" presId="urn:microsoft.com/office/officeart/2008/layout/SquareAccentList"/>
    <dgm:cxn modelId="{D8647EA8-842C-447F-8F7A-06C68EAD78F3}" type="presParOf" srcId="{F17504B0-7C60-4969-ADD4-F248C3919ED9}" destId="{9F7B0E26-FD90-4E05-ADEA-AE92E100898A}" srcOrd="1" destOrd="0" presId="urn:microsoft.com/office/officeart/2008/layout/SquareAccentList"/>
    <dgm:cxn modelId="{C00E2FFE-3AAF-4A58-AD4E-E90B01ACF616}" type="presParOf" srcId="{F05298E7-189D-4290-89FF-7C0711796E9B}" destId="{F97ECBE5-2BF7-4EF7-B69E-BA502B077F38}" srcOrd="1" destOrd="0" presId="urn:microsoft.com/office/officeart/2008/layout/SquareAccentList"/>
    <dgm:cxn modelId="{0A6BE0FF-5A72-4CDB-AC7E-A76245B7E0F3}" type="presParOf" srcId="{F97ECBE5-2BF7-4EF7-B69E-BA502B077F38}" destId="{3F238400-0B83-4876-B8AE-CA0F0D1CC629}" srcOrd="0" destOrd="0" presId="urn:microsoft.com/office/officeart/2008/layout/SquareAccentList"/>
    <dgm:cxn modelId="{20E4B931-1DCC-4988-ADD1-095E0F09FB71}" type="presParOf" srcId="{F97ECBE5-2BF7-4EF7-B69E-BA502B077F38}" destId="{47D320DB-F4FB-400C-9640-7844DE720301}" srcOrd="1" destOrd="0" presId="urn:microsoft.com/office/officeart/2008/layout/SquareAccentList"/>
    <dgm:cxn modelId="{1C7458DD-B6D8-440D-9281-0F57F4DF380E}" type="presParOf" srcId="{F05298E7-189D-4290-89FF-7C0711796E9B}" destId="{F05BE4BE-12D7-4C32-BCCD-1C1DE1CB888E}" srcOrd="2" destOrd="0" presId="urn:microsoft.com/office/officeart/2008/layout/SquareAccentList"/>
    <dgm:cxn modelId="{7CE97B0E-B0DB-442F-A171-86FBA0E026C8}" type="presParOf" srcId="{F05BE4BE-12D7-4C32-BCCD-1C1DE1CB888E}" destId="{18991E8F-44A8-42C7-9516-CA8369CE552D}" srcOrd="0" destOrd="0" presId="urn:microsoft.com/office/officeart/2008/layout/SquareAccentList"/>
    <dgm:cxn modelId="{E22CCAFE-1F7D-4019-A40C-BB1B311907A1}" type="presParOf" srcId="{F05BE4BE-12D7-4C32-BCCD-1C1DE1CB888E}" destId="{6169BD50-BFCE-4C03-B188-4626FA964331}" srcOrd="1" destOrd="0" presId="urn:microsoft.com/office/officeart/2008/layout/SquareAccentList"/>
    <dgm:cxn modelId="{965DBD70-3CB7-4ABA-BF8F-3C11F84882E2}" type="presParOf" srcId="{F05298E7-189D-4290-89FF-7C0711796E9B}" destId="{C943FAEF-F7F7-4883-A2CB-25E346068078}" srcOrd="3" destOrd="0" presId="urn:microsoft.com/office/officeart/2008/layout/SquareAccentList"/>
    <dgm:cxn modelId="{56E8D965-EC32-4CEF-AF02-08A473847197}" type="presParOf" srcId="{C943FAEF-F7F7-4883-A2CB-25E346068078}" destId="{60BE5BA7-BC56-4FD0-85D5-35E23CAD2399}" srcOrd="0" destOrd="0" presId="urn:microsoft.com/office/officeart/2008/layout/SquareAccentList"/>
    <dgm:cxn modelId="{0865DCFC-FAC4-4004-80CE-FB04A35CAADF}" type="presParOf" srcId="{C943FAEF-F7F7-4883-A2CB-25E346068078}" destId="{45C76C04-004B-410D-A103-E7142BC83B7E}" srcOrd="1" destOrd="0" presId="urn:microsoft.com/office/officeart/2008/layout/SquareAccentList"/>
    <dgm:cxn modelId="{D3306131-ED06-4242-8384-0CA6E5AF5647}" type="presParOf" srcId="{F05298E7-189D-4290-89FF-7C0711796E9B}" destId="{9EA6119A-94AF-4247-AEE0-0DAF62AA8CFF}" srcOrd="4" destOrd="0" presId="urn:microsoft.com/office/officeart/2008/layout/SquareAccentList"/>
    <dgm:cxn modelId="{B607DE4D-2F9A-4F44-AE01-B84623B3F84A}" type="presParOf" srcId="{9EA6119A-94AF-4247-AEE0-0DAF62AA8CFF}" destId="{5202C56F-EEFA-4ED8-9D25-AE493EEBB602}" srcOrd="0" destOrd="0" presId="urn:microsoft.com/office/officeart/2008/layout/SquareAccentList"/>
    <dgm:cxn modelId="{0B918FA8-2DD8-4AE8-926B-E63BD88DC978}" type="presParOf" srcId="{9EA6119A-94AF-4247-AEE0-0DAF62AA8CFF}" destId="{96E296A8-F9CB-47D8-909C-DA67DF699883}" srcOrd="1" destOrd="0" presId="urn:microsoft.com/office/officeart/2008/layout/SquareAccentList"/>
    <dgm:cxn modelId="{61B00B89-4289-41E4-8B13-EE0A5BE6F9E2}" type="presParOf" srcId="{F05298E7-189D-4290-89FF-7C0711796E9B}" destId="{E534DE04-85F5-4941-A6A8-F0BD814F0016}" srcOrd="5" destOrd="0" presId="urn:microsoft.com/office/officeart/2008/layout/SquareAccentList"/>
    <dgm:cxn modelId="{B492D753-D72E-4688-A901-80174CAD1534}" type="presParOf" srcId="{E534DE04-85F5-4941-A6A8-F0BD814F0016}" destId="{675BDB46-BBC9-450E-9245-446A028BC159}" srcOrd="0" destOrd="0" presId="urn:microsoft.com/office/officeart/2008/layout/SquareAccentList"/>
    <dgm:cxn modelId="{22F1FD7B-627A-4F37-B424-CD710AC1A6FA}" type="presParOf" srcId="{E534DE04-85F5-4941-A6A8-F0BD814F0016}" destId="{5BE43802-B562-4436-B0B1-8E4828D45772}"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82EAEF-D51A-4F23-85A3-E6179245B6D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AU"/>
        </a:p>
      </dgm:t>
    </dgm:pt>
    <dgm:pt modelId="{927C9A02-1CE5-4D6A-BBBC-4293C58B1DAF}">
      <dgm:prSet phldrT="[Text]"/>
      <dgm:spPr>
        <a:solidFill>
          <a:schemeClr val="accent2"/>
        </a:solidFill>
      </dgm:spPr>
      <dgm:t>
        <a:bodyPr/>
        <a:lstStyle/>
        <a:p>
          <a:r>
            <a:rPr lang="en-AU" dirty="0" smtClean="0"/>
            <a:t>Accurate safety data</a:t>
          </a:r>
          <a:endParaRPr lang="en-AU" dirty="0"/>
        </a:p>
      </dgm:t>
    </dgm:pt>
    <dgm:pt modelId="{F564DEDC-581C-4B5C-8882-BC21075F04D9}" type="parTrans" cxnId="{64FF7BFD-161E-456B-A958-71F0B06D3F8C}">
      <dgm:prSet/>
      <dgm:spPr/>
      <dgm:t>
        <a:bodyPr/>
        <a:lstStyle/>
        <a:p>
          <a:endParaRPr lang="en-AU"/>
        </a:p>
      </dgm:t>
    </dgm:pt>
    <dgm:pt modelId="{FCCD900C-D955-402D-94F2-37551341926A}" type="sibTrans" cxnId="{64FF7BFD-161E-456B-A958-71F0B06D3F8C}">
      <dgm:prSet/>
      <dgm:spPr/>
      <dgm:t>
        <a:bodyPr/>
        <a:lstStyle/>
        <a:p>
          <a:endParaRPr lang="en-AU"/>
        </a:p>
      </dgm:t>
    </dgm:pt>
    <dgm:pt modelId="{5D110658-BFAC-4E1D-A9FF-B48B5D1ED4FE}">
      <dgm:prSet phldrT="[Text]"/>
      <dgm:spPr>
        <a:solidFill>
          <a:schemeClr val="accent5"/>
        </a:solidFill>
      </dgm:spPr>
      <dgm:t>
        <a:bodyPr/>
        <a:lstStyle/>
        <a:p>
          <a:r>
            <a:rPr lang="en-AU" dirty="0" smtClean="0"/>
            <a:t>Send assessments to enterprise participants</a:t>
          </a:r>
          <a:endParaRPr lang="en-AU" dirty="0"/>
        </a:p>
      </dgm:t>
    </dgm:pt>
    <dgm:pt modelId="{DC62B30E-FEE7-4FAA-8A40-CDA15E084A2F}" type="parTrans" cxnId="{998F61CF-C8A0-4D53-B8A1-6F17D6A11477}">
      <dgm:prSet/>
      <dgm:spPr/>
      <dgm:t>
        <a:bodyPr/>
        <a:lstStyle/>
        <a:p>
          <a:endParaRPr lang="en-AU"/>
        </a:p>
      </dgm:t>
    </dgm:pt>
    <dgm:pt modelId="{D2391D13-E048-4675-94B1-0164A555B064}" type="sibTrans" cxnId="{998F61CF-C8A0-4D53-B8A1-6F17D6A11477}">
      <dgm:prSet/>
      <dgm:spPr>
        <a:solidFill>
          <a:schemeClr val="bg1">
            <a:lumMod val="85000"/>
          </a:schemeClr>
        </a:solidFill>
      </dgm:spPr>
      <dgm:t>
        <a:bodyPr/>
        <a:lstStyle/>
        <a:p>
          <a:endParaRPr lang="en-AU"/>
        </a:p>
      </dgm:t>
    </dgm:pt>
    <dgm:pt modelId="{72CF8F75-401E-43C6-BC3B-58EF7A07A5E0}">
      <dgm:prSet phldrT="[Text]"/>
      <dgm:spPr>
        <a:solidFill>
          <a:schemeClr val="accent5"/>
        </a:solidFill>
      </dgm:spPr>
      <dgm:t>
        <a:bodyPr/>
        <a:lstStyle/>
        <a:p>
          <a:r>
            <a:rPr lang="en-AU" dirty="0" smtClean="0"/>
            <a:t>Generate data</a:t>
          </a:r>
          <a:endParaRPr lang="en-AU" dirty="0"/>
        </a:p>
      </dgm:t>
    </dgm:pt>
    <dgm:pt modelId="{FB1D8A9A-9B80-4BD3-B543-FDF67C36BC53}" type="parTrans" cxnId="{7AE96D7F-8D74-426F-B8BA-EC4C5BD2CA66}">
      <dgm:prSet/>
      <dgm:spPr/>
      <dgm:t>
        <a:bodyPr/>
        <a:lstStyle/>
        <a:p>
          <a:endParaRPr lang="en-AU"/>
        </a:p>
      </dgm:t>
    </dgm:pt>
    <dgm:pt modelId="{8E280382-DA24-4FF1-B727-17BCD8DA181D}" type="sibTrans" cxnId="{7AE96D7F-8D74-426F-B8BA-EC4C5BD2CA66}">
      <dgm:prSet/>
      <dgm:spPr>
        <a:solidFill>
          <a:schemeClr val="bg1">
            <a:lumMod val="85000"/>
          </a:schemeClr>
        </a:solidFill>
      </dgm:spPr>
      <dgm:t>
        <a:bodyPr/>
        <a:lstStyle/>
        <a:p>
          <a:endParaRPr lang="en-AU"/>
        </a:p>
      </dgm:t>
    </dgm:pt>
    <dgm:pt modelId="{655D87DA-C13B-4260-AA02-BDE555EFFF2B}">
      <dgm:prSet phldrT="[Text]"/>
      <dgm:spPr>
        <a:solidFill>
          <a:schemeClr val="accent5"/>
        </a:solidFill>
      </dgm:spPr>
      <dgm:t>
        <a:bodyPr/>
        <a:lstStyle/>
        <a:p>
          <a:r>
            <a:rPr lang="en-AU" dirty="0" smtClean="0"/>
            <a:t>Evaluate data</a:t>
          </a:r>
          <a:endParaRPr lang="en-AU" dirty="0"/>
        </a:p>
      </dgm:t>
    </dgm:pt>
    <dgm:pt modelId="{61D521BE-D3E3-4ADB-B37D-28531E00FDD5}" type="parTrans" cxnId="{761DA31E-4AE3-49A0-B071-789C74E29ED6}">
      <dgm:prSet/>
      <dgm:spPr/>
      <dgm:t>
        <a:bodyPr/>
        <a:lstStyle/>
        <a:p>
          <a:endParaRPr lang="en-AU"/>
        </a:p>
      </dgm:t>
    </dgm:pt>
    <dgm:pt modelId="{D8739E09-05D1-4F01-9642-DB8C39E8CC01}" type="sibTrans" cxnId="{761DA31E-4AE3-49A0-B071-789C74E29ED6}">
      <dgm:prSet/>
      <dgm:spPr>
        <a:solidFill>
          <a:schemeClr val="bg1">
            <a:lumMod val="85000"/>
          </a:schemeClr>
        </a:solidFill>
      </dgm:spPr>
      <dgm:t>
        <a:bodyPr/>
        <a:lstStyle/>
        <a:p>
          <a:endParaRPr lang="en-AU"/>
        </a:p>
      </dgm:t>
    </dgm:pt>
    <dgm:pt modelId="{A6E043CF-E992-49F0-AB1F-F43605122500}">
      <dgm:prSet phldrT="[Text]"/>
      <dgm:spPr>
        <a:solidFill>
          <a:schemeClr val="accent5"/>
        </a:solidFill>
      </dgm:spPr>
      <dgm:t>
        <a:bodyPr/>
        <a:lstStyle/>
        <a:p>
          <a:r>
            <a:rPr lang="en-AU" dirty="0" smtClean="0"/>
            <a:t>Score data</a:t>
          </a:r>
          <a:endParaRPr lang="en-AU" dirty="0"/>
        </a:p>
      </dgm:t>
    </dgm:pt>
    <dgm:pt modelId="{E29C1289-DCA2-4A0E-B238-AE36D56866F9}" type="parTrans" cxnId="{A343C02C-8F4D-475A-BAC0-182F458FECAF}">
      <dgm:prSet/>
      <dgm:spPr/>
      <dgm:t>
        <a:bodyPr/>
        <a:lstStyle/>
        <a:p>
          <a:endParaRPr lang="en-AU"/>
        </a:p>
      </dgm:t>
    </dgm:pt>
    <dgm:pt modelId="{34C3280E-D32D-47A8-8101-7200D254A101}" type="sibTrans" cxnId="{A343C02C-8F4D-475A-BAC0-182F458FECAF}">
      <dgm:prSet/>
      <dgm:spPr>
        <a:solidFill>
          <a:schemeClr val="bg1">
            <a:lumMod val="85000"/>
          </a:schemeClr>
        </a:solidFill>
      </dgm:spPr>
      <dgm:t>
        <a:bodyPr/>
        <a:lstStyle/>
        <a:p>
          <a:endParaRPr lang="en-AU"/>
        </a:p>
      </dgm:t>
    </dgm:pt>
    <dgm:pt modelId="{427D5A6C-1532-4789-83E2-6523254A3BC7}">
      <dgm:prSet phldrT="[Text]"/>
      <dgm:spPr>
        <a:solidFill>
          <a:schemeClr val="accent5"/>
        </a:solidFill>
      </dgm:spPr>
      <dgm:t>
        <a:bodyPr/>
        <a:lstStyle/>
        <a:p>
          <a:r>
            <a:rPr lang="en-AU" dirty="0" smtClean="0"/>
            <a:t>Evaluate agreement among participants</a:t>
          </a:r>
          <a:endParaRPr lang="en-AU" dirty="0"/>
        </a:p>
      </dgm:t>
    </dgm:pt>
    <dgm:pt modelId="{6B46B62E-E905-4091-A703-338B91972318}" type="parTrans" cxnId="{C3E1E6BE-DBC4-4472-AB12-6A77B91BBEDA}">
      <dgm:prSet/>
      <dgm:spPr/>
      <dgm:t>
        <a:bodyPr/>
        <a:lstStyle/>
        <a:p>
          <a:endParaRPr lang="en-AU"/>
        </a:p>
      </dgm:t>
    </dgm:pt>
    <dgm:pt modelId="{88043FD3-0B17-457A-90B7-0136C2DD9D20}" type="sibTrans" cxnId="{C3E1E6BE-DBC4-4472-AB12-6A77B91BBEDA}">
      <dgm:prSet/>
      <dgm:spPr>
        <a:solidFill>
          <a:schemeClr val="bg1">
            <a:lumMod val="85000"/>
          </a:schemeClr>
        </a:solidFill>
      </dgm:spPr>
      <dgm:t>
        <a:bodyPr/>
        <a:lstStyle/>
        <a:p>
          <a:endParaRPr lang="en-AU"/>
        </a:p>
      </dgm:t>
    </dgm:pt>
    <dgm:pt modelId="{C7D8A79A-20FA-4D16-9155-8B68B5503169}" type="pres">
      <dgm:prSet presAssocID="{1782EAEF-D51A-4F23-85A3-E6179245B6D9}" presName="Name0" presStyleCnt="0">
        <dgm:presLayoutVars>
          <dgm:chMax val="1"/>
          <dgm:dir/>
          <dgm:animLvl val="ctr"/>
          <dgm:resizeHandles val="exact"/>
        </dgm:presLayoutVars>
      </dgm:prSet>
      <dgm:spPr/>
      <dgm:t>
        <a:bodyPr/>
        <a:lstStyle/>
        <a:p>
          <a:endParaRPr lang="en-US"/>
        </a:p>
      </dgm:t>
    </dgm:pt>
    <dgm:pt modelId="{893A33FF-EE9C-483A-AD1C-106E203F16B5}" type="pres">
      <dgm:prSet presAssocID="{927C9A02-1CE5-4D6A-BBBC-4293C58B1DAF}" presName="centerShape" presStyleLbl="node0" presStyleIdx="0" presStyleCnt="1"/>
      <dgm:spPr/>
      <dgm:t>
        <a:bodyPr/>
        <a:lstStyle/>
        <a:p>
          <a:endParaRPr lang="en-AU"/>
        </a:p>
      </dgm:t>
    </dgm:pt>
    <dgm:pt modelId="{21B8C31F-12E1-49A2-9E07-A9ABE4D0DCEC}" type="pres">
      <dgm:prSet presAssocID="{5D110658-BFAC-4E1D-A9FF-B48B5D1ED4FE}" presName="node" presStyleLbl="node1" presStyleIdx="0" presStyleCnt="5">
        <dgm:presLayoutVars>
          <dgm:bulletEnabled val="1"/>
        </dgm:presLayoutVars>
      </dgm:prSet>
      <dgm:spPr/>
      <dgm:t>
        <a:bodyPr/>
        <a:lstStyle/>
        <a:p>
          <a:endParaRPr lang="en-AU"/>
        </a:p>
      </dgm:t>
    </dgm:pt>
    <dgm:pt modelId="{31CABC56-6C17-4EFE-8ACD-B0B98AFEEBBB}" type="pres">
      <dgm:prSet presAssocID="{5D110658-BFAC-4E1D-A9FF-B48B5D1ED4FE}" presName="dummy" presStyleCnt="0"/>
      <dgm:spPr/>
    </dgm:pt>
    <dgm:pt modelId="{CB04D655-D16C-41DE-97F1-F06A0C1857E0}" type="pres">
      <dgm:prSet presAssocID="{D2391D13-E048-4675-94B1-0164A555B064}" presName="sibTrans" presStyleLbl="sibTrans2D1" presStyleIdx="0" presStyleCnt="5"/>
      <dgm:spPr/>
      <dgm:t>
        <a:bodyPr/>
        <a:lstStyle/>
        <a:p>
          <a:endParaRPr lang="en-US"/>
        </a:p>
      </dgm:t>
    </dgm:pt>
    <dgm:pt modelId="{3CB70B27-4BB4-487D-8945-E5AA1029969F}" type="pres">
      <dgm:prSet presAssocID="{72CF8F75-401E-43C6-BC3B-58EF7A07A5E0}" presName="node" presStyleLbl="node1" presStyleIdx="1" presStyleCnt="5">
        <dgm:presLayoutVars>
          <dgm:bulletEnabled val="1"/>
        </dgm:presLayoutVars>
      </dgm:prSet>
      <dgm:spPr/>
      <dgm:t>
        <a:bodyPr/>
        <a:lstStyle/>
        <a:p>
          <a:endParaRPr lang="en-US"/>
        </a:p>
      </dgm:t>
    </dgm:pt>
    <dgm:pt modelId="{E1C1D729-D306-49A8-B843-DCB98A153947}" type="pres">
      <dgm:prSet presAssocID="{72CF8F75-401E-43C6-BC3B-58EF7A07A5E0}" presName="dummy" presStyleCnt="0"/>
      <dgm:spPr/>
    </dgm:pt>
    <dgm:pt modelId="{9245B8F4-F6BA-41C4-8EF7-CC85B9D9C2A5}" type="pres">
      <dgm:prSet presAssocID="{8E280382-DA24-4FF1-B727-17BCD8DA181D}" presName="sibTrans" presStyleLbl="sibTrans2D1" presStyleIdx="1" presStyleCnt="5"/>
      <dgm:spPr/>
      <dgm:t>
        <a:bodyPr/>
        <a:lstStyle/>
        <a:p>
          <a:endParaRPr lang="en-US"/>
        </a:p>
      </dgm:t>
    </dgm:pt>
    <dgm:pt modelId="{4E450D07-8CDA-4F31-8D50-85D4321488CB}" type="pres">
      <dgm:prSet presAssocID="{655D87DA-C13B-4260-AA02-BDE555EFFF2B}" presName="node" presStyleLbl="node1" presStyleIdx="2" presStyleCnt="5">
        <dgm:presLayoutVars>
          <dgm:bulletEnabled val="1"/>
        </dgm:presLayoutVars>
      </dgm:prSet>
      <dgm:spPr/>
      <dgm:t>
        <a:bodyPr/>
        <a:lstStyle/>
        <a:p>
          <a:endParaRPr lang="en-US"/>
        </a:p>
      </dgm:t>
    </dgm:pt>
    <dgm:pt modelId="{B78C7BB6-4F27-471C-9312-27B30EBA8804}" type="pres">
      <dgm:prSet presAssocID="{655D87DA-C13B-4260-AA02-BDE555EFFF2B}" presName="dummy" presStyleCnt="0"/>
      <dgm:spPr/>
    </dgm:pt>
    <dgm:pt modelId="{9212203C-EACF-47C7-97D9-1B275770ED48}" type="pres">
      <dgm:prSet presAssocID="{D8739E09-05D1-4F01-9642-DB8C39E8CC01}" presName="sibTrans" presStyleLbl="sibTrans2D1" presStyleIdx="2" presStyleCnt="5"/>
      <dgm:spPr/>
      <dgm:t>
        <a:bodyPr/>
        <a:lstStyle/>
        <a:p>
          <a:endParaRPr lang="en-US"/>
        </a:p>
      </dgm:t>
    </dgm:pt>
    <dgm:pt modelId="{DD0E669D-27F4-4222-83E3-BB86A79F1302}" type="pres">
      <dgm:prSet presAssocID="{A6E043CF-E992-49F0-AB1F-F43605122500}" presName="node" presStyleLbl="node1" presStyleIdx="3" presStyleCnt="5">
        <dgm:presLayoutVars>
          <dgm:bulletEnabled val="1"/>
        </dgm:presLayoutVars>
      </dgm:prSet>
      <dgm:spPr/>
      <dgm:t>
        <a:bodyPr/>
        <a:lstStyle/>
        <a:p>
          <a:endParaRPr lang="en-US"/>
        </a:p>
      </dgm:t>
    </dgm:pt>
    <dgm:pt modelId="{E49AD146-C4DE-4AD9-AEEE-880E03560913}" type="pres">
      <dgm:prSet presAssocID="{A6E043CF-E992-49F0-AB1F-F43605122500}" presName="dummy" presStyleCnt="0"/>
      <dgm:spPr/>
    </dgm:pt>
    <dgm:pt modelId="{5AFD5D71-6F60-4275-A93C-4D60AC01EEC9}" type="pres">
      <dgm:prSet presAssocID="{34C3280E-D32D-47A8-8101-7200D254A101}" presName="sibTrans" presStyleLbl="sibTrans2D1" presStyleIdx="3" presStyleCnt="5"/>
      <dgm:spPr/>
      <dgm:t>
        <a:bodyPr/>
        <a:lstStyle/>
        <a:p>
          <a:endParaRPr lang="en-US"/>
        </a:p>
      </dgm:t>
    </dgm:pt>
    <dgm:pt modelId="{9E46E289-86C8-4DAF-BA13-A82C9A065C8A}" type="pres">
      <dgm:prSet presAssocID="{427D5A6C-1532-4789-83E2-6523254A3BC7}" presName="node" presStyleLbl="node1" presStyleIdx="4" presStyleCnt="5">
        <dgm:presLayoutVars>
          <dgm:bulletEnabled val="1"/>
        </dgm:presLayoutVars>
      </dgm:prSet>
      <dgm:spPr/>
      <dgm:t>
        <a:bodyPr/>
        <a:lstStyle/>
        <a:p>
          <a:endParaRPr lang="en-AU"/>
        </a:p>
      </dgm:t>
    </dgm:pt>
    <dgm:pt modelId="{997677B9-174D-4DFA-BDD2-6BB076AA6EB8}" type="pres">
      <dgm:prSet presAssocID="{427D5A6C-1532-4789-83E2-6523254A3BC7}" presName="dummy" presStyleCnt="0"/>
      <dgm:spPr/>
    </dgm:pt>
    <dgm:pt modelId="{C2420FA9-B8C9-4643-B642-075A7D0FCEAF}" type="pres">
      <dgm:prSet presAssocID="{88043FD3-0B17-457A-90B7-0136C2DD9D20}" presName="sibTrans" presStyleLbl="sibTrans2D1" presStyleIdx="4" presStyleCnt="5"/>
      <dgm:spPr/>
      <dgm:t>
        <a:bodyPr/>
        <a:lstStyle/>
        <a:p>
          <a:endParaRPr lang="en-US"/>
        </a:p>
      </dgm:t>
    </dgm:pt>
  </dgm:ptLst>
  <dgm:cxnLst>
    <dgm:cxn modelId="{A343C02C-8F4D-475A-BAC0-182F458FECAF}" srcId="{927C9A02-1CE5-4D6A-BBBC-4293C58B1DAF}" destId="{A6E043CF-E992-49F0-AB1F-F43605122500}" srcOrd="3" destOrd="0" parTransId="{E29C1289-DCA2-4A0E-B238-AE36D56866F9}" sibTransId="{34C3280E-D32D-47A8-8101-7200D254A101}"/>
    <dgm:cxn modelId="{998F61CF-C8A0-4D53-B8A1-6F17D6A11477}" srcId="{927C9A02-1CE5-4D6A-BBBC-4293C58B1DAF}" destId="{5D110658-BFAC-4E1D-A9FF-B48B5D1ED4FE}" srcOrd="0" destOrd="0" parTransId="{DC62B30E-FEE7-4FAA-8A40-CDA15E084A2F}" sibTransId="{D2391D13-E048-4675-94B1-0164A555B064}"/>
    <dgm:cxn modelId="{B23D2007-4B17-441F-9998-106F00221570}" type="presOf" srcId="{72CF8F75-401E-43C6-BC3B-58EF7A07A5E0}" destId="{3CB70B27-4BB4-487D-8945-E5AA1029969F}" srcOrd="0" destOrd="0" presId="urn:microsoft.com/office/officeart/2005/8/layout/radial6"/>
    <dgm:cxn modelId="{64FF7BFD-161E-456B-A958-71F0B06D3F8C}" srcId="{1782EAEF-D51A-4F23-85A3-E6179245B6D9}" destId="{927C9A02-1CE5-4D6A-BBBC-4293C58B1DAF}" srcOrd="0" destOrd="0" parTransId="{F564DEDC-581C-4B5C-8882-BC21075F04D9}" sibTransId="{FCCD900C-D955-402D-94F2-37551341926A}"/>
    <dgm:cxn modelId="{C3E1E6BE-DBC4-4472-AB12-6A77B91BBEDA}" srcId="{927C9A02-1CE5-4D6A-BBBC-4293C58B1DAF}" destId="{427D5A6C-1532-4789-83E2-6523254A3BC7}" srcOrd="4" destOrd="0" parTransId="{6B46B62E-E905-4091-A703-338B91972318}" sibTransId="{88043FD3-0B17-457A-90B7-0136C2DD9D20}"/>
    <dgm:cxn modelId="{B643E470-4D30-4F8D-B247-1B05FF245A28}" type="presOf" srcId="{D2391D13-E048-4675-94B1-0164A555B064}" destId="{CB04D655-D16C-41DE-97F1-F06A0C1857E0}" srcOrd="0" destOrd="0" presId="urn:microsoft.com/office/officeart/2005/8/layout/radial6"/>
    <dgm:cxn modelId="{15648864-BA20-428C-8C98-E479E0BA03B8}" type="presOf" srcId="{34C3280E-D32D-47A8-8101-7200D254A101}" destId="{5AFD5D71-6F60-4275-A93C-4D60AC01EEC9}" srcOrd="0" destOrd="0" presId="urn:microsoft.com/office/officeart/2005/8/layout/radial6"/>
    <dgm:cxn modelId="{91242AD9-FA89-4D21-B0E4-FA3FDBBEB7F3}" type="presOf" srcId="{427D5A6C-1532-4789-83E2-6523254A3BC7}" destId="{9E46E289-86C8-4DAF-BA13-A82C9A065C8A}" srcOrd="0" destOrd="0" presId="urn:microsoft.com/office/officeart/2005/8/layout/radial6"/>
    <dgm:cxn modelId="{05437014-99EB-4B6B-A639-1188811DDD44}" type="presOf" srcId="{1782EAEF-D51A-4F23-85A3-E6179245B6D9}" destId="{C7D8A79A-20FA-4D16-9155-8B68B5503169}" srcOrd="0" destOrd="0" presId="urn:microsoft.com/office/officeart/2005/8/layout/radial6"/>
    <dgm:cxn modelId="{E6AEA755-1FA4-479D-940D-93C78596F3BF}" type="presOf" srcId="{655D87DA-C13B-4260-AA02-BDE555EFFF2B}" destId="{4E450D07-8CDA-4F31-8D50-85D4321488CB}" srcOrd="0" destOrd="0" presId="urn:microsoft.com/office/officeart/2005/8/layout/radial6"/>
    <dgm:cxn modelId="{337FF26F-6AD8-4441-B2F8-F9269506EA81}" type="presOf" srcId="{5D110658-BFAC-4E1D-A9FF-B48B5D1ED4FE}" destId="{21B8C31F-12E1-49A2-9E07-A9ABE4D0DCEC}" srcOrd="0" destOrd="0" presId="urn:microsoft.com/office/officeart/2005/8/layout/radial6"/>
    <dgm:cxn modelId="{10FA20A7-938D-4903-86C9-F30B9B707A30}" type="presOf" srcId="{88043FD3-0B17-457A-90B7-0136C2DD9D20}" destId="{C2420FA9-B8C9-4643-B642-075A7D0FCEAF}" srcOrd="0" destOrd="0" presId="urn:microsoft.com/office/officeart/2005/8/layout/radial6"/>
    <dgm:cxn modelId="{761DA31E-4AE3-49A0-B071-789C74E29ED6}" srcId="{927C9A02-1CE5-4D6A-BBBC-4293C58B1DAF}" destId="{655D87DA-C13B-4260-AA02-BDE555EFFF2B}" srcOrd="2" destOrd="0" parTransId="{61D521BE-D3E3-4ADB-B37D-28531E00FDD5}" sibTransId="{D8739E09-05D1-4F01-9642-DB8C39E8CC01}"/>
    <dgm:cxn modelId="{7AE96D7F-8D74-426F-B8BA-EC4C5BD2CA66}" srcId="{927C9A02-1CE5-4D6A-BBBC-4293C58B1DAF}" destId="{72CF8F75-401E-43C6-BC3B-58EF7A07A5E0}" srcOrd="1" destOrd="0" parTransId="{FB1D8A9A-9B80-4BD3-B543-FDF67C36BC53}" sibTransId="{8E280382-DA24-4FF1-B727-17BCD8DA181D}"/>
    <dgm:cxn modelId="{22F3A867-B288-46EC-A64A-2998F8BA8572}" type="presOf" srcId="{D8739E09-05D1-4F01-9642-DB8C39E8CC01}" destId="{9212203C-EACF-47C7-97D9-1B275770ED48}" srcOrd="0" destOrd="0" presId="urn:microsoft.com/office/officeart/2005/8/layout/radial6"/>
    <dgm:cxn modelId="{BCA7C598-B24A-4512-902B-44FD30A108E7}" type="presOf" srcId="{A6E043CF-E992-49F0-AB1F-F43605122500}" destId="{DD0E669D-27F4-4222-83E3-BB86A79F1302}" srcOrd="0" destOrd="0" presId="urn:microsoft.com/office/officeart/2005/8/layout/radial6"/>
    <dgm:cxn modelId="{64F5D97A-0E8F-4888-8278-97170BD6AD89}" type="presOf" srcId="{927C9A02-1CE5-4D6A-BBBC-4293C58B1DAF}" destId="{893A33FF-EE9C-483A-AD1C-106E203F16B5}" srcOrd="0" destOrd="0" presId="urn:microsoft.com/office/officeart/2005/8/layout/radial6"/>
    <dgm:cxn modelId="{3B4709CC-88BD-4C3E-BA20-4E226838C877}" type="presOf" srcId="{8E280382-DA24-4FF1-B727-17BCD8DA181D}" destId="{9245B8F4-F6BA-41C4-8EF7-CC85B9D9C2A5}" srcOrd="0" destOrd="0" presId="urn:microsoft.com/office/officeart/2005/8/layout/radial6"/>
    <dgm:cxn modelId="{C62CEE71-25E6-47C5-ACC7-FE806332A4C1}" type="presParOf" srcId="{C7D8A79A-20FA-4D16-9155-8B68B5503169}" destId="{893A33FF-EE9C-483A-AD1C-106E203F16B5}" srcOrd="0" destOrd="0" presId="urn:microsoft.com/office/officeart/2005/8/layout/radial6"/>
    <dgm:cxn modelId="{E789E1E5-ED32-44A8-9DBE-8CE13C2B0846}" type="presParOf" srcId="{C7D8A79A-20FA-4D16-9155-8B68B5503169}" destId="{21B8C31F-12E1-49A2-9E07-A9ABE4D0DCEC}" srcOrd="1" destOrd="0" presId="urn:microsoft.com/office/officeart/2005/8/layout/radial6"/>
    <dgm:cxn modelId="{4CD6DC84-8996-4EC1-941F-2C5DF27150C8}" type="presParOf" srcId="{C7D8A79A-20FA-4D16-9155-8B68B5503169}" destId="{31CABC56-6C17-4EFE-8ACD-B0B98AFEEBBB}" srcOrd="2" destOrd="0" presId="urn:microsoft.com/office/officeart/2005/8/layout/radial6"/>
    <dgm:cxn modelId="{1C196606-738A-44AC-AC26-157F0B0FDFFA}" type="presParOf" srcId="{C7D8A79A-20FA-4D16-9155-8B68B5503169}" destId="{CB04D655-D16C-41DE-97F1-F06A0C1857E0}" srcOrd="3" destOrd="0" presId="urn:microsoft.com/office/officeart/2005/8/layout/radial6"/>
    <dgm:cxn modelId="{A187A204-C287-40A2-8FAA-3ACE1FFC3BF2}" type="presParOf" srcId="{C7D8A79A-20FA-4D16-9155-8B68B5503169}" destId="{3CB70B27-4BB4-487D-8945-E5AA1029969F}" srcOrd="4" destOrd="0" presId="urn:microsoft.com/office/officeart/2005/8/layout/radial6"/>
    <dgm:cxn modelId="{DFA60D5F-874A-4186-8980-8FB985FFDB02}" type="presParOf" srcId="{C7D8A79A-20FA-4D16-9155-8B68B5503169}" destId="{E1C1D729-D306-49A8-B843-DCB98A153947}" srcOrd="5" destOrd="0" presId="urn:microsoft.com/office/officeart/2005/8/layout/radial6"/>
    <dgm:cxn modelId="{3D40F2C8-7824-432A-85FF-13312C85E81D}" type="presParOf" srcId="{C7D8A79A-20FA-4D16-9155-8B68B5503169}" destId="{9245B8F4-F6BA-41C4-8EF7-CC85B9D9C2A5}" srcOrd="6" destOrd="0" presId="urn:microsoft.com/office/officeart/2005/8/layout/radial6"/>
    <dgm:cxn modelId="{2C17C862-E26F-4E98-A379-E41D5BE491A9}" type="presParOf" srcId="{C7D8A79A-20FA-4D16-9155-8B68B5503169}" destId="{4E450D07-8CDA-4F31-8D50-85D4321488CB}" srcOrd="7" destOrd="0" presId="urn:microsoft.com/office/officeart/2005/8/layout/radial6"/>
    <dgm:cxn modelId="{09AB7A4A-CBED-49CA-A0F9-7A3AB38D052C}" type="presParOf" srcId="{C7D8A79A-20FA-4D16-9155-8B68B5503169}" destId="{B78C7BB6-4F27-471C-9312-27B30EBA8804}" srcOrd="8" destOrd="0" presId="urn:microsoft.com/office/officeart/2005/8/layout/radial6"/>
    <dgm:cxn modelId="{56128C44-922C-46B5-94A0-87DCBE726BBC}" type="presParOf" srcId="{C7D8A79A-20FA-4D16-9155-8B68B5503169}" destId="{9212203C-EACF-47C7-97D9-1B275770ED48}" srcOrd="9" destOrd="0" presId="urn:microsoft.com/office/officeart/2005/8/layout/radial6"/>
    <dgm:cxn modelId="{12C777FA-9B75-467B-8C30-6E1675F75D41}" type="presParOf" srcId="{C7D8A79A-20FA-4D16-9155-8B68B5503169}" destId="{DD0E669D-27F4-4222-83E3-BB86A79F1302}" srcOrd="10" destOrd="0" presId="urn:microsoft.com/office/officeart/2005/8/layout/radial6"/>
    <dgm:cxn modelId="{BDF5AC41-AD14-4ABA-9BFC-628ACAFB6AB1}" type="presParOf" srcId="{C7D8A79A-20FA-4D16-9155-8B68B5503169}" destId="{E49AD146-C4DE-4AD9-AEEE-880E03560913}" srcOrd="11" destOrd="0" presId="urn:microsoft.com/office/officeart/2005/8/layout/radial6"/>
    <dgm:cxn modelId="{A7C9847F-2A1C-445C-B626-3A061CB0DE90}" type="presParOf" srcId="{C7D8A79A-20FA-4D16-9155-8B68B5503169}" destId="{5AFD5D71-6F60-4275-A93C-4D60AC01EEC9}" srcOrd="12" destOrd="0" presId="urn:microsoft.com/office/officeart/2005/8/layout/radial6"/>
    <dgm:cxn modelId="{AE11AED8-870B-4DBF-B3CF-AAD2C37997E7}" type="presParOf" srcId="{C7D8A79A-20FA-4D16-9155-8B68B5503169}" destId="{9E46E289-86C8-4DAF-BA13-A82C9A065C8A}" srcOrd="13" destOrd="0" presId="urn:microsoft.com/office/officeart/2005/8/layout/radial6"/>
    <dgm:cxn modelId="{DC18B99B-F1A8-4535-BC2A-A0B711C388CF}" type="presParOf" srcId="{C7D8A79A-20FA-4D16-9155-8B68B5503169}" destId="{997677B9-174D-4DFA-BDD2-6BB076AA6EB8}" srcOrd="14" destOrd="0" presId="urn:microsoft.com/office/officeart/2005/8/layout/radial6"/>
    <dgm:cxn modelId="{FB42A154-77C6-437E-B525-DEC0DBCDC526}" type="presParOf" srcId="{C7D8A79A-20FA-4D16-9155-8B68B5503169}" destId="{C2420FA9-B8C9-4643-B642-075A7D0FCEAF}"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72DD73-F016-460A-BDA9-BE595CC13459}" type="doc">
      <dgm:prSet loTypeId="urn:microsoft.com/office/officeart/2005/8/layout/hChevron3" loCatId="process" qsTypeId="urn:microsoft.com/office/officeart/2005/8/quickstyle/simple1" qsCatId="simple" csTypeId="urn:microsoft.com/office/officeart/2005/8/colors/accent1_2" csCatId="accent1" phldr="1"/>
      <dgm:spPr/>
    </dgm:pt>
    <dgm:pt modelId="{FB7FC02C-C1C9-4883-91CA-F83F7D9EB9F2}">
      <dgm:prSet phldrT="[Text]" custT="1"/>
      <dgm:spPr>
        <a:scene3d>
          <a:camera prst="orthographicFront"/>
          <a:lightRig rig="threePt" dir="t"/>
        </a:scene3d>
        <a:sp3d>
          <a:bevelT/>
        </a:sp3d>
      </dgm:spPr>
      <dgm:t>
        <a:bodyPr/>
        <a:lstStyle/>
        <a:p>
          <a:r>
            <a:rPr lang="en-AU" sz="2400" b="1" dirty="0" smtClean="0"/>
            <a:t>January</a:t>
          </a:r>
          <a:endParaRPr lang="en-AU" sz="2400" b="1" dirty="0"/>
        </a:p>
      </dgm:t>
    </dgm:pt>
    <dgm:pt modelId="{40B96CBB-1ADF-4C04-BCC2-F7474AFFBC78}" type="parTrans" cxnId="{F06908A9-E6BB-488C-9281-A33C1EA73BB9}">
      <dgm:prSet/>
      <dgm:spPr/>
      <dgm:t>
        <a:bodyPr/>
        <a:lstStyle/>
        <a:p>
          <a:endParaRPr lang="en-AU" sz="1400" b="1"/>
        </a:p>
      </dgm:t>
    </dgm:pt>
    <dgm:pt modelId="{28180949-FB49-41C3-B5A9-610507428602}" type="sibTrans" cxnId="{F06908A9-E6BB-488C-9281-A33C1EA73BB9}">
      <dgm:prSet/>
      <dgm:spPr/>
      <dgm:t>
        <a:bodyPr/>
        <a:lstStyle/>
        <a:p>
          <a:endParaRPr lang="en-AU" sz="1400" b="1"/>
        </a:p>
      </dgm:t>
    </dgm:pt>
    <dgm:pt modelId="{1718165E-9CAE-4AE7-8B48-60593F5D1877}">
      <dgm:prSet phldrT="[Text]" custT="1"/>
      <dgm:spPr>
        <a:scene3d>
          <a:camera prst="orthographicFront"/>
          <a:lightRig rig="threePt" dir="t"/>
        </a:scene3d>
        <a:sp3d>
          <a:bevelT/>
        </a:sp3d>
      </dgm:spPr>
      <dgm:t>
        <a:bodyPr/>
        <a:lstStyle/>
        <a:p>
          <a:r>
            <a:rPr lang="en-AU" sz="2400" b="1" dirty="0" smtClean="0"/>
            <a:t>February</a:t>
          </a:r>
          <a:endParaRPr lang="en-AU" sz="2400" b="1" dirty="0"/>
        </a:p>
      </dgm:t>
    </dgm:pt>
    <dgm:pt modelId="{EB9E44C7-DC77-4245-BAA5-02D427CDBF41}" type="parTrans" cxnId="{AC419687-FD31-4680-BE52-86DBD44D32D0}">
      <dgm:prSet/>
      <dgm:spPr/>
      <dgm:t>
        <a:bodyPr/>
        <a:lstStyle/>
        <a:p>
          <a:endParaRPr lang="en-AU" sz="1400" b="1"/>
        </a:p>
      </dgm:t>
    </dgm:pt>
    <dgm:pt modelId="{AD3B48AD-2F62-483F-B404-1A999AA34F3E}" type="sibTrans" cxnId="{AC419687-FD31-4680-BE52-86DBD44D32D0}">
      <dgm:prSet/>
      <dgm:spPr/>
      <dgm:t>
        <a:bodyPr/>
        <a:lstStyle/>
        <a:p>
          <a:endParaRPr lang="en-AU" sz="1400" b="1"/>
        </a:p>
      </dgm:t>
    </dgm:pt>
    <dgm:pt modelId="{BD9D29CB-5401-415C-B170-F49362556F9C}">
      <dgm:prSet phldrT="[Text]" custT="1"/>
      <dgm:spPr>
        <a:scene3d>
          <a:camera prst="orthographicFront"/>
          <a:lightRig rig="threePt" dir="t"/>
        </a:scene3d>
        <a:sp3d>
          <a:bevelT/>
        </a:sp3d>
      </dgm:spPr>
      <dgm:t>
        <a:bodyPr/>
        <a:lstStyle/>
        <a:p>
          <a:r>
            <a:rPr lang="en-AU" sz="2400" b="1" dirty="0" smtClean="0"/>
            <a:t>March</a:t>
          </a:r>
          <a:endParaRPr lang="en-AU" sz="2400" b="1" dirty="0"/>
        </a:p>
      </dgm:t>
    </dgm:pt>
    <dgm:pt modelId="{358D1A79-4C68-46F5-B2EA-56942A49FADB}" type="parTrans" cxnId="{31104CE2-2F2E-4895-859E-E9DC311979A1}">
      <dgm:prSet/>
      <dgm:spPr/>
      <dgm:t>
        <a:bodyPr/>
        <a:lstStyle/>
        <a:p>
          <a:endParaRPr lang="en-AU" sz="1400" b="1"/>
        </a:p>
      </dgm:t>
    </dgm:pt>
    <dgm:pt modelId="{6DF74A52-6CA5-4978-8953-9E7A3AF2B67B}" type="sibTrans" cxnId="{31104CE2-2F2E-4895-859E-E9DC311979A1}">
      <dgm:prSet/>
      <dgm:spPr/>
      <dgm:t>
        <a:bodyPr/>
        <a:lstStyle/>
        <a:p>
          <a:endParaRPr lang="en-AU" sz="1400" b="1"/>
        </a:p>
      </dgm:t>
    </dgm:pt>
    <dgm:pt modelId="{204ECEA5-6419-4821-AFFF-B159A36B2197}" type="pres">
      <dgm:prSet presAssocID="{A072DD73-F016-460A-BDA9-BE595CC13459}" presName="Name0" presStyleCnt="0">
        <dgm:presLayoutVars>
          <dgm:dir/>
          <dgm:resizeHandles val="exact"/>
        </dgm:presLayoutVars>
      </dgm:prSet>
      <dgm:spPr/>
    </dgm:pt>
    <dgm:pt modelId="{5CA0B1FB-42B3-499F-9AA5-5CEA443708BE}" type="pres">
      <dgm:prSet presAssocID="{FB7FC02C-C1C9-4883-91CA-F83F7D9EB9F2}" presName="parTxOnly" presStyleLbl="node1" presStyleIdx="0" presStyleCnt="3">
        <dgm:presLayoutVars>
          <dgm:bulletEnabled val="1"/>
        </dgm:presLayoutVars>
      </dgm:prSet>
      <dgm:spPr/>
      <dgm:t>
        <a:bodyPr/>
        <a:lstStyle/>
        <a:p>
          <a:endParaRPr lang="en-AU"/>
        </a:p>
      </dgm:t>
    </dgm:pt>
    <dgm:pt modelId="{7CAF6DD4-C38D-4C09-B618-B17CD1B86B60}" type="pres">
      <dgm:prSet presAssocID="{28180949-FB49-41C3-B5A9-610507428602}" presName="parSpace" presStyleCnt="0"/>
      <dgm:spPr/>
    </dgm:pt>
    <dgm:pt modelId="{AA740F3D-34B6-4CD2-8B5D-7ED59A1F3076}" type="pres">
      <dgm:prSet presAssocID="{1718165E-9CAE-4AE7-8B48-60593F5D1877}" presName="parTxOnly" presStyleLbl="node1" presStyleIdx="1" presStyleCnt="3">
        <dgm:presLayoutVars>
          <dgm:bulletEnabled val="1"/>
        </dgm:presLayoutVars>
      </dgm:prSet>
      <dgm:spPr/>
      <dgm:t>
        <a:bodyPr/>
        <a:lstStyle/>
        <a:p>
          <a:endParaRPr lang="en-AU"/>
        </a:p>
      </dgm:t>
    </dgm:pt>
    <dgm:pt modelId="{734FAA36-48FB-4F9C-87B8-89BAA3DC7AA1}" type="pres">
      <dgm:prSet presAssocID="{AD3B48AD-2F62-483F-B404-1A999AA34F3E}" presName="parSpace" presStyleCnt="0"/>
      <dgm:spPr/>
    </dgm:pt>
    <dgm:pt modelId="{F4918AE9-9493-4027-A66D-E60C13819A0B}" type="pres">
      <dgm:prSet presAssocID="{BD9D29CB-5401-415C-B170-F49362556F9C}" presName="parTxOnly" presStyleLbl="node1" presStyleIdx="2" presStyleCnt="3">
        <dgm:presLayoutVars>
          <dgm:bulletEnabled val="1"/>
        </dgm:presLayoutVars>
      </dgm:prSet>
      <dgm:spPr/>
      <dgm:t>
        <a:bodyPr/>
        <a:lstStyle/>
        <a:p>
          <a:endParaRPr lang="en-AU"/>
        </a:p>
      </dgm:t>
    </dgm:pt>
  </dgm:ptLst>
  <dgm:cxnLst>
    <dgm:cxn modelId="{F06908A9-E6BB-488C-9281-A33C1EA73BB9}" srcId="{A072DD73-F016-460A-BDA9-BE595CC13459}" destId="{FB7FC02C-C1C9-4883-91CA-F83F7D9EB9F2}" srcOrd="0" destOrd="0" parTransId="{40B96CBB-1ADF-4C04-BCC2-F7474AFFBC78}" sibTransId="{28180949-FB49-41C3-B5A9-610507428602}"/>
    <dgm:cxn modelId="{AC419687-FD31-4680-BE52-86DBD44D32D0}" srcId="{A072DD73-F016-460A-BDA9-BE595CC13459}" destId="{1718165E-9CAE-4AE7-8B48-60593F5D1877}" srcOrd="1" destOrd="0" parTransId="{EB9E44C7-DC77-4245-BAA5-02D427CDBF41}" sibTransId="{AD3B48AD-2F62-483F-B404-1A999AA34F3E}"/>
    <dgm:cxn modelId="{31104CE2-2F2E-4895-859E-E9DC311979A1}" srcId="{A072DD73-F016-460A-BDA9-BE595CC13459}" destId="{BD9D29CB-5401-415C-B170-F49362556F9C}" srcOrd="2" destOrd="0" parTransId="{358D1A79-4C68-46F5-B2EA-56942A49FADB}" sibTransId="{6DF74A52-6CA5-4978-8953-9E7A3AF2B67B}"/>
    <dgm:cxn modelId="{25244980-E73C-4DAD-B8C0-4628BCBDE497}" type="presOf" srcId="{FB7FC02C-C1C9-4883-91CA-F83F7D9EB9F2}" destId="{5CA0B1FB-42B3-499F-9AA5-5CEA443708BE}" srcOrd="0" destOrd="0" presId="urn:microsoft.com/office/officeart/2005/8/layout/hChevron3"/>
    <dgm:cxn modelId="{F8CAD7AD-BC08-4841-980B-E7C07B58D613}" type="presOf" srcId="{BD9D29CB-5401-415C-B170-F49362556F9C}" destId="{F4918AE9-9493-4027-A66D-E60C13819A0B}" srcOrd="0" destOrd="0" presId="urn:microsoft.com/office/officeart/2005/8/layout/hChevron3"/>
    <dgm:cxn modelId="{BE7E58A3-4D8D-45FF-80F3-0B5514DDA798}" type="presOf" srcId="{A072DD73-F016-460A-BDA9-BE595CC13459}" destId="{204ECEA5-6419-4821-AFFF-B159A36B2197}" srcOrd="0" destOrd="0" presId="urn:microsoft.com/office/officeart/2005/8/layout/hChevron3"/>
    <dgm:cxn modelId="{C030782B-5F39-4CDC-8139-D1A5F0BD0096}" type="presOf" srcId="{1718165E-9CAE-4AE7-8B48-60593F5D1877}" destId="{AA740F3D-34B6-4CD2-8B5D-7ED59A1F3076}" srcOrd="0" destOrd="0" presId="urn:microsoft.com/office/officeart/2005/8/layout/hChevron3"/>
    <dgm:cxn modelId="{E84F801E-341F-44FA-BEC1-C5A79C85EFA1}" type="presParOf" srcId="{204ECEA5-6419-4821-AFFF-B159A36B2197}" destId="{5CA0B1FB-42B3-499F-9AA5-5CEA443708BE}" srcOrd="0" destOrd="0" presId="urn:microsoft.com/office/officeart/2005/8/layout/hChevron3"/>
    <dgm:cxn modelId="{95B9A8CC-7359-433B-9FD6-C50F0F65BAFE}" type="presParOf" srcId="{204ECEA5-6419-4821-AFFF-B159A36B2197}" destId="{7CAF6DD4-C38D-4C09-B618-B17CD1B86B60}" srcOrd="1" destOrd="0" presId="urn:microsoft.com/office/officeart/2005/8/layout/hChevron3"/>
    <dgm:cxn modelId="{D330E4DF-90F4-419D-B5F5-B9148D6CB915}" type="presParOf" srcId="{204ECEA5-6419-4821-AFFF-B159A36B2197}" destId="{AA740F3D-34B6-4CD2-8B5D-7ED59A1F3076}" srcOrd="2" destOrd="0" presId="urn:microsoft.com/office/officeart/2005/8/layout/hChevron3"/>
    <dgm:cxn modelId="{2993BA2E-1738-4418-85E0-24BBD41ED8B0}" type="presParOf" srcId="{204ECEA5-6419-4821-AFFF-B159A36B2197}" destId="{734FAA36-48FB-4F9C-87B8-89BAA3DC7AA1}" srcOrd="3" destOrd="0" presId="urn:microsoft.com/office/officeart/2005/8/layout/hChevron3"/>
    <dgm:cxn modelId="{8E74F9D0-989F-4961-9860-261D1D0C73B4}" type="presParOf" srcId="{204ECEA5-6419-4821-AFFF-B159A36B2197}" destId="{F4918AE9-9493-4027-A66D-E60C13819A0B}" srcOrd="4"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66960-7C93-4093-9025-E0DF5DD335BF}">
      <dsp:nvSpPr>
        <dsp:cNvPr id="0" name=""/>
        <dsp:cNvSpPr/>
      </dsp:nvSpPr>
      <dsp:spPr>
        <a:xfrm>
          <a:off x="957231" y="769244"/>
          <a:ext cx="3639783" cy="428209"/>
        </a:xfrm>
        <a:prstGeom prst="rect">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0F21F2-7ED3-4B50-A8F6-F579CE5A5759}">
      <dsp:nvSpPr>
        <dsp:cNvPr id="0" name=""/>
        <dsp:cNvSpPr/>
      </dsp:nvSpPr>
      <dsp:spPr>
        <a:xfrm>
          <a:off x="957231"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CF21CD4E-F29E-4366-B9A0-792125F6CD5D}">
      <dsp:nvSpPr>
        <dsp:cNvPr id="0" name=""/>
        <dsp:cNvSpPr/>
      </dsp:nvSpPr>
      <dsp:spPr>
        <a:xfrm>
          <a:off x="957231"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Workshop Approach</a:t>
          </a:r>
          <a:endParaRPr lang="en-AU" sz="3000" kern="1200" dirty="0"/>
        </a:p>
      </dsp:txBody>
      <dsp:txXfrm>
        <a:off x="957231" y="0"/>
        <a:ext cx="3639783" cy="769244"/>
      </dsp:txXfrm>
    </dsp:sp>
    <dsp:sp modelId="{A818A80A-A3CE-453B-9935-5332AEAA594C}">
      <dsp:nvSpPr>
        <dsp:cNvPr id="0" name=""/>
        <dsp:cNvSpPr/>
      </dsp:nvSpPr>
      <dsp:spPr>
        <a:xfrm>
          <a:off x="957231"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A9DA645-9CC8-4734-9571-39BEC0C1A46D}">
      <dsp:nvSpPr>
        <dsp:cNvPr id="0" name=""/>
        <dsp:cNvSpPr/>
      </dsp:nvSpPr>
      <dsp:spPr>
        <a:xfrm>
          <a:off x="1212016"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Can be easily scheduled and coordinated with participants’ schedules</a:t>
          </a:r>
          <a:endParaRPr lang="en-AU" sz="1200" kern="1200" dirty="0"/>
        </a:p>
      </dsp:txBody>
      <dsp:txXfrm>
        <a:off x="1212016" y="1375399"/>
        <a:ext cx="3384998" cy="623275"/>
      </dsp:txXfrm>
    </dsp:sp>
    <dsp:sp modelId="{1202E27E-BBC6-4D1C-8670-4C358625924B}">
      <dsp:nvSpPr>
        <dsp:cNvPr id="0" name=""/>
        <dsp:cNvSpPr/>
      </dsp:nvSpPr>
      <dsp:spPr>
        <a:xfrm>
          <a:off x="957231"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BC54D025-F2CA-4A11-8E61-32C4E4C97E8A}">
      <dsp:nvSpPr>
        <dsp:cNvPr id="0" name=""/>
        <dsp:cNvSpPr/>
      </dsp:nvSpPr>
      <dsp:spPr>
        <a:xfrm>
          <a:off x="1212016"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biases such as groupthink</a:t>
          </a:r>
          <a:endParaRPr lang="en-AU" sz="1200" kern="1200" dirty="0"/>
        </a:p>
      </dsp:txBody>
      <dsp:txXfrm>
        <a:off x="1212016" y="1998674"/>
        <a:ext cx="3384998" cy="623275"/>
      </dsp:txXfrm>
    </dsp:sp>
    <dsp:sp modelId="{D55DF152-C207-4F1B-9844-3D59D9497080}">
      <dsp:nvSpPr>
        <dsp:cNvPr id="0" name=""/>
        <dsp:cNvSpPr/>
      </dsp:nvSpPr>
      <dsp:spPr>
        <a:xfrm>
          <a:off x="957231"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6643486-E055-4213-9887-4D2B40F6DEFE}">
      <dsp:nvSpPr>
        <dsp:cNvPr id="0" name=""/>
        <dsp:cNvSpPr/>
      </dsp:nvSpPr>
      <dsp:spPr>
        <a:xfrm>
          <a:off x="1212016"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socially desirable responses, especially if one’s boss is in the room</a:t>
          </a:r>
          <a:endParaRPr lang="en-AU" sz="1200" kern="1200" dirty="0"/>
        </a:p>
      </dsp:txBody>
      <dsp:txXfrm>
        <a:off x="1212016" y="2621949"/>
        <a:ext cx="3384998" cy="623275"/>
      </dsp:txXfrm>
    </dsp:sp>
    <dsp:sp modelId="{52805823-34A6-4B1A-935C-9F26DE1373D4}">
      <dsp:nvSpPr>
        <dsp:cNvPr id="0" name=""/>
        <dsp:cNvSpPr/>
      </dsp:nvSpPr>
      <dsp:spPr>
        <a:xfrm>
          <a:off x="957231"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96B3353-2E71-4F6F-AA31-D0E9B16202E7}">
      <dsp:nvSpPr>
        <dsp:cNvPr id="0" name=""/>
        <dsp:cNvSpPr/>
      </dsp:nvSpPr>
      <dsp:spPr>
        <a:xfrm>
          <a:off x="1212016"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Anonymity of participant responses</a:t>
          </a:r>
          <a:endParaRPr lang="en-AU" sz="1200" kern="1200" dirty="0"/>
        </a:p>
      </dsp:txBody>
      <dsp:txXfrm>
        <a:off x="1212016" y="3245225"/>
        <a:ext cx="3384998" cy="623275"/>
      </dsp:txXfrm>
    </dsp:sp>
    <dsp:sp modelId="{573C3947-B1FC-4F32-AB64-9C66E7AA3FC3}">
      <dsp:nvSpPr>
        <dsp:cNvPr id="0" name=""/>
        <dsp:cNvSpPr/>
      </dsp:nvSpPr>
      <dsp:spPr>
        <a:xfrm>
          <a:off x="957231"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865C6E9D-57E4-45CF-A641-3DBE9A42BE06}">
      <dsp:nvSpPr>
        <dsp:cNvPr id="0" name=""/>
        <dsp:cNvSpPr/>
      </dsp:nvSpPr>
      <dsp:spPr>
        <a:xfrm>
          <a:off x="1212016"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Quantifiable safety data that has reached group consensus</a:t>
          </a:r>
          <a:endParaRPr lang="en-AU" sz="1200" kern="1200" dirty="0"/>
        </a:p>
      </dsp:txBody>
      <dsp:txXfrm>
        <a:off x="1212016" y="3868500"/>
        <a:ext cx="3384998" cy="623275"/>
      </dsp:txXfrm>
    </dsp:sp>
    <dsp:sp modelId="{CD8F7CF8-4E1F-467C-9FA9-B6D40B0DF39F}">
      <dsp:nvSpPr>
        <dsp:cNvPr id="0" name=""/>
        <dsp:cNvSpPr/>
      </dsp:nvSpPr>
      <dsp:spPr>
        <a:xfrm>
          <a:off x="957231"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A9E779B-F279-4CFD-B45E-28D9F2CF009C}">
      <dsp:nvSpPr>
        <dsp:cNvPr id="0" name=""/>
        <dsp:cNvSpPr/>
      </dsp:nvSpPr>
      <dsp:spPr>
        <a:xfrm>
          <a:off x="1212016"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Standardised participant risk output from workshop to workshop</a:t>
          </a:r>
          <a:endParaRPr lang="en-AU" sz="1200" kern="1200" dirty="0"/>
        </a:p>
      </dsp:txBody>
      <dsp:txXfrm>
        <a:off x="1212016" y="4491775"/>
        <a:ext cx="3384998" cy="623275"/>
      </dsp:txXfrm>
    </dsp:sp>
    <dsp:sp modelId="{C35CF644-C76D-44BA-8AF7-F1CA570219E2}">
      <dsp:nvSpPr>
        <dsp:cNvPr id="0" name=""/>
        <dsp:cNvSpPr/>
      </dsp:nvSpPr>
      <dsp:spPr>
        <a:xfrm>
          <a:off x="4779004" y="769244"/>
          <a:ext cx="3639783" cy="428209"/>
        </a:xfrm>
        <a:prstGeom prst="rect">
          <a:avLst/>
        </a:prstGeom>
        <a:solidFill>
          <a:srgbClr val="00B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2392F0-BF2B-4290-84FF-D362792C1E94}">
      <dsp:nvSpPr>
        <dsp:cNvPr id="0" name=""/>
        <dsp:cNvSpPr/>
      </dsp:nvSpPr>
      <dsp:spPr>
        <a:xfrm>
          <a:off x="4779004"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AC1B8FBC-CDCE-4813-B265-40DE9DE62D2D}">
      <dsp:nvSpPr>
        <dsp:cNvPr id="0" name=""/>
        <dsp:cNvSpPr/>
      </dsp:nvSpPr>
      <dsp:spPr>
        <a:xfrm>
          <a:off x="4779004"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Specializ Approach</a:t>
          </a:r>
          <a:endParaRPr lang="en-AU" sz="3000" kern="1200" dirty="0"/>
        </a:p>
      </dsp:txBody>
      <dsp:txXfrm>
        <a:off x="4779004" y="0"/>
        <a:ext cx="3639783" cy="769244"/>
      </dsp:txXfrm>
    </dsp:sp>
    <dsp:sp modelId="{AB8BBE1A-AE53-4BDA-9171-7D6AF60C9AAF}">
      <dsp:nvSpPr>
        <dsp:cNvPr id="0" name=""/>
        <dsp:cNvSpPr/>
      </dsp:nvSpPr>
      <dsp:spPr>
        <a:xfrm>
          <a:off x="4779004"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F7B0E26-FD90-4E05-ADEA-AE92E100898A}">
      <dsp:nvSpPr>
        <dsp:cNvPr id="0" name=""/>
        <dsp:cNvSpPr/>
      </dsp:nvSpPr>
      <dsp:spPr>
        <a:xfrm>
          <a:off x="5033788"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Participants complete Health Check and Safety assessments online and on their own time</a:t>
          </a:r>
          <a:endParaRPr lang="en-AU" sz="1200" kern="1200" dirty="0"/>
        </a:p>
      </dsp:txBody>
      <dsp:txXfrm>
        <a:off x="5033788" y="1375399"/>
        <a:ext cx="3384998" cy="623275"/>
      </dsp:txXfrm>
    </dsp:sp>
    <dsp:sp modelId="{3F238400-0B83-4876-B8AE-CA0F0D1CC629}">
      <dsp:nvSpPr>
        <dsp:cNvPr id="0" name=""/>
        <dsp:cNvSpPr/>
      </dsp:nvSpPr>
      <dsp:spPr>
        <a:xfrm>
          <a:off x="4779004"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7D320DB-F4FB-400C-9640-7844DE720301}">
      <dsp:nvSpPr>
        <dsp:cNvPr id="0" name=""/>
        <dsp:cNvSpPr/>
      </dsp:nvSpPr>
      <dsp:spPr>
        <a:xfrm>
          <a:off x="5033788"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anonymous allowing participants to freely state their beliefs</a:t>
          </a:r>
          <a:endParaRPr lang="en-AU" sz="1200" kern="1200" dirty="0"/>
        </a:p>
      </dsp:txBody>
      <dsp:txXfrm>
        <a:off x="5033788" y="1998674"/>
        <a:ext cx="3384998" cy="623275"/>
      </dsp:txXfrm>
    </dsp:sp>
    <dsp:sp modelId="{18991E8F-44A8-42C7-9516-CA8369CE552D}">
      <dsp:nvSpPr>
        <dsp:cNvPr id="0" name=""/>
        <dsp:cNvSpPr/>
      </dsp:nvSpPr>
      <dsp:spPr>
        <a:xfrm>
          <a:off x="4779004"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169BD50-BFCE-4C03-B188-4626FA964331}">
      <dsp:nvSpPr>
        <dsp:cNvPr id="0" name=""/>
        <dsp:cNvSpPr/>
      </dsp:nvSpPr>
      <dsp:spPr>
        <a:xfrm>
          <a:off x="5033788"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iterates until consensus is reached</a:t>
          </a:r>
          <a:endParaRPr lang="en-AU" sz="1200" kern="1200" dirty="0"/>
        </a:p>
      </dsp:txBody>
      <dsp:txXfrm>
        <a:off x="5033788" y="2621949"/>
        <a:ext cx="3384998" cy="623275"/>
      </dsp:txXfrm>
    </dsp:sp>
    <dsp:sp modelId="{60BE5BA7-BC56-4FD0-85D5-35E23CAD2399}">
      <dsp:nvSpPr>
        <dsp:cNvPr id="0" name=""/>
        <dsp:cNvSpPr/>
      </dsp:nvSpPr>
      <dsp:spPr>
        <a:xfrm>
          <a:off x="4779004"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5C76C04-004B-410D-A103-E7142BC83B7E}">
      <dsp:nvSpPr>
        <dsp:cNvPr id="0" name=""/>
        <dsp:cNvSpPr/>
      </dsp:nvSpPr>
      <dsp:spPr>
        <a:xfrm>
          <a:off x="5033788"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can produce comparable risk assessments across the entire organisation</a:t>
          </a:r>
          <a:endParaRPr lang="en-AU" sz="1200" kern="1200" dirty="0"/>
        </a:p>
      </dsp:txBody>
      <dsp:txXfrm>
        <a:off x="5033788" y="3245225"/>
        <a:ext cx="3384998" cy="623275"/>
      </dsp:txXfrm>
    </dsp:sp>
    <dsp:sp modelId="{5202C56F-EEFA-4ED8-9D25-AE493EEBB602}">
      <dsp:nvSpPr>
        <dsp:cNvPr id="0" name=""/>
        <dsp:cNvSpPr/>
      </dsp:nvSpPr>
      <dsp:spPr>
        <a:xfrm>
          <a:off x="4779004"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6E296A8-F9CB-47D8-909C-DA67DF699883}">
      <dsp:nvSpPr>
        <dsp:cNvPr id="0" name=""/>
        <dsp:cNvSpPr/>
      </dsp:nvSpPr>
      <dsp:spPr>
        <a:xfrm>
          <a:off x="5033788"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allows participants to feed off of each other’s ideas and vote on them</a:t>
          </a:r>
          <a:endParaRPr lang="en-AU" sz="1200" kern="1200" dirty="0"/>
        </a:p>
      </dsp:txBody>
      <dsp:txXfrm>
        <a:off x="5033788" y="3868500"/>
        <a:ext cx="3384998" cy="623275"/>
      </dsp:txXfrm>
    </dsp:sp>
    <dsp:sp modelId="{675BDB46-BBC9-450E-9245-446A028BC159}">
      <dsp:nvSpPr>
        <dsp:cNvPr id="0" name=""/>
        <dsp:cNvSpPr/>
      </dsp:nvSpPr>
      <dsp:spPr>
        <a:xfrm>
          <a:off x="4779004"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BE43802-B562-4436-B0B1-8E4828D45772}">
      <dsp:nvSpPr>
        <dsp:cNvPr id="0" name=""/>
        <dsp:cNvSpPr/>
      </dsp:nvSpPr>
      <dsp:spPr>
        <a:xfrm>
          <a:off x="5033788"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fast taking less than 10 minutes to complete one iteration</a:t>
          </a:r>
          <a:endParaRPr lang="en-AU" sz="1200" kern="1200" dirty="0"/>
        </a:p>
      </dsp:txBody>
      <dsp:txXfrm>
        <a:off x="5033788" y="4491775"/>
        <a:ext cx="3384998" cy="623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20FA9-B8C9-4643-B642-075A7D0FCEAF}">
      <dsp:nvSpPr>
        <dsp:cNvPr id="0" name=""/>
        <dsp:cNvSpPr/>
      </dsp:nvSpPr>
      <dsp:spPr>
        <a:xfrm>
          <a:off x="1123584" y="607763"/>
          <a:ext cx="4058097" cy="4058097"/>
        </a:xfrm>
        <a:prstGeom prst="blockArc">
          <a:avLst>
            <a:gd name="adj1" fmla="val 11880000"/>
            <a:gd name="adj2" fmla="val 1620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5AFD5D71-6F60-4275-A93C-4D60AC01EEC9}">
      <dsp:nvSpPr>
        <dsp:cNvPr id="0" name=""/>
        <dsp:cNvSpPr/>
      </dsp:nvSpPr>
      <dsp:spPr>
        <a:xfrm>
          <a:off x="1123584" y="607763"/>
          <a:ext cx="4058097" cy="4058097"/>
        </a:xfrm>
        <a:prstGeom prst="blockArc">
          <a:avLst>
            <a:gd name="adj1" fmla="val 7560000"/>
            <a:gd name="adj2" fmla="val 1188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9212203C-EACF-47C7-97D9-1B275770ED48}">
      <dsp:nvSpPr>
        <dsp:cNvPr id="0" name=""/>
        <dsp:cNvSpPr/>
      </dsp:nvSpPr>
      <dsp:spPr>
        <a:xfrm>
          <a:off x="1123584" y="607763"/>
          <a:ext cx="4058097" cy="4058097"/>
        </a:xfrm>
        <a:prstGeom prst="blockArc">
          <a:avLst>
            <a:gd name="adj1" fmla="val 3240000"/>
            <a:gd name="adj2" fmla="val 756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9245B8F4-F6BA-41C4-8EF7-CC85B9D9C2A5}">
      <dsp:nvSpPr>
        <dsp:cNvPr id="0" name=""/>
        <dsp:cNvSpPr/>
      </dsp:nvSpPr>
      <dsp:spPr>
        <a:xfrm>
          <a:off x="1123584" y="607763"/>
          <a:ext cx="4058097" cy="4058097"/>
        </a:xfrm>
        <a:prstGeom prst="blockArc">
          <a:avLst>
            <a:gd name="adj1" fmla="val 20520000"/>
            <a:gd name="adj2" fmla="val 324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CB04D655-D16C-41DE-97F1-F06A0C1857E0}">
      <dsp:nvSpPr>
        <dsp:cNvPr id="0" name=""/>
        <dsp:cNvSpPr/>
      </dsp:nvSpPr>
      <dsp:spPr>
        <a:xfrm>
          <a:off x="1123584" y="607763"/>
          <a:ext cx="4058097" cy="4058097"/>
        </a:xfrm>
        <a:prstGeom prst="blockArc">
          <a:avLst>
            <a:gd name="adj1" fmla="val 16200000"/>
            <a:gd name="adj2" fmla="val 2052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893A33FF-EE9C-483A-AD1C-106E203F16B5}">
      <dsp:nvSpPr>
        <dsp:cNvPr id="0" name=""/>
        <dsp:cNvSpPr/>
      </dsp:nvSpPr>
      <dsp:spPr>
        <a:xfrm>
          <a:off x="2219773" y="1703953"/>
          <a:ext cx="1865718" cy="1865718"/>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AU" sz="2500" kern="1200" dirty="0" smtClean="0"/>
            <a:t>Accurate safety data</a:t>
          </a:r>
          <a:endParaRPr lang="en-AU" sz="2500" kern="1200" dirty="0"/>
        </a:p>
      </dsp:txBody>
      <dsp:txXfrm>
        <a:off x="2493001" y="1977181"/>
        <a:ext cx="1319262" cy="1319262"/>
      </dsp:txXfrm>
    </dsp:sp>
    <dsp:sp modelId="{21B8C31F-12E1-49A2-9E07-A9ABE4D0DCEC}">
      <dsp:nvSpPr>
        <dsp:cNvPr id="0" name=""/>
        <dsp:cNvSpPr/>
      </dsp:nvSpPr>
      <dsp:spPr>
        <a:xfrm>
          <a:off x="2499631" y="1778"/>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Send assessments to enterprise participants</a:t>
          </a:r>
          <a:endParaRPr lang="en-AU" sz="1200" kern="1200" dirty="0"/>
        </a:p>
      </dsp:txBody>
      <dsp:txXfrm>
        <a:off x="2690891" y="193038"/>
        <a:ext cx="923482" cy="923482"/>
      </dsp:txXfrm>
    </dsp:sp>
    <dsp:sp modelId="{3CB70B27-4BB4-487D-8945-E5AA1029969F}">
      <dsp:nvSpPr>
        <dsp:cNvPr id="0" name=""/>
        <dsp:cNvSpPr/>
      </dsp:nvSpPr>
      <dsp:spPr>
        <a:xfrm>
          <a:off x="4384656" y="137132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Generate data</a:t>
          </a:r>
          <a:endParaRPr lang="en-AU" sz="1200" kern="1200" dirty="0"/>
        </a:p>
      </dsp:txBody>
      <dsp:txXfrm>
        <a:off x="4575916" y="1562589"/>
        <a:ext cx="923482" cy="923482"/>
      </dsp:txXfrm>
    </dsp:sp>
    <dsp:sp modelId="{4E450D07-8CDA-4F31-8D50-85D4321488CB}">
      <dsp:nvSpPr>
        <dsp:cNvPr id="0" name=""/>
        <dsp:cNvSpPr/>
      </dsp:nvSpPr>
      <dsp:spPr>
        <a:xfrm>
          <a:off x="3664641" y="358730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Evaluate data</a:t>
          </a:r>
          <a:endParaRPr lang="en-AU" sz="1200" kern="1200" dirty="0"/>
        </a:p>
      </dsp:txBody>
      <dsp:txXfrm>
        <a:off x="3855901" y="3778569"/>
        <a:ext cx="923482" cy="923482"/>
      </dsp:txXfrm>
    </dsp:sp>
    <dsp:sp modelId="{DD0E669D-27F4-4222-83E3-BB86A79F1302}">
      <dsp:nvSpPr>
        <dsp:cNvPr id="0" name=""/>
        <dsp:cNvSpPr/>
      </dsp:nvSpPr>
      <dsp:spPr>
        <a:xfrm>
          <a:off x="1334621" y="358730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Score data</a:t>
          </a:r>
          <a:endParaRPr lang="en-AU" sz="1200" kern="1200" dirty="0"/>
        </a:p>
      </dsp:txBody>
      <dsp:txXfrm>
        <a:off x="1525881" y="3778569"/>
        <a:ext cx="923482" cy="923482"/>
      </dsp:txXfrm>
    </dsp:sp>
    <dsp:sp modelId="{9E46E289-86C8-4DAF-BA13-A82C9A065C8A}">
      <dsp:nvSpPr>
        <dsp:cNvPr id="0" name=""/>
        <dsp:cNvSpPr/>
      </dsp:nvSpPr>
      <dsp:spPr>
        <a:xfrm>
          <a:off x="614606" y="137132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Evaluate agreement among participants</a:t>
          </a:r>
          <a:endParaRPr lang="en-AU" sz="1200" kern="1200" dirty="0"/>
        </a:p>
      </dsp:txBody>
      <dsp:txXfrm>
        <a:off x="805866" y="1562589"/>
        <a:ext cx="923482" cy="923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0B1FB-42B3-499F-9AA5-5CEA443708BE}">
      <dsp:nvSpPr>
        <dsp:cNvPr id="0" name=""/>
        <dsp:cNvSpPr/>
      </dsp:nvSpPr>
      <dsp:spPr>
        <a:xfrm>
          <a:off x="3309" y="0"/>
          <a:ext cx="2893929" cy="47821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January</a:t>
          </a:r>
          <a:endParaRPr lang="en-AU" sz="2400" b="1" kern="1200" dirty="0"/>
        </a:p>
      </dsp:txBody>
      <dsp:txXfrm>
        <a:off x="3309" y="0"/>
        <a:ext cx="2774375" cy="478217"/>
      </dsp:txXfrm>
    </dsp:sp>
    <dsp:sp modelId="{AA740F3D-34B6-4CD2-8B5D-7ED59A1F3076}">
      <dsp:nvSpPr>
        <dsp:cNvPr id="0" name=""/>
        <dsp:cNvSpPr/>
      </dsp:nvSpPr>
      <dsp:spPr>
        <a:xfrm>
          <a:off x="2318452" y="0"/>
          <a:ext cx="2893929" cy="4782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February</a:t>
          </a:r>
          <a:endParaRPr lang="en-AU" sz="2400" b="1" kern="1200" dirty="0"/>
        </a:p>
      </dsp:txBody>
      <dsp:txXfrm>
        <a:off x="2557561" y="0"/>
        <a:ext cx="2415712" cy="478217"/>
      </dsp:txXfrm>
    </dsp:sp>
    <dsp:sp modelId="{F4918AE9-9493-4027-A66D-E60C13819A0B}">
      <dsp:nvSpPr>
        <dsp:cNvPr id="0" name=""/>
        <dsp:cNvSpPr/>
      </dsp:nvSpPr>
      <dsp:spPr>
        <a:xfrm>
          <a:off x="4633596" y="0"/>
          <a:ext cx="2893929" cy="4782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March</a:t>
          </a:r>
          <a:endParaRPr lang="en-AU" sz="2400" b="1" kern="1200" dirty="0"/>
        </a:p>
      </dsp:txBody>
      <dsp:txXfrm>
        <a:off x="4872705" y="0"/>
        <a:ext cx="2415712" cy="478217"/>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defTabSz="658966">
              <a:defRPr sz="900" dirty="0"/>
            </a:lvl1pPr>
          </a:lstStyle>
          <a:p>
            <a:pPr>
              <a:defRPr/>
            </a:pPr>
            <a:endParaRPr lang="en-GB" dirty="0"/>
          </a:p>
        </p:txBody>
      </p:sp>
      <p:sp>
        <p:nvSpPr>
          <p:cNvPr id="3" name="Date Placeholder 2"/>
          <p:cNvSpPr>
            <a:spLocks noGrp="1"/>
          </p:cNvSpPr>
          <p:nvPr>
            <p:ph type="dt" sz="quarter" idx="1"/>
          </p:nvPr>
        </p:nvSpPr>
        <p:spPr bwMode="auto">
          <a:xfrm>
            <a:off x="5798822" y="4"/>
            <a:ext cx="4433403"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algn="r" defTabSz="658966">
              <a:defRPr sz="900"/>
            </a:lvl1pPr>
          </a:lstStyle>
          <a:p>
            <a:pPr>
              <a:defRPr/>
            </a:pPr>
            <a:fld id="{D8F4E171-0629-4DEA-8FE5-2265E5347281}" type="datetimeFigureOut">
              <a:rPr lang="en-US"/>
              <a:pPr>
                <a:defRPr/>
              </a:pPr>
              <a:t>7/26/2012</a:t>
            </a:fld>
            <a:endParaRPr lang="en-GB" dirty="0"/>
          </a:p>
        </p:txBody>
      </p:sp>
      <p:sp>
        <p:nvSpPr>
          <p:cNvPr id="4" name="Footer Placeholder 3"/>
          <p:cNvSpPr>
            <a:spLocks noGrp="1"/>
          </p:cNvSpPr>
          <p:nvPr>
            <p:ph type="ftr" sz="quarter" idx="2"/>
          </p:nvPr>
        </p:nvSpPr>
        <p:spPr bwMode="auto">
          <a:xfrm>
            <a:off x="1" y="6743202"/>
            <a:ext cx="4435798"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defTabSz="658966">
              <a:defRPr sz="900" dirty="0"/>
            </a:lvl1pPr>
          </a:lstStyle>
          <a:p>
            <a:pPr>
              <a:defRPr/>
            </a:pPr>
            <a:endParaRPr lang="en-GB" dirty="0"/>
          </a:p>
        </p:txBody>
      </p:sp>
      <p:sp>
        <p:nvSpPr>
          <p:cNvPr id="5" name="Slide Number Placeholder 4"/>
          <p:cNvSpPr>
            <a:spLocks noGrp="1"/>
          </p:cNvSpPr>
          <p:nvPr>
            <p:ph type="sldNum" sz="quarter" idx="3"/>
          </p:nvPr>
        </p:nvSpPr>
        <p:spPr bwMode="auto">
          <a:xfrm>
            <a:off x="5798822" y="6743202"/>
            <a:ext cx="4433403"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algn="r" defTabSz="658966">
              <a:defRPr sz="900"/>
            </a:lvl1pPr>
          </a:lstStyle>
          <a:p>
            <a:pPr>
              <a:defRPr/>
            </a:pPr>
            <a:fld id="{65AEFF26-A2D1-4F78-BF02-BDA3A21EB053}" type="slidenum">
              <a:rPr lang="en-GB"/>
              <a:pPr>
                <a:defRPr/>
              </a:pPr>
              <a:t>‹#›</a:t>
            </a:fld>
            <a:endParaRPr lang="en-GB" dirty="0"/>
          </a:p>
        </p:txBody>
      </p:sp>
    </p:spTree>
    <p:extLst>
      <p:ext uri="{BB962C8B-B14F-4D97-AF65-F5344CB8AC3E}">
        <p14:creationId xmlns:p14="http://schemas.microsoft.com/office/powerpoint/2010/main" val="1255161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3" name="Date Placeholder 2"/>
          <p:cNvSpPr>
            <a:spLocks noGrp="1"/>
          </p:cNvSpPr>
          <p:nvPr>
            <p:ph type="dt" idx="1"/>
          </p:nvPr>
        </p:nvSpPr>
        <p:spPr bwMode="auto">
          <a:xfrm>
            <a:off x="5798822" y="4"/>
            <a:ext cx="4433403"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algn="r" defTabSz="658966">
              <a:defRPr sz="1200">
                <a:latin typeface="Calibri" pitchFamily="34" charset="0"/>
              </a:defRPr>
            </a:lvl1pPr>
          </a:lstStyle>
          <a:p>
            <a:pPr>
              <a:defRPr/>
            </a:pPr>
            <a:fld id="{A6C25497-7110-4CD9-8EB7-D854FECC23F9}" type="datetimeFigureOut">
              <a:rPr lang="en-AU" smtClean="0"/>
              <a:pPr>
                <a:defRPr/>
              </a:pPr>
              <a:t>26/07/2012</a:t>
            </a:fld>
            <a:endParaRPr lang="en-AU" dirty="0"/>
          </a:p>
        </p:txBody>
      </p:sp>
      <p:sp>
        <p:nvSpPr>
          <p:cNvPr id="4" name="Slide Image Placeholder 3"/>
          <p:cNvSpPr>
            <a:spLocks noGrp="1" noRot="1" noChangeAspect="1"/>
          </p:cNvSpPr>
          <p:nvPr>
            <p:ph type="sldImg" idx="2"/>
          </p:nvPr>
        </p:nvSpPr>
        <p:spPr>
          <a:xfrm>
            <a:off x="3346450" y="533400"/>
            <a:ext cx="3543300" cy="2659063"/>
          </a:xfrm>
          <a:prstGeom prst="rect">
            <a:avLst/>
          </a:prstGeom>
          <a:noFill/>
          <a:ln w="12700">
            <a:solidFill>
              <a:prstClr val="black"/>
            </a:solidFill>
          </a:ln>
        </p:spPr>
        <p:txBody>
          <a:bodyPr vert="horz" lIns="144651" tIns="72327" rIns="144651" bIns="72327" rtlCol="0" anchor="ctr"/>
          <a:lstStyle/>
          <a:p>
            <a:pPr lvl="0"/>
            <a:endParaRPr lang="en-GB" noProof="0" dirty="0"/>
          </a:p>
        </p:txBody>
      </p:sp>
      <p:sp>
        <p:nvSpPr>
          <p:cNvPr id="5" name="Notes Placeholder 4"/>
          <p:cNvSpPr>
            <a:spLocks noGrp="1"/>
          </p:cNvSpPr>
          <p:nvPr>
            <p:ph type="body" sz="quarter" idx="3"/>
          </p:nvPr>
        </p:nvSpPr>
        <p:spPr bwMode="auto">
          <a:xfrm>
            <a:off x="1023463" y="3372167"/>
            <a:ext cx="8187690" cy="319468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p>
            <a:pPr lvl="0"/>
            <a:r>
              <a:rPr lang="en-AU" noProof="0" smtClean="0"/>
              <a:t>Click to edit Master text styles</a:t>
            </a:r>
          </a:p>
          <a:p>
            <a:pPr lvl="0"/>
            <a:r>
              <a:rPr lang="en-AU" noProof="0" smtClean="0"/>
              <a:t>Second level</a:t>
            </a:r>
          </a:p>
          <a:p>
            <a:pPr lvl="0"/>
            <a:r>
              <a:rPr lang="en-AU" noProof="0" smtClean="0"/>
              <a:t>Third level</a:t>
            </a:r>
          </a:p>
          <a:p>
            <a:pPr lvl="0"/>
            <a:r>
              <a:rPr lang="en-AU" noProof="0" smtClean="0"/>
              <a:t>Fourth level</a:t>
            </a:r>
          </a:p>
          <a:p>
            <a:pPr lvl="0"/>
            <a:r>
              <a:rPr lang="en-AU" noProof="0" smtClean="0"/>
              <a:t>Fifth level</a:t>
            </a:r>
          </a:p>
        </p:txBody>
      </p:sp>
      <p:sp>
        <p:nvSpPr>
          <p:cNvPr id="6" name="Footer Placeholder 5"/>
          <p:cNvSpPr>
            <a:spLocks noGrp="1"/>
          </p:cNvSpPr>
          <p:nvPr>
            <p:ph type="ftr" sz="quarter" idx="4"/>
          </p:nvPr>
        </p:nvSpPr>
        <p:spPr bwMode="auto">
          <a:xfrm>
            <a:off x="1" y="6743202"/>
            <a:ext cx="4435798"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7" name="Slide Number Placeholder 6"/>
          <p:cNvSpPr>
            <a:spLocks noGrp="1"/>
          </p:cNvSpPr>
          <p:nvPr>
            <p:ph type="sldNum" sz="quarter" idx="5"/>
          </p:nvPr>
        </p:nvSpPr>
        <p:spPr bwMode="auto">
          <a:xfrm>
            <a:off x="5798822" y="6743202"/>
            <a:ext cx="4433403"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algn="r" defTabSz="658966">
              <a:defRPr sz="1200">
                <a:latin typeface="Calibri" pitchFamily="34" charset="0"/>
              </a:defRPr>
            </a:lvl1pPr>
          </a:lstStyle>
          <a:p>
            <a:pPr>
              <a:defRPr/>
            </a:pPr>
            <a:fld id="{DB19E439-0A36-4389-B1D4-036D35E9F4EA}" type="slidenum">
              <a:rPr lang="en-AU" smtClean="0"/>
              <a:pPr>
                <a:defRPr/>
              </a:pPr>
              <a:t>‹#›</a:t>
            </a:fld>
            <a:endParaRPr lang="en-AU" dirty="0"/>
          </a:p>
        </p:txBody>
      </p:sp>
    </p:spTree>
    <p:extLst>
      <p:ext uri="{BB962C8B-B14F-4D97-AF65-F5344CB8AC3E}">
        <p14:creationId xmlns:p14="http://schemas.microsoft.com/office/powerpoint/2010/main" val="40588784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mn-lt"/>
        <a:ea typeface="+mn-ea"/>
        <a:cs typeface="+mn-cs"/>
      </a:defRPr>
    </a:lvl1pPr>
    <a:lvl2pPr marL="742950" indent="-285750" algn="l" rtl="0" eaLnBrk="0" fontAlgn="base" hangingPunct="0">
      <a:spcBef>
        <a:spcPct val="30000"/>
      </a:spcBef>
      <a:spcAft>
        <a:spcPct val="0"/>
      </a:spcAft>
      <a:defRPr sz="1100" kern="1200">
        <a:solidFill>
          <a:schemeClr val="tx1"/>
        </a:solidFill>
        <a:latin typeface="+mn-lt"/>
        <a:ea typeface="+mn-ea"/>
        <a:cs typeface="+mn-cs"/>
      </a:defRPr>
    </a:lvl2pPr>
    <a:lvl3pPr marL="1143000" indent="-228600" algn="l" rtl="0" eaLnBrk="0" fontAlgn="base" hangingPunct="0">
      <a:spcBef>
        <a:spcPct val="30000"/>
      </a:spcBef>
      <a:spcAft>
        <a:spcPct val="0"/>
      </a:spcAft>
      <a:defRPr sz="1100" kern="1200">
        <a:solidFill>
          <a:schemeClr val="tx1"/>
        </a:solidFill>
        <a:latin typeface="+mn-lt"/>
        <a:ea typeface="+mn-ea"/>
        <a:cs typeface="+mn-cs"/>
      </a:defRPr>
    </a:lvl3pPr>
    <a:lvl4pPr marL="1600200" indent="-228600" algn="l" rtl="0" eaLnBrk="0" fontAlgn="base" hangingPunct="0">
      <a:spcBef>
        <a:spcPct val="30000"/>
      </a:spcBef>
      <a:spcAft>
        <a:spcPct val="0"/>
      </a:spcAft>
      <a:defRPr sz="1100" kern="1200">
        <a:solidFill>
          <a:schemeClr val="tx1"/>
        </a:solidFill>
        <a:latin typeface="+mn-lt"/>
        <a:ea typeface="+mn-ea"/>
        <a:cs typeface="+mn-cs"/>
      </a:defRPr>
    </a:lvl4pPr>
    <a:lvl5pPr marL="2057400" indent="-228600" algn="l" rtl="0" eaLnBrk="0" fontAlgn="base" hangingPunct="0">
      <a:spcBef>
        <a:spcPct val="30000"/>
      </a:spcBef>
      <a:spcAft>
        <a:spcPct val="0"/>
      </a:spcAft>
      <a:defRPr sz="1100" kern="1200">
        <a:solidFill>
          <a:schemeClr val="tx1"/>
        </a:solidFill>
        <a:latin typeface="+mn-lt"/>
        <a:ea typeface="+mn-ea"/>
        <a:cs typeface="+mn-cs"/>
      </a:defRPr>
    </a:lvl5pPr>
    <a:lvl6pPr marL="2148780" algn="l" defTabSz="859512" rtl="0" eaLnBrk="1" latinLnBrk="0" hangingPunct="1">
      <a:defRPr sz="1100" kern="1200">
        <a:solidFill>
          <a:schemeClr val="tx1"/>
        </a:solidFill>
        <a:latin typeface="+mn-lt"/>
        <a:ea typeface="+mn-ea"/>
        <a:cs typeface="+mn-cs"/>
      </a:defRPr>
    </a:lvl6pPr>
    <a:lvl7pPr marL="2578536" algn="l" defTabSz="859512" rtl="0" eaLnBrk="1" latinLnBrk="0" hangingPunct="1">
      <a:defRPr sz="1100" kern="1200">
        <a:solidFill>
          <a:schemeClr val="tx1"/>
        </a:solidFill>
        <a:latin typeface="+mn-lt"/>
        <a:ea typeface="+mn-ea"/>
        <a:cs typeface="+mn-cs"/>
      </a:defRPr>
    </a:lvl7pPr>
    <a:lvl8pPr marL="3008291" algn="l" defTabSz="859512" rtl="0" eaLnBrk="1" latinLnBrk="0" hangingPunct="1">
      <a:defRPr sz="1100" kern="1200">
        <a:solidFill>
          <a:schemeClr val="tx1"/>
        </a:solidFill>
        <a:latin typeface="+mn-lt"/>
        <a:ea typeface="+mn-ea"/>
        <a:cs typeface="+mn-cs"/>
      </a:defRPr>
    </a:lvl8pPr>
    <a:lvl9pPr marL="3438048" algn="l" defTabSz="85951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109" charset="-128"/>
              </a:defRPr>
            </a:lvl1pPr>
            <a:lvl2pPr marL="39263129" indent="-38789881">
              <a:defRPr sz="1200">
                <a:solidFill>
                  <a:schemeClr val="tx1"/>
                </a:solidFill>
                <a:latin typeface="Arial" charset="0"/>
                <a:ea typeface="ＭＳ Ｐゴシック" pitchFamily="-109" charset="-128"/>
              </a:defRPr>
            </a:lvl2pPr>
            <a:lvl3pPr>
              <a:defRPr sz="1200">
                <a:solidFill>
                  <a:schemeClr val="tx1"/>
                </a:solidFill>
                <a:latin typeface="Arial" charset="0"/>
                <a:ea typeface="ＭＳ Ｐゴシック" pitchFamily="-109" charset="-128"/>
              </a:defRPr>
            </a:lvl3pPr>
            <a:lvl4pPr>
              <a:defRPr sz="1200">
                <a:solidFill>
                  <a:schemeClr val="tx1"/>
                </a:solidFill>
                <a:latin typeface="Arial" charset="0"/>
                <a:ea typeface="ＭＳ Ｐゴシック" pitchFamily="-109" charset="-128"/>
              </a:defRPr>
            </a:lvl4pPr>
            <a:lvl5pPr>
              <a:defRPr sz="1200">
                <a:solidFill>
                  <a:schemeClr val="tx1"/>
                </a:solidFill>
                <a:latin typeface="Arial" charset="0"/>
                <a:ea typeface="ＭＳ Ｐゴシック" pitchFamily="-109" charset="-128"/>
              </a:defRPr>
            </a:lvl5pPr>
            <a:lvl6pPr marL="473248" eaLnBrk="0" fontAlgn="base" hangingPunct="0">
              <a:spcBef>
                <a:spcPct val="0"/>
              </a:spcBef>
              <a:spcAft>
                <a:spcPct val="0"/>
              </a:spcAft>
              <a:defRPr sz="1200">
                <a:solidFill>
                  <a:schemeClr val="tx1"/>
                </a:solidFill>
                <a:latin typeface="Arial" charset="0"/>
                <a:ea typeface="ＭＳ Ｐゴシック" pitchFamily="-109" charset="-128"/>
              </a:defRPr>
            </a:lvl6pPr>
            <a:lvl7pPr marL="946495" eaLnBrk="0" fontAlgn="base" hangingPunct="0">
              <a:spcBef>
                <a:spcPct val="0"/>
              </a:spcBef>
              <a:spcAft>
                <a:spcPct val="0"/>
              </a:spcAft>
              <a:defRPr sz="1200">
                <a:solidFill>
                  <a:schemeClr val="tx1"/>
                </a:solidFill>
                <a:latin typeface="Arial" charset="0"/>
                <a:ea typeface="ＭＳ Ｐゴシック" pitchFamily="-109" charset="-128"/>
              </a:defRPr>
            </a:lvl7pPr>
            <a:lvl8pPr marL="1419743" eaLnBrk="0" fontAlgn="base" hangingPunct="0">
              <a:spcBef>
                <a:spcPct val="0"/>
              </a:spcBef>
              <a:spcAft>
                <a:spcPct val="0"/>
              </a:spcAft>
              <a:defRPr sz="1200">
                <a:solidFill>
                  <a:schemeClr val="tx1"/>
                </a:solidFill>
                <a:latin typeface="Arial" charset="0"/>
                <a:ea typeface="ＭＳ Ｐゴシック" pitchFamily="-109" charset="-128"/>
              </a:defRPr>
            </a:lvl8pPr>
            <a:lvl9pPr marL="1892991" eaLnBrk="0" fontAlgn="base" hangingPunct="0">
              <a:spcBef>
                <a:spcPct val="0"/>
              </a:spcBef>
              <a:spcAft>
                <a:spcPct val="0"/>
              </a:spcAft>
              <a:defRPr sz="1200">
                <a:solidFill>
                  <a:schemeClr val="tx1"/>
                </a:solidFill>
                <a:latin typeface="Arial" charset="0"/>
                <a:ea typeface="ＭＳ Ｐゴシック" pitchFamily="-109" charset="-128"/>
              </a:defRPr>
            </a:lvl9pPr>
          </a:lstStyle>
          <a:p>
            <a:fld id="{C5469CD4-A105-4F60-87CC-AA0ECBD31DDD}" type="slidenum">
              <a:rPr lang="en-US"/>
              <a:pPr/>
              <a:t>0</a:t>
            </a:fld>
            <a:endParaRPr lang="en-US" dirty="0"/>
          </a:p>
        </p:txBody>
      </p:sp>
      <p:sp>
        <p:nvSpPr>
          <p:cNvPr id="15363" name="Rectangle 2"/>
          <p:cNvSpPr>
            <a:spLocks noGrp="1" noRot="1" noChangeAspect="1" noChangeArrowheads="1"/>
          </p:cNvSpPr>
          <p:nvPr>
            <p:ph type="sldImg"/>
          </p:nvPr>
        </p:nvSpPr>
        <p:spPr>
          <a:xfrm>
            <a:off x="3346450" y="533400"/>
            <a:ext cx="3543300" cy="2659063"/>
          </a:xfrm>
          <a:solidFill>
            <a:srgbClr val="FFFFFF"/>
          </a:solidFill>
          <a:ln/>
        </p:spPr>
      </p:sp>
      <p:sp>
        <p:nvSpPr>
          <p:cNvPr id="15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charset="0"/>
              <a:ea typeface="ＭＳ Ｐゴシック" pitchFamily="-109"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9</a:t>
            </a:fld>
            <a:endParaRPr lang="en-AU" dirty="0"/>
          </a:p>
        </p:txBody>
      </p:sp>
    </p:spTree>
    <p:extLst>
      <p:ext uri="{BB962C8B-B14F-4D97-AF65-F5344CB8AC3E}">
        <p14:creationId xmlns:p14="http://schemas.microsoft.com/office/powerpoint/2010/main" val="1369884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10</a:t>
            </a:fld>
            <a:endParaRPr lang="en-AU" dirty="0"/>
          </a:p>
        </p:txBody>
      </p:sp>
    </p:spTree>
    <p:extLst>
      <p:ext uri="{BB962C8B-B14F-4D97-AF65-F5344CB8AC3E}">
        <p14:creationId xmlns:p14="http://schemas.microsoft.com/office/powerpoint/2010/main" val="864971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11</a:t>
            </a:fld>
            <a:endParaRPr lang="en-AU" dirty="0"/>
          </a:p>
        </p:txBody>
      </p:sp>
    </p:spTree>
    <p:extLst>
      <p:ext uri="{BB962C8B-B14F-4D97-AF65-F5344CB8AC3E}">
        <p14:creationId xmlns:p14="http://schemas.microsoft.com/office/powerpoint/2010/main" val="4014105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12</a:t>
            </a:fld>
            <a:endParaRPr lang="en-AU" dirty="0"/>
          </a:p>
        </p:txBody>
      </p:sp>
    </p:spTree>
    <p:extLst>
      <p:ext uri="{BB962C8B-B14F-4D97-AF65-F5344CB8AC3E}">
        <p14:creationId xmlns:p14="http://schemas.microsoft.com/office/powerpoint/2010/main" val="124668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13</a:t>
            </a:fld>
            <a:endParaRPr lang="en-AU" dirty="0"/>
          </a:p>
        </p:txBody>
      </p:sp>
    </p:spTree>
    <p:extLst>
      <p:ext uri="{BB962C8B-B14F-4D97-AF65-F5344CB8AC3E}">
        <p14:creationId xmlns:p14="http://schemas.microsoft.com/office/powerpoint/2010/main" val="3118181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14</a:t>
            </a:fld>
            <a:endParaRPr lang="en-AU" dirty="0"/>
          </a:p>
        </p:txBody>
      </p:sp>
    </p:spTree>
    <p:extLst>
      <p:ext uri="{BB962C8B-B14F-4D97-AF65-F5344CB8AC3E}">
        <p14:creationId xmlns:p14="http://schemas.microsoft.com/office/powerpoint/2010/main" val="2719889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15</a:t>
            </a:fld>
            <a:endParaRPr lang="en-AU" dirty="0"/>
          </a:p>
        </p:txBody>
      </p:sp>
    </p:spTree>
    <p:extLst>
      <p:ext uri="{BB962C8B-B14F-4D97-AF65-F5344CB8AC3E}">
        <p14:creationId xmlns:p14="http://schemas.microsoft.com/office/powerpoint/2010/main" val="530131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16</a:t>
            </a:fld>
            <a:endParaRPr lang="en-AU" dirty="0"/>
          </a:p>
        </p:txBody>
      </p:sp>
    </p:spTree>
    <p:extLst>
      <p:ext uri="{BB962C8B-B14F-4D97-AF65-F5344CB8AC3E}">
        <p14:creationId xmlns:p14="http://schemas.microsoft.com/office/powerpoint/2010/main" val="3290389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17</a:t>
            </a:fld>
            <a:endParaRPr lang="en-AU" dirty="0"/>
          </a:p>
        </p:txBody>
      </p:sp>
    </p:spTree>
    <p:extLst>
      <p:ext uri="{BB962C8B-B14F-4D97-AF65-F5344CB8AC3E}">
        <p14:creationId xmlns:p14="http://schemas.microsoft.com/office/powerpoint/2010/main" val="1987077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18</a:t>
            </a:fld>
            <a:endParaRPr lang="en-AU" dirty="0"/>
          </a:p>
        </p:txBody>
      </p:sp>
    </p:spTree>
    <p:extLst>
      <p:ext uri="{BB962C8B-B14F-4D97-AF65-F5344CB8AC3E}">
        <p14:creationId xmlns:p14="http://schemas.microsoft.com/office/powerpoint/2010/main" val="269960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a:t>
            </a:fld>
            <a:endParaRPr lang="en-AU" dirty="0"/>
          </a:p>
        </p:txBody>
      </p:sp>
    </p:spTree>
    <p:extLst>
      <p:ext uri="{BB962C8B-B14F-4D97-AF65-F5344CB8AC3E}">
        <p14:creationId xmlns:p14="http://schemas.microsoft.com/office/powerpoint/2010/main" val="2341617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a:t>
            </a:fld>
            <a:endParaRPr lang="en-AU" dirty="0"/>
          </a:p>
        </p:txBody>
      </p:sp>
    </p:spTree>
    <p:extLst>
      <p:ext uri="{BB962C8B-B14F-4D97-AF65-F5344CB8AC3E}">
        <p14:creationId xmlns:p14="http://schemas.microsoft.com/office/powerpoint/2010/main" val="1676326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3</a:t>
            </a:fld>
            <a:endParaRPr lang="en-AU" dirty="0"/>
          </a:p>
        </p:txBody>
      </p:sp>
    </p:spTree>
    <p:extLst>
      <p:ext uri="{BB962C8B-B14F-4D97-AF65-F5344CB8AC3E}">
        <p14:creationId xmlns:p14="http://schemas.microsoft.com/office/powerpoint/2010/main" val="1676326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4</a:t>
            </a:fld>
            <a:endParaRPr lang="en-AU" dirty="0"/>
          </a:p>
        </p:txBody>
      </p:sp>
    </p:spTree>
    <p:extLst>
      <p:ext uri="{BB962C8B-B14F-4D97-AF65-F5344CB8AC3E}">
        <p14:creationId xmlns:p14="http://schemas.microsoft.com/office/powerpoint/2010/main" val="291524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5</a:t>
            </a:fld>
            <a:endParaRPr lang="en-AU" dirty="0"/>
          </a:p>
        </p:txBody>
      </p:sp>
    </p:spTree>
    <p:extLst>
      <p:ext uri="{BB962C8B-B14F-4D97-AF65-F5344CB8AC3E}">
        <p14:creationId xmlns:p14="http://schemas.microsoft.com/office/powerpoint/2010/main" val="3806545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6</a:t>
            </a:fld>
            <a:endParaRPr lang="en-AU" dirty="0"/>
          </a:p>
        </p:txBody>
      </p:sp>
    </p:spTree>
    <p:extLst>
      <p:ext uri="{BB962C8B-B14F-4D97-AF65-F5344CB8AC3E}">
        <p14:creationId xmlns:p14="http://schemas.microsoft.com/office/powerpoint/2010/main" val="2887480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7</a:t>
            </a:fld>
            <a:endParaRPr lang="en-AU" dirty="0"/>
          </a:p>
        </p:txBody>
      </p:sp>
    </p:spTree>
    <p:extLst>
      <p:ext uri="{BB962C8B-B14F-4D97-AF65-F5344CB8AC3E}">
        <p14:creationId xmlns:p14="http://schemas.microsoft.com/office/powerpoint/2010/main" val="363156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8</a:t>
            </a:fld>
            <a:endParaRPr lang="en-AU" dirty="0"/>
          </a:p>
        </p:txBody>
      </p:sp>
    </p:spTree>
    <p:extLst>
      <p:ext uri="{BB962C8B-B14F-4D97-AF65-F5344CB8AC3E}">
        <p14:creationId xmlns:p14="http://schemas.microsoft.com/office/powerpoint/2010/main" val="1501085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oleObject" Target="../embeddings/oleObject5.bin"/><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vmlDrawing" Target="../drawings/vmlDrawing6.v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24"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3690"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 name="Title Placeholder 1"/>
          <p:cNvSpPr>
            <a:spLocks noGrp="1"/>
          </p:cNvSpPr>
          <p:nvPr>
            <p:ph type="ctrTitle" hasCustomPrompt="1"/>
            <p:custDataLst>
              <p:tags r:id="rId3"/>
            </p:custDataLst>
          </p:nvPr>
        </p:nvSpPr>
        <p:spPr>
          <a:xfrm>
            <a:off x="1142821" y="2886328"/>
            <a:ext cx="6809231" cy="371042"/>
          </a:xfrm>
          <a:prstGeom prst="rect">
            <a:avLst/>
          </a:prstGeom>
        </p:spPr>
        <p:txBody>
          <a:bodyPr wrap="none">
            <a:spAutoFit/>
          </a:bodyPr>
          <a:lstStyle>
            <a:lvl1pPr marL="0" marR="0" indent="0" defTabSz="957998" rtl="0" eaLnBrk="0" fontAlgn="base" latinLnBrk="0" hangingPunct="0">
              <a:lnSpc>
                <a:spcPts val="2800"/>
              </a:lnSpc>
              <a:spcBef>
                <a:spcPct val="0"/>
              </a:spcBef>
              <a:spcAft>
                <a:spcPct val="0"/>
              </a:spcAft>
              <a:tabLst/>
              <a:defRPr sz="2800" b="0" baseline="0">
                <a:solidFill>
                  <a:schemeClr val="tx2"/>
                </a:solidFill>
                <a:latin typeface="Times New Roman" pitchFamily="18" charset="0"/>
              </a:defRPr>
            </a:lvl1pPr>
          </a:lstStyle>
          <a:p>
            <a:pPr lvl="0"/>
            <a:r>
              <a:rPr lang="en-AU" noProof="0" smtClean="0"/>
              <a:t>Title – Times New Roman 28pt (One line only)</a:t>
            </a:r>
          </a:p>
        </p:txBody>
      </p:sp>
      <p:sp>
        <p:nvSpPr>
          <p:cNvPr id="26" name="Text Placeholder 2"/>
          <p:cNvSpPr>
            <a:spLocks noGrp="1"/>
          </p:cNvSpPr>
          <p:nvPr>
            <p:ph type="subTitle" idx="1" hasCustomPrompt="1"/>
            <p:custDataLst>
              <p:tags r:id="rId4"/>
            </p:custDataLst>
          </p:nvPr>
        </p:nvSpPr>
        <p:spPr>
          <a:xfrm>
            <a:off x="396878" y="6084097"/>
            <a:ext cx="2104643" cy="226216"/>
          </a:xfrm>
          <a:prstGeom prst="rect">
            <a:avLst/>
          </a:prstGeom>
        </p:spPr>
        <p:txBody>
          <a:bodyPr wrap="none" lIns="0" tIns="0" rIns="0" bIns="0" anchor="b" anchorCtr="0">
            <a:spAutoFit/>
          </a:bodyPr>
          <a:lstStyle>
            <a:lvl1pPr marL="0" indent="0" eaLnBrk="1" hangingPunct="1">
              <a:lnSpc>
                <a:spcPct val="106000"/>
              </a:lnSpc>
              <a:spcBef>
                <a:spcPct val="15000"/>
              </a:spcBef>
              <a:buFont typeface="Wingdings 2" pitchFamily="18" charset="2"/>
              <a:buNone/>
              <a:defRPr b="1" smtClean="0"/>
            </a:lvl1pPr>
          </a:lstStyle>
          <a:p>
            <a:pPr eaLnBrk="1" hangingPunct="1">
              <a:lnSpc>
                <a:spcPct val="106000"/>
              </a:lnSpc>
              <a:spcBef>
                <a:spcPct val="15000"/>
              </a:spcBef>
              <a:buFont typeface="Wingdings 2" pitchFamily="18" charset="2"/>
              <a:buNone/>
            </a:pPr>
            <a:r>
              <a:rPr lang="en-AU" smtClean="0"/>
              <a:t>Location, dd Month yyyy</a:t>
            </a:r>
            <a:endParaRPr lang="en-AU" dirty="0"/>
          </a:p>
        </p:txBody>
      </p:sp>
      <p:sp>
        <p:nvSpPr>
          <p:cNvPr id="29" name="Text Placeholder 28"/>
          <p:cNvSpPr>
            <a:spLocks noGrp="1"/>
          </p:cNvSpPr>
          <p:nvPr>
            <p:ph type="body" sz="quarter" idx="10" hasCustomPrompt="1"/>
            <p:custDataLst>
              <p:tags r:id="rId5"/>
            </p:custDataLst>
          </p:nvPr>
        </p:nvSpPr>
        <p:spPr>
          <a:xfrm>
            <a:off x="1142822" y="3268721"/>
            <a:ext cx="4977575" cy="371042"/>
          </a:xfrm>
          <a:prstGeom prst="rect">
            <a:avLst/>
          </a:prstGeom>
        </p:spPr>
        <p:txBody>
          <a:bodyPr wrap="none" lIns="0" tIns="0" rIns="0" bIns="0">
            <a:spAutoFit/>
          </a:bodyPr>
          <a:lstStyle>
            <a:lvl1pPr marL="0" indent="0">
              <a:lnSpc>
                <a:spcPts val="2800"/>
              </a:lnSpc>
              <a:spcBef>
                <a:spcPts val="0"/>
              </a:spcBef>
              <a:defRPr sz="2800">
                <a:solidFill>
                  <a:schemeClr val="accent2"/>
                </a:solidFill>
                <a:latin typeface="Times New Roman" pitchFamily="18" charset="0"/>
                <a:cs typeface="Times New Roman" pitchFamily="18" charset="0"/>
              </a:defRPr>
            </a:lvl1pPr>
          </a:lstStyle>
          <a:p>
            <a:pPr lvl="0"/>
            <a:r>
              <a:rPr lang="en-AU" noProof="0" smtClean="0"/>
              <a:t>Subtitle – Times New Roman 28pt</a:t>
            </a:r>
            <a:endParaRPr lang="en-AU" noProof="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4714" name="think-cell Slide" r:id="rId8" imgW="0" imgH="0" progId="">
                  <p:embed/>
                </p:oleObj>
              </mc:Choice>
              <mc:Fallback>
                <p:oleObj name="think-cell Slide" r:id="rId8"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6"/>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_noNum">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5242"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4218"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8" name="Rectangle 7"/>
          <p:cNvSpPr>
            <a:spLocks noChangeArrowheads="1"/>
          </p:cNvSpPr>
          <p:nvPr userDrawn="1">
            <p:custDataLst>
              <p:tags r:id="rId4"/>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5"/>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graphicFrame>
        <p:nvGraphicFramePr>
          <p:cNvPr id="5"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5738" name="think-cell Slide" r:id="rId9" imgW="0" imgH="0" progId="">
                  <p:embed/>
                </p:oleObj>
              </mc:Choice>
              <mc:Fallback>
                <p:oleObj name="think-cell Slide" r:id="rId9"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smtClean="0"/>
          </a:p>
        </p:txBody>
      </p:sp>
      <p:sp>
        <p:nvSpPr>
          <p:cNvPr id="10" name="Text Placeholder 9"/>
          <p:cNvSpPr>
            <a:spLocks noGrp="1"/>
          </p:cNvSpPr>
          <p:nvPr>
            <p:ph type="body" sz="quarter" idx="12"/>
            <p:custDataLst>
              <p:tags r:id="rId4"/>
            </p:custDataLst>
          </p:nvPr>
        </p:nvSpPr>
        <p:spPr>
          <a:xfrm>
            <a:off x="384177" y="1374779"/>
            <a:ext cx="4016375" cy="5033963"/>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12" name="Text Placeholder 11"/>
          <p:cNvSpPr>
            <a:spLocks noGrp="1"/>
          </p:cNvSpPr>
          <p:nvPr>
            <p:ph type="body" sz="quarter" idx="13"/>
            <p:custDataLst>
              <p:tags r:id="rId5"/>
            </p:custDataLst>
          </p:nvPr>
        </p:nvSpPr>
        <p:spPr>
          <a:xfrm>
            <a:off x="4732338" y="1380332"/>
            <a:ext cx="4032250" cy="5028407"/>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9" name="Rectangle 8"/>
          <p:cNvSpPr>
            <a:spLocks noChangeArrowheads="1"/>
          </p:cNvSpPr>
          <p:nvPr userDrawn="1">
            <p:custDataLst>
              <p:tags r:id="rId6"/>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4" name="TextBox 13"/>
          <p:cNvSpPr txBox="1"/>
          <p:nvPr userDrawn="1">
            <p:custDataLst>
              <p:tags r:id="rId7"/>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bg>
      <p:bgRef idx="1001">
        <a:schemeClr val="bg2"/>
      </p:bgRef>
    </p:bg>
    <p:spTree>
      <p:nvGrpSpPr>
        <p:cNvPr id="1" name=""/>
        <p:cNvGrpSpPr/>
        <p:nvPr/>
      </p:nvGrpSpPr>
      <p:grpSpPr>
        <a:xfrm>
          <a:off x="0" y="0"/>
          <a:ext cx="0" cy="0"/>
          <a:chOff x="0" y="0"/>
          <a:chExt cx="0" cy="0"/>
        </a:xfrm>
      </p:grpSpPr>
      <p:graphicFrame>
        <p:nvGraphicFramePr>
          <p:cNvPr id="3"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7786" name="think-cell Slide" r:id="rId5" imgW="0" imgH="0" progId="">
                  <p:embed/>
                </p:oleObj>
              </mc:Choice>
              <mc:Fallback>
                <p:oleObj name="think-cell Slide" r:id="rId5"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ctrTitle"/>
            <p:custDataLst>
              <p:tags r:id="rId3"/>
            </p:custDataLst>
          </p:nvPr>
        </p:nvSpPr>
        <p:spPr>
          <a:xfrm>
            <a:off x="1142820" y="2618107"/>
            <a:ext cx="6207508" cy="1278000"/>
          </a:xfrm>
        </p:spPr>
        <p:txBody>
          <a:bodyPr/>
          <a:lstStyle>
            <a:lvl1pPr>
              <a:lnSpc>
                <a:spcPts val="4888"/>
              </a:lnSpc>
              <a:defRPr sz="5200" b="0">
                <a:solidFill>
                  <a:schemeClr val="tx2"/>
                </a:solidFill>
                <a:latin typeface="Times New Roman" pitchFamily="18" charset="0"/>
              </a:defRPr>
            </a:lvl1pPr>
          </a:lstStyle>
          <a:p>
            <a:r>
              <a:rPr lang="en-US" noProof="0" smtClean="0"/>
              <a:t>Click to edit Master title style</a:t>
            </a:r>
            <a:endParaRPr lang="en-AU" noProof="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10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85345" name="Rectangle 1" hidden="1"/>
          <p:cNvGraphicFramePr>
            <a:graphicFrameLocks/>
          </p:cNvGraphicFramePr>
          <p:nvPr>
            <p:custDataLst>
              <p:tags r:id="rId10"/>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2666" name="think-cell Slide" r:id="rId14" imgW="0" imgH="0" progId="">
                  <p:embed/>
                </p:oleObj>
              </mc:Choice>
              <mc:Fallback>
                <p:oleObj name="think-cell Slide" r:id="rId14"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custDataLst>
              <p:tags r:id="rId11"/>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2011 Deloitte Touche Tohmatsu</a:t>
            </a:r>
            <a:endParaRPr lang="en-AU" sz="1000" dirty="0">
              <a:solidFill>
                <a:schemeClr val="tx1"/>
              </a:solidFill>
            </a:endParaRPr>
          </a:p>
        </p:txBody>
      </p:sp>
      <p:sp>
        <p:nvSpPr>
          <p:cNvPr id="185350" name="Title Placeholder 1"/>
          <p:cNvSpPr>
            <a:spLocks noGrp="1"/>
          </p:cNvSpPr>
          <p:nvPr>
            <p:ph type="title"/>
            <p:custDataLst>
              <p:tags r:id="rId12"/>
            </p:custDataLst>
          </p:nvPr>
        </p:nvSpPr>
        <p:spPr bwMode="auto">
          <a:xfrm>
            <a:off x="384177" y="300038"/>
            <a:ext cx="8377238" cy="595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AU" dirty="0" smtClean="0"/>
          </a:p>
        </p:txBody>
      </p:sp>
      <p:sp>
        <p:nvSpPr>
          <p:cNvPr id="10" name="TextBox 9"/>
          <p:cNvSpPr txBox="1"/>
          <p:nvPr>
            <p:custDataLst>
              <p:tags r:id="rId13"/>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4" r:id="rId3"/>
    <p:sldLayoutId id="2147483913" r:id="rId4"/>
    <p:sldLayoutId id="2147483910" r:id="rId5"/>
    <p:sldLayoutId id="2147483912" r:id="rId6"/>
    <p:sldLayoutId id="2147483915" r:id="rId7"/>
  </p:sldLayoutIdLst>
  <p:hf hdr="0" dt="0"/>
  <p:txStyles>
    <p:titleStyle>
      <a:lvl1pPr algn="l" defTabSz="957263" rtl="0" eaLnBrk="1" fontAlgn="base" hangingPunct="1">
        <a:lnSpc>
          <a:spcPct val="106000"/>
        </a:lnSpc>
        <a:spcBef>
          <a:spcPct val="0"/>
        </a:spcBef>
        <a:spcAft>
          <a:spcPct val="0"/>
        </a:spcAft>
        <a:defRPr b="1" kern="1200">
          <a:solidFill>
            <a:schemeClr val="tx1"/>
          </a:solidFill>
          <a:latin typeface="+mj-lt"/>
          <a:ea typeface="+mj-ea"/>
          <a:cs typeface="+mj-cs"/>
        </a:defRPr>
      </a:lvl1pPr>
      <a:lvl2pPr algn="l" defTabSz="957263" rtl="0" eaLnBrk="1" fontAlgn="base" hangingPunct="1">
        <a:lnSpc>
          <a:spcPct val="106000"/>
        </a:lnSpc>
        <a:spcBef>
          <a:spcPct val="0"/>
        </a:spcBef>
        <a:spcAft>
          <a:spcPct val="0"/>
        </a:spcAft>
        <a:defRPr b="1">
          <a:solidFill>
            <a:schemeClr val="tx2"/>
          </a:solidFill>
          <a:latin typeface="Arial" charset="0"/>
        </a:defRPr>
      </a:lvl2pPr>
      <a:lvl3pPr algn="l" defTabSz="957263" rtl="0" eaLnBrk="1" fontAlgn="base" hangingPunct="1">
        <a:lnSpc>
          <a:spcPct val="106000"/>
        </a:lnSpc>
        <a:spcBef>
          <a:spcPct val="0"/>
        </a:spcBef>
        <a:spcAft>
          <a:spcPct val="0"/>
        </a:spcAft>
        <a:defRPr b="1">
          <a:solidFill>
            <a:schemeClr val="tx2"/>
          </a:solidFill>
          <a:latin typeface="Arial" charset="0"/>
        </a:defRPr>
      </a:lvl3pPr>
      <a:lvl4pPr algn="l" defTabSz="957263" rtl="0" eaLnBrk="1" fontAlgn="base" hangingPunct="1">
        <a:lnSpc>
          <a:spcPct val="106000"/>
        </a:lnSpc>
        <a:spcBef>
          <a:spcPct val="0"/>
        </a:spcBef>
        <a:spcAft>
          <a:spcPct val="0"/>
        </a:spcAft>
        <a:defRPr b="1">
          <a:solidFill>
            <a:schemeClr val="tx2"/>
          </a:solidFill>
          <a:latin typeface="Arial" charset="0"/>
        </a:defRPr>
      </a:lvl4pPr>
      <a:lvl5pPr algn="l" defTabSz="957263" rtl="0" eaLnBrk="1" fontAlgn="base" hangingPunct="1">
        <a:lnSpc>
          <a:spcPct val="106000"/>
        </a:lnSpc>
        <a:spcBef>
          <a:spcPct val="0"/>
        </a:spcBef>
        <a:spcAft>
          <a:spcPct val="0"/>
        </a:spcAft>
        <a:defRPr b="1">
          <a:solidFill>
            <a:schemeClr val="tx2"/>
          </a:solidFill>
          <a:latin typeface="Arial" charset="0"/>
        </a:defRPr>
      </a:lvl5pPr>
      <a:lvl6pPr marL="429756" algn="l" rtl="0" eaLnBrk="1" fontAlgn="base" hangingPunct="1">
        <a:spcBef>
          <a:spcPct val="0"/>
        </a:spcBef>
        <a:spcAft>
          <a:spcPct val="0"/>
        </a:spcAft>
        <a:defRPr sz="2300" b="1">
          <a:solidFill>
            <a:schemeClr val="accent1"/>
          </a:solidFill>
          <a:latin typeface="Arial" charset="0"/>
        </a:defRPr>
      </a:lvl6pPr>
      <a:lvl7pPr marL="859512" algn="l" rtl="0" eaLnBrk="1" fontAlgn="base" hangingPunct="1">
        <a:spcBef>
          <a:spcPct val="0"/>
        </a:spcBef>
        <a:spcAft>
          <a:spcPct val="0"/>
        </a:spcAft>
        <a:defRPr sz="2300" b="1">
          <a:solidFill>
            <a:schemeClr val="accent1"/>
          </a:solidFill>
          <a:latin typeface="Arial" charset="0"/>
        </a:defRPr>
      </a:lvl7pPr>
      <a:lvl8pPr marL="1289268" algn="l" rtl="0" eaLnBrk="1" fontAlgn="base" hangingPunct="1">
        <a:spcBef>
          <a:spcPct val="0"/>
        </a:spcBef>
        <a:spcAft>
          <a:spcPct val="0"/>
        </a:spcAft>
        <a:defRPr sz="2300" b="1">
          <a:solidFill>
            <a:schemeClr val="accent1"/>
          </a:solidFill>
          <a:latin typeface="Arial" charset="0"/>
        </a:defRPr>
      </a:lvl8pPr>
      <a:lvl9pPr marL="1719024" algn="l" rtl="0" eaLnBrk="1" fontAlgn="base" hangingPunct="1">
        <a:spcBef>
          <a:spcPct val="0"/>
        </a:spcBef>
        <a:spcAft>
          <a:spcPct val="0"/>
        </a:spcAft>
        <a:defRPr sz="2300" b="1">
          <a:solidFill>
            <a:schemeClr val="accent1"/>
          </a:solidFill>
          <a:latin typeface="Arial" charset="0"/>
        </a:defRPr>
      </a:lvl9pPr>
    </p:titleStyle>
    <p:body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p:bodyStyle>
    <p:otherStyle>
      <a:defPPr>
        <a:defRPr lang="en-US"/>
      </a:defPPr>
      <a:lvl1pPr marL="0" algn="l" defTabSz="859512" rtl="0" eaLnBrk="1" latinLnBrk="0" hangingPunct="1">
        <a:defRPr sz="1700" kern="1200">
          <a:solidFill>
            <a:schemeClr val="tx1"/>
          </a:solidFill>
          <a:latin typeface="+mn-lt"/>
          <a:ea typeface="+mn-ea"/>
          <a:cs typeface="+mn-cs"/>
        </a:defRPr>
      </a:lvl1pPr>
      <a:lvl2pPr marL="429756" algn="l" defTabSz="859512" rtl="0" eaLnBrk="1" latinLnBrk="0" hangingPunct="1">
        <a:defRPr sz="1700" kern="1200">
          <a:solidFill>
            <a:schemeClr val="tx1"/>
          </a:solidFill>
          <a:latin typeface="+mn-lt"/>
          <a:ea typeface="+mn-ea"/>
          <a:cs typeface="+mn-cs"/>
        </a:defRPr>
      </a:lvl2pPr>
      <a:lvl3pPr marL="859512" algn="l" defTabSz="859512" rtl="0" eaLnBrk="1" latinLnBrk="0" hangingPunct="1">
        <a:defRPr sz="1700" kern="1200">
          <a:solidFill>
            <a:schemeClr val="tx1"/>
          </a:solidFill>
          <a:latin typeface="+mn-lt"/>
          <a:ea typeface="+mn-ea"/>
          <a:cs typeface="+mn-cs"/>
        </a:defRPr>
      </a:lvl3pPr>
      <a:lvl4pPr marL="1289268" algn="l" defTabSz="859512" rtl="0" eaLnBrk="1" latinLnBrk="0" hangingPunct="1">
        <a:defRPr sz="1700" kern="1200">
          <a:solidFill>
            <a:schemeClr val="tx1"/>
          </a:solidFill>
          <a:latin typeface="+mn-lt"/>
          <a:ea typeface="+mn-ea"/>
          <a:cs typeface="+mn-cs"/>
        </a:defRPr>
      </a:lvl4pPr>
      <a:lvl5pPr marL="1719024" algn="l" defTabSz="859512" rtl="0" eaLnBrk="1" latinLnBrk="0" hangingPunct="1">
        <a:defRPr sz="1700" kern="1200">
          <a:solidFill>
            <a:schemeClr val="tx1"/>
          </a:solidFill>
          <a:latin typeface="+mn-lt"/>
          <a:ea typeface="+mn-ea"/>
          <a:cs typeface="+mn-cs"/>
        </a:defRPr>
      </a:lvl5pPr>
      <a:lvl6pPr marL="2148780" algn="l" defTabSz="859512" rtl="0" eaLnBrk="1" latinLnBrk="0" hangingPunct="1">
        <a:defRPr sz="1700" kern="1200">
          <a:solidFill>
            <a:schemeClr val="tx1"/>
          </a:solidFill>
          <a:latin typeface="+mn-lt"/>
          <a:ea typeface="+mn-ea"/>
          <a:cs typeface="+mn-cs"/>
        </a:defRPr>
      </a:lvl6pPr>
      <a:lvl7pPr marL="2578536" algn="l" defTabSz="859512" rtl="0" eaLnBrk="1" latinLnBrk="0" hangingPunct="1">
        <a:defRPr sz="1700" kern="1200">
          <a:solidFill>
            <a:schemeClr val="tx1"/>
          </a:solidFill>
          <a:latin typeface="+mn-lt"/>
          <a:ea typeface="+mn-ea"/>
          <a:cs typeface="+mn-cs"/>
        </a:defRPr>
      </a:lvl7pPr>
      <a:lvl8pPr marL="3008291" algn="l" defTabSz="859512" rtl="0" eaLnBrk="1" latinLnBrk="0" hangingPunct="1">
        <a:defRPr sz="1700" kern="1200">
          <a:solidFill>
            <a:schemeClr val="tx1"/>
          </a:solidFill>
          <a:latin typeface="+mn-lt"/>
          <a:ea typeface="+mn-ea"/>
          <a:cs typeface="+mn-cs"/>
        </a:defRPr>
      </a:lvl8pPr>
      <a:lvl9pPr marL="3438048" algn="l" defTabSz="85951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52" name="Group 16"/>
          <p:cNvGraphicFramePr>
            <a:graphicFrameLocks noGrp="1"/>
          </p:cNvGraphicFramePr>
          <p:nvPr>
            <p:extLst>
              <p:ext uri="{D42A27DB-BD31-4B8C-83A1-F6EECF244321}">
                <p14:modId xmlns:p14="http://schemas.microsoft.com/office/powerpoint/2010/main" val="2320924816"/>
              </p:ext>
            </p:extLst>
          </p:nvPr>
        </p:nvGraphicFramePr>
        <p:xfrm>
          <a:off x="3581400" y="3197225"/>
          <a:ext cx="5105401" cy="889000"/>
        </p:xfrm>
        <a:graphic>
          <a:graphicData uri="http://schemas.openxmlformats.org/drawingml/2006/table">
            <a:tbl>
              <a:tblPr>
                <a:effectLst>
                  <a:reflection stA="50000" endPos="75000" dist="12700" dir="5400000" sy="-100000" algn="bl" rotWithShape="0"/>
                </a:effectLst>
              </a:tblPr>
              <a:tblGrid>
                <a:gridCol w="814157"/>
                <a:gridCol w="4291244"/>
              </a:tblGrid>
              <a:tr h="889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Specializ™ for occupational health and safety (OH&amp;S)</a:t>
                      </a:r>
                      <a:endParaRPr kumimoji="0" lang="en-US" sz="2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pic>
        <p:nvPicPr>
          <p:cNvPr id="14341"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5"/>
          <a:stretch>
            <a:fillRect/>
          </a:stretch>
        </p:blipFill>
        <p:spPr>
          <a:xfrm>
            <a:off x="6438586" y="387225"/>
            <a:ext cx="2261228" cy="901950"/>
          </a:xfrm>
          <a:prstGeom prst="rect">
            <a:avLst/>
          </a:prstGeom>
        </p:spPr>
      </p:pic>
    </p:spTree>
    <p:extLst>
      <p:ext uri="{BB962C8B-B14F-4D97-AF65-F5344CB8AC3E}">
        <p14:creationId xmlns:p14="http://schemas.microsoft.com/office/powerpoint/2010/main" val="29954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ed Rectangle 98"/>
          <p:cNvSpPr/>
          <p:nvPr/>
        </p:nvSpPr>
        <p:spPr>
          <a:xfrm>
            <a:off x="7264400" y="2235200"/>
            <a:ext cx="1689100" cy="2527300"/>
          </a:xfrm>
          <a:prstGeom prst="roundRect">
            <a:avLst>
              <a:gd name="adj" fmla="val 3885"/>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OH&amp;S Information gathering from the perspective of the OH&amp;S Manager</a:t>
            </a:r>
            <a:endParaRPr lang="en-AU" dirty="0"/>
          </a:p>
        </p:txBody>
      </p:sp>
      <p:sp>
        <p:nvSpPr>
          <p:cNvPr id="28" name="Rectangle 27"/>
          <p:cNvSpPr/>
          <p:nvPr/>
        </p:nvSpPr>
        <p:spPr>
          <a:xfrm>
            <a:off x="368485" y="1229575"/>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Client Interviews</a:t>
            </a:r>
            <a:endParaRPr lang="en-AU" sz="1400" b="1" dirty="0">
              <a:solidFill>
                <a:schemeClr val="tx1"/>
              </a:solidFill>
            </a:endParaRPr>
          </a:p>
        </p:txBody>
      </p:sp>
      <p:grpSp>
        <p:nvGrpSpPr>
          <p:cNvPr id="26" name="Group 28"/>
          <p:cNvGrpSpPr/>
          <p:nvPr/>
        </p:nvGrpSpPr>
        <p:grpSpPr>
          <a:xfrm>
            <a:off x="429901" y="1769159"/>
            <a:ext cx="1282893" cy="491323"/>
            <a:chOff x="627797" y="2163164"/>
            <a:chExt cx="1282893" cy="491323"/>
          </a:xfrm>
        </p:grpSpPr>
        <p:sp>
          <p:nvSpPr>
            <p:cNvPr id="30" name="Left Brace 29"/>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1" name="TextBox 30"/>
            <p:cNvSpPr txBox="1"/>
            <p:nvPr/>
          </p:nvSpPr>
          <p:spPr>
            <a:xfrm>
              <a:off x="931528" y="2163164"/>
              <a:ext cx="675432" cy="257369"/>
            </a:xfrm>
            <a:prstGeom prst="rect">
              <a:avLst/>
            </a:prstGeom>
            <a:noFill/>
          </p:spPr>
          <p:txBody>
            <a:bodyPr wrap="none" lIns="36000" tIns="36000" rIns="36000" bIns="36000" rtlCol="0">
              <a:spAutoFit/>
            </a:bodyPr>
            <a:lstStyle/>
            <a:p>
              <a:pPr algn="ctr"/>
              <a:r>
                <a:rPr lang="en-AU" sz="1200" dirty="0" smtClean="0"/>
                <a:t>10</a:t>
              </a:r>
              <a:r>
                <a:rPr lang="en-AU" sz="1200" dirty="0" smtClean="0">
                  <a:solidFill>
                    <a:schemeClr val="tx1"/>
                  </a:solidFill>
                </a:rPr>
                <a:t> hours</a:t>
              </a:r>
            </a:p>
          </p:txBody>
        </p:sp>
      </p:grpSp>
      <p:sp>
        <p:nvSpPr>
          <p:cNvPr id="34" name="Rectangle 33"/>
          <p:cNvSpPr/>
          <p:nvPr/>
        </p:nvSpPr>
        <p:spPr>
          <a:xfrm>
            <a:off x="2115406"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 Setup</a:t>
            </a:r>
            <a:endParaRPr lang="en-AU" sz="1400" b="1" dirty="0">
              <a:solidFill>
                <a:schemeClr val="tx1"/>
              </a:solidFill>
            </a:endParaRPr>
          </a:p>
        </p:txBody>
      </p:sp>
      <p:grpSp>
        <p:nvGrpSpPr>
          <p:cNvPr id="29" name="Group 34"/>
          <p:cNvGrpSpPr/>
          <p:nvPr/>
        </p:nvGrpSpPr>
        <p:grpSpPr>
          <a:xfrm>
            <a:off x="2176821" y="1782801"/>
            <a:ext cx="1282893" cy="491323"/>
            <a:chOff x="627797" y="2163164"/>
            <a:chExt cx="1282893" cy="491323"/>
          </a:xfrm>
        </p:grpSpPr>
        <p:sp>
          <p:nvSpPr>
            <p:cNvPr id="36" name="Left Brace 3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7" name="TextBox 3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a:t>5</a:t>
              </a:r>
              <a:r>
                <a:rPr lang="en-AU" sz="1200" dirty="0" smtClean="0">
                  <a:solidFill>
                    <a:schemeClr val="tx1"/>
                  </a:solidFill>
                </a:rPr>
                <a:t> hours</a:t>
              </a:r>
            </a:p>
          </p:txBody>
        </p:sp>
      </p:grpSp>
      <p:sp>
        <p:nvSpPr>
          <p:cNvPr id="39" name="Rectangle 38"/>
          <p:cNvSpPr/>
          <p:nvPr/>
        </p:nvSpPr>
        <p:spPr>
          <a:xfrm>
            <a:off x="3923739"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a:t>
            </a:r>
            <a:endParaRPr lang="en-AU" sz="1400" b="1" dirty="0">
              <a:solidFill>
                <a:schemeClr val="tx1"/>
              </a:solidFill>
            </a:endParaRPr>
          </a:p>
        </p:txBody>
      </p:sp>
      <p:grpSp>
        <p:nvGrpSpPr>
          <p:cNvPr id="33" name="Group 39"/>
          <p:cNvGrpSpPr/>
          <p:nvPr/>
        </p:nvGrpSpPr>
        <p:grpSpPr>
          <a:xfrm>
            <a:off x="3985155" y="1782801"/>
            <a:ext cx="1282893" cy="491323"/>
            <a:chOff x="627797" y="2163164"/>
            <a:chExt cx="1282893" cy="491323"/>
          </a:xfrm>
        </p:grpSpPr>
        <p:sp>
          <p:nvSpPr>
            <p:cNvPr id="41" name="Left Brace 40"/>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2" name="TextBox 41"/>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3 hours</a:t>
              </a:r>
            </a:p>
          </p:txBody>
        </p:sp>
      </p:grpSp>
      <p:sp>
        <p:nvSpPr>
          <p:cNvPr id="44" name="Rectangle 43"/>
          <p:cNvSpPr/>
          <p:nvPr/>
        </p:nvSpPr>
        <p:spPr>
          <a:xfrm>
            <a:off x="5730675"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Analysis of Findings</a:t>
            </a:r>
            <a:endParaRPr lang="en-AU" sz="1400" b="1" dirty="0">
              <a:solidFill>
                <a:schemeClr val="tx1"/>
              </a:solidFill>
            </a:endParaRPr>
          </a:p>
        </p:txBody>
      </p:sp>
      <p:grpSp>
        <p:nvGrpSpPr>
          <p:cNvPr id="38" name="Group 44"/>
          <p:cNvGrpSpPr/>
          <p:nvPr/>
        </p:nvGrpSpPr>
        <p:grpSpPr>
          <a:xfrm>
            <a:off x="5792091" y="1782801"/>
            <a:ext cx="1282893" cy="491323"/>
            <a:chOff x="627797" y="2163164"/>
            <a:chExt cx="1282893" cy="491323"/>
          </a:xfrm>
        </p:grpSpPr>
        <p:sp>
          <p:nvSpPr>
            <p:cNvPr id="46" name="Left Brace 4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7" name="TextBox 4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4 hours</a:t>
              </a:r>
            </a:p>
          </p:txBody>
        </p:sp>
      </p:grpSp>
      <p:sp>
        <p:nvSpPr>
          <p:cNvPr id="54" name="TextBox 53"/>
          <p:cNvSpPr txBox="1"/>
          <p:nvPr/>
        </p:nvSpPr>
        <p:spPr>
          <a:xfrm>
            <a:off x="429898" y="2274128"/>
            <a:ext cx="1282894" cy="955343"/>
          </a:xfrm>
          <a:prstGeom prst="rect">
            <a:avLst/>
          </a:prstGeom>
          <a:noFill/>
        </p:spPr>
        <p:txBody>
          <a:bodyPr wrap="square" lIns="36000" tIns="36000" rIns="36000" bIns="36000" rtlCol="0" anchor="t" anchorCtr="0">
            <a:noAutofit/>
          </a:bodyPr>
          <a:lstStyle/>
          <a:p>
            <a:pPr algn="ctr"/>
            <a:r>
              <a:rPr lang="en-AU" sz="1200" dirty="0" smtClean="0"/>
              <a:t>Meet with up to 10 individuals to understand their input</a:t>
            </a:r>
            <a:endParaRPr lang="en-AU" sz="1200" dirty="0" smtClean="0">
              <a:solidFill>
                <a:schemeClr val="tx1"/>
              </a:solidFill>
            </a:endParaRPr>
          </a:p>
        </p:txBody>
      </p:sp>
      <p:sp>
        <p:nvSpPr>
          <p:cNvPr id="57" name="TextBox 56"/>
          <p:cNvSpPr txBox="1"/>
          <p:nvPr/>
        </p:nvSpPr>
        <p:spPr>
          <a:xfrm>
            <a:off x="2176819" y="2274128"/>
            <a:ext cx="1282894" cy="955343"/>
          </a:xfrm>
          <a:prstGeom prst="rect">
            <a:avLst/>
          </a:prstGeom>
          <a:noFill/>
        </p:spPr>
        <p:txBody>
          <a:bodyPr wrap="square" lIns="36000" tIns="36000" rIns="36000" bIns="36000" rtlCol="0" anchor="t" anchorCtr="0">
            <a:noAutofit/>
          </a:bodyPr>
          <a:lstStyle/>
          <a:p>
            <a:pPr algn="ctr"/>
            <a:r>
              <a:rPr lang="en-AU" sz="1200" dirty="0" smtClean="0"/>
              <a:t>Preparatory and setup work to conduct a workshop</a:t>
            </a:r>
            <a:endParaRPr lang="en-AU" sz="1200" dirty="0" smtClean="0">
              <a:solidFill>
                <a:schemeClr val="tx1"/>
              </a:solidFill>
            </a:endParaRPr>
          </a:p>
        </p:txBody>
      </p:sp>
      <p:sp>
        <p:nvSpPr>
          <p:cNvPr id="58" name="TextBox 57"/>
          <p:cNvSpPr txBox="1"/>
          <p:nvPr/>
        </p:nvSpPr>
        <p:spPr>
          <a:xfrm>
            <a:off x="3979417" y="2274128"/>
            <a:ext cx="1282894" cy="955343"/>
          </a:xfrm>
          <a:prstGeom prst="rect">
            <a:avLst/>
          </a:prstGeom>
          <a:noFill/>
        </p:spPr>
        <p:txBody>
          <a:bodyPr wrap="square" lIns="36000" tIns="36000" rIns="36000" bIns="36000" rtlCol="0" anchor="t" anchorCtr="0">
            <a:noAutofit/>
          </a:bodyPr>
          <a:lstStyle/>
          <a:p>
            <a:pPr algn="ctr"/>
            <a:r>
              <a:rPr lang="en-AU" sz="1200" dirty="0" smtClean="0"/>
              <a:t>Conduct the workshop  with up to 10 individuals</a:t>
            </a:r>
            <a:endParaRPr lang="en-AU" sz="1200" dirty="0" smtClean="0">
              <a:solidFill>
                <a:schemeClr val="tx1"/>
              </a:solidFill>
            </a:endParaRPr>
          </a:p>
        </p:txBody>
      </p:sp>
      <p:sp>
        <p:nvSpPr>
          <p:cNvPr id="59" name="TextBox 58"/>
          <p:cNvSpPr txBox="1"/>
          <p:nvPr/>
        </p:nvSpPr>
        <p:spPr>
          <a:xfrm>
            <a:off x="5792089" y="2274136"/>
            <a:ext cx="1282894" cy="955343"/>
          </a:xfrm>
          <a:prstGeom prst="rect">
            <a:avLst/>
          </a:prstGeom>
          <a:noFill/>
        </p:spPr>
        <p:txBody>
          <a:bodyPr wrap="square" lIns="36000" tIns="36000" rIns="36000" bIns="36000" rtlCol="0" anchor="t" anchorCtr="0">
            <a:noAutofit/>
          </a:bodyPr>
          <a:lstStyle/>
          <a:p>
            <a:pPr algn="ctr"/>
            <a:r>
              <a:rPr lang="en-AU" sz="1200" dirty="0" smtClean="0"/>
              <a:t>Analyse the findings from the workshop and gain consensus</a:t>
            </a:r>
            <a:endParaRPr lang="en-AU" sz="1200" dirty="0" smtClean="0">
              <a:solidFill>
                <a:schemeClr val="tx1"/>
              </a:solidFill>
            </a:endParaRPr>
          </a:p>
        </p:txBody>
      </p:sp>
      <p:sp>
        <p:nvSpPr>
          <p:cNvPr id="61" name="TextBox 60"/>
          <p:cNvSpPr txBox="1"/>
          <p:nvPr/>
        </p:nvSpPr>
        <p:spPr>
          <a:xfrm>
            <a:off x="7246566" y="1274545"/>
            <a:ext cx="1747842" cy="934478"/>
          </a:xfrm>
          <a:prstGeom prst="rect">
            <a:avLst/>
          </a:prstGeom>
          <a:noFill/>
        </p:spPr>
        <p:txBody>
          <a:bodyPr wrap="square" lIns="36000" tIns="36000" rIns="36000" bIns="36000" rtlCol="0">
            <a:spAutoFit/>
          </a:bodyPr>
          <a:lstStyle/>
          <a:p>
            <a:r>
              <a:rPr lang="en-AU" sz="2800" dirty="0" smtClean="0">
                <a:solidFill>
                  <a:schemeClr val="tx1"/>
                </a:solidFill>
              </a:rPr>
              <a:t>= 22 hrs </a:t>
            </a:r>
          </a:p>
          <a:p>
            <a:r>
              <a:rPr lang="en-AU" sz="2800" dirty="0" smtClean="0">
                <a:solidFill>
                  <a:schemeClr val="tx1"/>
                </a:solidFill>
              </a:rPr>
              <a:t>x 7 LOBs</a:t>
            </a:r>
            <a:endParaRPr lang="en-AU" sz="2800" b="1" dirty="0" smtClean="0"/>
          </a:p>
        </p:txBody>
      </p:sp>
      <p:sp>
        <p:nvSpPr>
          <p:cNvPr id="70" name="TextBox 69"/>
          <p:cNvSpPr txBox="1"/>
          <p:nvPr/>
        </p:nvSpPr>
        <p:spPr>
          <a:xfrm>
            <a:off x="1785222"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1" name="TextBox 70"/>
          <p:cNvSpPr txBox="1"/>
          <p:nvPr/>
        </p:nvSpPr>
        <p:spPr>
          <a:xfrm>
            <a:off x="3566636"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2" name="TextBox 71"/>
          <p:cNvSpPr txBox="1"/>
          <p:nvPr/>
        </p:nvSpPr>
        <p:spPr>
          <a:xfrm>
            <a:off x="5370408"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grpSp>
        <p:nvGrpSpPr>
          <p:cNvPr id="43" name="Group 76"/>
          <p:cNvGrpSpPr/>
          <p:nvPr/>
        </p:nvGrpSpPr>
        <p:grpSpPr>
          <a:xfrm>
            <a:off x="252722" y="786014"/>
            <a:ext cx="8631517" cy="100083"/>
            <a:chOff x="252720" y="1187356"/>
            <a:chExt cx="8631517" cy="100083"/>
          </a:xfrm>
        </p:grpSpPr>
        <p:cxnSp>
          <p:nvCxnSpPr>
            <p:cNvPr id="78" name="Straight Connector 77"/>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45" name="Group 79"/>
          <p:cNvGrpSpPr/>
          <p:nvPr/>
        </p:nvGrpSpPr>
        <p:grpSpPr>
          <a:xfrm>
            <a:off x="252722" y="3283566"/>
            <a:ext cx="8631517" cy="100083"/>
            <a:chOff x="252720" y="1187356"/>
            <a:chExt cx="8631517" cy="100083"/>
          </a:xfrm>
        </p:grpSpPr>
        <p:cxnSp>
          <p:nvCxnSpPr>
            <p:cNvPr id="81" name="Straight Connector 80"/>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368487" y="943933"/>
            <a:ext cx="6767910" cy="257369"/>
          </a:xfrm>
          <a:prstGeom prst="rect">
            <a:avLst/>
          </a:prstGeom>
          <a:solidFill>
            <a:schemeClr val="tx1">
              <a:lumMod val="50000"/>
              <a:lumOff val="50000"/>
            </a:schemeClr>
          </a:solidFill>
        </p:spPr>
        <p:txBody>
          <a:bodyPr wrap="square" lIns="36000" tIns="36000" rIns="36000" bIns="36000" rtlCol="0">
            <a:spAutoFit/>
          </a:bodyPr>
          <a:lstStyle/>
          <a:p>
            <a:pPr algn="ctr"/>
            <a:r>
              <a:rPr lang="en-AU" sz="1200" b="1" dirty="0" smtClean="0">
                <a:solidFill>
                  <a:schemeClr val="bg1"/>
                </a:solidFill>
              </a:rPr>
              <a:t>Interview/Workshop Approach</a:t>
            </a:r>
          </a:p>
        </p:txBody>
      </p:sp>
      <p:sp>
        <p:nvSpPr>
          <p:cNvPr id="6" name="Rectangle 5"/>
          <p:cNvSpPr/>
          <p:nvPr/>
        </p:nvSpPr>
        <p:spPr>
          <a:xfrm>
            <a:off x="2202022"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Client Meetings</a:t>
            </a:r>
            <a:endParaRPr lang="en-AU" sz="1400" b="1" dirty="0"/>
          </a:p>
        </p:txBody>
      </p:sp>
      <p:grpSp>
        <p:nvGrpSpPr>
          <p:cNvPr id="12" name="Group 20"/>
          <p:cNvGrpSpPr/>
          <p:nvPr/>
        </p:nvGrpSpPr>
        <p:grpSpPr>
          <a:xfrm>
            <a:off x="2263437" y="4361420"/>
            <a:ext cx="1282893" cy="491323"/>
            <a:chOff x="627797" y="2163164"/>
            <a:chExt cx="1282893" cy="491323"/>
          </a:xfrm>
        </p:grpSpPr>
        <p:sp>
          <p:nvSpPr>
            <p:cNvPr id="13" name="Left Brace 12"/>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6" name="TextBox 15"/>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2 hours</a:t>
              </a:r>
            </a:p>
          </p:txBody>
        </p:sp>
      </p:grpSp>
      <p:sp>
        <p:nvSpPr>
          <p:cNvPr id="7" name="Rectangle 6"/>
          <p:cNvSpPr/>
          <p:nvPr/>
        </p:nvSpPr>
        <p:spPr>
          <a:xfrm>
            <a:off x="3948943"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bg1"/>
                </a:solidFill>
              </a:rPr>
              <a:t>Configuration</a:t>
            </a:r>
            <a:endParaRPr lang="en-AU" sz="1400" b="1" dirty="0">
              <a:solidFill>
                <a:schemeClr val="bg1"/>
              </a:solidFill>
            </a:endParaRPr>
          </a:p>
        </p:txBody>
      </p:sp>
      <p:grpSp>
        <p:nvGrpSpPr>
          <p:cNvPr id="20" name="Group 22"/>
          <p:cNvGrpSpPr/>
          <p:nvPr/>
        </p:nvGrpSpPr>
        <p:grpSpPr>
          <a:xfrm>
            <a:off x="4010357" y="4361420"/>
            <a:ext cx="1282893" cy="491323"/>
            <a:chOff x="2395186" y="2163164"/>
            <a:chExt cx="1282893" cy="491323"/>
          </a:xfrm>
        </p:grpSpPr>
        <p:sp>
          <p:nvSpPr>
            <p:cNvPr id="14" name="Left Brace 13"/>
            <p:cNvSpPr/>
            <p:nvPr/>
          </p:nvSpPr>
          <p:spPr>
            <a:xfrm rot="16200000">
              <a:off x="2866035"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7" name="TextBox 16"/>
            <p:cNvSpPr txBox="1"/>
            <p:nvPr/>
          </p:nvSpPr>
          <p:spPr>
            <a:xfrm>
              <a:off x="2621971" y="2163164"/>
              <a:ext cx="829321" cy="257369"/>
            </a:xfrm>
            <a:prstGeom prst="rect">
              <a:avLst/>
            </a:prstGeom>
            <a:noFill/>
          </p:spPr>
          <p:txBody>
            <a:bodyPr wrap="none" lIns="36000" tIns="36000" rIns="36000" bIns="36000" rtlCol="0">
              <a:spAutoFit/>
            </a:bodyPr>
            <a:lstStyle/>
            <a:p>
              <a:pPr algn="ctr"/>
              <a:r>
                <a:rPr lang="en-AU" sz="1200" dirty="0" smtClean="0"/>
                <a:t>30 minutes</a:t>
              </a:r>
              <a:endParaRPr lang="en-AU" sz="1200" dirty="0" smtClean="0">
                <a:solidFill>
                  <a:schemeClr val="tx1"/>
                </a:solidFill>
              </a:endParaRPr>
            </a:p>
          </p:txBody>
        </p:sp>
      </p:grpSp>
      <p:sp>
        <p:nvSpPr>
          <p:cNvPr id="8" name="Rectangle 7"/>
          <p:cNvSpPr/>
          <p:nvPr/>
        </p:nvSpPr>
        <p:spPr>
          <a:xfrm>
            <a:off x="5695861"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SME Input</a:t>
            </a:r>
            <a:endParaRPr lang="en-AU" sz="1400" b="1" dirty="0"/>
          </a:p>
        </p:txBody>
      </p:sp>
      <p:grpSp>
        <p:nvGrpSpPr>
          <p:cNvPr id="22" name="Group 24"/>
          <p:cNvGrpSpPr/>
          <p:nvPr/>
        </p:nvGrpSpPr>
        <p:grpSpPr>
          <a:xfrm>
            <a:off x="5757277" y="4361420"/>
            <a:ext cx="1282893" cy="491323"/>
            <a:chOff x="4155754" y="2163164"/>
            <a:chExt cx="1282893" cy="491323"/>
          </a:xfrm>
        </p:grpSpPr>
        <p:sp>
          <p:nvSpPr>
            <p:cNvPr id="15" name="Left Brace 14"/>
            <p:cNvSpPr/>
            <p:nvPr/>
          </p:nvSpPr>
          <p:spPr>
            <a:xfrm rot="16200000">
              <a:off x="4626603"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8" name="TextBox 17"/>
            <p:cNvSpPr txBox="1"/>
            <p:nvPr/>
          </p:nvSpPr>
          <p:spPr>
            <a:xfrm>
              <a:off x="4542679" y="2163164"/>
              <a:ext cx="509046" cy="257369"/>
            </a:xfrm>
            <a:prstGeom prst="rect">
              <a:avLst/>
            </a:prstGeom>
            <a:noFill/>
          </p:spPr>
          <p:txBody>
            <a:bodyPr wrap="none" lIns="36000" tIns="36000" rIns="36000" bIns="36000" rtlCol="0">
              <a:spAutoFit/>
            </a:bodyPr>
            <a:lstStyle/>
            <a:p>
              <a:pPr algn="ctr"/>
              <a:r>
                <a:rPr lang="en-AU" sz="1200" dirty="0" smtClean="0">
                  <a:solidFill>
                    <a:schemeClr val="tx1"/>
                  </a:solidFill>
                </a:rPr>
                <a:t>1 hour</a:t>
              </a:r>
            </a:p>
          </p:txBody>
        </p:sp>
      </p:grpSp>
      <p:sp>
        <p:nvSpPr>
          <p:cNvPr id="51" name="TextBox 50"/>
          <p:cNvSpPr txBox="1"/>
          <p:nvPr/>
        </p:nvSpPr>
        <p:spPr>
          <a:xfrm>
            <a:off x="2229568" y="4866391"/>
            <a:ext cx="1360300" cy="955343"/>
          </a:xfrm>
          <a:prstGeom prst="rect">
            <a:avLst/>
          </a:prstGeom>
          <a:noFill/>
        </p:spPr>
        <p:txBody>
          <a:bodyPr wrap="square" lIns="36000" tIns="36000" rIns="36000" bIns="36000" rtlCol="0" anchor="t" anchorCtr="0">
            <a:noAutofit/>
          </a:bodyPr>
          <a:lstStyle/>
          <a:p>
            <a:pPr algn="ctr"/>
            <a:r>
              <a:rPr lang="en-AU" sz="1200" dirty="0" smtClean="0"/>
              <a:t>Meet with the client gather data and reporting requirements</a:t>
            </a:r>
            <a:endParaRPr lang="en-AU" sz="1200" dirty="0" smtClean="0">
              <a:solidFill>
                <a:schemeClr val="tx1"/>
              </a:solidFill>
            </a:endParaRPr>
          </a:p>
        </p:txBody>
      </p:sp>
      <p:sp>
        <p:nvSpPr>
          <p:cNvPr id="52" name="TextBox 51"/>
          <p:cNvSpPr txBox="1"/>
          <p:nvPr/>
        </p:nvSpPr>
        <p:spPr>
          <a:xfrm>
            <a:off x="4010354" y="4852739"/>
            <a:ext cx="1282894" cy="955342"/>
          </a:xfrm>
          <a:prstGeom prst="rect">
            <a:avLst/>
          </a:prstGeom>
          <a:noFill/>
        </p:spPr>
        <p:txBody>
          <a:bodyPr wrap="square" lIns="36000" tIns="36000" rIns="36000" bIns="36000" rtlCol="0" anchor="t" anchorCtr="0">
            <a:noAutofit/>
          </a:bodyPr>
          <a:lstStyle/>
          <a:p>
            <a:pPr algn="ctr"/>
            <a:r>
              <a:rPr lang="en-AU" sz="1200" dirty="0" smtClean="0"/>
              <a:t>Configure the client objectives, risk and control requirements</a:t>
            </a:r>
            <a:endParaRPr lang="en-AU" sz="1200" dirty="0" smtClean="0">
              <a:solidFill>
                <a:schemeClr val="tx1"/>
              </a:solidFill>
            </a:endParaRPr>
          </a:p>
        </p:txBody>
      </p:sp>
      <p:sp>
        <p:nvSpPr>
          <p:cNvPr id="53" name="TextBox 52"/>
          <p:cNvSpPr txBox="1"/>
          <p:nvPr/>
        </p:nvSpPr>
        <p:spPr>
          <a:xfrm>
            <a:off x="5757275" y="4866387"/>
            <a:ext cx="1282894" cy="955342"/>
          </a:xfrm>
          <a:prstGeom prst="rect">
            <a:avLst/>
          </a:prstGeom>
          <a:noFill/>
        </p:spPr>
        <p:txBody>
          <a:bodyPr wrap="square" lIns="36000" tIns="36000" rIns="36000" bIns="36000" rtlCol="0" anchor="t" anchorCtr="0">
            <a:noAutofit/>
          </a:bodyPr>
          <a:lstStyle/>
          <a:p>
            <a:pPr algn="ctr"/>
            <a:r>
              <a:rPr lang="en-AU" sz="1200" dirty="0" smtClean="0"/>
              <a:t>Assign SME to manage the quality of the output</a:t>
            </a:r>
            <a:endParaRPr lang="en-AU" sz="1200" dirty="0" smtClean="0">
              <a:solidFill>
                <a:schemeClr val="tx1"/>
              </a:solidFill>
            </a:endParaRPr>
          </a:p>
        </p:txBody>
      </p:sp>
      <p:sp>
        <p:nvSpPr>
          <p:cNvPr id="55" name="TextBox 54"/>
          <p:cNvSpPr txBox="1"/>
          <p:nvPr/>
        </p:nvSpPr>
        <p:spPr>
          <a:xfrm>
            <a:off x="3618758"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56" name="TextBox 55"/>
          <p:cNvSpPr txBox="1"/>
          <p:nvPr/>
        </p:nvSpPr>
        <p:spPr>
          <a:xfrm>
            <a:off x="5385777"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86" name="TextBox 85"/>
          <p:cNvSpPr txBox="1"/>
          <p:nvPr/>
        </p:nvSpPr>
        <p:spPr>
          <a:xfrm>
            <a:off x="2202023" y="3527550"/>
            <a:ext cx="4893826" cy="257369"/>
          </a:xfrm>
          <a:prstGeom prst="rect">
            <a:avLst/>
          </a:prstGeom>
          <a:solidFill>
            <a:schemeClr val="accent2"/>
          </a:solidFill>
        </p:spPr>
        <p:txBody>
          <a:bodyPr wrap="square" lIns="36000" tIns="36000" rIns="36000" bIns="36000" rtlCol="0">
            <a:spAutoFit/>
          </a:bodyPr>
          <a:lstStyle/>
          <a:p>
            <a:pPr algn="ctr"/>
            <a:r>
              <a:rPr lang="en-AU" sz="1200" b="1" dirty="0" smtClean="0"/>
              <a:t>Specializ Approach</a:t>
            </a:r>
          </a:p>
        </p:txBody>
      </p:sp>
      <p:grpSp>
        <p:nvGrpSpPr>
          <p:cNvPr id="48" name="Group 11"/>
          <p:cNvGrpSpPr/>
          <p:nvPr/>
        </p:nvGrpSpPr>
        <p:grpSpPr>
          <a:xfrm>
            <a:off x="478290" y="3510843"/>
            <a:ext cx="961369" cy="819613"/>
            <a:chOff x="7560860" y="1390246"/>
            <a:chExt cx="1320541" cy="1125823"/>
          </a:xfrm>
        </p:grpSpPr>
        <p:sp>
          <p:nvSpPr>
            <p:cNvPr id="3" name="Rectangle 2"/>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 name="TextBox 3"/>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75" name="TextBox 74"/>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7349069" y="3841617"/>
            <a:ext cx="153950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3.5 hrs</a:t>
            </a:r>
          </a:p>
          <a:p>
            <a:pPr algn="ctr"/>
            <a:r>
              <a:rPr lang="en-AU" sz="2400" b="1" dirty="0" smtClean="0">
                <a:solidFill>
                  <a:schemeClr val="bg1"/>
                </a:solidFill>
              </a:rPr>
              <a:t> Total</a:t>
            </a:r>
          </a:p>
        </p:txBody>
      </p:sp>
      <p:sp>
        <p:nvSpPr>
          <p:cNvPr id="95" name="TextBox 94"/>
          <p:cNvSpPr txBox="1"/>
          <p:nvPr/>
        </p:nvSpPr>
        <p:spPr>
          <a:xfrm>
            <a:off x="7342011" y="2322123"/>
            <a:ext cx="150691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154 hrs</a:t>
            </a:r>
          </a:p>
          <a:p>
            <a:pPr algn="ctr"/>
            <a:r>
              <a:rPr lang="en-AU" sz="2400" b="1" dirty="0" smtClean="0">
                <a:solidFill>
                  <a:schemeClr val="bg1"/>
                </a:solidFill>
              </a:rPr>
              <a:t> Total</a:t>
            </a:r>
          </a:p>
        </p:txBody>
      </p:sp>
      <p:sp>
        <p:nvSpPr>
          <p:cNvPr id="98" name="Rounded Rectangle 97"/>
          <p:cNvSpPr/>
          <p:nvPr/>
        </p:nvSpPr>
        <p:spPr>
          <a:xfrm>
            <a:off x="215900" y="5791200"/>
            <a:ext cx="8699500" cy="635000"/>
          </a:xfrm>
          <a:prstGeom prst="round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b="1" dirty="0"/>
              <a:t>Using </a:t>
            </a:r>
            <a:r>
              <a:rPr lang="en-AU" sz="1400" b="1" dirty="0" err="1"/>
              <a:t>Specializ</a:t>
            </a:r>
            <a:r>
              <a:rPr lang="en-AU" sz="1400" b="1" dirty="0"/>
              <a:t> requires 3.5 hours regardless of quantity of business units</a:t>
            </a:r>
          </a:p>
          <a:p>
            <a:pPr marL="358775" indent="-358775" defTabSz="957263">
              <a:lnSpc>
                <a:spcPct val="106000"/>
              </a:lnSpc>
              <a:buFont typeface="Wingdings" pitchFamily="2" charset="2"/>
              <a:buChar char="ü"/>
            </a:pPr>
            <a:r>
              <a:rPr lang="en-AU" sz="1400" b="1" dirty="0"/>
              <a:t>This enabled information collection 44x times faster at BNH Bank than the workshop approach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Specializ</a:t>
            </a:r>
            <a:r>
              <a:rPr lang="en-AU" dirty="0" smtClean="0"/>
              <a:t> Time-to-Assess decreases with each Assessment</a:t>
            </a:r>
            <a:endParaRPr lang="en-AU" dirty="0"/>
          </a:p>
        </p:txBody>
      </p:sp>
      <p:graphicFrame>
        <p:nvGraphicFramePr>
          <p:cNvPr id="9" name="Chart 8"/>
          <p:cNvGraphicFramePr/>
          <p:nvPr>
            <p:extLst>
              <p:ext uri="{D42A27DB-BD31-4B8C-83A1-F6EECF244321}">
                <p14:modId xmlns:p14="http://schemas.microsoft.com/office/powerpoint/2010/main" val="2106131149"/>
              </p:ext>
            </p:extLst>
          </p:nvPr>
        </p:nvGraphicFramePr>
        <p:xfrm>
          <a:off x="1167514" y="2941791"/>
          <a:ext cx="6686562" cy="3147376"/>
        </p:xfrm>
        <a:graphic>
          <a:graphicData uri="http://schemas.openxmlformats.org/drawingml/2006/chart">
            <c:chart xmlns:c="http://schemas.openxmlformats.org/drawingml/2006/chart" xmlns:r="http://schemas.openxmlformats.org/officeDocument/2006/relationships" r:id="rId3"/>
          </a:graphicData>
        </a:graphic>
      </p:graphicFrame>
      <p:sp>
        <p:nvSpPr>
          <p:cNvPr id="18" name="Freeform 17"/>
          <p:cNvSpPr/>
          <p:nvPr/>
        </p:nvSpPr>
        <p:spPr>
          <a:xfrm>
            <a:off x="5774813" y="1219668"/>
            <a:ext cx="2902138" cy="622443"/>
          </a:xfrm>
          <a:custGeom>
            <a:avLst/>
            <a:gdLst>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805218 w 3152633"/>
              <a:gd name="connsiteY7" fmla="*/ 27295 h 655092"/>
              <a:gd name="connsiteX8" fmla="*/ 928048 w 3152633"/>
              <a:gd name="connsiteY8" fmla="*/ 0 h 655092"/>
              <a:gd name="connsiteX9" fmla="*/ 1201003 w 3152633"/>
              <a:gd name="connsiteY9" fmla="*/ 13648 h 655092"/>
              <a:gd name="connsiteX10" fmla="*/ 1337480 w 3152633"/>
              <a:gd name="connsiteY10" fmla="*/ 54591 h 655092"/>
              <a:gd name="connsiteX11" fmla="*/ 1433015 w 3152633"/>
              <a:gd name="connsiteY11" fmla="*/ 81886 h 655092"/>
              <a:gd name="connsiteX12" fmla="*/ 1487606 w 3152633"/>
              <a:gd name="connsiteY12" fmla="*/ 109182 h 655092"/>
              <a:gd name="connsiteX13" fmla="*/ 1583140 w 3152633"/>
              <a:gd name="connsiteY13" fmla="*/ 136477 h 655092"/>
              <a:gd name="connsiteX14" fmla="*/ 1705970 w 3152633"/>
              <a:gd name="connsiteY14" fmla="*/ 218364 h 655092"/>
              <a:gd name="connsiteX15" fmla="*/ 1746913 w 3152633"/>
              <a:gd name="connsiteY15" fmla="*/ 245660 h 655092"/>
              <a:gd name="connsiteX16" fmla="*/ 1883391 w 3152633"/>
              <a:gd name="connsiteY16" fmla="*/ 341194 h 655092"/>
              <a:gd name="connsiteX17" fmla="*/ 1937982 w 3152633"/>
              <a:gd name="connsiteY17" fmla="*/ 382137 h 655092"/>
              <a:gd name="connsiteX18" fmla="*/ 1978925 w 3152633"/>
              <a:gd name="connsiteY18" fmla="*/ 423080 h 655092"/>
              <a:gd name="connsiteX19" fmla="*/ 2019868 w 3152633"/>
              <a:gd name="connsiteY19" fmla="*/ 436728 h 655092"/>
              <a:gd name="connsiteX20" fmla="*/ 2156346 w 3152633"/>
              <a:gd name="connsiteY20" fmla="*/ 559558 h 655092"/>
              <a:gd name="connsiteX21" fmla="*/ 2197289 w 3152633"/>
              <a:gd name="connsiteY21" fmla="*/ 573206 h 655092"/>
              <a:gd name="connsiteX22" fmla="*/ 2347415 w 3152633"/>
              <a:gd name="connsiteY22" fmla="*/ 655092 h 655092"/>
              <a:gd name="connsiteX23" fmla="*/ 2797791 w 3152633"/>
              <a:gd name="connsiteY23" fmla="*/ 614149 h 655092"/>
              <a:gd name="connsiteX24" fmla="*/ 2893325 w 3152633"/>
              <a:gd name="connsiteY24" fmla="*/ 586854 h 655092"/>
              <a:gd name="connsiteX25" fmla="*/ 2920621 w 3152633"/>
              <a:gd name="connsiteY25" fmla="*/ 545910 h 655092"/>
              <a:gd name="connsiteX26" fmla="*/ 2961564 w 3152633"/>
              <a:gd name="connsiteY26" fmla="*/ 518615 h 655092"/>
              <a:gd name="connsiteX27" fmla="*/ 3002507 w 3152633"/>
              <a:gd name="connsiteY27" fmla="*/ 477671 h 655092"/>
              <a:gd name="connsiteX28" fmla="*/ 3043451 w 3152633"/>
              <a:gd name="connsiteY28" fmla="*/ 450376 h 655092"/>
              <a:gd name="connsiteX29" fmla="*/ 3084394 w 3152633"/>
              <a:gd name="connsiteY29" fmla="*/ 409433 h 655092"/>
              <a:gd name="connsiteX30" fmla="*/ 3152633 w 3152633"/>
              <a:gd name="connsiteY30"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928048 w 3152633"/>
              <a:gd name="connsiteY7" fmla="*/ 0 h 655092"/>
              <a:gd name="connsiteX8" fmla="*/ 1201003 w 3152633"/>
              <a:gd name="connsiteY8" fmla="*/ 13648 h 655092"/>
              <a:gd name="connsiteX9" fmla="*/ 1337480 w 3152633"/>
              <a:gd name="connsiteY9" fmla="*/ 54591 h 655092"/>
              <a:gd name="connsiteX10" fmla="*/ 1433015 w 3152633"/>
              <a:gd name="connsiteY10" fmla="*/ 81886 h 655092"/>
              <a:gd name="connsiteX11" fmla="*/ 1487606 w 3152633"/>
              <a:gd name="connsiteY11" fmla="*/ 109182 h 655092"/>
              <a:gd name="connsiteX12" fmla="*/ 1583140 w 3152633"/>
              <a:gd name="connsiteY12" fmla="*/ 136477 h 655092"/>
              <a:gd name="connsiteX13" fmla="*/ 1705970 w 3152633"/>
              <a:gd name="connsiteY13" fmla="*/ 218364 h 655092"/>
              <a:gd name="connsiteX14" fmla="*/ 1746913 w 3152633"/>
              <a:gd name="connsiteY14" fmla="*/ 245660 h 655092"/>
              <a:gd name="connsiteX15" fmla="*/ 1883391 w 3152633"/>
              <a:gd name="connsiteY15" fmla="*/ 341194 h 655092"/>
              <a:gd name="connsiteX16" fmla="*/ 1937982 w 3152633"/>
              <a:gd name="connsiteY16" fmla="*/ 382137 h 655092"/>
              <a:gd name="connsiteX17" fmla="*/ 1978925 w 3152633"/>
              <a:gd name="connsiteY17" fmla="*/ 423080 h 655092"/>
              <a:gd name="connsiteX18" fmla="*/ 2019868 w 3152633"/>
              <a:gd name="connsiteY18" fmla="*/ 436728 h 655092"/>
              <a:gd name="connsiteX19" fmla="*/ 2156346 w 3152633"/>
              <a:gd name="connsiteY19" fmla="*/ 559558 h 655092"/>
              <a:gd name="connsiteX20" fmla="*/ 2197289 w 3152633"/>
              <a:gd name="connsiteY20" fmla="*/ 573206 h 655092"/>
              <a:gd name="connsiteX21" fmla="*/ 2347415 w 3152633"/>
              <a:gd name="connsiteY21" fmla="*/ 655092 h 655092"/>
              <a:gd name="connsiteX22" fmla="*/ 2797791 w 3152633"/>
              <a:gd name="connsiteY22" fmla="*/ 614149 h 655092"/>
              <a:gd name="connsiteX23" fmla="*/ 2893325 w 3152633"/>
              <a:gd name="connsiteY23" fmla="*/ 586854 h 655092"/>
              <a:gd name="connsiteX24" fmla="*/ 2920621 w 3152633"/>
              <a:gd name="connsiteY24" fmla="*/ 545910 h 655092"/>
              <a:gd name="connsiteX25" fmla="*/ 2961564 w 3152633"/>
              <a:gd name="connsiteY25" fmla="*/ 518615 h 655092"/>
              <a:gd name="connsiteX26" fmla="*/ 3002507 w 3152633"/>
              <a:gd name="connsiteY26" fmla="*/ 477671 h 655092"/>
              <a:gd name="connsiteX27" fmla="*/ 3043451 w 3152633"/>
              <a:gd name="connsiteY27" fmla="*/ 450376 h 655092"/>
              <a:gd name="connsiteX28" fmla="*/ 3084394 w 3152633"/>
              <a:gd name="connsiteY28" fmla="*/ 409433 h 655092"/>
              <a:gd name="connsiteX29" fmla="*/ 3152633 w 3152633"/>
              <a:gd name="connsiteY29"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545910 w 3152633"/>
              <a:gd name="connsiteY5" fmla="*/ 40943 h 655092"/>
              <a:gd name="connsiteX6" fmla="*/ 928048 w 3152633"/>
              <a:gd name="connsiteY6" fmla="*/ 0 h 655092"/>
              <a:gd name="connsiteX7" fmla="*/ 1201003 w 3152633"/>
              <a:gd name="connsiteY7" fmla="*/ 13648 h 655092"/>
              <a:gd name="connsiteX8" fmla="*/ 1337480 w 3152633"/>
              <a:gd name="connsiteY8" fmla="*/ 54591 h 655092"/>
              <a:gd name="connsiteX9" fmla="*/ 1433015 w 3152633"/>
              <a:gd name="connsiteY9" fmla="*/ 81886 h 655092"/>
              <a:gd name="connsiteX10" fmla="*/ 1487606 w 3152633"/>
              <a:gd name="connsiteY10" fmla="*/ 109182 h 655092"/>
              <a:gd name="connsiteX11" fmla="*/ 1583140 w 3152633"/>
              <a:gd name="connsiteY11" fmla="*/ 136477 h 655092"/>
              <a:gd name="connsiteX12" fmla="*/ 1705970 w 3152633"/>
              <a:gd name="connsiteY12" fmla="*/ 218364 h 655092"/>
              <a:gd name="connsiteX13" fmla="*/ 1746913 w 3152633"/>
              <a:gd name="connsiteY13" fmla="*/ 245660 h 655092"/>
              <a:gd name="connsiteX14" fmla="*/ 1883391 w 3152633"/>
              <a:gd name="connsiteY14" fmla="*/ 341194 h 655092"/>
              <a:gd name="connsiteX15" fmla="*/ 1937982 w 3152633"/>
              <a:gd name="connsiteY15" fmla="*/ 382137 h 655092"/>
              <a:gd name="connsiteX16" fmla="*/ 1978925 w 3152633"/>
              <a:gd name="connsiteY16" fmla="*/ 423080 h 655092"/>
              <a:gd name="connsiteX17" fmla="*/ 2019868 w 3152633"/>
              <a:gd name="connsiteY17" fmla="*/ 436728 h 655092"/>
              <a:gd name="connsiteX18" fmla="*/ 2156346 w 3152633"/>
              <a:gd name="connsiteY18" fmla="*/ 559558 h 655092"/>
              <a:gd name="connsiteX19" fmla="*/ 2197289 w 3152633"/>
              <a:gd name="connsiteY19" fmla="*/ 573206 h 655092"/>
              <a:gd name="connsiteX20" fmla="*/ 2347415 w 3152633"/>
              <a:gd name="connsiteY20" fmla="*/ 655092 h 655092"/>
              <a:gd name="connsiteX21" fmla="*/ 2797791 w 3152633"/>
              <a:gd name="connsiteY21" fmla="*/ 614149 h 655092"/>
              <a:gd name="connsiteX22" fmla="*/ 2893325 w 3152633"/>
              <a:gd name="connsiteY22" fmla="*/ 586854 h 655092"/>
              <a:gd name="connsiteX23" fmla="*/ 2920621 w 3152633"/>
              <a:gd name="connsiteY23" fmla="*/ 545910 h 655092"/>
              <a:gd name="connsiteX24" fmla="*/ 2961564 w 3152633"/>
              <a:gd name="connsiteY24" fmla="*/ 518615 h 655092"/>
              <a:gd name="connsiteX25" fmla="*/ 3002507 w 3152633"/>
              <a:gd name="connsiteY25" fmla="*/ 477671 h 655092"/>
              <a:gd name="connsiteX26" fmla="*/ 3043451 w 3152633"/>
              <a:gd name="connsiteY26" fmla="*/ 450376 h 655092"/>
              <a:gd name="connsiteX27" fmla="*/ 3084394 w 3152633"/>
              <a:gd name="connsiteY27" fmla="*/ 409433 h 655092"/>
              <a:gd name="connsiteX28" fmla="*/ 3152633 w 3152633"/>
              <a:gd name="connsiteY28" fmla="*/ 368489 h 655092"/>
              <a:gd name="connsiteX0" fmla="*/ 0 w 3152633"/>
              <a:gd name="connsiteY0" fmla="*/ 204716 h 655092"/>
              <a:gd name="connsiteX1" fmla="*/ 68239 w 3152633"/>
              <a:gd name="connsiteY1" fmla="*/ 191068 h 655092"/>
              <a:gd name="connsiteX2" fmla="*/ 163773 w 3152633"/>
              <a:gd name="connsiteY2" fmla="*/ 163773 h 655092"/>
              <a:gd name="connsiteX3" fmla="*/ 300251 w 3152633"/>
              <a:gd name="connsiteY3" fmla="*/ 122830 h 655092"/>
              <a:gd name="connsiteX4" fmla="*/ 545910 w 3152633"/>
              <a:gd name="connsiteY4" fmla="*/ 40943 h 655092"/>
              <a:gd name="connsiteX5" fmla="*/ 928048 w 3152633"/>
              <a:gd name="connsiteY5" fmla="*/ 0 h 655092"/>
              <a:gd name="connsiteX6" fmla="*/ 1201003 w 3152633"/>
              <a:gd name="connsiteY6" fmla="*/ 13648 h 655092"/>
              <a:gd name="connsiteX7" fmla="*/ 1337480 w 3152633"/>
              <a:gd name="connsiteY7" fmla="*/ 54591 h 655092"/>
              <a:gd name="connsiteX8" fmla="*/ 1433015 w 3152633"/>
              <a:gd name="connsiteY8" fmla="*/ 81886 h 655092"/>
              <a:gd name="connsiteX9" fmla="*/ 1487606 w 3152633"/>
              <a:gd name="connsiteY9" fmla="*/ 109182 h 655092"/>
              <a:gd name="connsiteX10" fmla="*/ 1583140 w 3152633"/>
              <a:gd name="connsiteY10" fmla="*/ 136477 h 655092"/>
              <a:gd name="connsiteX11" fmla="*/ 1705970 w 3152633"/>
              <a:gd name="connsiteY11" fmla="*/ 218364 h 655092"/>
              <a:gd name="connsiteX12" fmla="*/ 1746913 w 3152633"/>
              <a:gd name="connsiteY12" fmla="*/ 245660 h 655092"/>
              <a:gd name="connsiteX13" fmla="*/ 1883391 w 3152633"/>
              <a:gd name="connsiteY13" fmla="*/ 341194 h 655092"/>
              <a:gd name="connsiteX14" fmla="*/ 1937982 w 3152633"/>
              <a:gd name="connsiteY14" fmla="*/ 382137 h 655092"/>
              <a:gd name="connsiteX15" fmla="*/ 1978925 w 3152633"/>
              <a:gd name="connsiteY15" fmla="*/ 423080 h 655092"/>
              <a:gd name="connsiteX16" fmla="*/ 2019868 w 3152633"/>
              <a:gd name="connsiteY16" fmla="*/ 436728 h 655092"/>
              <a:gd name="connsiteX17" fmla="*/ 2156346 w 3152633"/>
              <a:gd name="connsiteY17" fmla="*/ 559558 h 655092"/>
              <a:gd name="connsiteX18" fmla="*/ 2197289 w 3152633"/>
              <a:gd name="connsiteY18" fmla="*/ 573206 h 655092"/>
              <a:gd name="connsiteX19" fmla="*/ 2347415 w 3152633"/>
              <a:gd name="connsiteY19" fmla="*/ 655092 h 655092"/>
              <a:gd name="connsiteX20" fmla="*/ 2797791 w 3152633"/>
              <a:gd name="connsiteY20" fmla="*/ 614149 h 655092"/>
              <a:gd name="connsiteX21" fmla="*/ 2893325 w 3152633"/>
              <a:gd name="connsiteY21" fmla="*/ 586854 h 655092"/>
              <a:gd name="connsiteX22" fmla="*/ 2920621 w 3152633"/>
              <a:gd name="connsiteY22" fmla="*/ 545910 h 655092"/>
              <a:gd name="connsiteX23" fmla="*/ 2961564 w 3152633"/>
              <a:gd name="connsiteY23" fmla="*/ 518615 h 655092"/>
              <a:gd name="connsiteX24" fmla="*/ 3002507 w 3152633"/>
              <a:gd name="connsiteY24" fmla="*/ 477671 h 655092"/>
              <a:gd name="connsiteX25" fmla="*/ 3043451 w 3152633"/>
              <a:gd name="connsiteY25" fmla="*/ 450376 h 655092"/>
              <a:gd name="connsiteX26" fmla="*/ 3084394 w 3152633"/>
              <a:gd name="connsiteY26" fmla="*/ 409433 h 655092"/>
              <a:gd name="connsiteX27" fmla="*/ 3152633 w 3152633"/>
              <a:gd name="connsiteY27" fmla="*/ 368489 h 655092"/>
              <a:gd name="connsiteX0" fmla="*/ 0 w 3152633"/>
              <a:gd name="connsiteY0" fmla="*/ 204716 h 655092"/>
              <a:gd name="connsiteX1" fmla="*/ 68239 w 3152633"/>
              <a:gd name="connsiteY1" fmla="*/ 191068 h 655092"/>
              <a:gd name="connsiteX2" fmla="*/ 300251 w 3152633"/>
              <a:gd name="connsiteY2" fmla="*/ 122830 h 655092"/>
              <a:gd name="connsiteX3" fmla="*/ 545910 w 3152633"/>
              <a:gd name="connsiteY3" fmla="*/ 40943 h 655092"/>
              <a:gd name="connsiteX4" fmla="*/ 928048 w 3152633"/>
              <a:gd name="connsiteY4" fmla="*/ 0 h 655092"/>
              <a:gd name="connsiteX5" fmla="*/ 1201003 w 3152633"/>
              <a:gd name="connsiteY5" fmla="*/ 13648 h 655092"/>
              <a:gd name="connsiteX6" fmla="*/ 1337480 w 3152633"/>
              <a:gd name="connsiteY6" fmla="*/ 54591 h 655092"/>
              <a:gd name="connsiteX7" fmla="*/ 1433015 w 3152633"/>
              <a:gd name="connsiteY7" fmla="*/ 81886 h 655092"/>
              <a:gd name="connsiteX8" fmla="*/ 1487606 w 3152633"/>
              <a:gd name="connsiteY8" fmla="*/ 109182 h 655092"/>
              <a:gd name="connsiteX9" fmla="*/ 1583140 w 3152633"/>
              <a:gd name="connsiteY9" fmla="*/ 136477 h 655092"/>
              <a:gd name="connsiteX10" fmla="*/ 1705970 w 3152633"/>
              <a:gd name="connsiteY10" fmla="*/ 218364 h 655092"/>
              <a:gd name="connsiteX11" fmla="*/ 1746913 w 3152633"/>
              <a:gd name="connsiteY11" fmla="*/ 245660 h 655092"/>
              <a:gd name="connsiteX12" fmla="*/ 1883391 w 3152633"/>
              <a:gd name="connsiteY12" fmla="*/ 341194 h 655092"/>
              <a:gd name="connsiteX13" fmla="*/ 1937982 w 3152633"/>
              <a:gd name="connsiteY13" fmla="*/ 382137 h 655092"/>
              <a:gd name="connsiteX14" fmla="*/ 1978925 w 3152633"/>
              <a:gd name="connsiteY14" fmla="*/ 423080 h 655092"/>
              <a:gd name="connsiteX15" fmla="*/ 2019868 w 3152633"/>
              <a:gd name="connsiteY15" fmla="*/ 436728 h 655092"/>
              <a:gd name="connsiteX16" fmla="*/ 2156346 w 3152633"/>
              <a:gd name="connsiteY16" fmla="*/ 559558 h 655092"/>
              <a:gd name="connsiteX17" fmla="*/ 2197289 w 3152633"/>
              <a:gd name="connsiteY17" fmla="*/ 573206 h 655092"/>
              <a:gd name="connsiteX18" fmla="*/ 2347415 w 3152633"/>
              <a:gd name="connsiteY18" fmla="*/ 655092 h 655092"/>
              <a:gd name="connsiteX19" fmla="*/ 2797791 w 3152633"/>
              <a:gd name="connsiteY19" fmla="*/ 614149 h 655092"/>
              <a:gd name="connsiteX20" fmla="*/ 2893325 w 3152633"/>
              <a:gd name="connsiteY20" fmla="*/ 586854 h 655092"/>
              <a:gd name="connsiteX21" fmla="*/ 2920621 w 3152633"/>
              <a:gd name="connsiteY21" fmla="*/ 545910 h 655092"/>
              <a:gd name="connsiteX22" fmla="*/ 2961564 w 3152633"/>
              <a:gd name="connsiteY22" fmla="*/ 518615 h 655092"/>
              <a:gd name="connsiteX23" fmla="*/ 3002507 w 3152633"/>
              <a:gd name="connsiteY23" fmla="*/ 477671 h 655092"/>
              <a:gd name="connsiteX24" fmla="*/ 3043451 w 3152633"/>
              <a:gd name="connsiteY24" fmla="*/ 450376 h 655092"/>
              <a:gd name="connsiteX25" fmla="*/ 3084394 w 3152633"/>
              <a:gd name="connsiteY25" fmla="*/ 409433 h 655092"/>
              <a:gd name="connsiteX26" fmla="*/ 3152633 w 3152633"/>
              <a:gd name="connsiteY26" fmla="*/ 368489 h 655092"/>
              <a:gd name="connsiteX0" fmla="*/ 0 w 3152633"/>
              <a:gd name="connsiteY0" fmla="*/ 210902 h 661278"/>
              <a:gd name="connsiteX1" fmla="*/ 68239 w 3152633"/>
              <a:gd name="connsiteY1" fmla="*/ 197254 h 661278"/>
              <a:gd name="connsiteX2" fmla="*/ 300251 w 3152633"/>
              <a:gd name="connsiteY2" fmla="*/ 129016 h 661278"/>
              <a:gd name="connsiteX3" fmla="*/ 928048 w 3152633"/>
              <a:gd name="connsiteY3" fmla="*/ 6186 h 661278"/>
              <a:gd name="connsiteX4" fmla="*/ 1201003 w 3152633"/>
              <a:gd name="connsiteY4" fmla="*/ 19834 h 661278"/>
              <a:gd name="connsiteX5" fmla="*/ 1337480 w 3152633"/>
              <a:gd name="connsiteY5" fmla="*/ 60777 h 661278"/>
              <a:gd name="connsiteX6" fmla="*/ 1433015 w 3152633"/>
              <a:gd name="connsiteY6" fmla="*/ 88072 h 661278"/>
              <a:gd name="connsiteX7" fmla="*/ 1487606 w 3152633"/>
              <a:gd name="connsiteY7" fmla="*/ 115368 h 661278"/>
              <a:gd name="connsiteX8" fmla="*/ 1583140 w 3152633"/>
              <a:gd name="connsiteY8" fmla="*/ 142663 h 661278"/>
              <a:gd name="connsiteX9" fmla="*/ 1705970 w 3152633"/>
              <a:gd name="connsiteY9" fmla="*/ 224550 h 661278"/>
              <a:gd name="connsiteX10" fmla="*/ 1746913 w 3152633"/>
              <a:gd name="connsiteY10" fmla="*/ 251846 h 661278"/>
              <a:gd name="connsiteX11" fmla="*/ 1883391 w 3152633"/>
              <a:gd name="connsiteY11" fmla="*/ 347380 h 661278"/>
              <a:gd name="connsiteX12" fmla="*/ 1937982 w 3152633"/>
              <a:gd name="connsiteY12" fmla="*/ 388323 h 661278"/>
              <a:gd name="connsiteX13" fmla="*/ 1978925 w 3152633"/>
              <a:gd name="connsiteY13" fmla="*/ 429266 h 661278"/>
              <a:gd name="connsiteX14" fmla="*/ 2019868 w 3152633"/>
              <a:gd name="connsiteY14" fmla="*/ 442914 h 661278"/>
              <a:gd name="connsiteX15" fmla="*/ 2156346 w 3152633"/>
              <a:gd name="connsiteY15" fmla="*/ 565744 h 661278"/>
              <a:gd name="connsiteX16" fmla="*/ 2197289 w 3152633"/>
              <a:gd name="connsiteY16" fmla="*/ 579392 h 661278"/>
              <a:gd name="connsiteX17" fmla="*/ 2347415 w 3152633"/>
              <a:gd name="connsiteY17" fmla="*/ 661278 h 661278"/>
              <a:gd name="connsiteX18" fmla="*/ 2797791 w 3152633"/>
              <a:gd name="connsiteY18" fmla="*/ 620335 h 661278"/>
              <a:gd name="connsiteX19" fmla="*/ 2893325 w 3152633"/>
              <a:gd name="connsiteY19" fmla="*/ 593040 h 661278"/>
              <a:gd name="connsiteX20" fmla="*/ 2920621 w 3152633"/>
              <a:gd name="connsiteY20" fmla="*/ 552096 h 661278"/>
              <a:gd name="connsiteX21" fmla="*/ 2961564 w 3152633"/>
              <a:gd name="connsiteY21" fmla="*/ 524801 h 661278"/>
              <a:gd name="connsiteX22" fmla="*/ 3002507 w 3152633"/>
              <a:gd name="connsiteY22" fmla="*/ 483857 h 661278"/>
              <a:gd name="connsiteX23" fmla="*/ 3043451 w 3152633"/>
              <a:gd name="connsiteY23" fmla="*/ 456562 h 661278"/>
              <a:gd name="connsiteX24" fmla="*/ 3084394 w 3152633"/>
              <a:gd name="connsiteY24" fmla="*/ 415619 h 661278"/>
              <a:gd name="connsiteX25" fmla="*/ 3152633 w 3152633"/>
              <a:gd name="connsiteY25" fmla="*/ 374675 h 661278"/>
              <a:gd name="connsiteX0" fmla="*/ 16404 w 3169037"/>
              <a:gd name="connsiteY0" fmla="*/ 215759 h 666135"/>
              <a:gd name="connsiteX1" fmla="*/ 84643 w 3169037"/>
              <a:gd name="connsiteY1" fmla="*/ 202111 h 666135"/>
              <a:gd name="connsiteX2" fmla="*/ 944452 w 3169037"/>
              <a:gd name="connsiteY2" fmla="*/ 11043 h 666135"/>
              <a:gd name="connsiteX3" fmla="*/ 1217407 w 3169037"/>
              <a:gd name="connsiteY3" fmla="*/ 24691 h 666135"/>
              <a:gd name="connsiteX4" fmla="*/ 1353884 w 3169037"/>
              <a:gd name="connsiteY4" fmla="*/ 65634 h 666135"/>
              <a:gd name="connsiteX5" fmla="*/ 1449419 w 3169037"/>
              <a:gd name="connsiteY5" fmla="*/ 92929 h 666135"/>
              <a:gd name="connsiteX6" fmla="*/ 1504010 w 3169037"/>
              <a:gd name="connsiteY6" fmla="*/ 120225 h 666135"/>
              <a:gd name="connsiteX7" fmla="*/ 1599544 w 3169037"/>
              <a:gd name="connsiteY7" fmla="*/ 147520 h 666135"/>
              <a:gd name="connsiteX8" fmla="*/ 1722374 w 3169037"/>
              <a:gd name="connsiteY8" fmla="*/ 229407 h 666135"/>
              <a:gd name="connsiteX9" fmla="*/ 1763317 w 3169037"/>
              <a:gd name="connsiteY9" fmla="*/ 256703 h 666135"/>
              <a:gd name="connsiteX10" fmla="*/ 1899795 w 3169037"/>
              <a:gd name="connsiteY10" fmla="*/ 352237 h 666135"/>
              <a:gd name="connsiteX11" fmla="*/ 1954386 w 3169037"/>
              <a:gd name="connsiteY11" fmla="*/ 393180 h 666135"/>
              <a:gd name="connsiteX12" fmla="*/ 1995329 w 3169037"/>
              <a:gd name="connsiteY12" fmla="*/ 434123 h 666135"/>
              <a:gd name="connsiteX13" fmla="*/ 2036272 w 3169037"/>
              <a:gd name="connsiteY13" fmla="*/ 447771 h 666135"/>
              <a:gd name="connsiteX14" fmla="*/ 2172750 w 3169037"/>
              <a:gd name="connsiteY14" fmla="*/ 570601 h 666135"/>
              <a:gd name="connsiteX15" fmla="*/ 2213693 w 3169037"/>
              <a:gd name="connsiteY15" fmla="*/ 584249 h 666135"/>
              <a:gd name="connsiteX16" fmla="*/ 2363819 w 3169037"/>
              <a:gd name="connsiteY16" fmla="*/ 666135 h 666135"/>
              <a:gd name="connsiteX17" fmla="*/ 2814195 w 3169037"/>
              <a:gd name="connsiteY17" fmla="*/ 625192 h 666135"/>
              <a:gd name="connsiteX18" fmla="*/ 2909729 w 3169037"/>
              <a:gd name="connsiteY18" fmla="*/ 597897 h 666135"/>
              <a:gd name="connsiteX19" fmla="*/ 2937025 w 3169037"/>
              <a:gd name="connsiteY19" fmla="*/ 556953 h 666135"/>
              <a:gd name="connsiteX20" fmla="*/ 2977968 w 3169037"/>
              <a:gd name="connsiteY20" fmla="*/ 529658 h 666135"/>
              <a:gd name="connsiteX21" fmla="*/ 3018911 w 3169037"/>
              <a:gd name="connsiteY21" fmla="*/ 488714 h 666135"/>
              <a:gd name="connsiteX22" fmla="*/ 3059855 w 3169037"/>
              <a:gd name="connsiteY22" fmla="*/ 461419 h 666135"/>
              <a:gd name="connsiteX23" fmla="*/ 3100798 w 3169037"/>
              <a:gd name="connsiteY23" fmla="*/ 420476 h 666135"/>
              <a:gd name="connsiteX24" fmla="*/ 3169037 w 3169037"/>
              <a:gd name="connsiteY24" fmla="*/ 379532 h 66613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04010 w 3169037"/>
              <a:gd name="connsiteY5" fmla="*/ 114045 h 659955"/>
              <a:gd name="connsiteX6" fmla="*/ 1599544 w 3169037"/>
              <a:gd name="connsiteY6" fmla="*/ 141340 h 659955"/>
              <a:gd name="connsiteX7" fmla="*/ 1722374 w 3169037"/>
              <a:gd name="connsiteY7" fmla="*/ 223227 h 659955"/>
              <a:gd name="connsiteX8" fmla="*/ 1763317 w 3169037"/>
              <a:gd name="connsiteY8" fmla="*/ 250523 h 659955"/>
              <a:gd name="connsiteX9" fmla="*/ 1899795 w 3169037"/>
              <a:gd name="connsiteY9" fmla="*/ 346057 h 659955"/>
              <a:gd name="connsiteX10" fmla="*/ 1954386 w 3169037"/>
              <a:gd name="connsiteY10" fmla="*/ 387000 h 659955"/>
              <a:gd name="connsiteX11" fmla="*/ 1995329 w 3169037"/>
              <a:gd name="connsiteY11" fmla="*/ 427943 h 659955"/>
              <a:gd name="connsiteX12" fmla="*/ 2036272 w 3169037"/>
              <a:gd name="connsiteY12" fmla="*/ 441591 h 659955"/>
              <a:gd name="connsiteX13" fmla="*/ 2172750 w 3169037"/>
              <a:gd name="connsiteY13" fmla="*/ 564421 h 659955"/>
              <a:gd name="connsiteX14" fmla="*/ 2213693 w 3169037"/>
              <a:gd name="connsiteY14" fmla="*/ 578069 h 659955"/>
              <a:gd name="connsiteX15" fmla="*/ 2363819 w 3169037"/>
              <a:gd name="connsiteY15" fmla="*/ 659955 h 659955"/>
              <a:gd name="connsiteX16" fmla="*/ 2814195 w 3169037"/>
              <a:gd name="connsiteY16" fmla="*/ 619012 h 659955"/>
              <a:gd name="connsiteX17" fmla="*/ 2909729 w 3169037"/>
              <a:gd name="connsiteY17" fmla="*/ 591717 h 659955"/>
              <a:gd name="connsiteX18" fmla="*/ 2937025 w 3169037"/>
              <a:gd name="connsiteY18" fmla="*/ 550773 h 659955"/>
              <a:gd name="connsiteX19" fmla="*/ 2977968 w 3169037"/>
              <a:gd name="connsiteY19" fmla="*/ 523478 h 659955"/>
              <a:gd name="connsiteX20" fmla="*/ 3018911 w 3169037"/>
              <a:gd name="connsiteY20" fmla="*/ 482534 h 659955"/>
              <a:gd name="connsiteX21" fmla="*/ 3059855 w 3169037"/>
              <a:gd name="connsiteY21" fmla="*/ 455239 h 659955"/>
              <a:gd name="connsiteX22" fmla="*/ 3100798 w 3169037"/>
              <a:gd name="connsiteY22" fmla="*/ 414296 h 659955"/>
              <a:gd name="connsiteX23" fmla="*/ 3169037 w 3169037"/>
              <a:gd name="connsiteY2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99544 w 3169037"/>
              <a:gd name="connsiteY5" fmla="*/ 141340 h 659955"/>
              <a:gd name="connsiteX6" fmla="*/ 1722374 w 3169037"/>
              <a:gd name="connsiteY6" fmla="*/ 223227 h 659955"/>
              <a:gd name="connsiteX7" fmla="*/ 1763317 w 3169037"/>
              <a:gd name="connsiteY7" fmla="*/ 250523 h 659955"/>
              <a:gd name="connsiteX8" fmla="*/ 1899795 w 3169037"/>
              <a:gd name="connsiteY8" fmla="*/ 346057 h 659955"/>
              <a:gd name="connsiteX9" fmla="*/ 1954386 w 3169037"/>
              <a:gd name="connsiteY9" fmla="*/ 387000 h 659955"/>
              <a:gd name="connsiteX10" fmla="*/ 1995329 w 3169037"/>
              <a:gd name="connsiteY10" fmla="*/ 427943 h 659955"/>
              <a:gd name="connsiteX11" fmla="*/ 2036272 w 3169037"/>
              <a:gd name="connsiteY11" fmla="*/ 441591 h 659955"/>
              <a:gd name="connsiteX12" fmla="*/ 2172750 w 3169037"/>
              <a:gd name="connsiteY12" fmla="*/ 564421 h 659955"/>
              <a:gd name="connsiteX13" fmla="*/ 2213693 w 3169037"/>
              <a:gd name="connsiteY13" fmla="*/ 578069 h 659955"/>
              <a:gd name="connsiteX14" fmla="*/ 2363819 w 3169037"/>
              <a:gd name="connsiteY14" fmla="*/ 659955 h 659955"/>
              <a:gd name="connsiteX15" fmla="*/ 2814195 w 3169037"/>
              <a:gd name="connsiteY15" fmla="*/ 619012 h 659955"/>
              <a:gd name="connsiteX16" fmla="*/ 2909729 w 3169037"/>
              <a:gd name="connsiteY16" fmla="*/ 591717 h 659955"/>
              <a:gd name="connsiteX17" fmla="*/ 2937025 w 3169037"/>
              <a:gd name="connsiteY17" fmla="*/ 550773 h 659955"/>
              <a:gd name="connsiteX18" fmla="*/ 2977968 w 3169037"/>
              <a:gd name="connsiteY18" fmla="*/ 523478 h 659955"/>
              <a:gd name="connsiteX19" fmla="*/ 3018911 w 3169037"/>
              <a:gd name="connsiteY19" fmla="*/ 482534 h 659955"/>
              <a:gd name="connsiteX20" fmla="*/ 3059855 w 3169037"/>
              <a:gd name="connsiteY20" fmla="*/ 455239 h 659955"/>
              <a:gd name="connsiteX21" fmla="*/ 3100798 w 3169037"/>
              <a:gd name="connsiteY21" fmla="*/ 414296 h 659955"/>
              <a:gd name="connsiteX22" fmla="*/ 3169037 w 3169037"/>
              <a:gd name="connsiteY2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763317 w 3169037"/>
              <a:gd name="connsiteY6" fmla="*/ 250523 h 659955"/>
              <a:gd name="connsiteX7" fmla="*/ 1899795 w 3169037"/>
              <a:gd name="connsiteY7" fmla="*/ 346057 h 659955"/>
              <a:gd name="connsiteX8" fmla="*/ 1954386 w 3169037"/>
              <a:gd name="connsiteY8" fmla="*/ 387000 h 659955"/>
              <a:gd name="connsiteX9" fmla="*/ 1995329 w 3169037"/>
              <a:gd name="connsiteY9" fmla="*/ 427943 h 659955"/>
              <a:gd name="connsiteX10" fmla="*/ 2036272 w 3169037"/>
              <a:gd name="connsiteY10" fmla="*/ 441591 h 659955"/>
              <a:gd name="connsiteX11" fmla="*/ 2172750 w 3169037"/>
              <a:gd name="connsiteY11" fmla="*/ 564421 h 659955"/>
              <a:gd name="connsiteX12" fmla="*/ 2213693 w 3169037"/>
              <a:gd name="connsiteY12" fmla="*/ 578069 h 659955"/>
              <a:gd name="connsiteX13" fmla="*/ 2363819 w 3169037"/>
              <a:gd name="connsiteY13" fmla="*/ 659955 h 659955"/>
              <a:gd name="connsiteX14" fmla="*/ 2814195 w 3169037"/>
              <a:gd name="connsiteY14" fmla="*/ 619012 h 659955"/>
              <a:gd name="connsiteX15" fmla="*/ 2909729 w 3169037"/>
              <a:gd name="connsiteY15" fmla="*/ 591717 h 659955"/>
              <a:gd name="connsiteX16" fmla="*/ 2937025 w 3169037"/>
              <a:gd name="connsiteY16" fmla="*/ 550773 h 659955"/>
              <a:gd name="connsiteX17" fmla="*/ 2977968 w 3169037"/>
              <a:gd name="connsiteY17" fmla="*/ 523478 h 659955"/>
              <a:gd name="connsiteX18" fmla="*/ 3018911 w 3169037"/>
              <a:gd name="connsiteY18" fmla="*/ 482534 h 659955"/>
              <a:gd name="connsiteX19" fmla="*/ 3059855 w 3169037"/>
              <a:gd name="connsiteY19" fmla="*/ 455239 h 659955"/>
              <a:gd name="connsiteX20" fmla="*/ 3100798 w 3169037"/>
              <a:gd name="connsiteY20" fmla="*/ 414296 h 659955"/>
              <a:gd name="connsiteX21" fmla="*/ 3169037 w 3169037"/>
              <a:gd name="connsiteY2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1995329 w 3169037"/>
              <a:gd name="connsiteY8" fmla="*/ 427943 h 659955"/>
              <a:gd name="connsiteX9" fmla="*/ 2036272 w 3169037"/>
              <a:gd name="connsiteY9" fmla="*/ 441591 h 659955"/>
              <a:gd name="connsiteX10" fmla="*/ 2172750 w 3169037"/>
              <a:gd name="connsiteY10" fmla="*/ 564421 h 659955"/>
              <a:gd name="connsiteX11" fmla="*/ 2213693 w 3169037"/>
              <a:gd name="connsiteY11" fmla="*/ 578069 h 659955"/>
              <a:gd name="connsiteX12" fmla="*/ 2363819 w 3169037"/>
              <a:gd name="connsiteY12" fmla="*/ 659955 h 659955"/>
              <a:gd name="connsiteX13" fmla="*/ 2814195 w 3169037"/>
              <a:gd name="connsiteY13" fmla="*/ 619012 h 659955"/>
              <a:gd name="connsiteX14" fmla="*/ 2909729 w 3169037"/>
              <a:gd name="connsiteY14" fmla="*/ 591717 h 659955"/>
              <a:gd name="connsiteX15" fmla="*/ 2937025 w 3169037"/>
              <a:gd name="connsiteY15" fmla="*/ 550773 h 659955"/>
              <a:gd name="connsiteX16" fmla="*/ 2977968 w 3169037"/>
              <a:gd name="connsiteY16" fmla="*/ 523478 h 659955"/>
              <a:gd name="connsiteX17" fmla="*/ 3018911 w 3169037"/>
              <a:gd name="connsiteY17" fmla="*/ 482534 h 659955"/>
              <a:gd name="connsiteX18" fmla="*/ 3059855 w 3169037"/>
              <a:gd name="connsiteY18" fmla="*/ 455239 h 659955"/>
              <a:gd name="connsiteX19" fmla="*/ 3100798 w 3169037"/>
              <a:gd name="connsiteY19" fmla="*/ 414296 h 659955"/>
              <a:gd name="connsiteX20" fmla="*/ 3169037 w 3169037"/>
              <a:gd name="connsiteY2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2036272 w 3169037"/>
              <a:gd name="connsiteY8" fmla="*/ 441591 h 659955"/>
              <a:gd name="connsiteX9" fmla="*/ 2172750 w 3169037"/>
              <a:gd name="connsiteY9" fmla="*/ 564421 h 659955"/>
              <a:gd name="connsiteX10" fmla="*/ 2213693 w 3169037"/>
              <a:gd name="connsiteY10" fmla="*/ 578069 h 659955"/>
              <a:gd name="connsiteX11" fmla="*/ 2363819 w 3169037"/>
              <a:gd name="connsiteY11" fmla="*/ 659955 h 659955"/>
              <a:gd name="connsiteX12" fmla="*/ 2814195 w 3169037"/>
              <a:gd name="connsiteY12" fmla="*/ 619012 h 659955"/>
              <a:gd name="connsiteX13" fmla="*/ 2909729 w 3169037"/>
              <a:gd name="connsiteY13" fmla="*/ 591717 h 659955"/>
              <a:gd name="connsiteX14" fmla="*/ 2937025 w 3169037"/>
              <a:gd name="connsiteY14" fmla="*/ 550773 h 659955"/>
              <a:gd name="connsiteX15" fmla="*/ 2977968 w 3169037"/>
              <a:gd name="connsiteY15" fmla="*/ 523478 h 659955"/>
              <a:gd name="connsiteX16" fmla="*/ 3018911 w 3169037"/>
              <a:gd name="connsiteY16" fmla="*/ 482534 h 659955"/>
              <a:gd name="connsiteX17" fmla="*/ 3059855 w 3169037"/>
              <a:gd name="connsiteY17" fmla="*/ 455239 h 659955"/>
              <a:gd name="connsiteX18" fmla="*/ 3100798 w 3169037"/>
              <a:gd name="connsiteY18" fmla="*/ 414296 h 659955"/>
              <a:gd name="connsiteX19" fmla="*/ 3169037 w 3169037"/>
              <a:gd name="connsiteY1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036272 w 3169037"/>
              <a:gd name="connsiteY7" fmla="*/ 441591 h 659955"/>
              <a:gd name="connsiteX8" fmla="*/ 2172750 w 3169037"/>
              <a:gd name="connsiteY8" fmla="*/ 564421 h 659955"/>
              <a:gd name="connsiteX9" fmla="*/ 2213693 w 3169037"/>
              <a:gd name="connsiteY9" fmla="*/ 578069 h 659955"/>
              <a:gd name="connsiteX10" fmla="*/ 2363819 w 3169037"/>
              <a:gd name="connsiteY10" fmla="*/ 659955 h 659955"/>
              <a:gd name="connsiteX11" fmla="*/ 2814195 w 3169037"/>
              <a:gd name="connsiteY11" fmla="*/ 619012 h 659955"/>
              <a:gd name="connsiteX12" fmla="*/ 2909729 w 3169037"/>
              <a:gd name="connsiteY12" fmla="*/ 591717 h 659955"/>
              <a:gd name="connsiteX13" fmla="*/ 2937025 w 3169037"/>
              <a:gd name="connsiteY13" fmla="*/ 550773 h 659955"/>
              <a:gd name="connsiteX14" fmla="*/ 2977968 w 3169037"/>
              <a:gd name="connsiteY14" fmla="*/ 523478 h 659955"/>
              <a:gd name="connsiteX15" fmla="*/ 3018911 w 3169037"/>
              <a:gd name="connsiteY15" fmla="*/ 482534 h 659955"/>
              <a:gd name="connsiteX16" fmla="*/ 3059855 w 3169037"/>
              <a:gd name="connsiteY16" fmla="*/ 455239 h 659955"/>
              <a:gd name="connsiteX17" fmla="*/ 3100798 w 3169037"/>
              <a:gd name="connsiteY17" fmla="*/ 414296 h 659955"/>
              <a:gd name="connsiteX18" fmla="*/ 3169037 w 3169037"/>
              <a:gd name="connsiteY1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213693 w 3169037"/>
              <a:gd name="connsiteY8" fmla="*/ 578069 h 659955"/>
              <a:gd name="connsiteX9" fmla="*/ 2363819 w 3169037"/>
              <a:gd name="connsiteY9" fmla="*/ 659955 h 659955"/>
              <a:gd name="connsiteX10" fmla="*/ 2814195 w 3169037"/>
              <a:gd name="connsiteY10" fmla="*/ 619012 h 659955"/>
              <a:gd name="connsiteX11" fmla="*/ 2909729 w 3169037"/>
              <a:gd name="connsiteY11" fmla="*/ 591717 h 659955"/>
              <a:gd name="connsiteX12" fmla="*/ 2937025 w 3169037"/>
              <a:gd name="connsiteY12" fmla="*/ 550773 h 659955"/>
              <a:gd name="connsiteX13" fmla="*/ 2977968 w 3169037"/>
              <a:gd name="connsiteY13" fmla="*/ 523478 h 659955"/>
              <a:gd name="connsiteX14" fmla="*/ 3018911 w 3169037"/>
              <a:gd name="connsiteY14" fmla="*/ 482534 h 659955"/>
              <a:gd name="connsiteX15" fmla="*/ 3059855 w 3169037"/>
              <a:gd name="connsiteY15" fmla="*/ 455239 h 659955"/>
              <a:gd name="connsiteX16" fmla="*/ 3100798 w 3169037"/>
              <a:gd name="connsiteY16" fmla="*/ 414296 h 659955"/>
              <a:gd name="connsiteX17" fmla="*/ 3169037 w 3169037"/>
              <a:gd name="connsiteY1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363819 w 3169037"/>
              <a:gd name="connsiteY8" fmla="*/ 659955 h 659955"/>
              <a:gd name="connsiteX9" fmla="*/ 2814195 w 3169037"/>
              <a:gd name="connsiteY9" fmla="*/ 619012 h 659955"/>
              <a:gd name="connsiteX10" fmla="*/ 2909729 w 3169037"/>
              <a:gd name="connsiteY10" fmla="*/ 591717 h 659955"/>
              <a:gd name="connsiteX11" fmla="*/ 2937025 w 3169037"/>
              <a:gd name="connsiteY11" fmla="*/ 550773 h 659955"/>
              <a:gd name="connsiteX12" fmla="*/ 2977968 w 3169037"/>
              <a:gd name="connsiteY12" fmla="*/ 523478 h 659955"/>
              <a:gd name="connsiteX13" fmla="*/ 3018911 w 3169037"/>
              <a:gd name="connsiteY13" fmla="*/ 482534 h 659955"/>
              <a:gd name="connsiteX14" fmla="*/ 3059855 w 3169037"/>
              <a:gd name="connsiteY14" fmla="*/ 455239 h 659955"/>
              <a:gd name="connsiteX15" fmla="*/ 3100798 w 3169037"/>
              <a:gd name="connsiteY15" fmla="*/ 414296 h 659955"/>
              <a:gd name="connsiteX16" fmla="*/ 3169037 w 3169037"/>
              <a:gd name="connsiteY16"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37025 w 3169037"/>
              <a:gd name="connsiteY10" fmla="*/ 550773 h 659955"/>
              <a:gd name="connsiteX11" fmla="*/ 2977968 w 3169037"/>
              <a:gd name="connsiteY11" fmla="*/ 523478 h 659955"/>
              <a:gd name="connsiteX12" fmla="*/ 3018911 w 3169037"/>
              <a:gd name="connsiteY12" fmla="*/ 482534 h 659955"/>
              <a:gd name="connsiteX13" fmla="*/ 3059855 w 3169037"/>
              <a:gd name="connsiteY13" fmla="*/ 455239 h 659955"/>
              <a:gd name="connsiteX14" fmla="*/ 3100798 w 3169037"/>
              <a:gd name="connsiteY14" fmla="*/ 414296 h 659955"/>
              <a:gd name="connsiteX15" fmla="*/ 3169037 w 3169037"/>
              <a:gd name="connsiteY15"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77968 w 3169037"/>
              <a:gd name="connsiteY10" fmla="*/ 523478 h 659955"/>
              <a:gd name="connsiteX11" fmla="*/ 3018911 w 3169037"/>
              <a:gd name="connsiteY11" fmla="*/ 482534 h 659955"/>
              <a:gd name="connsiteX12" fmla="*/ 3059855 w 3169037"/>
              <a:gd name="connsiteY12" fmla="*/ 455239 h 659955"/>
              <a:gd name="connsiteX13" fmla="*/ 3100798 w 3169037"/>
              <a:gd name="connsiteY13" fmla="*/ 414296 h 659955"/>
              <a:gd name="connsiteX14" fmla="*/ 3169037 w 3169037"/>
              <a:gd name="connsiteY14"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00798 w 3169037"/>
              <a:gd name="connsiteY12" fmla="*/ 414296 h 659955"/>
              <a:gd name="connsiteX13" fmla="*/ 3169037 w 3169037"/>
              <a:gd name="connsiteY1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69037 w 3169037"/>
              <a:gd name="connsiteY1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169037 w 3169037"/>
              <a:gd name="connsiteY1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169037 w 3169037"/>
              <a:gd name="connsiteY1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3169037 w 3169037"/>
              <a:gd name="connsiteY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3169037 w 3169037"/>
              <a:gd name="connsiteY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363819 w 3169037"/>
              <a:gd name="connsiteY6" fmla="*/ 659955 h 659955"/>
              <a:gd name="connsiteX7" fmla="*/ 3169037 w 3169037"/>
              <a:gd name="connsiteY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2363819 w 3169037"/>
              <a:gd name="connsiteY5" fmla="*/ 659955 h 659955"/>
              <a:gd name="connsiteX6" fmla="*/ 3169037 w 3169037"/>
              <a:gd name="connsiteY6" fmla="*/ 373352 h 659955"/>
              <a:gd name="connsiteX0" fmla="*/ 16404 w 3169037"/>
              <a:gd name="connsiteY0" fmla="*/ 215836 h 666212"/>
              <a:gd name="connsiteX1" fmla="*/ 84643 w 3169037"/>
              <a:gd name="connsiteY1" fmla="*/ 202188 h 666212"/>
              <a:gd name="connsiteX2" fmla="*/ 944452 w 3169037"/>
              <a:gd name="connsiteY2" fmla="*/ 11120 h 666212"/>
              <a:gd name="connsiteX3" fmla="*/ 1449419 w 3169037"/>
              <a:gd name="connsiteY3" fmla="*/ 93006 h 666212"/>
              <a:gd name="connsiteX4" fmla="*/ 2363819 w 3169037"/>
              <a:gd name="connsiteY4" fmla="*/ 666212 h 666212"/>
              <a:gd name="connsiteX5" fmla="*/ 3169037 w 3169037"/>
              <a:gd name="connsiteY5" fmla="*/ 379609 h 666212"/>
              <a:gd name="connsiteX0" fmla="*/ 16404 w 3169037"/>
              <a:gd name="connsiteY0" fmla="*/ 220278 h 670654"/>
              <a:gd name="connsiteX1" fmla="*/ 84643 w 3169037"/>
              <a:gd name="connsiteY1" fmla="*/ 206630 h 670654"/>
              <a:gd name="connsiteX2" fmla="*/ 944452 w 3169037"/>
              <a:gd name="connsiteY2" fmla="*/ 15562 h 670654"/>
              <a:gd name="connsiteX3" fmla="*/ 2363819 w 3169037"/>
              <a:gd name="connsiteY3" fmla="*/ 670654 h 670654"/>
              <a:gd name="connsiteX4" fmla="*/ 3169037 w 3169037"/>
              <a:gd name="connsiteY4" fmla="*/ 384051 h 670654"/>
              <a:gd name="connsiteX0" fmla="*/ 0 w 3152633"/>
              <a:gd name="connsiteY0" fmla="*/ 219294 h 669670"/>
              <a:gd name="connsiteX1" fmla="*/ 928048 w 3152633"/>
              <a:gd name="connsiteY1" fmla="*/ 14578 h 669670"/>
              <a:gd name="connsiteX2" fmla="*/ 2347415 w 3152633"/>
              <a:gd name="connsiteY2" fmla="*/ 669670 h 669670"/>
              <a:gd name="connsiteX3" fmla="*/ 3152633 w 3152633"/>
              <a:gd name="connsiteY3" fmla="*/ 383067 h 669670"/>
              <a:gd name="connsiteX0" fmla="*/ 0 w 3152633"/>
              <a:gd name="connsiteY0" fmla="*/ 219294 h 670870"/>
              <a:gd name="connsiteX1" fmla="*/ 928048 w 3152633"/>
              <a:gd name="connsiteY1" fmla="*/ 14578 h 670870"/>
              <a:gd name="connsiteX2" fmla="*/ 2347415 w 3152633"/>
              <a:gd name="connsiteY2" fmla="*/ 669670 h 670870"/>
              <a:gd name="connsiteX3" fmla="*/ 3152633 w 3152633"/>
              <a:gd name="connsiteY3" fmla="*/ 383067 h 670870"/>
              <a:gd name="connsiteX0" fmla="*/ 0 w 3152633"/>
              <a:gd name="connsiteY0" fmla="*/ 219294 h 669683"/>
              <a:gd name="connsiteX1" fmla="*/ 928048 w 3152633"/>
              <a:gd name="connsiteY1" fmla="*/ 14578 h 669683"/>
              <a:gd name="connsiteX2" fmla="*/ 2347415 w 3152633"/>
              <a:gd name="connsiteY2" fmla="*/ 669670 h 669683"/>
              <a:gd name="connsiteX3" fmla="*/ 3152633 w 3152633"/>
              <a:gd name="connsiteY3" fmla="*/ 383067 h 669683"/>
              <a:gd name="connsiteX0" fmla="*/ 0 w 3152633"/>
              <a:gd name="connsiteY0" fmla="*/ 165665 h 622443"/>
              <a:gd name="connsiteX1" fmla="*/ 1156648 w 3152633"/>
              <a:gd name="connsiteY1" fmla="*/ 18099 h 622443"/>
              <a:gd name="connsiteX2" fmla="*/ 2347415 w 3152633"/>
              <a:gd name="connsiteY2" fmla="*/ 616041 h 622443"/>
              <a:gd name="connsiteX3" fmla="*/ 3152633 w 3152633"/>
              <a:gd name="connsiteY3" fmla="*/ 329438 h 622443"/>
            </a:gdLst>
            <a:ahLst/>
            <a:cxnLst>
              <a:cxn ang="0">
                <a:pos x="connsiteX0" y="connsiteY0"/>
              </a:cxn>
              <a:cxn ang="0">
                <a:pos x="connsiteX1" y="connsiteY1"/>
              </a:cxn>
              <a:cxn ang="0">
                <a:pos x="connsiteX2" y="connsiteY2"/>
              </a:cxn>
              <a:cxn ang="0">
                <a:pos x="connsiteX3" y="connsiteY3"/>
              </a:cxn>
            </a:cxnLst>
            <a:rect l="l" t="t" r="r" b="b"/>
            <a:pathLst>
              <a:path w="3152633" h="622443">
                <a:moveTo>
                  <a:pt x="0" y="165665"/>
                </a:moveTo>
                <a:cubicBezTo>
                  <a:pt x="193343" y="123016"/>
                  <a:pt x="765412" y="-56964"/>
                  <a:pt x="1156648" y="18099"/>
                </a:cubicBezTo>
                <a:cubicBezTo>
                  <a:pt x="1547884" y="93162"/>
                  <a:pt x="2014751" y="564151"/>
                  <a:pt x="2347415" y="616041"/>
                </a:cubicBezTo>
                <a:cubicBezTo>
                  <a:pt x="2680079" y="667931"/>
                  <a:pt x="2984879" y="389147"/>
                  <a:pt x="3152633" y="329438"/>
                </a:cubicBezTo>
              </a:path>
            </a:pathLst>
          </a:custGeom>
          <a:noFill/>
          <a:ln w="19050">
            <a:solidFill>
              <a:srgbClr val="00B050"/>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2370528" y="4736135"/>
            <a:ext cx="3349948" cy="257369"/>
          </a:xfrm>
          <a:prstGeom prst="rect">
            <a:avLst/>
          </a:prstGeom>
          <a:noFill/>
        </p:spPr>
        <p:txBody>
          <a:bodyPr wrap="square" lIns="36000" tIns="36000" rIns="36000" bIns="36000" rtlCol="0">
            <a:spAutoFit/>
          </a:bodyPr>
          <a:lstStyle/>
          <a:p>
            <a:r>
              <a:rPr lang="en-AU" sz="1200" i="1" dirty="0" smtClean="0"/>
              <a:t>With </a:t>
            </a:r>
            <a:r>
              <a:rPr lang="en-AU" sz="1200" i="1" dirty="0" err="1" smtClean="0"/>
              <a:t>Specializ</a:t>
            </a:r>
            <a:r>
              <a:rPr lang="en-AU" sz="1200" i="1" dirty="0" smtClean="0"/>
              <a:t> – Effort decreases with usage</a:t>
            </a:r>
            <a:endParaRPr lang="en-AU" sz="1200" i="1" dirty="0" smtClean="0">
              <a:solidFill>
                <a:schemeClr val="tx1"/>
              </a:solidFill>
            </a:endParaRPr>
          </a:p>
        </p:txBody>
      </p:sp>
      <p:sp>
        <p:nvSpPr>
          <p:cNvPr id="21" name="TextBox 20"/>
          <p:cNvSpPr txBox="1"/>
          <p:nvPr/>
        </p:nvSpPr>
        <p:spPr>
          <a:xfrm>
            <a:off x="2334004" y="2885496"/>
            <a:ext cx="3138117" cy="442035"/>
          </a:xfrm>
          <a:prstGeom prst="rect">
            <a:avLst/>
          </a:prstGeom>
          <a:noFill/>
        </p:spPr>
        <p:txBody>
          <a:bodyPr wrap="square" lIns="36000" tIns="36000" rIns="36000" bIns="36000" rtlCol="0">
            <a:spAutoFit/>
          </a:bodyPr>
          <a:lstStyle/>
          <a:p>
            <a:r>
              <a:rPr lang="en-AU" sz="1200" i="1" dirty="0" smtClean="0"/>
              <a:t>Workshop approach – Effort is constant and duplicated across assessments</a:t>
            </a:r>
            <a:endParaRPr lang="en-AU" sz="1200" i="1" dirty="0" smtClean="0">
              <a:solidFill>
                <a:schemeClr val="tx1"/>
              </a:solidFill>
            </a:endParaRPr>
          </a:p>
        </p:txBody>
      </p:sp>
      <p:sp>
        <p:nvSpPr>
          <p:cNvPr id="3" name="Text Placeholder 2"/>
          <p:cNvSpPr>
            <a:spLocks noGrp="1"/>
          </p:cNvSpPr>
          <p:nvPr>
            <p:ph type="body" sz="quarter" idx="12"/>
          </p:nvPr>
        </p:nvSpPr>
        <p:spPr>
          <a:xfrm>
            <a:off x="362142" y="834950"/>
            <a:ext cx="8362950" cy="2029436"/>
          </a:xfrm>
          <a:solidFill>
            <a:schemeClr val="bg1"/>
          </a:solidFill>
        </p:spPr>
        <p:txBody>
          <a:bodyPr/>
          <a:lstStyle/>
          <a:p>
            <a:pPr marL="231775" indent="-231775">
              <a:buFont typeface="Wingdings" pitchFamily="2" charset="2"/>
              <a:buChar char="§"/>
            </a:pPr>
            <a:r>
              <a:rPr lang="en-AU" dirty="0" smtClean="0"/>
              <a:t>Each issue across all 7 business units will require ~154 hours per incident using a workshop approach</a:t>
            </a:r>
          </a:p>
          <a:p>
            <a:pPr marL="231775" indent="-231775">
              <a:buFont typeface="Wingdings" pitchFamily="2" charset="2"/>
              <a:buChar char="§"/>
            </a:pPr>
            <a:r>
              <a:rPr lang="en-AU" dirty="0" err="1" smtClean="0"/>
              <a:t>Specializ</a:t>
            </a:r>
            <a:r>
              <a:rPr lang="en-AU" dirty="0" smtClean="0"/>
              <a:t> requires only 3.5 hours for the initial assessment and a fraction of that for each subsequent assessment, regardless of the topic of interest</a:t>
            </a:r>
          </a:p>
          <a:p>
            <a:pPr marL="231775" indent="-231775">
              <a:buFont typeface="Wingdings" pitchFamily="2" charset="2"/>
              <a:buChar char="§"/>
            </a:pPr>
            <a:r>
              <a:rPr lang="en-AU" dirty="0" smtClean="0"/>
              <a:t>One-off assessments can be accomplished in minutes if required</a:t>
            </a:r>
          </a:p>
        </p:txBody>
      </p:sp>
      <p:sp>
        <p:nvSpPr>
          <p:cNvPr id="31" name="TextBox 30"/>
          <p:cNvSpPr txBox="1"/>
          <p:nvPr/>
        </p:nvSpPr>
        <p:spPr>
          <a:xfrm rot="16200000">
            <a:off x="537739" y="4350655"/>
            <a:ext cx="988916" cy="257369"/>
          </a:xfrm>
          <a:prstGeom prst="rect">
            <a:avLst/>
          </a:prstGeom>
          <a:noFill/>
        </p:spPr>
        <p:txBody>
          <a:bodyPr wrap="square" lIns="36000" tIns="36000" rIns="36000" bIns="36000" rtlCol="0">
            <a:spAutoFit/>
          </a:bodyPr>
          <a:lstStyle/>
          <a:p>
            <a:pPr indent="177800" algn="ctr"/>
            <a:r>
              <a:rPr lang="en-US" sz="1200" b="1" dirty="0" smtClean="0">
                <a:solidFill>
                  <a:schemeClr val="tx1"/>
                </a:solidFill>
              </a:rPr>
              <a:t>Hours</a:t>
            </a:r>
          </a:p>
        </p:txBody>
      </p:sp>
      <p:grpSp>
        <p:nvGrpSpPr>
          <p:cNvPr id="16" name="Group 15"/>
          <p:cNvGrpSpPr/>
          <p:nvPr/>
        </p:nvGrpSpPr>
        <p:grpSpPr>
          <a:xfrm>
            <a:off x="0" y="6223000"/>
            <a:ext cx="9144000" cy="635000"/>
            <a:chOff x="0" y="6223000"/>
            <a:chExt cx="9144000" cy="635000"/>
          </a:xfrm>
        </p:grpSpPr>
        <p:pic>
          <p:nvPicPr>
            <p:cNvPr id="17" name="Picture 10" descr="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specializ.png"/>
            <p:cNvPicPr>
              <a:picLocks noChangeAspect="1"/>
            </p:cNvPicPr>
            <p:nvPr/>
          </p:nvPicPr>
          <p:blipFill>
            <a:blip r:embed="rId5"/>
            <a:stretch>
              <a:fillRect/>
            </a:stretch>
          </p:blipFill>
          <p:spPr>
            <a:xfrm>
              <a:off x="7708900" y="6223000"/>
              <a:ext cx="1016000" cy="405258"/>
            </a:xfrm>
            <a:prstGeom prst="rect">
              <a:avLst/>
            </a:prstGeom>
          </p:spPr>
        </p:pic>
      </p:grpSp>
      <p:grpSp>
        <p:nvGrpSpPr>
          <p:cNvPr id="13" name="Group 23"/>
          <p:cNvGrpSpPr/>
          <p:nvPr/>
        </p:nvGrpSpPr>
        <p:grpSpPr>
          <a:xfrm>
            <a:off x="6267243" y="4711342"/>
            <a:ext cx="961369" cy="819613"/>
            <a:chOff x="7560860" y="1390246"/>
            <a:chExt cx="1320541" cy="1125823"/>
          </a:xfrm>
        </p:grpSpPr>
        <p:sp>
          <p:nvSpPr>
            <p:cNvPr id="25" name="Rectangle 24"/>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26" name="TextBox 25"/>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27" name="TextBox 26"/>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28" name="Straight Connector 27"/>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1854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Scheduling and performing Risk Assessments</a:t>
            </a:r>
            <a:endParaRPr lang="en-AU" dirty="0"/>
          </a:p>
        </p:txBody>
      </p:sp>
      <p:graphicFrame>
        <p:nvGraphicFramePr>
          <p:cNvPr id="4" name="Diagram 3"/>
          <p:cNvGraphicFramePr/>
          <p:nvPr>
            <p:extLst>
              <p:ext uri="{D42A27DB-BD31-4B8C-83A1-F6EECF244321}">
                <p14:modId xmlns:p14="http://schemas.microsoft.com/office/powerpoint/2010/main" val="2291406241"/>
              </p:ext>
            </p:extLst>
          </p:nvPr>
        </p:nvGraphicFramePr>
        <p:xfrm>
          <a:off x="-116009" y="862597"/>
          <a:ext cx="9376019" cy="5119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626592" y="2213734"/>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7" name="TextBox 6"/>
          <p:cNvSpPr txBox="1"/>
          <p:nvPr/>
        </p:nvSpPr>
        <p:spPr>
          <a:xfrm>
            <a:off x="4626592" y="2840435"/>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8" name="TextBox 7"/>
          <p:cNvSpPr txBox="1"/>
          <p:nvPr/>
        </p:nvSpPr>
        <p:spPr>
          <a:xfrm>
            <a:off x="4626592" y="3467136"/>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9" name="TextBox 8"/>
          <p:cNvSpPr txBox="1"/>
          <p:nvPr/>
        </p:nvSpPr>
        <p:spPr>
          <a:xfrm>
            <a:off x="4626592" y="4093837"/>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0" name="TextBox 9"/>
          <p:cNvSpPr txBox="1"/>
          <p:nvPr/>
        </p:nvSpPr>
        <p:spPr>
          <a:xfrm>
            <a:off x="4626592" y="4720538"/>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1" name="TextBox 10"/>
          <p:cNvSpPr txBox="1"/>
          <p:nvPr/>
        </p:nvSpPr>
        <p:spPr>
          <a:xfrm>
            <a:off x="4626592" y="5347239"/>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2" name="TextBox 11"/>
          <p:cNvSpPr txBox="1"/>
          <p:nvPr/>
        </p:nvSpPr>
        <p:spPr>
          <a:xfrm>
            <a:off x="778622" y="226163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3" name="TextBox 12"/>
          <p:cNvSpPr txBox="1"/>
          <p:nvPr/>
        </p:nvSpPr>
        <p:spPr>
          <a:xfrm>
            <a:off x="778622" y="2881655"/>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4" name="TextBox 13"/>
          <p:cNvSpPr txBox="1"/>
          <p:nvPr/>
        </p:nvSpPr>
        <p:spPr>
          <a:xfrm>
            <a:off x="778622" y="351155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5" name="TextBox 14"/>
          <p:cNvSpPr txBox="1"/>
          <p:nvPr/>
        </p:nvSpPr>
        <p:spPr>
          <a:xfrm>
            <a:off x="778622" y="4124610"/>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6" name="TextBox 15"/>
          <p:cNvSpPr txBox="1"/>
          <p:nvPr/>
        </p:nvSpPr>
        <p:spPr>
          <a:xfrm>
            <a:off x="778622" y="4761758"/>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7" name="TextBox 16"/>
          <p:cNvSpPr txBox="1"/>
          <p:nvPr/>
        </p:nvSpPr>
        <p:spPr>
          <a:xfrm>
            <a:off x="778622" y="5378012"/>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grpSp>
        <p:nvGrpSpPr>
          <p:cNvPr id="18" name="Group 17"/>
          <p:cNvGrpSpPr/>
          <p:nvPr/>
        </p:nvGrpSpPr>
        <p:grpSpPr>
          <a:xfrm>
            <a:off x="0" y="6223000"/>
            <a:ext cx="9144000" cy="635000"/>
            <a:chOff x="0" y="6223000"/>
            <a:chExt cx="9144000" cy="635000"/>
          </a:xfrm>
        </p:grpSpPr>
        <p:pic>
          <p:nvPicPr>
            <p:cNvPr id="19"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144649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OH&amp;S assessment statistics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3333281452"/>
              </p:ext>
            </p:extLst>
          </p:nvPr>
        </p:nvGraphicFramePr>
        <p:xfrm>
          <a:off x="368492" y="810334"/>
          <a:ext cx="8407020" cy="5078542"/>
        </p:xfrm>
        <a:graphic>
          <a:graphicData uri="http://schemas.openxmlformats.org/drawingml/2006/table">
            <a:tbl>
              <a:tblPr firstRow="1" bandRow="1">
                <a:tableStyleId>{58DD5831-5125-4D1D-A9A5-347843CA56AB}</a:tableStyleId>
              </a:tblPr>
              <a:tblGrid>
                <a:gridCol w="2143356"/>
                <a:gridCol w="3426246"/>
                <a:gridCol w="2837418"/>
              </a:tblGrid>
              <a:tr h="391995">
                <a:tc rowSpan="2">
                  <a:txBody>
                    <a:bodyPr/>
                    <a:lstStyle/>
                    <a:p>
                      <a:pPr algn="ctr"/>
                      <a:r>
                        <a:rPr lang="en-AU" dirty="0" smtClean="0"/>
                        <a:t>Consideration</a:t>
                      </a:r>
                      <a:endParaRPr lang="en-AU" dirty="0"/>
                    </a:p>
                  </a:txBody>
                  <a:tcPr anchor="ctr">
                    <a:lnR w="28575" cap="flat" cmpd="sng" algn="ctr">
                      <a:solidFill>
                        <a:schemeClr val="tx2">
                          <a:lumMod val="60000"/>
                          <a:lumOff val="40000"/>
                        </a:schemeClr>
                      </a:solidFill>
                      <a:prstDash val="solid"/>
                      <a:round/>
                      <a:headEnd type="none" w="med" len="med"/>
                      <a:tailEnd type="none" w="med" len="med"/>
                    </a:lnR>
                  </a:tcPr>
                </a:tc>
                <a:tc gridSpan="2">
                  <a:txBody>
                    <a:bodyPr/>
                    <a:lstStyle/>
                    <a:p>
                      <a:pPr algn="ctr"/>
                      <a:r>
                        <a:rPr lang="en-AU" dirty="0" smtClean="0"/>
                        <a:t>Data </a:t>
                      </a:r>
                      <a:r>
                        <a:rPr lang="en-AU" b="0" dirty="0" smtClean="0"/>
                        <a:t>Collection</a:t>
                      </a:r>
                      <a:r>
                        <a:rPr lang="en-AU" dirty="0" smtClean="0"/>
                        <a:t> Method</a:t>
                      </a:r>
                      <a:endParaRPr lang="en-AU" dirty="0"/>
                    </a:p>
                  </a:txBody>
                  <a:tcPr>
                    <a:lnL w="28575" cap="flat" cmpd="sng" algn="ctr">
                      <a:solidFill>
                        <a:schemeClr val="tx2">
                          <a:lumMod val="60000"/>
                          <a:lumOff val="40000"/>
                        </a:schemeClr>
                      </a:solidFill>
                      <a:prstDash val="solid"/>
                      <a:round/>
                      <a:headEnd type="none" w="med" len="med"/>
                      <a:tailEnd type="none" w="med" len="med"/>
                    </a:lnL>
                  </a:tcPr>
                </a:tc>
                <a:tc hMerge="1">
                  <a:txBody>
                    <a:bodyPr/>
                    <a:lstStyle/>
                    <a:p>
                      <a:endParaRPr lang="en-AU" dirty="0"/>
                    </a:p>
                  </a:txBody>
                  <a:tcPr/>
                </a:tc>
              </a:tr>
              <a:tr h="391995">
                <a:tc vMerge="1">
                  <a:txBody>
                    <a:bodyPr/>
                    <a:lstStyle/>
                    <a:p>
                      <a:endParaRPr lang="en-AU" dirty="0"/>
                    </a:p>
                  </a:txBody>
                  <a:tcPr/>
                </a:tc>
                <a:tc>
                  <a:txBody>
                    <a:bodyPr/>
                    <a:lstStyle/>
                    <a:p>
                      <a:pPr algn="ctr"/>
                      <a:r>
                        <a:rPr lang="en-AU" dirty="0" smtClean="0"/>
                        <a:t>Workshop</a:t>
                      </a:r>
                      <a:endParaRPr lang="en-AU"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solidFill>
                      <a:schemeClr val="tx2">
                        <a:lumMod val="20000"/>
                        <a:lumOff val="80000"/>
                      </a:schemeClr>
                    </a:solidFill>
                  </a:tcPr>
                </a:tc>
                <a:tc>
                  <a:txBody>
                    <a:bodyPr/>
                    <a:lstStyle/>
                    <a:p>
                      <a:pPr algn="ctr"/>
                      <a:r>
                        <a:rPr lang="en-AU" dirty="0" smtClean="0"/>
                        <a:t>Specializ</a:t>
                      </a:r>
                      <a:endParaRPr lang="en-AU" dirty="0"/>
                    </a:p>
                  </a:txBody>
                  <a:tcPr>
                    <a:lnL w="12700" cap="flat" cmpd="sng" algn="ctr">
                      <a:solidFill>
                        <a:schemeClr val="tx2">
                          <a:lumMod val="60000"/>
                          <a:lumOff val="40000"/>
                        </a:schemeClr>
                      </a:solidFill>
                      <a:prstDash val="solid"/>
                      <a:round/>
                      <a:headEnd type="none" w="med" len="med"/>
                      <a:tailEnd type="none" w="med" len="med"/>
                    </a:lnL>
                    <a:solidFill>
                      <a:schemeClr val="tx2">
                        <a:lumMod val="20000"/>
                        <a:lumOff val="80000"/>
                      </a:schemeClr>
                    </a:solidFill>
                  </a:tcPr>
                </a:tc>
              </a:tr>
              <a:tr h="374951">
                <a:tc>
                  <a:txBody>
                    <a:bodyPr/>
                    <a:lstStyle/>
                    <a:p>
                      <a:r>
                        <a:rPr lang="en-AU" sz="1600" dirty="0" smtClean="0"/>
                        <a:t>OH&amp;S Manager’s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22</a:t>
                      </a:r>
                      <a:r>
                        <a:rPr lang="en-AU" sz="1600" b="0" baseline="0" dirty="0" smtClean="0"/>
                        <a:t> x 7 x $100 = </a:t>
                      </a:r>
                      <a:r>
                        <a:rPr lang="en-AU" sz="1600" b="1" baseline="0" dirty="0" smtClean="0"/>
                        <a:t>$15,400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3.5 x $100 = </a:t>
                      </a:r>
                      <a:r>
                        <a:rPr lang="en-AU" sz="1600" b="1" dirty="0" smtClean="0"/>
                        <a:t>$350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374951">
                <a:tc>
                  <a:txBody>
                    <a:bodyPr/>
                    <a:lstStyle/>
                    <a:p>
                      <a:r>
                        <a:rPr lang="en-AU" sz="1600" dirty="0" smtClean="0"/>
                        <a:t>Participants’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4 x $100 = </a:t>
                      </a:r>
                      <a:r>
                        <a:rPr lang="en-AU" sz="1600" b="1" dirty="0" smtClean="0"/>
                        <a:t>$28,000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.75 x $100</a:t>
                      </a:r>
                      <a:r>
                        <a:rPr lang="en-AU" sz="1600" b="0" baseline="0" dirty="0" smtClean="0"/>
                        <a:t> = $</a:t>
                      </a:r>
                      <a:r>
                        <a:rPr lang="en-AU" sz="1600" b="1" baseline="0" dirty="0" smtClean="0"/>
                        <a:t>5,250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2522404">
                <a:tc>
                  <a:txBody>
                    <a:bodyPr/>
                    <a:lstStyle/>
                    <a:p>
                      <a:r>
                        <a:rPr lang="en-AU" dirty="0" smtClean="0"/>
                        <a:t>Mitigation Inaccuracy</a:t>
                      </a:r>
                    </a:p>
                    <a:p>
                      <a:r>
                        <a:rPr lang="en-AU" sz="1200" dirty="0" smtClean="0"/>
                        <a:t>(Actual risk mitigation spending should be $250,000)</a:t>
                      </a:r>
                      <a:endParaRPr lang="en-AU" sz="12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b="1" i="0" dirty="0" smtClean="0"/>
                        <a:t>The</a:t>
                      </a:r>
                      <a:r>
                        <a:rPr lang="en-AU" sz="1400" b="1" i="0" baseline="0" dirty="0" smtClean="0"/>
                        <a:t> fewer participants, the greater the degree of inaccuracy. </a:t>
                      </a:r>
                      <a:endParaRPr lang="en-AU" sz="800" b="1" i="0" baseline="0" dirty="0" smtClean="0"/>
                    </a:p>
                    <a:p>
                      <a:endParaRPr lang="en-AU" sz="800" baseline="0" dirty="0" smtClean="0"/>
                    </a:p>
                    <a:p>
                      <a:r>
                        <a:rPr lang="en-AU" sz="1400" u="sng" baseline="0" dirty="0" smtClean="0"/>
                        <a:t>Example</a:t>
                      </a:r>
                      <a:r>
                        <a:rPr lang="en-AU" sz="1400" baseline="0" dirty="0" smtClean="0"/>
                        <a:t>: An organization has 15,000 employees and only 70 are sampled (0.05%)</a:t>
                      </a:r>
                      <a:endParaRPr lang="en-AU" sz="800" baseline="0" dirty="0" smtClean="0"/>
                    </a:p>
                    <a:p>
                      <a:endParaRPr lang="en-AU" sz="800" baseline="0" dirty="0" smtClean="0"/>
                    </a:p>
                    <a:p>
                      <a:r>
                        <a:rPr lang="en-AU" sz="1400" u="sng" baseline="0" dirty="0" smtClean="0"/>
                        <a:t>Result</a:t>
                      </a:r>
                      <a:r>
                        <a:rPr lang="en-AU" sz="1400" baseline="0" dirty="0" smtClean="0"/>
                        <a:t>: Due to the extremely limited data collected from this small sample, accuracy could be off by as much as 1,000%, resulting in over/under assessment of risk funding requirements</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Specializ can include all 15,000 employees as easily as</a:t>
                      </a:r>
                      <a:r>
                        <a:rPr lang="en-AU" sz="1400" baseline="0" dirty="0" smtClean="0"/>
                        <a:t> 70, dramatically increasing the accuracy of the results.</a:t>
                      </a:r>
                      <a:endParaRPr lang="en-AU" sz="800" baseline="0" dirty="0" smtClean="0"/>
                    </a:p>
                    <a:p>
                      <a:endParaRPr lang="en-AU" sz="800" baseline="0" dirty="0" smtClean="0"/>
                    </a:p>
                    <a:p>
                      <a:r>
                        <a:rPr lang="en-AU" sz="1400" baseline="0" dirty="0" smtClean="0"/>
                        <a:t>This brings mitigation spending estimates much closer to their true values</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r h="818077">
                <a:tc>
                  <a:txBody>
                    <a:bodyPr/>
                    <a:lstStyle/>
                    <a:p>
                      <a:r>
                        <a:rPr lang="en-AU" sz="1400" b="1" dirty="0" smtClean="0"/>
                        <a:t>Number of yearly</a:t>
                      </a:r>
                      <a:r>
                        <a:rPr lang="en-AU" sz="1400" b="1" baseline="0" dirty="0" smtClean="0"/>
                        <a:t> health assessments</a:t>
                      </a:r>
                      <a:endParaRPr lang="en-AU" sz="1400" b="1"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Limited</a:t>
                      </a:r>
                      <a:r>
                        <a:rPr lang="en-AU" sz="1400" baseline="0" dirty="0" smtClean="0"/>
                        <a:t> to about 12 workshops per year per OH&amp;S manager</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Can</a:t>
                      </a:r>
                      <a:r>
                        <a:rPr lang="en-AU" sz="1400" baseline="0" dirty="0" smtClean="0"/>
                        <a:t> perform up to 900 OH&amp;S assessment with one OH&amp;S manager</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bl>
          </a:graphicData>
        </a:graphic>
      </p:graphicFrame>
      <p:grpSp>
        <p:nvGrpSpPr>
          <p:cNvPr id="5" name="Group 4"/>
          <p:cNvGrpSpPr/>
          <p:nvPr/>
        </p:nvGrpSpPr>
        <p:grpSpPr>
          <a:xfrm>
            <a:off x="7691616" y="3999332"/>
            <a:ext cx="961369" cy="819613"/>
            <a:chOff x="7560860" y="1390246"/>
            <a:chExt cx="1320541" cy="1125823"/>
          </a:xfrm>
        </p:grpSpPr>
        <p:sp>
          <p:nvSpPr>
            <p:cNvPr id="6" name="Rectangle 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7" name="TextBox 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8" name="TextBox 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Rounded Rectangle 14"/>
          <p:cNvSpPr/>
          <p:nvPr/>
        </p:nvSpPr>
        <p:spPr>
          <a:xfrm>
            <a:off x="374573" y="5761822"/>
            <a:ext cx="8416887" cy="672028"/>
          </a:xfrm>
          <a:prstGeom prst="roundRect">
            <a:avLst>
              <a:gd name="adj" fmla="val 13388"/>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p:cNvSpPr txBox="1">
            <a:spLocks/>
          </p:cNvSpPr>
          <p:nvPr/>
        </p:nvSpPr>
        <p:spPr>
          <a:xfrm>
            <a:off x="525561" y="5820582"/>
            <a:ext cx="8232849" cy="713331"/>
          </a:xfrm>
          <a:prstGeom prst="rect">
            <a:avLst/>
          </a:prstGeom>
        </p:spPr>
        <p:txBody>
          <a:bodyPr wrap="square" lIns="0" tIns="0" rIns="0" bIns="0"/>
          <a:lstStyle/>
          <a:p>
            <a:pPr lvl="0" defTabSz="957263">
              <a:lnSpc>
                <a:spcPct val="106000"/>
              </a:lnSpc>
              <a:spcBef>
                <a:spcPts val="1344"/>
              </a:spcBef>
              <a:spcAft>
                <a:spcPts val="0"/>
              </a:spcAft>
            </a:pPr>
            <a:r>
              <a:rPr kumimoji="0" lang="en-AU" sz="1800" b="0" i="1" u="none" strike="noStrike" kern="1200" cap="none" spc="0" normalizeH="0" baseline="0" noProof="0" dirty="0" smtClean="0">
                <a:ln>
                  <a:noFill/>
                </a:ln>
                <a:solidFill>
                  <a:schemeClr val="tx1"/>
                </a:solidFill>
                <a:effectLst/>
                <a:uLnTx/>
                <a:uFillTx/>
                <a:latin typeface="+mn-lt"/>
                <a:ea typeface="+mn-ea"/>
                <a:cs typeface="+mn-cs"/>
              </a:rPr>
              <a:t>In the above example, </a:t>
            </a:r>
            <a:r>
              <a:rPr kumimoji="0" lang="en-AU" sz="1800" b="0" i="1" u="none" strike="noStrike" kern="1200" cap="none" spc="0" normalizeH="0" baseline="0" noProof="0" dirty="0" err="1" smtClean="0">
                <a:ln>
                  <a:noFill/>
                </a:ln>
                <a:solidFill>
                  <a:schemeClr val="tx1"/>
                </a:solidFill>
                <a:effectLst/>
                <a:uLnTx/>
                <a:uFillTx/>
                <a:latin typeface="+mn-lt"/>
                <a:ea typeface="+mn-ea"/>
                <a:cs typeface="+mn-cs"/>
              </a:rPr>
              <a:t>Specializ</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 cost savings over one </a:t>
            </a:r>
            <a:r>
              <a:rPr lang="en-AU" sz="1800" i="1" dirty="0" smtClean="0">
                <a:latin typeface="+mn-lt"/>
                <a:cs typeface="+mn-cs"/>
              </a:rPr>
              <a:t>workshop is </a:t>
            </a:r>
            <a:r>
              <a:rPr lang="en-AU" sz="1800" b="1" i="1" dirty="0" smtClean="0">
                <a:latin typeface="+mn-lt"/>
                <a:cs typeface="+mn-cs"/>
              </a:rPr>
              <a:t>$37,800</a:t>
            </a:r>
            <a:r>
              <a:rPr lang="en-AU" sz="1800" i="1" dirty="0" smtClean="0">
                <a:latin typeface="+mn-lt"/>
                <a:cs typeface="+mn-cs"/>
              </a:rPr>
              <a:t>, </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considering only participants’ and risk manager’s time</a:t>
            </a:r>
            <a:endParaRPr kumimoji="0" lang="en-AU" sz="18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01806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process of developing OH&amp;S Assessments</a:t>
            </a:r>
            <a:endParaRPr lang="en-AU" dirty="0"/>
          </a:p>
        </p:txBody>
      </p:sp>
      <p:graphicFrame>
        <p:nvGraphicFramePr>
          <p:cNvPr id="5" name="Diagram 4"/>
          <p:cNvGraphicFramePr/>
          <p:nvPr>
            <p:extLst>
              <p:ext uri="{D42A27DB-BD31-4B8C-83A1-F6EECF244321}">
                <p14:modId xmlns:p14="http://schemas.microsoft.com/office/powerpoint/2010/main" val="1984959863"/>
              </p:ext>
            </p:extLst>
          </p:nvPr>
        </p:nvGraphicFramePr>
        <p:xfrm>
          <a:off x="-55073" y="1085095"/>
          <a:ext cx="6305266" cy="4928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a:spLocks noChangeAspect="1"/>
          </p:cNvSpPr>
          <p:nvPr/>
        </p:nvSpPr>
        <p:spPr>
          <a:xfrm>
            <a:off x="2124288" y="1459835"/>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5"/>
                </a:solidFill>
              </a:rPr>
              <a:t>1</a:t>
            </a:r>
            <a:endParaRPr lang="en-AU" sz="2800" b="1" dirty="0">
              <a:solidFill>
                <a:schemeClr val="accent5"/>
              </a:solidFill>
            </a:endParaRPr>
          </a:p>
        </p:txBody>
      </p:sp>
      <p:sp>
        <p:nvSpPr>
          <p:cNvPr id="8" name="Rectangle 7"/>
          <p:cNvSpPr>
            <a:spLocks noChangeAspect="1"/>
          </p:cNvSpPr>
          <p:nvPr/>
        </p:nvSpPr>
        <p:spPr>
          <a:xfrm>
            <a:off x="4073780"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2</a:t>
            </a:r>
          </a:p>
        </p:txBody>
      </p:sp>
      <p:sp>
        <p:nvSpPr>
          <p:cNvPr id="9" name="Rectangle 8"/>
          <p:cNvSpPr>
            <a:spLocks noChangeAspect="1"/>
          </p:cNvSpPr>
          <p:nvPr/>
        </p:nvSpPr>
        <p:spPr>
          <a:xfrm>
            <a:off x="3297996" y="5117434"/>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3</a:t>
            </a:r>
          </a:p>
        </p:txBody>
      </p:sp>
      <p:sp>
        <p:nvSpPr>
          <p:cNvPr id="10" name="Rectangle 9"/>
          <p:cNvSpPr>
            <a:spLocks noChangeAspect="1"/>
          </p:cNvSpPr>
          <p:nvPr/>
        </p:nvSpPr>
        <p:spPr>
          <a:xfrm>
            <a:off x="991523" y="5112172"/>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4</a:t>
            </a:r>
          </a:p>
        </p:txBody>
      </p:sp>
      <p:sp>
        <p:nvSpPr>
          <p:cNvPr id="11" name="Rectangle 10"/>
          <p:cNvSpPr>
            <a:spLocks noChangeAspect="1"/>
          </p:cNvSpPr>
          <p:nvPr/>
        </p:nvSpPr>
        <p:spPr>
          <a:xfrm>
            <a:off x="254544"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5</a:t>
            </a:r>
          </a:p>
        </p:txBody>
      </p:sp>
      <p:sp>
        <p:nvSpPr>
          <p:cNvPr id="13" name="TextBox 12"/>
          <p:cNvSpPr txBox="1"/>
          <p:nvPr/>
        </p:nvSpPr>
        <p:spPr>
          <a:xfrm>
            <a:off x="5816083" y="1295235"/>
            <a:ext cx="3162663" cy="4504685"/>
          </a:xfrm>
          <a:prstGeom prst="rect">
            <a:avLst/>
          </a:prstGeom>
          <a:noFill/>
          <a:ln>
            <a:noFill/>
          </a:ln>
        </p:spPr>
        <p:txBody>
          <a:bodyPr wrap="square" lIns="36000" tIns="36000" rIns="36000" bIns="36000" rtlCol="0">
            <a:spAutoFit/>
          </a:bodyPr>
          <a:lstStyle/>
          <a:p>
            <a:pPr marL="228600" indent="-228600">
              <a:spcAft>
                <a:spcPts val="1800"/>
              </a:spcAft>
              <a:buFont typeface="+mj-lt"/>
              <a:buAutoNum type="arabicPeriod"/>
            </a:pPr>
            <a:r>
              <a:rPr lang="en-AU" sz="1200" dirty="0" smtClean="0">
                <a:solidFill>
                  <a:schemeClr val="tx1"/>
                </a:solidFill>
              </a:rPr>
              <a:t>The more individuals that contribute data in their areas of expertise, the higher the quality of the results</a:t>
            </a:r>
          </a:p>
          <a:p>
            <a:pPr marL="228600" indent="-228600">
              <a:spcAft>
                <a:spcPts val="1800"/>
              </a:spcAft>
              <a:buFont typeface="+mj-lt"/>
              <a:buAutoNum type="arabicPeriod"/>
            </a:pPr>
            <a:r>
              <a:rPr lang="en-AU" sz="1200" dirty="0" smtClean="0"/>
              <a:t>Participants can edit and delete safety issues/risks created by others, in addition to adding their own, greatly enhancing the overall information set</a:t>
            </a:r>
          </a:p>
          <a:p>
            <a:pPr marL="228600" indent="-228600">
              <a:spcAft>
                <a:spcPts val="1800"/>
              </a:spcAft>
              <a:buFont typeface="+mj-lt"/>
              <a:buAutoNum type="arabicPeriod"/>
            </a:pPr>
            <a:r>
              <a:rPr lang="en-AU" sz="1200" dirty="0" smtClean="0"/>
              <a:t>Each stream has a manager that provides quality control, helping to ensure that results are consistent and that the iterations move towards consensus</a:t>
            </a:r>
          </a:p>
          <a:p>
            <a:pPr marL="228600" indent="-228600">
              <a:spcAft>
                <a:spcPts val="1800"/>
              </a:spcAft>
              <a:buFont typeface="+mj-lt"/>
              <a:buAutoNum type="arabicPeriod"/>
            </a:pPr>
            <a:r>
              <a:rPr lang="en-AU" sz="1200" dirty="0" smtClean="0"/>
              <a:t>The consensus algorithm not only scores the existence of safety issues but also their applicability to the stream of users to ensure high quality results</a:t>
            </a:r>
          </a:p>
          <a:p>
            <a:pPr marL="228600" indent="-228600">
              <a:spcAft>
                <a:spcPts val="1800"/>
              </a:spcAft>
              <a:buFont typeface="+mj-lt"/>
              <a:buAutoNum type="arabicPeriod"/>
            </a:pPr>
            <a:r>
              <a:rPr lang="en-AU" sz="1200" dirty="0" smtClean="0"/>
              <a:t>Each participant submits his/her list to be scored and the system calculates agreement and either completes the assessment or initiates another iteration</a:t>
            </a:r>
            <a:endParaRPr lang="en-AU" sz="1200" dirty="0" smtClean="0">
              <a:solidFill>
                <a:schemeClr val="tx1"/>
              </a:solidFill>
            </a:endParaRPr>
          </a:p>
        </p:txBody>
      </p:sp>
      <p:sp>
        <p:nvSpPr>
          <p:cNvPr id="14" name="TextBox 13"/>
          <p:cNvSpPr txBox="1"/>
          <p:nvPr/>
        </p:nvSpPr>
        <p:spPr>
          <a:xfrm>
            <a:off x="5816084" y="936778"/>
            <a:ext cx="3070746" cy="257369"/>
          </a:xfrm>
          <a:prstGeom prst="rect">
            <a:avLst/>
          </a:prstGeom>
          <a:solidFill>
            <a:schemeClr val="accent5"/>
          </a:solidFill>
          <a:ln>
            <a:solidFill>
              <a:schemeClr val="accent5"/>
            </a:solidFill>
          </a:ln>
        </p:spPr>
        <p:txBody>
          <a:bodyPr wrap="square" lIns="36000" tIns="36000" rIns="36000" bIns="36000" rtlCol="0">
            <a:spAutoFit/>
          </a:bodyPr>
          <a:lstStyle/>
          <a:p>
            <a:pPr algn="ctr"/>
            <a:r>
              <a:rPr lang="en-AU" sz="1200" b="1" dirty="0" smtClean="0">
                <a:solidFill>
                  <a:schemeClr val="bg1"/>
                </a:solidFill>
              </a:rPr>
              <a:t>Specializ OH&amp;S scoring and agreement</a:t>
            </a:r>
          </a:p>
        </p:txBody>
      </p:sp>
      <p:grpSp>
        <p:nvGrpSpPr>
          <p:cNvPr id="15" name="Group 14"/>
          <p:cNvGrpSpPr/>
          <p:nvPr/>
        </p:nvGrpSpPr>
        <p:grpSpPr>
          <a:xfrm>
            <a:off x="376742" y="1201189"/>
            <a:ext cx="961369" cy="819613"/>
            <a:chOff x="7560860" y="1390246"/>
            <a:chExt cx="1320541" cy="1125823"/>
          </a:xfrm>
        </p:grpSpPr>
        <p:sp>
          <p:nvSpPr>
            <p:cNvPr id="16" name="Rectangle 1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7" name="TextBox 1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8" name="TextBox 1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9" name="Straight Connector 1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0" y="6223000"/>
            <a:ext cx="9144000" cy="635000"/>
            <a:chOff x="0" y="6223000"/>
            <a:chExt cx="9144000" cy="635000"/>
          </a:xfrm>
        </p:grpSpPr>
        <p:pic>
          <p:nvPicPr>
            <p:cNvPr id="23"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555069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unded Rectangle 42"/>
          <p:cNvSpPr/>
          <p:nvPr/>
        </p:nvSpPr>
        <p:spPr>
          <a:xfrm>
            <a:off x="7610475" y="2797175"/>
            <a:ext cx="1085850" cy="2781300"/>
          </a:xfrm>
          <a:prstGeom prst="round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Maintaining accurate OH&amp;S data</a:t>
            </a:r>
            <a:endParaRPr lang="en-AU" dirty="0"/>
          </a:p>
        </p:txBody>
      </p:sp>
      <p:sp>
        <p:nvSpPr>
          <p:cNvPr id="3" name="Text Placeholder 2"/>
          <p:cNvSpPr>
            <a:spLocks noGrp="1"/>
          </p:cNvSpPr>
          <p:nvPr>
            <p:ph type="body" sz="quarter" idx="12"/>
          </p:nvPr>
        </p:nvSpPr>
        <p:spPr>
          <a:xfrm>
            <a:off x="384175" y="1214260"/>
            <a:ext cx="8362950" cy="754240"/>
          </a:xfrm>
          <a:ln>
            <a:noFill/>
          </a:ln>
        </p:spPr>
        <p:txBody>
          <a:bodyPr/>
          <a:lstStyle/>
          <a:p>
            <a:pPr marL="0" indent="0"/>
            <a:r>
              <a:rPr lang="en-AU" dirty="0" smtClean="0"/>
              <a:t>Utilising workshops to collect and manage OH&amp;S Health Checks and Assessments from stakeholders has timing problems that undermine the value of the information they generate.</a:t>
            </a:r>
          </a:p>
        </p:txBody>
      </p:sp>
      <p:sp>
        <p:nvSpPr>
          <p:cNvPr id="8" name="Isosceles Triangle 7"/>
          <p:cNvSpPr>
            <a:spLocks noChangeAspect="1"/>
          </p:cNvSpPr>
          <p:nvPr/>
        </p:nvSpPr>
        <p:spPr bwMode="auto">
          <a:xfrm rot="10800000">
            <a:off x="971564" y="3344193"/>
            <a:ext cx="192476" cy="320793"/>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600" b="0" i="0" u="none" strike="noStrike" cap="none" normalizeH="0" baseline="0" smtClean="0">
              <a:ln>
                <a:noFill/>
              </a:ln>
              <a:solidFill>
                <a:schemeClr val="tx1"/>
              </a:solidFill>
              <a:effectLst/>
              <a:latin typeface="Arial" charset="0"/>
            </a:endParaRPr>
          </a:p>
        </p:txBody>
      </p:sp>
      <p:sp>
        <p:nvSpPr>
          <p:cNvPr id="9" name="TextBox 8"/>
          <p:cNvSpPr txBox="1">
            <a:spLocks noChangeAspect="1"/>
          </p:cNvSpPr>
          <p:nvPr/>
        </p:nvSpPr>
        <p:spPr>
          <a:xfrm>
            <a:off x="564854" y="2838762"/>
            <a:ext cx="917233" cy="461665"/>
          </a:xfrm>
          <a:prstGeom prst="rect">
            <a:avLst/>
          </a:prstGeom>
          <a:noFill/>
        </p:spPr>
        <p:txBody>
          <a:bodyPr wrap="square" rtlCol="0">
            <a:spAutoFit/>
          </a:bodyPr>
          <a:lstStyle/>
          <a:p>
            <a:pPr algn="ctr"/>
            <a:r>
              <a:rPr lang="en-AU" sz="1200" b="1" dirty="0" smtClean="0"/>
              <a:t>Plan </a:t>
            </a:r>
          </a:p>
          <a:p>
            <a:pPr algn="ctr"/>
            <a:r>
              <a:rPr lang="en-AU" sz="1200" b="1" dirty="0"/>
              <a:t>w</a:t>
            </a:r>
            <a:r>
              <a:rPr lang="en-AU" sz="1200" b="1" dirty="0" smtClean="0"/>
              <a:t>orkshop</a:t>
            </a:r>
            <a:endParaRPr lang="en-AU" sz="1200" b="1" dirty="0"/>
          </a:p>
        </p:txBody>
      </p:sp>
      <p:grpSp>
        <p:nvGrpSpPr>
          <p:cNvPr id="4" name="Group 12"/>
          <p:cNvGrpSpPr>
            <a:grpSpLocks noChangeAspect="1"/>
          </p:cNvGrpSpPr>
          <p:nvPr/>
        </p:nvGrpSpPr>
        <p:grpSpPr>
          <a:xfrm>
            <a:off x="3106725" y="2878008"/>
            <a:ext cx="1134220" cy="786979"/>
            <a:chOff x="1210420" y="2833772"/>
            <a:chExt cx="1272984" cy="883260"/>
          </a:xfrm>
        </p:grpSpPr>
        <p:sp>
          <p:nvSpPr>
            <p:cNvPr id="14" name="Isosceles Triangle 13"/>
            <p:cNvSpPr/>
            <p:nvPr/>
          </p:nvSpPr>
          <p:spPr bwMode="auto">
            <a:xfrm rot="10800000">
              <a:off x="1738899" y="3356992"/>
              <a:ext cx="216024" cy="360040"/>
            </a:xfrm>
            <a:prstGeom prst="triangle">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210420" y="2833772"/>
              <a:ext cx="1272984" cy="518146"/>
            </a:xfrm>
            <a:prstGeom prst="rect">
              <a:avLst/>
            </a:prstGeom>
            <a:noFill/>
          </p:spPr>
          <p:txBody>
            <a:bodyPr wrap="none" rtlCol="0">
              <a:spAutoFit/>
            </a:bodyPr>
            <a:lstStyle/>
            <a:p>
              <a:pPr algn="ctr"/>
              <a:r>
                <a:rPr lang="en-AU" sz="1200" b="1" dirty="0" smtClean="0"/>
                <a:t>Sessions are</a:t>
              </a:r>
            </a:p>
            <a:p>
              <a:pPr algn="ctr"/>
              <a:r>
                <a:rPr lang="en-AU" sz="1200" b="1" dirty="0" smtClean="0"/>
                <a:t>completed</a:t>
              </a:r>
              <a:endParaRPr lang="en-AU" sz="1200" b="1" dirty="0"/>
            </a:p>
          </p:txBody>
        </p:sp>
      </p:grpSp>
      <p:grpSp>
        <p:nvGrpSpPr>
          <p:cNvPr id="6" name="Group 15"/>
          <p:cNvGrpSpPr>
            <a:grpSpLocks noChangeAspect="1"/>
          </p:cNvGrpSpPr>
          <p:nvPr/>
        </p:nvGrpSpPr>
        <p:grpSpPr>
          <a:xfrm>
            <a:off x="6532177" y="2878008"/>
            <a:ext cx="1014370" cy="786979"/>
            <a:chOff x="1277678" y="2833772"/>
            <a:chExt cx="1138469" cy="883260"/>
          </a:xfrm>
        </p:grpSpPr>
        <p:sp>
          <p:nvSpPr>
            <p:cNvPr id="17" name="Isosceles Triangle 16"/>
            <p:cNvSpPr/>
            <p:nvPr/>
          </p:nvSpPr>
          <p:spPr bwMode="auto">
            <a:xfrm rot="10800000">
              <a:off x="1738899" y="3356992"/>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277678" y="2833772"/>
              <a:ext cx="1138469" cy="518146"/>
            </a:xfrm>
            <a:prstGeom prst="rect">
              <a:avLst/>
            </a:prstGeom>
            <a:noFill/>
          </p:spPr>
          <p:txBody>
            <a:bodyPr wrap="none" rtlCol="0">
              <a:spAutoFit/>
            </a:bodyPr>
            <a:lstStyle/>
            <a:p>
              <a:pPr algn="ctr"/>
              <a:r>
                <a:rPr lang="en-AU" sz="1200" b="1" dirty="0" smtClean="0"/>
                <a:t>Results are</a:t>
              </a:r>
            </a:p>
            <a:p>
              <a:pPr algn="ctr"/>
              <a:r>
                <a:rPr lang="en-AU" sz="1200" b="1" dirty="0" smtClean="0"/>
                <a:t>validated</a:t>
              </a:r>
              <a:endParaRPr lang="en-AU" sz="1200" b="1" dirty="0"/>
            </a:p>
          </p:txBody>
        </p:sp>
      </p:grpSp>
      <p:grpSp>
        <p:nvGrpSpPr>
          <p:cNvPr id="7" name="Group 18"/>
          <p:cNvGrpSpPr>
            <a:grpSpLocks noChangeAspect="1"/>
          </p:cNvGrpSpPr>
          <p:nvPr/>
        </p:nvGrpSpPr>
        <p:grpSpPr>
          <a:xfrm>
            <a:off x="7656976" y="2878008"/>
            <a:ext cx="1014370" cy="786979"/>
            <a:chOff x="1277680" y="2833772"/>
            <a:chExt cx="1138470" cy="883260"/>
          </a:xfrm>
        </p:grpSpPr>
        <p:sp>
          <p:nvSpPr>
            <p:cNvPr id="20" name="Isosceles Triangle 19"/>
            <p:cNvSpPr/>
            <p:nvPr/>
          </p:nvSpPr>
          <p:spPr bwMode="auto">
            <a:xfrm rot="10800000">
              <a:off x="1738899" y="3356992"/>
              <a:ext cx="216024" cy="360040"/>
            </a:xfrm>
            <a:prstGeom prst="triangl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277680" y="2833772"/>
              <a:ext cx="1138470" cy="518146"/>
            </a:xfrm>
            <a:prstGeom prst="rect">
              <a:avLst/>
            </a:prstGeom>
            <a:noFill/>
          </p:spPr>
          <p:txBody>
            <a:bodyPr wrap="none" rtlCol="0">
              <a:spAutoFit/>
            </a:bodyPr>
            <a:lstStyle/>
            <a:p>
              <a:pPr algn="ctr"/>
              <a:r>
                <a:rPr lang="en-AU" sz="1200" b="1" dirty="0" smtClean="0">
                  <a:solidFill>
                    <a:srgbClr val="FF0000"/>
                  </a:solidFill>
                </a:rPr>
                <a:t>Results are</a:t>
              </a:r>
            </a:p>
            <a:p>
              <a:pPr algn="ctr"/>
              <a:r>
                <a:rPr lang="en-AU" sz="1200" b="1" dirty="0" smtClean="0">
                  <a:solidFill>
                    <a:srgbClr val="FF0000"/>
                  </a:solidFill>
                </a:rPr>
                <a:t>out of date</a:t>
              </a:r>
              <a:endParaRPr lang="en-AU" sz="1200" b="1" dirty="0">
                <a:solidFill>
                  <a:srgbClr val="FF0000"/>
                </a:solidFill>
              </a:endParaRPr>
            </a:p>
          </p:txBody>
        </p:sp>
      </p:grpSp>
      <p:grpSp>
        <p:nvGrpSpPr>
          <p:cNvPr id="10" name="Group 21"/>
          <p:cNvGrpSpPr>
            <a:grpSpLocks noChangeAspect="1"/>
          </p:cNvGrpSpPr>
          <p:nvPr/>
        </p:nvGrpSpPr>
        <p:grpSpPr>
          <a:xfrm>
            <a:off x="458466" y="4335779"/>
            <a:ext cx="1061508" cy="1336457"/>
            <a:chOff x="2384497" y="4221088"/>
            <a:chExt cx="1191375" cy="1499962"/>
          </a:xfrm>
        </p:grpSpPr>
        <p:sp>
          <p:nvSpPr>
            <p:cNvPr id="23" name="Isosceles Triangle 22"/>
            <p:cNvSpPr/>
            <p:nvPr/>
          </p:nvSpPr>
          <p:spPr bwMode="auto">
            <a:xfrm>
              <a:off x="2872171" y="4221088"/>
              <a:ext cx="216024" cy="360040"/>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2384497" y="4581128"/>
              <a:ext cx="1191375" cy="1139922"/>
            </a:xfrm>
            <a:prstGeom prst="rect">
              <a:avLst/>
            </a:prstGeom>
            <a:noFill/>
          </p:spPr>
          <p:txBody>
            <a:bodyPr wrap="none" rtlCol="0">
              <a:spAutoFit/>
            </a:bodyPr>
            <a:lstStyle/>
            <a:p>
              <a:pPr algn="ctr"/>
              <a:r>
                <a:rPr lang="en-AU" sz="1200" b="1" dirty="0" smtClean="0"/>
                <a:t>Configure</a:t>
              </a:r>
            </a:p>
            <a:p>
              <a:pPr algn="ctr"/>
              <a:r>
                <a:rPr lang="en-AU" sz="1200" b="1" dirty="0" smtClean="0"/>
                <a:t>OH&amp;S</a:t>
              </a:r>
            </a:p>
            <a:p>
              <a:pPr algn="ctr"/>
              <a:r>
                <a:rPr lang="en-AU" sz="1200" b="1" dirty="0" smtClean="0"/>
                <a:t>design and</a:t>
              </a:r>
            </a:p>
            <a:p>
              <a:pPr algn="ctr"/>
              <a:r>
                <a:rPr lang="en-AU" sz="1200" b="1" dirty="0" smtClean="0"/>
                <a:t>begin</a:t>
              </a:r>
            </a:p>
            <a:p>
              <a:pPr algn="ctr"/>
              <a:r>
                <a:rPr lang="en-AU" sz="1200" b="1" dirty="0" smtClean="0"/>
                <a:t>assessment</a:t>
              </a:r>
            </a:p>
          </p:txBody>
        </p:sp>
      </p:grpSp>
      <p:grpSp>
        <p:nvGrpSpPr>
          <p:cNvPr id="11" name="Group 24"/>
          <p:cNvGrpSpPr>
            <a:grpSpLocks noChangeAspect="1"/>
          </p:cNvGrpSpPr>
          <p:nvPr/>
        </p:nvGrpSpPr>
        <p:grpSpPr>
          <a:xfrm>
            <a:off x="1845460" y="4335778"/>
            <a:ext cx="1247582" cy="1336455"/>
            <a:chOff x="2280077" y="4221088"/>
            <a:chExt cx="1400214" cy="1499960"/>
          </a:xfrm>
        </p:grpSpPr>
        <p:sp>
          <p:nvSpPr>
            <p:cNvPr id="26" name="Isosceles Triangle 25"/>
            <p:cNvSpPr/>
            <p:nvPr/>
          </p:nvSpPr>
          <p:spPr bwMode="auto">
            <a:xfrm>
              <a:off x="2872171" y="4221088"/>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2280077" y="4581127"/>
              <a:ext cx="1400214" cy="1139921"/>
            </a:xfrm>
            <a:prstGeom prst="rect">
              <a:avLst/>
            </a:prstGeom>
            <a:noFill/>
          </p:spPr>
          <p:txBody>
            <a:bodyPr wrap="none" rtlCol="0">
              <a:spAutoFit/>
            </a:bodyPr>
            <a:lstStyle/>
            <a:p>
              <a:pPr algn="ctr"/>
              <a:r>
                <a:rPr lang="en-AU" sz="1200" b="1" dirty="0" smtClean="0"/>
                <a:t>Assessment</a:t>
              </a:r>
            </a:p>
            <a:p>
              <a:pPr algn="ctr"/>
              <a:r>
                <a:rPr lang="en-AU" sz="1200" b="1" dirty="0" smtClean="0"/>
                <a:t>Organisation</a:t>
              </a:r>
            </a:p>
            <a:p>
              <a:pPr algn="ctr"/>
              <a:r>
                <a:rPr lang="en-AU" sz="1200" b="1" dirty="0" smtClean="0"/>
                <a:t>Wide with ALL</a:t>
              </a:r>
            </a:p>
            <a:p>
              <a:pPr algn="ctr"/>
              <a:r>
                <a:rPr lang="en-AU" sz="1200" b="1" dirty="0" smtClean="0"/>
                <a:t>Employees is </a:t>
              </a:r>
            </a:p>
            <a:p>
              <a:pPr algn="ctr"/>
              <a:r>
                <a:rPr lang="en-AU" sz="1200" b="1" dirty="0" smtClean="0"/>
                <a:t>complete</a:t>
              </a:r>
              <a:endParaRPr lang="en-AU" sz="1200" b="1" dirty="0"/>
            </a:p>
          </p:txBody>
        </p:sp>
      </p:grpSp>
      <p:grpSp>
        <p:nvGrpSpPr>
          <p:cNvPr id="12" name="Group 27"/>
          <p:cNvGrpSpPr>
            <a:grpSpLocks noChangeAspect="1"/>
          </p:cNvGrpSpPr>
          <p:nvPr/>
        </p:nvGrpSpPr>
        <p:grpSpPr>
          <a:xfrm>
            <a:off x="7502486" y="4312295"/>
            <a:ext cx="1345784" cy="1151789"/>
            <a:chOff x="2237557" y="4221088"/>
            <a:chExt cx="1510430" cy="1292701"/>
          </a:xfrm>
        </p:grpSpPr>
        <p:sp>
          <p:nvSpPr>
            <p:cNvPr id="29" name="Isosceles Triangle 28"/>
            <p:cNvSpPr/>
            <p:nvPr/>
          </p:nvSpPr>
          <p:spPr bwMode="auto">
            <a:xfrm>
              <a:off x="2872171" y="4221088"/>
              <a:ext cx="216024" cy="360040"/>
            </a:xfrm>
            <a:prstGeom prst="triangle">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2237557" y="4581126"/>
              <a:ext cx="1510430" cy="932663"/>
            </a:xfrm>
            <a:prstGeom prst="rect">
              <a:avLst/>
            </a:prstGeom>
            <a:noFill/>
          </p:spPr>
          <p:txBody>
            <a:bodyPr wrap="square" rtlCol="0">
              <a:spAutoFit/>
            </a:bodyPr>
            <a:lstStyle/>
            <a:p>
              <a:pPr algn="ctr"/>
              <a:r>
                <a:rPr lang="en-AU" sz="1200" b="1" dirty="0" smtClean="0"/>
                <a:t>Automatic</a:t>
              </a:r>
            </a:p>
            <a:p>
              <a:pPr algn="ctr"/>
              <a:r>
                <a:rPr lang="en-AU" sz="1200" b="1" dirty="0" smtClean="0"/>
                <a:t>refresh of </a:t>
              </a:r>
            </a:p>
            <a:p>
              <a:pPr algn="ctr"/>
              <a:r>
                <a:rPr lang="en-AU" sz="1200" b="1" dirty="0" smtClean="0"/>
                <a:t>Information triggered</a:t>
              </a:r>
            </a:p>
          </p:txBody>
        </p:sp>
      </p:grpSp>
      <p:grpSp>
        <p:nvGrpSpPr>
          <p:cNvPr id="13" name="Group 30"/>
          <p:cNvGrpSpPr>
            <a:grpSpLocks noChangeAspect="1"/>
          </p:cNvGrpSpPr>
          <p:nvPr/>
        </p:nvGrpSpPr>
        <p:grpSpPr>
          <a:xfrm>
            <a:off x="4821303" y="2865848"/>
            <a:ext cx="1014370" cy="799139"/>
            <a:chOff x="1277676" y="2820124"/>
            <a:chExt cx="1138470" cy="896908"/>
          </a:xfrm>
        </p:grpSpPr>
        <p:sp>
          <p:nvSpPr>
            <p:cNvPr id="32" name="Isosceles Triangle 31"/>
            <p:cNvSpPr/>
            <p:nvPr/>
          </p:nvSpPr>
          <p:spPr bwMode="auto">
            <a:xfrm rot="10800000">
              <a:off x="1738899" y="3356992"/>
              <a:ext cx="216024" cy="360040"/>
            </a:xfrm>
            <a:prstGeom prst="triangle">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3" name="TextBox 32"/>
            <p:cNvSpPr txBox="1"/>
            <p:nvPr/>
          </p:nvSpPr>
          <p:spPr>
            <a:xfrm>
              <a:off x="1277676" y="2820124"/>
              <a:ext cx="1138470" cy="518146"/>
            </a:xfrm>
            <a:prstGeom prst="rect">
              <a:avLst/>
            </a:prstGeom>
            <a:noFill/>
          </p:spPr>
          <p:txBody>
            <a:bodyPr wrap="none" rtlCol="0">
              <a:spAutoFit/>
            </a:bodyPr>
            <a:lstStyle/>
            <a:p>
              <a:pPr algn="ctr"/>
              <a:r>
                <a:rPr lang="en-AU" sz="1200" b="1" dirty="0" smtClean="0"/>
                <a:t>Results are </a:t>
              </a:r>
            </a:p>
            <a:p>
              <a:pPr algn="ctr"/>
              <a:r>
                <a:rPr lang="en-AU" sz="1200" b="1" dirty="0" smtClean="0"/>
                <a:t>analysed</a:t>
              </a:r>
              <a:endParaRPr lang="en-AU" sz="1200" b="1" dirty="0"/>
            </a:p>
          </p:txBody>
        </p:sp>
      </p:grpSp>
      <p:sp>
        <p:nvSpPr>
          <p:cNvPr id="40" name="Rectangle 39"/>
          <p:cNvSpPr/>
          <p:nvPr/>
        </p:nvSpPr>
        <p:spPr>
          <a:xfrm>
            <a:off x="250665" y="2244404"/>
            <a:ext cx="8518513" cy="483484"/>
          </a:xfrm>
          <a:prstGeom prst="rect">
            <a:avLst/>
          </a:prstGeom>
          <a:solidFill>
            <a:schemeClr val="bg1">
              <a:lumMod val="50000"/>
            </a:schemeClr>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Workshop Approach</a:t>
            </a:r>
            <a:endParaRPr lang="en-AU" b="1" dirty="0"/>
          </a:p>
        </p:txBody>
      </p:sp>
      <p:sp>
        <p:nvSpPr>
          <p:cNvPr id="41" name="Rectangle 40"/>
          <p:cNvSpPr/>
          <p:nvPr/>
        </p:nvSpPr>
        <p:spPr>
          <a:xfrm>
            <a:off x="250665" y="5698631"/>
            <a:ext cx="8518513" cy="483484"/>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Specializ Approach</a:t>
            </a:r>
            <a:endParaRPr lang="en-AU" b="1" dirty="0"/>
          </a:p>
        </p:txBody>
      </p:sp>
      <p:grpSp>
        <p:nvGrpSpPr>
          <p:cNvPr id="16" name="Group 42"/>
          <p:cNvGrpSpPr/>
          <p:nvPr/>
        </p:nvGrpSpPr>
        <p:grpSpPr>
          <a:xfrm>
            <a:off x="5004523" y="4656183"/>
            <a:ext cx="961369" cy="819613"/>
            <a:chOff x="7560860" y="1390246"/>
            <a:chExt cx="1320541" cy="1125823"/>
          </a:xfrm>
        </p:grpSpPr>
        <p:sp>
          <p:nvSpPr>
            <p:cNvPr id="44" name="Rectangle 43"/>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5" name="TextBox 44"/>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46" name="TextBox 45"/>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47" name="Straight Connector 46"/>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242370" y="2249893"/>
            <a:ext cx="8522208" cy="1707615"/>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43930" y="3965124"/>
            <a:ext cx="8522208" cy="2209616"/>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5"/>
          <p:cNvGraphicFramePr>
            <a:graphicFrameLocks noChangeAspect="1"/>
          </p:cNvGraphicFramePr>
          <p:nvPr>
            <p:extLst>
              <p:ext uri="{D42A27DB-BD31-4B8C-83A1-F6EECF244321}">
                <p14:modId xmlns:p14="http://schemas.microsoft.com/office/powerpoint/2010/main" val="3209206533"/>
              </p:ext>
            </p:extLst>
          </p:nvPr>
        </p:nvGraphicFramePr>
        <p:xfrm>
          <a:off x="991550" y="3723494"/>
          <a:ext cx="7530835" cy="478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2469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 of Workshop and Specializ approaches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373338987"/>
              </p:ext>
            </p:extLst>
          </p:nvPr>
        </p:nvGraphicFramePr>
        <p:xfrm>
          <a:off x="284319" y="945692"/>
          <a:ext cx="5372732" cy="3596772"/>
        </p:xfrm>
        <a:graphic>
          <a:graphicData uri="http://schemas.openxmlformats.org/drawingml/2006/table">
            <a:tbl>
              <a:tblPr firstRow="1" bandRow="1">
                <a:tableStyleId>{5A111915-BE36-4E01-A7E5-04B1672EAD32}</a:tableStyleId>
              </a:tblPr>
              <a:tblGrid>
                <a:gridCol w="3573770"/>
                <a:gridCol w="899481"/>
                <a:gridCol w="899481"/>
              </a:tblGrid>
              <a:tr h="415012">
                <a:tc>
                  <a:txBody>
                    <a:bodyPr/>
                    <a:lstStyle/>
                    <a:p>
                      <a:pPr algn="ctr"/>
                      <a:r>
                        <a:rPr lang="en-AU" sz="1100" b="1" dirty="0" smtClean="0"/>
                        <a:t>Activity</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Specializ</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Workshop</a:t>
                      </a:r>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318176">
                <a:tc>
                  <a:txBody>
                    <a:bodyPr/>
                    <a:lstStyle/>
                    <a:p>
                      <a:r>
                        <a:rPr lang="en-AU" sz="1100" dirty="0" smtClean="0"/>
                        <a:t>Assessment company wide</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Quick and easy</a:t>
                      </a:r>
                      <a:r>
                        <a:rPr lang="en-AU" sz="1100" baseline="0" dirty="0" smtClean="0"/>
                        <a:t> to complete</a:t>
                      </a:r>
                      <a:endParaRPr lang="en-AU" sz="1100" dirty="0" smtClean="0"/>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Anonymous technique that avoids groupthink</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Quantifiable results</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Guaranteed consensus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baseline="0" dirty="0" smtClean="0"/>
                        <a:t>Scheduling participants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Uses populations of</a:t>
                      </a:r>
                      <a:r>
                        <a:rPr lang="en-AU" sz="1100" baseline="0" dirty="0" smtClean="0"/>
                        <a:t> employees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Common framework for responses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Allows</a:t>
                      </a:r>
                      <a:r>
                        <a:rPr lang="en-AU" sz="1100" baseline="0" dirty="0" smtClean="0"/>
                        <a:t> users to respond to each other’s input iteratively</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Participant buy in and sign off</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28" name="Group 27"/>
          <p:cNvGrpSpPr/>
          <p:nvPr/>
        </p:nvGrpSpPr>
        <p:grpSpPr>
          <a:xfrm>
            <a:off x="4149439" y="1314189"/>
            <a:ext cx="1194932" cy="3365362"/>
            <a:chOff x="4685343" y="1978924"/>
            <a:chExt cx="1316404" cy="3707471"/>
          </a:xfrm>
        </p:grpSpPr>
        <p:grpSp>
          <p:nvGrpSpPr>
            <p:cNvPr id="16" name="Group 15"/>
            <p:cNvGrpSpPr/>
            <p:nvPr/>
          </p:nvGrpSpPr>
          <p:grpSpPr>
            <a:xfrm>
              <a:off x="4685343" y="1978924"/>
              <a:ext cx="390876" cy="3707471"/>
              <a:chOff x="4753583" y="2101756"/>
              <a:chExt cx="390876" cy="3707471"/>
            </a:xfrm>
          </p:grpSpPr>
          <p:sp>
            <p:nvSpPr>
              <p:cNvPr id="5" name="TextBox 4"/>
              <p:cNvSpPr txBox="1"/>
              <p:nvPr/>
            </p:nvSpPr>
            <p:spPr>
              <a:xfrm>
                <a:off x="4753583" y="2101756"/>
                <a:ext cx="390876"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6" name="TextBox 5"/>
              <p:cNvSpPr txBox="1"/>
              <p:nvPr/>
            </p:nvSpPr>
            <p:spPr>
              <a:xfrm>
                <a:off x="4753583" y="2445228"/>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7" name="TextBox 6"/>
              <p:cNvSpPr txBox="1"/>
              <p:nvPr/>
            </p:nvSpPr>
            <p:spPr>
              <a:xfrm>
                <a:off x="4753583" y="280007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8" name="TextBox 7"/>
              <p:cNvSpPr txBox="1"/>
              <p:nvPr/>
            </p:nvSpPr>
            <p:spPr>
              <a:xfrm>
                <a:off x="4753583" y="315492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9" name="TextBox 8"/>
              <p:cNvSpPr txBox="1"/>
              <p:nvPr/>
            </p:nvSpPr>
            <p:spPr>
              <a:xfrm>
                <a:off x="4753583" y="3509773"/>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0" name="TextBox 9"/>
              <p:cNvSpPr txBox="1"/>
              <p:nvPr/>
            </p:nvSpPr>
            <p:spPr>
              <a:xfrm>
                <a:off x="4753583" y="3850972"/>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1" name="TextBox 10"/>
              <p:cNvSpPr txBox="1"/>
              <p:nvPr/>
            </p:nvSpPr>
            <p:spPr>
              <a:xfrm>
                <a:off x="4753583" y="42058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2" name="TextBox 11"/>
              <p:cNvSpPr txBox="1"/>
              <p:nvPr/>
            </p:nvSpPr>
            <p:spPr>
              <a:xfrm>
                <a:off x="4753583" y="45470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4" name="TextBox 13"/>
              <p:cNvSpPr txBox="1"/>
              <p:nvPr/>
            </p:nvSpPr>
            <p:spPr>
              <a:xfrm>
                <a:off x="4753583" y="489959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5" name="TextBox 14"/>
              <p:cNvSpPr txBox="1"/>
              <p:nvPr/>
            </p:nvSpPr>
            <p:spPr>
              <a:xfrm>
                <a:off x="4753583" y="525444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grpSp>
        <p:grpSp>
          <p:nvGrpSpPr>
            <p:cNvPr id="27" name="Group 26"/>
            <p:cNvGrpSpPr/>
            <p:nvPr/>
          </p:nvGrpSpPr>
          <p:grpSpPr>
            <a:xfrm>
              <a:off x="5663810" y="2023066"/>
              <a:ext cx="337937" cy="3503005"/>
              <a:chOff x="5663810" y="2023066"/>
              <a:chExt cx="337937" cy="3503005"/>
            </a:xfrm>
          </p:grpSpPr>
          <p:sp>
            <p:nvSpPr>
              <p:cNvPr id="17" name="Multiply 16"/>
              <p:cNvSpPr/>
              <p:nvPr/>
            </p:nvSpPr>
            <p:spPr>
              <a:xfrm>
                <a:off x="5663810" y="20230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Multiply 17"/>
              <p:cNvSpPr/>
              <p:nvPr/>
            </p:nvSpPr>
            <p:spPr>
              <a:xfrm>
                <a:off x="5663810" y="23642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Multiply 18"/>
              <p:cNvSpPr/>
              <p:nvPr/>
            </p:nvSpPr>
            <p:spPr>
              <a:xfrm>
                <a:off x="5663810" y="2719114"/>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Multiply 19"/>
              <p:cNvSpPr/>
              <p:nvPr/>
            </p:nvSpPr>
            <p:spPr>
              <a:xfrm>
                <a:off x="5663810" y="30739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Multiply 20"/>
              <p:cNvSpPr/>
              <p:nvPr/>
            </p:nvSpPr>
            <p:spPr>
              <a:xfrm>
                <a:off x="5663810" y="34151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Multiply 21"/>
              <p:cNvSpPr/>
              <p:nvPr/>
            </p:nvSpPr>
            <p:spPr>
              <a:xfrm>
                <a:off x="5663810" y="3770010"/>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Multiply 22"/>
              <p:cNvSpPr/>
              <p:nvPr/>
            </p:nvSpPr>
            <p:spPr>
              <a:xfrm>
                <a:off x="5663810" y="411964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Multiply 23"/>
              <p:cNvSpPr/>
              <p:nvPr/>
            </p:nvSpPr>
            <p:spPr>
              <a:xfrm>
                <a:off x="5663810" y="447126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Multiply 24"/>
              <p:cNvSpPr/>
              <p:nvPr/>
            </p:nvSpPr>
            <p:spPr>
              <a:xfrm>
                <a:off x="5663810" y="482383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Multiply 25"/>
              <p:cNvSpPr/>
              <p:nvPr/>
            </p:nvSpPr>
            <p:spPr>
              <a:xfrm>
                <a:off x="5663810" y="517122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sp>
        <p:nvSpPr>
          <p:cNvPr id="33" name="Text Placeholder 2"/>
          <p:cNvSpPr>
            <a:spLocks noGrp="1"/>
          </p:cNvSpPr>
          <p:nvPr>
            <p:ph type="body" sz="quarter" idx="12"/>
          </p:nvPr>
        </p:nvSpPr>
        <p:spPr>
          <a:xfrm>
            <a:off x="270682" y="4712116"/>
            <a:ext cx="8632020" cy="1561684"/>
          </a:xfr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spcBef>
                <a:spcPct val="0"/>
              </a:spcBef>
              <a:spcAft>
                <a:spcPct val="0"/>
              </a:spcAft>
              <a:buFont typeface="Wingdings" pitchFamily="2" charset="2"/>
              <a:buChar char="ü"/>
            </a:pPr>
            <a:r>
              <a:rPr lang="en-AU" sz="1400" b="1" dirty="0">
                <a:solidFill>
                  <a:schemeClr val="lt1"/>
                </a:solidFill>
              </a:rPr>
              <a:t>Specializ is based on a consensus building algorithm to ensure that the minimum required levels of consensus are met efficiently, effectively and with as little disruption to participants as possible. </a:t>
            </a:r>
          </a:p>
          <a:p>
            <a:pPr>
              <a:spcBef>
                <a:spcPct val="0"/>
              </a:spcBef>
              <a:spcAft>
                <a:spcPct val="0"/>
              </a:spcAft>
              <a:buFont typeface="Wingdings" pitchFamily="2" charset="2"/>
              <a:buChar char="ü"/>
            </a:pPr>
            <a:r>
              <a:rPr lang="en-AU" sz="1400" b="1" dirty="0">
                <a:solidFill>
                  <a:schemeClr val="lt1"/>
                </a:solidFill>
              </a:rPr>
              <a:t>Organisations have saved thousands of dollars using Specializ to determine risk mitigation budgets. </a:t>
            </a:r>
          </a:p>
          <a:p>
            <a:pPr>
              <a:spcBef>
                <a:spcPct val="0"/>
              </a:spcBef>
              <a:spcAft>
                <a:spcPct val="0"/>
              </a:spcAft>
              <a:buFont typeface="Wingdings" pitchFamily="2" charset="2"/>
              <a:buChar char="ü"/>
            </a:pPr>
            <a:r>
              <a:rPr lang="en-AU" sz="1400" b="1" dirty="0">
                <a:solidFill>
                  <a:schemeClr val="lt1"/>
                </a:solidFill>
              </a:rPr>
              <a:t>Stakeholder buy-in and agreement is reached before any </a:t>
            </a:r>
            <a:r>
              <a:rPr lang="en-AU" sz="1400" b="1" dirty="0" smtClean="0">
                <a:solidFill>
                  <a:schemeClr val="lt1"/>
                </a:solidFill>
              </a:rPr>
              <a:t>assessment </a:t>
            </a:r>
            <a:r>
              <a:rPr lang="en-AU" sz="1400" b="1" dirty="0">
                <a:solidFill>
                  <a:schemeClr val="lt1"/>
                </a:solidFill>
              </a:rPr>
              <a:t>is closed</a:t>
            </a:r>
          </a:p>
        </p:txBody>
      </p:sp>
      <p:graphicFrame>
        <p:nvGraphicFramePr>
          <p:cNvPr id="3" name="Table 2"/>
          <p:cNvGraphicFramePr>
            <a:graphicFrameLocks noGrp="1"/>
          </p:cNvGraphicFramePr>
          <p:nvPr>
            <p:extLst>
              <p:ext uri="{D42A27DB-BD31-4B8C-83A1-F6EECF244321}">
                <p14:modId xmlns:p14="http://schemas.microsoft.com/office/powerpoint/2010/main" val="3591628143"/>
              </p:ext>
            </p:extLst>
          </p:nvPr>
        </p:nvGraphicFramePr>
        <p:xfrm>
          <a:off x="5829300" y="948643"/>
          <a:ext cx="3060700" cy="3603543"/>
        </p:xfrm>
        <a:graphic>
          <a:graphicData uri="http://schemas.openxmlformats.org/drawingml/2006/table">
            <a:tbl>
              <a:tblPr firstRow="1" bandRow="1">
                <a:tableStyleId>{58DD5831-5125-4D1D-A9A5-347843CA56AB}</a:tableStyleId>
              </a:tblPr>
              <a:tblGrid>
                <a:gridCol w="3060700"/>
              </a:tblGrid>
              <a:tr h="194522">
                <a:tc>
                  <a:txBody>
                    <a:bodyPr/>
                    <a:lstStyle/>
                    <a:p>
                      <a:pPr algn="ctr"/>
                      <a:r>
                        <a:rPr lang="en-AU" sz="1610" dirty="0" smtClean="0">
                          <a:solidFill>
                            <a:schemeClr val="bg1"/>
                          </a:solidFill>
                        </a:rPr>
                        <a:t>Specializ</a:t>
                      </a:r>
                      <a:r>
                        <a:rPr lang="en-AU" sz="1610" baseline="0" dirty="0" smtClean="0">
                          <a:solidFill>
                            <a:schemeClr val="bg1"/>
                          </a:solidFill>
                        </a:rPr>
                        <a:t> Benefits</a:t>
                      </a:r>
                      <a:endParaRPr lang="en-AU" sz="1610" dirty="0">
                        <a:solidFill>
                          <a:schemeClr val="bg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solidFill>
                  </a:tcPr>
                </a:tc>
              </a:tr>
              <a:tr h="499441">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Is a structured quantitative solution to enterprise risk assessment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Provides rich, contextual health and safety attribute data quicker and with less effort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Uses populations of users, not samples, to give your organisation the most accurate picture of your risk landscape</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Quantifies consensus per stream of risk</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Takes a bottom up approach allowing theoretically infinite number of risk registers to be created and maintained</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1751324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Table 35"/>
          <p:cNvGraphicFramePr>
            <a:graphicFrameLocks noGrp="1"/>
          </p:cNvGraphicFramePr>
          <p:nvPr>
            <p:extLst>
              <p:ext uri="{D42A27DB-BD31-4B8C-83A1-F6EECF244321}">
                <p14:modId xmlns:p14="http://schemas.microsoft.com/office/powerpoint/2010/main" val="654469950"/>
              </p:ext>
            </p:extLst>
          </p:nvPr>
        </p:nvGraphicFramePr>
        <p:xfrm>
          <a:off x="393699" y="736047"/>
          <a:ext cx="8331200" cy="5917606"/>
        </p:xfrm>
        <a:graphic>
          <a:graphicData uri="http://schemas.openxmlformats.org/drawingml/2006/table">
            <a:tbl>
              <a:tblPr/>
              <a:tblGrid>
                <a:gridCol w="3755096"/>
                <a:gridCol w="1144026"/>
                <a:gridCol w="1144026"/>
                <a:gridCol w="1144026"/>
                <a:gridCol w="1144026"/>
              </a:tblGrid>
              <a:tr h="122323">
                <a:tc>
                  <a:txBody>
                    <a:bodyPr/>
                    <a:lstStyle/>
                    <a:p>
                      <a:pPr algn="l" fontAlgn="b"/>
                      <a:r>
                        <a:rPr lang="en-AU" sz="1050" b="1" i="0" u="none" strike="noStrike" dirty="0">
                          <a:solidFill>
                            <a:srgbClr val="FFFFFF"/>
                          </a:solidFill>
                          <a:effectLst/>
                          <a:latin typeface="Arial"/>
                        </a:rPr>
                        <a:t>Cost Benefit Analysis </a:t>
                      </a:r>
                    </a:p>
                  </a:txBody>
                  <a:tcPr marL="7195" marR="7195" marT="7195" marB="0" anchor="b">
                    <a:lnL>
                      <a:noFill/>
                    </a:lnL>
                    <a:lnR>
                      <a:noFill/>
                    </a:lnR>
                    <a:lnT>
                      <a:noFill/>
                    </a:lnT>
                    <a:lnB>
                      <a:noFill/>
                    </a:lnB>
                    <a:solidFill>
                      <a:srgbClr val="002060"/>
                    </a:solidFill>
                  </a:tcPr>
                </a:tc>
                <a:tc gridSpan="4">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hMerge="1">
                  <a:txBody>
                    <a:bodyPr/>
                    <a:lstStyle/>
                    <a:p>
                      <a:endParaRPr lang="en-AU"/>
                    </a:p>
                  </a:txBody>
                  <a:tcPr/>
                </a:tc>
                <a:tc hMerge="1">
                  <a:txBody>
                    <a:bodyPr/>
                    <a:lstStyle/>
                    <a:p>
                      <a:endParaRPr lang="en-AU"/>
                    </a:p>
                  </a:txBody>
                  <a:tcPr/>
                </a:tc>
                <a:tc hMerge="1">
                  <a:txBody>
                    <a:bodyPr/>
                    <a:lstStyle/>
                    <a:p>
                      <a:endParaRPr lang="en-AU"/>
                    </a:p>
                  </a:txBody>
                  <a:tcPr/>
                </a:tc>
              </a:tr>
              <a:tr h="122323">
                <a:tc>
                  <a:txBody>
                    <a:bodyPr/>
                    <a:lstStyle/>
                    <a:p>
                      <a:pPr algn="l" fontAlgn="b"/>
                      <a:r>
                        <a:rPr lang="en-AU" sz="1050" b="1" i="0" u="none" strike="noStrike" dirty="0" smtClean="0">
                          <a:solidFill>
                            <a:srgbClr val="FFFFFF"/>
                          </a:solidFill>
                          <a:effectLst/>
                          <a:latin typeface="Arial"/>
                        </a:rPr>
                        <a:t>OH&amp;S Example</a:t>
                      </a:r>
                      <a:endParaRPr lang="en-AU" sz="1050" b="1" i="0" u="none" strike="noStrike" dirty="0">
                        <a:solidFill>
                          <a:srgbClr val="FFFFFF"/>
                        </a:solidFill>
                        <a:effectLst/>
                        <a:latin typeface="Arial"/>
                      </a:endParaRP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r>
              <a:tr h="244647">
                <a:tc>
                  <a:txBody>
                    <a:bodyPr/>
                    <a:lstStyle/>
                    <a:p>
                      <a:pPr algn="l" fontAlgn="t"/>
                      <a:r>
                        <a:rPr lang="en-AU" sz="1050" b="1" i="0" u="none" strike="noStrike">
                          <a:effectLst/>
                          <a:latin typeface="Arial"/>
                        </a:rPr>
                        <a:t>COSTS</a:t>
                      </a:r>
                    </a:p>
                  </a:txBody>
                  <a:tcPr marL="7195" marR="7195" marT="7195" marB="0">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Capital Costs</a:t>
                      </a:r>
                    </a:p>
                  </a:txBody>
                  <a:tcPr marL="7195" marR="7195" marT="7195" marB="0" anchor="b">
                    <a:lnL>
                      <a:noFill/>
                    </a:lnL>
                    <a:lnR>
                      <a:noFill/>
                    </a:lnR>
                    <a:lnT>
                      <a:noFill/>
                    </a:lnT>
                    <a:lnB>
                      <a:noFill/>
                    </a:lnB>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Licensing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Hosting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Capital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Operating Costs</a:t>
                      </a: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a:effectLst/>
                          <a:latin typeface="Arial"/>
                        </a:rPr>
                        <a:t>Hosting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Specializ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Operating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COSTS</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r>
              <a:tr h="244647">
                <a:tc>
                  <a:txBody>
                    <a:bodyPr/>
                    <a:lstStyle/>
                    <a:p>
                      <a:pPr algn="l" fontAlgn="auto"/>
                      <a:r>
                        <a:rPr lang="en-AU" sz="1050" b="1" i="0" u="none" strike="noStrike" dirty="0">
                          <a:effectLst/>
                          <a:latin typeface="Arial"/>
                        </a:rPr>
                        <a:t>BENEFITS</a:t>
                      </a: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dirty="0">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Probability Assumptions</a:t>
                      </a:r>
                      <a:r>
                        <a:rPr lang="en-AU" sz="1050" b="0" i="1" u="none" strike="noStrike">
                          <a:effectLst/>
                          <a:latin typeface="Arial"/>
                        </a:rPr>
                        <a:t> </a:t>
                      </a:r>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dirty="0">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r>
              <a:tr h="122323">
                <a:tc>
                  <a:txBody>
                    <a:bodyPr/>
                    <a:lstStyle/>
                    <a:p>
                      <a:pPr algn="l" fontAlgn="b"/>
                      <a:r>
                        <a:rPr lang="en-AU" sz="1050" b="0" i="1" u="none" strike="noStrike">
                          <a:effectLst/>
                          <a:latin typeface="Arial"/>
                        </a:rPr>
                        <a:t>(see notes below)</a:t>
                      </a:r>
                    </a:p>
                  </a:txBody>
                  <a:tcPr marL="7195" marR="7195" marT="7195" marB="0" anchor="b">
                    <a:lnL>
                      <a:noFill/>
                    </a:lnL>
                    <a:lnR>
                      <a:noFill/>
                    </a:lnR>
                    <a:lnT>
                      <a:noFill/>
                    </a:lnT>
                    <a:lnB>
                      <a:noFill/>
                    </a:lnB>
                  </a:tcPr>
                </a:tc>
                <a:tc>
                  <a:txBody>
                    <a:bodyPr/>
                    <a:lstStyle/>
                    <a:p>
                      <a:pPr algn="ctr" fontAlgn="b"/>
                      <a:r>
                        <a:rPr lang="en-AU" sz="1050" b="0" i="0" u="none" strike="noStrike">
                          <a:effectLst/>
                          <a:latin typeface="Arial"/>
                        </a:rPr>
                        <a:t>60%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70%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80%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90%</a:t>
                      </a:r>
                    </a:p>
                  </a:txBody>
                  <a:tcPr marL="7195" marR="7195" marT="7195" marB="0" anchor="b">
                    <a:lnL>
                      <a:noFill/>
                    </a:lnL>
                    <a:lnR>
                      <a:noFill/>
                    </a:lnR>
                    <a:lnT>
                      <a:noFill/>
                    </a:lnT>
                    <a:lnB>
                      <a:noFill/>
                    </a:lnB>
                    <a:solidFill>
                      <a:srgbClr val="FFFF00"/>
                    </a:solidFill>
                  </a:tcPr>
                </a:tc>
              </a:tr>
              <a:tr h="122323">
                <a:tc>
                  <a:txBody>
                    <a:bodyPr/>
                    <a:lstStyle/>
                    <a:p>
                      <a:pPr algn="l" fontAlgn="b"/>
                      <a:r>
                        <a:rPr lang="en-AU" sz="1050" b="1" i="0" u="none" strike="noStrike">
                          <a:effectLst/>
                          <a:latin typeface="Arial"/>
                        </a:rPr>
                        <a:t>Revenue Streams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dirty="0" smtClean="0">
                          <a:effectLst/>
                          <a:latin typeface="Arial"/>
                        </a:rPr>
                        <a:t>Savings from Risk </a:t>
                      </a:r>
                      <a:r>
                        <a:rPr lang="en-AU" sz="1050" b="0" i="0" u="none" strike="noStrike" dirty="0">
                          <a:effectLst/>
                          <a:latin typeface="Arial"/>
                        </a:rPr>
                        <a:t>Treatment</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dirty="0" smtClean="0">
                          <a:effectLst/>
                          <a:latin typeface="Arial"/>
                        </a:rPr>
                        <a:t>Savings from Time Reduction</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b"/>
                      <a:r>
                        <a:rPr lang="en-AU" sz="1050" b="0" i="0" u="none" strike="noStrike" dirty="0">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dirty="0">
                          <a:effectLst/>
                          <a:latin typeface="Arial"/>
                        </a:rPr>
                        <a:t>Total Revenue Streams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$149,760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$174,720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$199,680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$224,640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Positive Externalities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r h="122323">
                <a:tc>
                  <a:txBody>
                    <a:bodyPr/>
                    <a:lstStyle/>
                    <a:p>
                      <a:pPr algn="l" fontAlgn="auto"/>
                      <a:r>
                        <a:rPr lang="en-AU" sz="1050" b="0" i="0" u="none" strike="noStrike" dirty="0" smtClean="0">
                          <a:effectLst/>
                          <a:latin typeface="Arial"/>
                        </a:rPr>
                        <a:t>Reduced</a:t>
                      </a:r>
                      <a:r>
                        <a:rPr lang="en-AU" sz="1050" b="0" i="0" u="none" strike="noStrike" baseline="0" dirty="0" smtClean="0">
                          <a:effectLst/>
                          <a:latin typeface="Arial"/>
                        </a:rPr>
                        <a:t> Costs (</a:t>
                      </a:r>
                      <a:r>
                        <a:rPr lang="en-AU" sz="1050" b="0" i="0" u="none" strike="noStrike" dirty="0" smtClean="0">
                          <a:effectLst/>
                          <a:latin typeface="Arial"/>
                        </a:rPr>
                        <a:t>Loss Events)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a:effectLst/>
                          <a:latin typeface="Arial"/>
                        </a:rPr>
                        <a:t>Reduction in </a:t>
                      </a:r>
                      <a:r>
                        <a:rPr lang="en-AU" sz="1050" b="0" i="0" u="none" strike="noStrike" dirty="0" smtClean="0">
                          <a:effectLst/>
                          <a:latin typeface="Arial"/>
                        </a:rPr>
                        <a:t>Human Resources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smtClean="0">
                          <a:effectLst/>
                          <a:latin typeface="Arial"/>
                        </a:rPr>
                        <a:t>Increased </a:t>
                      </a:r>
                      <a:r>
                        <a:rPr lang="en-AU" sz="1050" b="0" i="0" u="none" strike="noStrike" dirty="0">
                          <a:effectLst/>
                          <a:latin typeface="Arial"/>
                        </a:rPr>
                        <a:t>User Satisfaction</a:t>
                      </a: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1" i="0" u="none" strike="noStrike">
                          <a:effectLst/>
                          <a:latin typeface="Arial"/>
                        </a:rPr>
                        <a:t>Total Positive Externalities</a:t>
                      </a:r>
                    </a:p>
                  </a:txBody>
                  <a:tcPr marL="86346"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226,760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251,720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276,680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301,640 </a:t>
                      </a:r>
                    </a:p>
                  </a:txBody>
                  <a:tcPr marL="7195" marR="7195" marT="7195" marB="0" anchor="b">
                    <a:lnL>
                      <a:noFill/>
                    </a:lnL>
                    <a:lnR>
                      <a:noFill/>
                    </a:lnR>
                    <a:lnT>
                      <a:noFill/>
                    </a:lnT>
                    <a:lnB>
                      <a:noFill/>
                    </a:lnB>
                    <a:solidFill>
                      <a:srgbClr val="00B050"/>
                    </a:solidFill>
                  </a:tcPr>
                </a:tc>
              </a:tr>
              <a:tr h="244647">
                <a:tc>
                  <a:txBody>
                    <a:bodyPr/>
                    <a:lstStyle/>
                    <a:p>
                      <a:pPr algn="l" fontAlgn="auto"/>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solidFill>
                            <a:srgbClr val="FFFFFF"/>
                          </a:solidFill>
                          <a:effectLst/>
                          <a:latin typeface="Arial"/>
                        </a:rPr>
                        <a:t>NET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194,560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219,520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244,480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269,440 </a:t>
                      </a:r>
                    </a:p>
                  </a:txBody>
                  <a:tcPr marL="7195" marR="7195" marT="7195" marB="0" anchor="b">
                    <a:lnL>
                      <a:noFill/>
                    </a:lnL>
                    <a:lnR>
                      <a:noFill/>
                    </a:lnR>
                    <a:lnT>
                      <a:noFill/>
                    </a:lnT>
                    <a:lnB>
                      <a:noFill/>
                    </a:lnB>
                    <a:solidFill>
                      <a:srgbClr val="00B050"/>
                    </a:solidFill>
                  </a:tcPr>
                </a:tc>
              </a:tr>
              <a:tr h="122323">
                <a:tc>
                  <a:txBody>
                    <a:bodyPr/>
                    <a:lstStyle/>
                    <a:p>
                      <a:pPr algn="l" fontAlgn="b"/>
                      <a:r>
                        <a:rPr lang="en-AU" sz="1050" b="0" i="1" u="none" strike="noStrike">
                          <a:effectLst/>
                          <a:latin typeface="Arial"/>
                        </a:rPr>
                        <a:t>(Total Benefits minus Total Costs)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3">
                  <a:txBody>
                    <a:bodyPr/>
                    <a:lstStyle/>
                    <a:p>
                      <a:pPr algn="l" fontAlgn="b"/>
                      <a:r>
                        <a:rPr lang="en-AU" sz="1050" b="0" i="0" u="none" strike="noStrike">
                          <a:effectLst/>
                          <a:latin typeface="Arial"/>
                        </a:rPr>
                        <a:t>Undiscounted Net Benefits ($'000)</a:t>
                      </a:r>
                    </a:p>
                  </a:txBody>
                  <a:tcPr marL="7195" marR="7195" marT="7195" marB="0" anchor="b">
                    <a:lnL>
                      <a:noFill/>
                    </a:lnL>
                    <a:lnR>
                      <a:noFill/>
                    </a:lnR>
                    <a:lnT>
                      <a:noFill/>
                    </a:lnT>
                    <a:lnB>
                      <a:noFill/>
                    </a:lnB>
                    <a:solidFill>
                      <a:srgbClr val="CCFFCC"/>
                    </a:solidFill>
                  </a:tcPr>
                </a:tc>
                <a:tc hMerge="1">
                  <a:txBody>
                    <a:bodyPr/>
                    <a:lstStyle/>
                    <a:p>
                      <a:endParaRPr lang="en-AU"/>
                    </a:p>
                  </a:txBody>
                  <a:tcPr/>
                </a:tc>
                <a:tc hMerge="1">
                  <a:txBody>
                    <a:bodyPr/>
                    <a:lstStyle/>
                    <a:p>
                      <a:endParaRPr lang="en-AU"/>
                    </a:p>
                  </a:txBody>
                  <a:tcPr/>
                </a:tc>
                <a:tc>
                  <a:txBody>
                    <a:bodyPr/>
                    <a:lstStyle/>
                    <a:p>
                      <a:pPr algn="r" fontAlgn="b"/>
                      <a:r>
                        <a:rPr lang="en-AU" sz="1050" b="0" i="0" u="none" strike="noStrike">
                          <a:effectLst/>
                          <a:latin typeface="Arial"/>
                        </a:rPr>
                        <a:t>$928,000.00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$797,611.03</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8%</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$760,473.72</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10%</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$726,006.80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Internal Rate of Return</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67%</a:t>
                      </a:r>
                    </a:p>
                  </a:txBody>
                  <a:tcPr marL="7195" marR="7195" marT="7195" marB="0" anchor="b">
                    <a:lnL>
                      <a:noFill/>
                    </a:lnL>
                    <a:lnR>
                      <a:noFill/>
                    </a:lnR>
                    <a:lnT>
                      <a:noFill/>
                    </a:lnT>
                    <a:lnB>
                      <a:noFill/>
                    </a:lnB>
                    <a:solidFill>
                      <a:srgbClr val="CCFFCC"/>
                    </a:solidFill>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bl>
          </a:graphicData>
        </a:graphic>
      </p:graphicFrame>
      <p:sp>
        <p:nvSpPr>
          <p:cNvPr id="2" name="Title 1"/>
          <p:cNvSpPr>
            <a:spLocks noGrp="1"/>
          </p:cNvSpPr>
          <p:nvPr>
            <p:ph type="title"/>
          </p:nvPr>
        </p:nvSpPr>
        <p:spPr/>
        <p:txBody>
          <a:bodyPr/>
          <a:lstStyle/>
          <a:p>
            <a:r>
              <a:rPr lang="en-AU" dirty="0" smtClean="0"/>
              <a:t>Business Case for Specializ Software Adoption</a:t>
            </a:r>
            <a:endParaRPr lang="en-AU" dirty="0"/>
          </a:p>
        </p:txBody>
      </p:sp>
      <p:sp>
        <p:nvSpPr>
          <p:cNvPr id="34" name="Rectangle 33"/>
          <p:cNvSpPr/>
          <p:nvPr/>
        </p:nvSpPr>
        <p:spPr>
          <a:xfrm>
            <a:off x="2273300" y="22542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Assumes probability of realising benefits increases over time</a:t>
            </a:r>
            <a:endParaRPr lang="en-AU" sz="1000" dirty="0"/>
          </a:p>
        </p:txBody>
      </p:sp>
      <p:sp>
        <p:nvSpPr>
          <p:cNvPr id="38" name="Rectangle 37"/>
          <p:cNvSpPr/>
          <p:nvPr/>
        </p:nvSpPr>
        <p:spPr>
          <a:xfrm>
            <a:off x="2273300" y="29527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Savings through better matching spending to real risks</a:t>
            </a:r>
            <a:endParaRPr lang="en-AU" sz="1000" dirty="0"/>
          </a:p>
        </p:txBody>
      </p:sp>
      <p:sp>
        <p:nvSpPr>
          <p:cNvPr id="37" name="Oval 36"/>
          <p:cNvSpPr/>
          <p:nvPr/>
        </p:nvSpPr>
        <p:spPr>
          <a:xfrm>
            <a:off x="4419600" y="35179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p:cNvSpPr/>
          <p:nvPr/>
        </p:nvSpPr>
        <p:spPr>
          <a:xfrm>
            <a:off x="4419600" y="36830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 name="Elbow Connector 40"/>
          <p:cNvCxnSpPr>
            <a:stCxn id="38" idx="3"/>
            <a:endCxn id="40" idx="2"/>
          </p:cNvCxnSpPr>
          <p:nvPr/>
        </p:nvCxnSpPr>
        <p:spPr>
          <a:xfrm>
            <a:off x="3810000" y="3241675"/>
            <a:ext cx="609600" cy="555625"/>
          </a:xfrm>
          <a:prstGeom prst="bentConnector3">
            <a:avLst>
              <a:gd name="adj1" fmla="val 2916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4" idx="3"/>
            <a:endCxn id="37" idx="2"/>
          </p:cNvCxnSpPr>
          <p:nvPr/>
        </p:nvCxnSpPr>
        <p:spPr>
          <a:xfrm>
            <a:off x="3810000" y="2543175"/>
            <a:ext cx="609600" cy="10890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273300" y="44894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internal/external resources are required to generate better results</a:t>
            </a:r>
            <a:endParaRPr lang="en-AU" sz="900" dirty="0"/>
          </a:p>
        </p:txBody>
      </p:sp>
      <p:cxnSp>
        <p:nvCxnSpPr>
          <p:cNvPr id="54" name="Elbow Connector 53"/>
          <p:cNvCxnSpPr>
            <a:stCxn id="51" idx="3"/>
            <a:endCxn id="66" idx="1"/>
          </p:cNvCxnSpPr>
          <p:nvPr/>
        </p:nvCxnSpPr>
        <p:spPr>
          <a:xfrm flipV="1">
            <a:off x="3810000" y="4470400"/>
            <a:ext cx="939800" cy="307975"/>
          </a:xfrm>
          <a:prstGeom prst="bentConnector3">
            <a:avLst>
              <a:gd name="adj1" fmla="val 2702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501900" y="52133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Employees own the data, fewer questions regarding its validity and less risk management effort</a:t>
            </a:r>
            <a:endParaRPr lang="en-AU" sz="900" dirty="0"/>
          </a:p>
        </p:txBody>
      </p:sp>
      <p:cxnSp>
        <p:nvCxnSpPr>
          <p:cNvPr id="60" name="Elbow Connector 59"/>
          <p:cNvCxnSpPr>
            <a:stCxn id="57" idx="3"/>
            <a:endCxn id="63" idx="1"/>
          </p:cNvCxnSpPr>
          <p:nvPr/>
        </p:nvCxnSpPr>
        <p:spPr>
          <a:xfrm flipV="1">
            <a:off x="4038600" y="4635500"/>
            <a:ext cx="711200" cy="866775"/>
          </a:xfrm>
          <a:prstGeom prst="bentConnector3">
            <a:avLst>
              <a:gd name="adj1" fmla="val 1607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4749800" y="45593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Rectangle 65"/>
          <p:cNvSpPr/>
          <p:nvPr/>
        </p:nvSpPr>
        <p:spPr>
          <a:xfrm>
            <a:off x="4749800" y="43942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Rectangle 66"/>
          <p:cNvSpPr/>
          <p:nvPr/>
        </p:nvSpPr>
        <p:spPr>
          <a:xfrm>
            <a:off x="4749800" y="42291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Rectangle 71"/>
          <p:cNvSpPr/>
          <p:nvPr/>
        </p:nvSpPr>
        <p:spPr>
          <a:xfrm>
            <a:off x="2273300" y="36766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loss expenses due to better risk mitigation and control</a:t>
            </a:r>
            <a:endParaRPr lang="en-AU" sz="900" dirty="0"/>
          </a:p>
        </p:txBody>
      </p:sp>
      <p:cxnSp>
        <p:nvCxnSpPr>
          <p:cNvPr id="73" name="Elbow Connector 72"/>
          <p:cNvCxnSpPr>
            <a:stCxn id="72" idx="3"/>
            <a:endCxn id="67" idx="1"/>
          </p:cNvCxnSpPr>
          <p:nvPr/>
        </p:nvCxnSpPr>
        <p:spPr>
          <a:xfrm>
            <a:off x="3810000" y="3965575"/>
            <a:ext cx="939800" cy="3397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060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Text Placeholder 2"/>
          <p:cNvSpPr>
            <a:spLocks noGrp="1"/>
          </p:cNvSpPr>
          <p:nvPr>
            <p:ph type="body" sz="quarter" idx="12"/>
          </p:nvPr>
        </p:nvSpPr>
        <p:spPr/>
        <p:txBody>
          <a:bodyPr/>
          <a:lstStyle/>
          <a:p>
            <a:pPr>
              <a:buFont typeface="Arial"/>
              <a:buChar char="•"/>
            </a:pPr>
            <a:r>
              <a:rPr lang="en-US" dirty="0" smtClean="0"/>
              <a:t>See the benefits for yourself. Try the software for free for 30 days. </a:t>
            </a:r>
          </a:p>
          <a:p>
            <a:pPr>
              <a:buFont typeface="Arial"/>
              <a:buChar char="•"/>
            </a:pPr>
            <a:r>
              <a:rPr lang="en-US" dirty="0" smtClean="0"/>
              <a:t>Identify one or two assessments in which we can use the tool.</a:t>
            </a:r>
          </a:p>
          <a:p>
            <a:pPr>
              <a:buFont typeface="Arial"/>
              <a:buChar char="•"/>
            </a:pPr>
            <a:r>
              <a:rPr lang="en-US" dirty="0" smtClean="0"/>
              <a:t>Identify dimensions of product evaluation.</a:t>
            </a:r>
          </a:p>
          <a:p>
            <a:pPr lvl="3">
              <a:buFont typeface="Arial"/>
              <a:buChar char="•"/>
            </a:pPr>
            <a:r>
              <a:rPr lang="en-US" dirty="0" smtClean="0"/>
              <a:t>Cost savings</a:t>
            </a:r>
          </a:p>
          <a:p>
            <a:pPr lvl="3">
              <a:buFont typeface="Arial"/>
              <a:buChar char="•"/>
            </a:pPr>
            <a:r>
              <a:rPr lang="en-US" dirty="0" smtClean="0"/>
              <a:t>Accuracy</a:t>
            </a:r>
          </a:p>
          <a:p>
            <a:pPr lvl="3">
              <a:buFont typeface="Arial"/>
              <a:buChar char="•"/>
            </a:pPr>
            <a:r>
              <a:rPr lang="en-US" dirty="0" smtClean="0"/>
              <a:t>Time savings</a:t>
            </a:r>
          </a:p>
          <a:p>
            <a:pPr lvl="3">
              <a:buFont typeface="Arial"/>
              <a:buChar char="•"/>
            </a:pPr>
            <a:r>
              <a:rPr lang="en-US" dirty="0" smtClean="0"/>
              <a:t>Other dimensions?</a:t>
            </a:r>
          </a:p>
        </p:txBody>
      </p:sp>
      <p:grpSp>
        <p:nvGrpSpPr>
          <p:cNvPr id="4" name="Group 3"/>
          <p:cNvGrpSpPr/>
          <p:nvPr/>
        </p:nvGrpSpPr>
        <p:grpSpPr>
          <a:xfrm>
            <a:off x="0" y="6223000"/>
            <a:ext cx="9144000" cy="635000"/>
            <a:chOff x="0" y="6223000"/>
            <a:chExt cx="9144000" cy="635000"/>
          </a:xfrm>
        </p:grpSpPr>
        <p:pic>
          <p:nvPicPr>
            <p:cNvPr id="5"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4035757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pic>
        <p:nvPicPr>
          <p:cNvPr id="7"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2"/>
          <p:cNvSpPr>
            <a:spLocks noGrp="1"/>
          </p:cNvSpPr>
          <p:nvPr>
            <p:ph type="body" sz="quarter" idx="12"/>
          </p:nvPr>
        </p:nvSpPr>
        <p:spPr>
          <a:xfrm>
            <a:off x="384175" y="1374779"/>
            <a:ext cx="8362950" cy="5033963"/>
          </a:xfrm>
        </p:spPr>
        <p:txBody>
          <a:bodyPr/>
          <a:lstStyle/>
          <a:p>
            <a:pPr marL="0" indent="0"/>
            <a:r>
              <a:rPr lang="en-US" dirty="0" smtClean="0"/>
              <a:t>What questions may I answer?</a:t>
            </a:r>
          </a:p>
          <a:p>
            <a:pPr marL="0" indent="0"/>
            <a:r>
              <a:rPr lang="en-US" dirty="0" smtClean="0"/>
              <a:t>Presentation Feedback?</a:t>
            </a:r>
          </a:p>
          <a:p>
            <a:pPr marL="0" indent="0"/>
            <a:r>
              <a:rPr lang="en-US" dirty="0" smtClean="0"/>
              <a:t>Need further depth from a Peoplenetz functional expert?</a:t>
            </a:r>
          </a:p>
        </p:txBody>
      </p:sp>
    </p:spTree>
    <p:extLst>
      <p:ext uri="{BB962C8B-B14F-4D97-AF65-F5344CB8AC3E}">
        <p14:creationId xmlns:p14="http://schemas.microsoft.com/office/powerpoint/2010/main" val="255210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Agenda</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3532643390"/>
              </p:ext>
            </p:extLst>
          </p:nvPr>
        </p:nvGraphicFramePr>
        <p:xfrm>
          <a:off x="2201334" y="3302001"/>
          <a:ext cx="4690533" cy="2666150"/>
        </p:xfrm>
        <a:graphic>
          <a:graphicData uri="http://schemas.openxmlformats.org/drawingml/2006/table">
            <a:tbl>
              <a:tblPr firstRow="1" bandRow="1">
                <a:tableStyleId>{58DD5831-5125-4D1D-A9A5-347843CA56AB}</a:tableStyleId>
              </a:tblPr>
              <a:tblGrid>
                <a:gridCol w="4690533"/>
              </a:tblGrid>
              <a:tr h="441110">
                <a:tc>
                  <a:txBody>
                    <a:bodyPr/>
                    <a:lstStyle/>
                    <a:p>
                      <a:r>
                        <a:rPr lang="en-AU" dirty="0" smtClean="0"/>
                        <a:t>Item</a:t>
                      </a:r>
                      <a:endParaRPr lang="en-AU" dirty="0"/>
                    </a:p>
                  </a:txBody>
                  <a:tcPr/>
                </a:tc>
              </a:tr>
              <a:tr h="370840">
                <a:tc>
                  <a:txBody>
                    <a:bodyPr/>
                    <a:lstStyle/>
                    <a:p>
                      <a:r>
                        <a:rPr lang="en-AU" dirty="0" smtClean="0"/>
                        <a:t>Case</a:t>
                      </a:r>
                      <a:r>
                        <a:rPr lang="en-AU" baseline="0" dirty="0" smtClean="0"/>
                        <a:t> study (BNH Mining)</a:t>
                      </a:r>
                      <a:endParaRPr lang="en-AU" dirty="0"/>
                    </a:p>
                  </a:txBody>
                  <a:tcPr/>
                </a:tc>
              </a:tr>
              <a:tr h="370840">
                <a:tc>
                  <a:txBody>
                    <a:bodyPr/>
                    <a:lstStyle/>
                    <a:p>
                      <a:r>
                        <a:rPr lang="en-AU" dirty="0" smtClean="0"/>
                        <a:t>Overview of the solution</a:t>
                      </a:r>
                      <a:endParaRPr lang="en-AU" dirty="0"/>
                    </a:p>
                  </a:txBody>
                  <a:tcPr/>
                </a:tc>
              </a:tr>
              <a:tr h="370840">
                <a:tc>
                  <a:txBody>
                    <a:bodyPr/>
                    <a:lstStyle/>
                    <a:p>
                      <a:r>
                        <a:rPr lang="en-AU" dirty="0" smtClean="0"/>
                        <a:t>Specializ</a:t>
                      </a:r>
                      <a:r>
                        <a:rPr lang="en-AU" baseline="0" dirty="0" smtClean="0"/>
                        <a:t> in action</a:t>
                      </a:r>
                      <a:endParaRPr lang="en-AU" dirty="0"/>
                    </a:p>
                  </a:txBody>
                  <a:tcPr/>
                </a:tc>
              </a:tr>
              <a:tr h="37084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dirty="0" smtClean="0"/>
                        <a:t>Solution</a:t>
                      </a:r>
                      <a:r>
                        <a:rPr lang="en-AU" baseline="0" dirty="0" smtClean="0"/>
                        <a:t> benefits</a:t>
                      </a:r>
                      <a:endParaRPr lang="en-AU" dirty="0" smtClean="0"/>
                    </a:p>
                  </a:txBody>
                  <a:tcPr/>
                </a:tc>
              </a:tr>
              <a:tr h="370840">
                <a:tc>
                  <a:txBody>
                    <a:bodyPr/>
                    <a:lstStyle/>
                    <a:p>
                      <a:r>
                        <a:rPr lang="en-AU" dirty="0" smtClean="0"/>
                        <a:t>Demonstration/Business Case</a:t>
                      </a:r>
                      <a:endParaRPr lang="en-AU" dirty="0"/>
                    </a:p>
                  </a:txBody>
                  <a:tcPr/>
                </a:tc>
              </a:tr>
              <a:tr h="370840">
                <a:tc>
                  <a:txBody>
                    <a:bodyPr/>
                    <a:lstStyle/>
                    <a:p>
                      <a:r>
                        <a:rPr lang="en-AU" dirty="0" smtClean="0"/>
                        <a:t>Conclusion</a:t>
                      </a:r>
                      <a:endParaRPr lang="en-AU" dirty="0"/>
                    </a:p>
                  </a:txBody>
                  <a:tcPr/>
                </a:tc>
              </a:tr>
            </a:tbl>
          </a:graphicData>
        </a:graphic>
      </p:graphicFrame>
      <p:sp>
        <p:nvSpPr>
          <p:cNvPr id="6" name="Text Placeholder 2"/>
          <p:cNvSpPr>
            <a:spLocks noGrp="1"/>
          </p:cNvSpPr>
          <p:nvPr>
            <p:ph type="body" sz="quarter" idx="12"/>
          </p:nvPr>
        </p:nvSpPr>
        <p:spPr>
          <a:xfrm>
            <a:off x="384175" y="1067432"/>
            <a:ext cx="8362950" cy="1014756"/>
          </a:xfrm>
        </p:spPr>
        <p:txBody>
          <a:bodyPr/>
          <a:lstStyle/>
          <a:p>
            <a:pPr marL="0" indent="0"/>
            <a:r>
              <a:rPr lang="en-AU" dirty="0" smtClean="0"/>
              <a:t>This presentation will take 40 minutes during which we will illustrate how Specializ can save your organisation considerable time and money while drastically increasing the accuracy of your enterprise risk management processes and outcomes.</a:t>
            </a:r>
          </a:p>
          <a:p>
            <a:pPr marL="0" indent="0"/>
            <a:r>
              <a:rPr lang="en-AU" dirty="0" smtClean="0"/>
              <a:t>The case study used describes an Occupational Health and Safety (OH&amp;S) project at a mining company.</a:t>
            </a:r>
            <a:endParaRPr lang="en-AU" dirty="0"/>
          </a:p>
        </p:txBody>
      </p:sp>
    </p:spTree>
    <p:extLst>
      <p:ext uri="{BB962C8B-B14F-4D97-AF65-F5344CB8AC3E}">
        <p14:creationId xmlns:p14="http://schemas.microsoft.com/office/powerpoint/2010/main" val="426269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Overview</a:t>
            </a:r>
            <a:endParaRPr lang="en-AU" dirty="0"/>
          </a:p>
        </p:txBody>
      </p:sp>
      <p:sp>
        <p:nvSpPr>
          <p:cNvPr id="3" name="Text Placeholder 2"/>
          <p:cNvSpPr>
            <a:spLocks noGrp="1"/>
          </p:cNvSpPr>
          <p:nvPr>
            <p:ph type="body" sz="quarter" idx="12"/>
          </p:nvPr>
        </p:nvSpPr>
        <p:spPr/>
        <p:txBody>
          <a:bodyPr/>
          <a:lstStyle/>
          <a:p>
            <a:pPr marL="177800" indent="-177800">
              <a:buFont typeface="Arial" pitchFamily="34" charset="0"/>
              <a:buChar char="•"/>
            </a:pPr>
            <a:r>
              <a:rPr lang="en-AU" dirty="0" smtClean="0"/>
              <a:t>Specializ </a:t>
            </a:r>
            <a:r>
              <a:rPr lang="en-AU" dirty="0"/>
              <a:t>is a powerful information generation tool. It is possible to gain consensus among thousands of people and slice and dice the information in virtually anyway </a:t>
            </a:r>
            <a:r>
              <a:rPr lang="en-AU" dirty="0" smtClean="0"/>
              <a:t>imaginable.</a:t>
            </a:r>
          </a:p>
          <a:p>
            <a:pPr marL="177800" indent="-177800">
              <a:buFont typeface="Arial" pitchFamily="34" charset="0"/>
              <a:buChar char="•"/>
            </a:pPr>
            <a:r>
              <a:rPr lang="en-AU" dirty="0" smtClean="0"/>
              <a:t>For </a:t>
            </a:r>
            <a:r>
              <a:rPr lang="en-AU" dirty="0"/>
              <a:t>example, we could </a:t>
            </a:r>
            <a:r>
              <a:rPr lang="en-AU" dirty="0" smtClean="0"/>
              <a:t>safety risks, </a:t>
            </a:r>
            <a:r>
              <a:rPr lang="en-AU" dirty="0"/>
              <a:t>per group per geography, and then define the criticality, owner, test plans and maturity per control. We can then gain different levels of consensus for each group</a:t>
            </a:r>
          </a:p>
          <a:p>
            <a:pPr marL="177800" indent="-177800">
              <a:buFont typeface="Arial" pitchFamily="34" charset="0"/>
              <a:buChar char="•"/>
            </a:pPr>
            <a:r>
              <a:rPr lang="en-AU" dirty="0"/>
              <a:t>Specializ utilises populations instead of samples and guarantees consensus amongst participants.</a:t>
            </a:r>
          </a:p>
          <a:p>
            <a:pPr marL="177800" indent="-177800">
              <a:buFont typeface="Arial" pitchFamily="34" charset="0"/>
              <a:buChar char="•"/>
            </a:pPr>
            <a:r>
              <a:rPr lang="en-AU" dirty="0" smtClean="0"/>
              <a:t>Specializ implements a standard social science research method called the Delphi Technique which was designed to generate rich contextual information among participants and gain consensus on that information.</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15068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Automating Health Checks and Assessments in Specializ</a:t>
            </a:r>
            <a:endParaRPr lang="en-AU" dirty="0"/>
          </a:p>
        </p:txBody>
      </p:sp>
      <p:sp>
        <p:nvSpPr>
          <p:cNvPr id="3" name="Text Placeholder 2"/>
          <p:cNvSpPr>
            <a:spLocks noGrp="1"/>
          </p:cNvSpPr>
          <p:nvPr>
            <p:ph type="body" sz="quarter" idx="12"/>
          </p:nvPr>
        </p:nvSpPr>
        <p:spPr/>
        <p:txBody>
          <a:bodyPr/>
          <a:lstStyle/>
          <a:p>
            <a:pPr marL="177800" indent="-177800">
              <a:buFont typeface="Arial" pitchFamily="34" charset="0"/>
              <a:buChar char="•"/>
            </a:pPr>
            <a:r>
              <a:rPr lang="en-AU" dirty="0" smtClean="0"/>
              <a:t>Specializ would allow Deloitte to build </a:t>
            </a:r>
            <a:r>
              <a:rPr lang="en-AU" b="1" i="1" dirty="0" smtClean="0">
                <a:solidFill>
                  <a:schemeClr val="accent1"/>
                </a:solidFill>
              </a:rPr>
              <a:t>libraries</a:t>
            </a:r>
            <a:r>
              <a:rPr lang="en-AU" dirty="0" smtClean="0">
                <a:solidFill>
                  <a:schemeClr val="accent1"/>
                </a:solidFill>
              </a:rPr>
              <a:t> </a:t>
            </a:r>
            <a:r>
              <a:rPr lang="en-AU" dirty="0" smtClean="0"/>
              <a:t>of industry specific Health and Safety Checks and Assessments and roll them out to clients with minimal effort from Deloitte</a:t>
            </a:r>
          </a:p>
          <a:p>
            <a:pPr marL="177800" indent="-177800">
              <a:buFont typeface="Arial" pitchFamily="34" charset="0"/>
              <a:buChar char="•"/>
            </a:pPr>
            <a:r>
              <a:rPr lang="en-AU" dirty="0" smtClean="0"/>
              <a:t>This would allow Deloitte to focus on its content as opposed to administrative tasks associated with collecting client data</a:t>
            </a:r>
          </a:p>
          <a:p>
            <a:pPr marL="177800" indent="-177800">
              <a:buFont typeface="Arial" pitchFamily="34" charset="0"/>
              <a:buChar char="•"/>
            </a:pPr>
            <a:r>
              <a:rPr lang="en-AU" dirty="0" smtClean="0"/>
              <a:t>Specializ assessments will create the data Deloitte can use to build Safety Analytic solutions that predict KRIs per industry, per work stream. These KRIs can then be updated in Deloitte’s Specializ libraries and assessed at future clients.</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1278787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Specializ</a:t>
            </a:r>
            <a:r>
              <a:rPr lang="en-AU" dirty="0" smtClean="0"/>
              <a:t> Routing Tree</a:t>
            </a:r>
            <a:endParaRPr lang="en-AU" dirty="0"/>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91197"/>
            <a:ext cx="9144000" cy="416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88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Technology</a:t>
            </a:r>
            <a:endParaRPr lang="en-AU" dirty="0"/>
          </a:p>
        </p:txBody>
      </p:sp>
      <p:sp>
        <p:nvSpPr>
          <p:cNvPr id="3" name="Text Placeholder 2"/>
          <p:cNvSpPr>
            <a:spLocks noGrp="1"/>
          </p:cNvSpPr>
          <p:nvPr>
            <p:ph type="body" sz="quarter" idx="12"/>
          </p:nvPr>
        </p:nvSpPr>
        <p:spPr>
          <a:xfrm>
            <a:off x="384175" y="1374779"/>
            <a:ext cx="8362950" cy="1978025"/>
          </a:xfrm>
        </p:spPr>
        <p:txBody>
          <a:bodyPr/>
          <a:lstStyle/>
          <a:p>
            <a:pPr marL="0" indent="0"/>
            <a:r>
              <a:rPr lang="en-AU" b="1" dirty="0" smtClean="0"/>
              <a:t>Specializ operates in one of three ways:</a:t>
            </a:r>
          </a:p>
          <a:p>
            <a:pPr marL="192088" lvl="2" indent="-177800">
              <a:buFont typeface="Arial" pitchFamily="34" charset="0"/>
              <a:buChar char="•"/>
            </a:pPr>
            <a:r>
              <a:rPr lang="en-AU" sz="1800" dirty="0" err="1" smtClean="0"/>
              <a:t>SaaS</a:t>
            </a:r>
            <a:r>
              <a:rPr lang="en-AU" sz="1800" dirty="0" smtClean="0"/>
              <a:t> in the Amazon EC2 environment (over SSL) </a:t>
            </a:r>
          </a:p>
          <a:p>
            <a:pPr marL="192088" lvl="2" indent="-177800">
              <a:buFont typeface="Arial" pitchFamily="34" charset="0"/>
              <a:buChar char="•"/>
            </a:pPr>
            <a:r>
              <a:rPr lang="en-AU" sz="1800" dirty="0" smtClean="0"/>
              <a:t>Deployed to your environment as a </a:t>
            </a:r>
            <a:r>
              <a:rPr lang="en-AU" sz="1800" dirty="0" err="1" smtClean="0"/>
              <a:t>VMWare</a:t>
            </a:r>
            <a:r>
              <a:rPr lang="en-AU" sz="1800" dirty="0" smtClean="0"/>
              <a:t> Linux instance</a:t>
            </a:r>
          </a:p>
          <a:p>
            <a:pPr marL="192088" lvl="2" indent="-177800">
              <a:buFont typeface="Arial" pitchFamily="34" charset="0"/>
              <a:buChar char="•"/>
            </a:pPr>
            <a:r>
              <a:rPr lang="en-AU" sz="1800" dirty="0"/>
              <a:t>D</a:t>
            </a:r>
            <a:r>
              <a:rPr lang="en-AU" sz="1800" dirty="0" smtClean="0"/>
              <a:t>eployed to Amazon EC2 or </a:t>
            </a:r>
            <a:r>
              <a:rPr lang="en-AU" sz="1800" dirty="0" err="1" smtClean="0"/>
              <a:t>Rackspace</a:t>
            </a:r>
            <a:r>
              <a:rPr lang="en-AU" sz="1800" dirty="0" smtClean="0"/>
              <a:t> Australia and only you can access it – </a:t>
            </a:r>
            <a:r>
              <a:rPr lang="en-AU" sz="1800" b="1" i="1" dirty="0" smtClean="0">
                <a:solidFill>
                  <a:srgbClr val="FF0000"/>
                </a:solidFill>
              </a:rPr>
              <a:t>NOT EVEN WE CAN GET TO IT</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
        <p:nvSpPr>
          <p:cNvPr id="8" name="Rectangle 7"/>
          <p:cNvSpPr/>
          <p:nvPr/>
        </p:nvSpPr>
        <p:spPr>
          <a:xfrm>
            <a:off x="317502" y="3225800"/>
            <a:ext cx="8509000" cy="1651000"/>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complicated technical implementation </a:t>
            </a:r>
            <a:r>
              <a:rPr lang="en-AU" sz="1400" dirty="0" smtClean="0"/>
              <a:t>with Specializ, either go directly to your website with </a:t>
            </a:r>
            <a:r>
              <a:rPr lang="en-AU" sz="1400" dirty="0" err="1" smtClean="0"/>
              <a:t>SaaS</a:t>
            </a:r>
            <a:r>
              <a:rPr lang="en-AU" sz="1400" dirty="0" smtClean="0"/>
              <a:t> or drop the </a:t>
            </a:r>
            <a:r>
              <a:rPr lang="en-AU" sz="1400" dirty="0" err="1" smtClean="0"/>
              <a:t>VMWare</a:t>
            </a:r>
            <a:r>
              <a:rPr lang="en-AU" sz="1400" dirty="0" smtClean="0"/>
              <a:t> instance into your environment – </a:t>
            </a:r>
            <a:r>
              <a:rPr lang="en-AU" sz="1400" i="1" dirty="0" smtClean="0">
                <a:solidFill>
                  <a:schemeClr val="accent5"/>
                </a:solidFill>
              </a:rPr>
              <a:t>It is that easy</a:t>
            </a:r>
            <a:endParaRPr lang="en-AU" sz="1400" i="1" dirty="0">
              <a:solidFill>
                <a:schemeClr val="accent5"/>
              </a:solidFill>
            </a:endParaRPr>
          </a:p>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functional implementation </a:t>
            </a:r>
            <a:r>
              <a:rPr lang="en-AU" sz="1400" dirty="0" smtClean="0"/>
              <a:t>associated with Specializ, simply build your organisational hierarchy and content and you are done – </a:t>
            </a:r>
            <a:r>
              <a:rPr lang="en-AU" sz="1400" i="1" dirty="0">
                <a:solidFill>
                  <a:schemeClr val="accent5"/>
                </a:solidFill>
              </a:rPr>
              <a:t>It is that </a:t>
            </a:r>
            <a:r>
              <a:rPr lang="en-AU" sz="1400" i="1" dirty="0" smtClean="0">
                <a:solidFill>
                  <a:schemeClr val="accent5"/>
                </a:solidFill>
              </a:rPr>
              <a:t>easy</a:t>
            </a:r>
          </a:p>
          <a:p>
            <a:pPr marL="358775" indent="-358775" defTabSz="957263">
              <a:lnSpc>
                <a:spcPct val="106000"/>
              </a:lnSpc>
              <a:buFont typeface="Wingdings" pitchFamily="2" charset="2"/>
              <a:buChar char="ü"/>
            </a:pPr>
            <a:r>
              <a:rPr lang="en-AU" sz="1400" dirty="0" smtClean="0">
                <a:solidFill>
                  <a:schemeClr val="bg1"/>
                </a:solidFill>
              </a:rPr>
              <a:t>Pass through authentication to active directory so even user management is easy</a:t>
            </a:r>
          </a:p>
          <a:p>
            <a:pPr marL="358775" indent="-358775" defTabSz="957263">
              <a:lnSpc>
                <a:spcPct val="106000"/>
              </a:lnSpc>
              <a:buFont typeface="Wingdings" pitchFamily="2" charset="2"/>
              <a:buChar char="ü"/>
            </a:pPr>
            <a:r>
              <a:rPr lang="en-AU" sz="1400" dirty="0" smtClean="0">
                <a:solidFill>
                  <a:schemeClr val="bg1"/>
                </a:solidFill>
              </a:rPr>
              <a:t>There are </a:t>
            </a:r>
            <a:r>
              <a:rPr lang="en-AU" sz="1400" b="1" u="sng" dirty="0" smtClean="0">
                <a:solidFill>
                  <a:srgbClr val="FFFF00"/>
                </a:solidFill>
              </a:rPr>
              <a:t>no hidden configurations </a:t>
            </a:r>
            <a:r>
              <a:rPr lang="en-AU" sz="1400" dirty="0" smtClean="0">
                <a:solidFill>
                  <a:schemeClr val="bg1"/>
                </a:solidFill>
              </a:rPr>
              <a:t>to manage, we do all the hard work for you</a:t>
            </a:r>
            <a:endParaRPr lang="en-AU" sz="1400" dirty="0">
              <a:solidFill>
                <a:schemeClr val="bg1"/>
              </a:solidFill>
            </a:endParaRPr>
          </a:p>
        </p:txBody>
      </p:sp>
    </p:spTree>
    <p:extLst>
      <p:ext uri="{BB962C8B-B14F-4D97-AF65-F5344CB8AC3E}">
        <p14:creationId xmlns:p14="http://schemas.microsoft.com/office/powerpoint/2010/main" val="88184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Libraries </a:t>
            </a:r>
            <a:r>
              <a:rPr lang="en-AU" dirty="0"/>
              <a:t>a</a:t>
            </a:r>
            <a:r>
              <a:rPr lang="en-AU" dirty="0" smtClean="0"/>
              <a:t>ccelerate your organisation</a:t>
            </a:r>
            <a:endParaRPr lang="en-AU" dirty="0"/>
          </a:p>
        </p:txBody>
      </p:sp>
      <p:sp>
        <p:nvSpPr>
          <p:cNvPr id="3" name="Text Placeholder 2"/>
          <p:cNvSpPr>
            <a:spLocks noGrp="1"/>
          </p:cNvSpPr>
          <p:nvPr>
            <p:ph type="body" sz="quarter" idx="12"/>
          </p:nvPr>
        </p:nvSpPr>
        <p:spPr>
          <a:xfrm>
            <a:off x="384175" y="841379"/>
            <a:ext cx="8362950" cy="1190625"/>
          </a:xfrm>
        </p:spPr>
        <p:txBody>
          <a:bodyPr/>
          <a:lstStyle/>
          <a:p>
            <a:pPr marL="177800" indent="-177800">
              <a:buFont typeface="Arial" pitchFamily="34" charset="0"/>
              <a:buChar char="•"/>
            </a:pPr>
            <a:r>
              <a:rPr lang="en-AU" dirty="0"/>
              <a:t>Specializ </a:t>
            </a:r>
            <a:r>
              <a:rPr lang="en-AU" dirty="0" smtClean="0"/>
              <a:t>is not limited to any particular field or industry. Just a few of its applications across industries and functions are listed below. The solutions below already exist in Specializ as built-in libraries. If you do not see the content you need we will build it for you and </a:t>
            </a:r>
            <a:r>
              <a:rPr lang="en-AU" b="1" i="1" dirty="0" smtClean="0">
                <a:solidFill>
                  <a:schemeClr val="accent3"/>
                </a:solidFill>
              </a:rPr>
              <a:t>FAST</a:t>
            </a:r>
            <a:r>
              <a:rPr lang="en-AU" dirty="0" smtClean="0">
                <a:solidFill>
                  <a:schemeClr val="accent3"/>
                </a:solidFill>
              </a:rPr>
              <a:t> </a:t>
            </a:r>
            <a:r>
              <a:rPr lang="en-AU" dirty="0" smtClean="0"/>
              <a:t>(less than three days).</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graphicFrame>
        <p:nvGraphicFramePr>
          <p:cNvPr id="4" name="Table 3"/>
          <p:cNvGraphicFramePr>
            <a:graphicFrameLocks noGrp="1"/>
          </p:cNvGraphicFramePr>
          <p:nvPr>
            <p:extLst>
              <p:ext uri="{D42A27DB-BD31-4B8C-83A1-F6EECF244321}">
                <p14:modId xmlns:p14="http://schemas.microsoft.com/office/powerpoint/2010/main" val="2490916021"/>
              </p:ext>
            </p:extLst>
          </p:nvPr>
        </p:nvGraphicFramePr>
        <p:xfrm>
          <a:off x="381000" y="2095501"/>
          <a:ext cx="8382000" cy="3937000"/>
        </p:xfrm>
        <a:graphic>
          <a:graphicData uri="http://schemas.openxmlformats.org/drawingml/2006/table">
            <a:tbl>
              <a:tblPr firstRow="1" bandRow="1">
                <a:tableStyleId>{58DD5831-5125-4D1D-A9A5-347843CA56AB}</a:tableStyleId>
              </a:tblPr>
              <a:tblGrid>
                <a:gridCol w="2120900"/>
                <a:gridCol w="6261100"/>
              </a:tblGrid>
              <a:tr h="370840">
                <a:tc>
                  <a:txBody>
                    <a:bodyPr/>
                    <a:lstStyle/>
                    <a:p>
                      <a:r>
                        <a:rPr lang="en-AU" dirty="0" smtClean="0"/>
                        <a:t>Industry</a:t>
                      </a:r>
                      <a:endParaRPr lang="en-AU" dirty="0"/>
                    </a:p>
                  </a:txBody>
                  <a:tcPr/>
                </a:tc>
                <a:tc>
                  <a:txBody>
                    <a:bodyPr/>
                    <a:lstStyle/>
                    <a:p>
                      <a:r>
                        <a:rPr lang="en-AU" dirty="0" smtClean="0"/>
                        <a:t>Application</a:t>
                      </a:r>
                      <a:endParaRPr lang="en-AU" dirty="0"/>
                    </a:p>
                  </a:txBody>
                  <a:tcPr/>
                </a:tc>
              </a:tr>
              <a:tr h="370840">
                <a:tc>
                  <a:txBody>
                    <a:bodyPr/>
                    <a:lstStyle/>
                    <a:p>
                      <a:r>
                        <a:rPr lang="en-AU" sz="1400" dirty="0" smtClean="0"/>
                        <a:t>Banking</a:t>
                      </a:r>
                      <a:endParaRPr lang="en-AU" sz="1400" dirty="0"/>
                    </a:p>
                  </a:txBody>
                  <a:tcPr/>
                </a:tc>
                <a:tc>
                  <a:txBody>
                    <a:bodyPr/>
                    <a:lstStyle/>
                    <a:p>
                      <a:pPr marL="285750" indent="-285750">
                        <a:buFont typeface="Arial" pitchFamily="34" charset="0"/>
                        <a:buChar char="•"/>
                      </a:pPr>
                      <a:r>
                        <a:rPr lang="en-AU" sz="1400" dirty="0" smtClean="0"/>
                        <a:t>Basel II/III</a:t>
                      </a:r>
                    </a:p>
                    <a:p>
                      <a:pPr marL="285750" indent="-285750">
                        <a:buFont typeface="Arial" pitchFamily="34" charset="0"/>
                        <a:buChar char="•"/>
                      </a:pPr>
                      <a:r>
                        <a:rPr lang="en-AU" sz="1400" dirty="0" smtClean="0"/>
                        <a:t>Solvency</a:t>
                      </a:r>
                      <a:r>
                        <a:rPr lang="en-AU" sz="1400" baseline="0" dirty="0" smtClean="0"/>
                        <a:t> II</a:t>
                      </a:r>
                    </a:p>
                    <a:p>
                      <a:pPr marL="285750" indent="-285750">
                        <a:buFont typeface="Arial" pitchFamily="34" charset="0"/>
                        <a:buChar char="•"/>
                      </a:pPr>
                      <a:r>
                        <a:rPr lang="en-AU" sz="1400" baseline="0" dirty="0" smtClean="0"/>
                        <a:t>FAS-133</a:t>
                      </a:r>
                      <a:endParaRPr lang="en-AU" sz="1400" dirty="0"/>
                    </a:p>
                  </a:txBody>
                  <a:tcPr/>
                </a:tc>
              </a:tr>
              <a:tr h="370840">
                <a:tc>
                  <a:txBody>
                    <a:bodyPr/>
                    <a:lstStyle/>
                    <a:p>
                      <a:r>
                        <a:rPr lang="en-AU" sz="1400" dirty="0" smtClean="0"/>
                        <a:t>Environmental, Health</a:t>
                      </a:r>
                      <a:r>
                        <a:rPr lang="en-AU" sz="1400" baseline="0" dirty="0" smtClean="0"/>
                        <a:t> and Safety</a:t>
                      </a:r>
                      <a:endParaRPr lang="en-AU" sz="1400" dirty="0"/>
                    </a:p>
                  </a:txBody>
                  <a:tcPr/>
                </a:tc>
                <a:tc>
                  <a:txBody>
                    <a:bodyPr/>
                    <a:lstStyle/>
                    <a:p>
                      <a:pPr marL="285750" indent="-285750">
                        <a:buFont typeface="Arial" pitchFamily="34" charset="0"/>
                        <a:buChar char="•"/>
                      </a:pPr>
                      <a:r>
                        <a:rPr lang="en-AU" sz="1400" dirty="0" smtClean="0"/>
                        <a:t>ISO 14000 environmental management</a:t>
                      </a:r>
                      <a:r>
                        <a:rPr lang="en-AU" sz="1400" baseline="0" dirty="0" smtClean="0"/>
                        <a:t> systems</a:t>
                      </a:r>
                    </a:p>
                    <a:p>
                      <a:pPr marL="285750" indent="-285750">
                        <a:buFont typeface="Arial" pitchFamily="34" charset="0"/>
                        <a:buChar char="•"/>
                      </a:pPr>
                      <a:r>
                        <a:rPr lang="en-AU" sz="1400" baseline="0" dirty="0" smtClean="0"/>
                        <a:t>Environmental metrics</a:t>
                      </a:r>
                    </a:p>
                    <a:p>
                      <a:pPr marL="285750" indent="-285750">
                        <a:buFont typeface="Arial" pitchFamily="34" charset="0"/>
                        <a:buChar char="•"/>
                      </a:pPr>
                      <a:r>
                        <a:rPr lang="en-AU" sz="1400" b="1" i="1" baseline="0" dirty="0" smtClean="0"/>
                        <a:t>WHS, OH&amp;S, OSHA assessment and metrics</a:t>
                      </a:r>
                      <a:endParaRPr lang="en-AU" sz="1400" b="1" i="1" dirty="0"/>
                    </a:p>
                  </a:txBody>
                  <a:tcPr/>
                </a:tc>
              </a:tr>
              <a:tr h="370840">
                <a:tc>
                  <a:txBody>
                    <a:bodyPr/>
                    <a:lstStyle/>
                    <a:p>
                      <a:r>
                        <a:rPr lang="en-AU" sz="1400" dirty="0" smtClean="0"/>
                        <a:t>Risk Management</a:t>
                      </a:r>
                      <a:endParaRPr lang="en-AU" sz="1400" dirty="0"/>
                    </a:p>
                  </a:txBody>
                  <a:tcPr/>
                </a:tc>
                <a:tc>
                  <a:txBody>
                    <a:bodyPr/>
                    <a:lstStyle/>
                    <a:p>
                      <a:pPr marL="285750" indent="-285750">
                        <a:buFont typeface="Arial" pitchFamily="34" charset="0"/>
                        <a:buChar char="•"/>
                      </a:pPr>
                      <a:r>
                        <a:rPr lang="en-AU" sz="1400" dirty="0" smtClean="0"/>
                        <a:t>COSO</a:t>
                      </a:r>
                      <a:r>
                        <a:rPr lang="en-AU" sz="1400" baseline="0" dirty="0" smtClean="0"/>
                        <a:t> enterprise risk management</a:t>
                      </a:r>
                    </a:p>
                    <a:p>
                      <a:pPr marL="285750" indent="-285750">
                        <a:buFont typeface="Arial" pitchFamily="34" charset="0"/>
                        <a:buChar char="•"/>
                      </a:pPr>
                      <a:r>
                        <a:rPr lang="en-AU" sz="1400" baseline="0" dirty="0" smtClean="0"/>
                        <a:t>IRM assessment and testing</a:t>
                      </a:r>
                    </a:p>
                    <a:p>
                      <a:pPr marL="285750" indent="-285750">
                        <a:buFont typeface="Arial" pitchFamily="34" charset="0"/>
                        <a:buChar char="•"/>
                      </a:pPr>
                      <a:r>
                        <a:rPr lang="en-AU" sz="1400" baseline="0" dirty="0" smtClean="0"/>
                        <a:t>ISO 27001 assessment and testing</a:t>
                      </a:r>
                    </a:p>
                    <a:p>
                      <a:pPr marL="285750" indent="-285750">
                        <a:buFont typeface="Arial" pitchFamily="34" charset="0"/>
                        <a:buChar char="•"/>
                      </a:pPr>
                      <a:r>
                        <a:rPr lang="en-AU" sz="1400" baseline="0" dirty="0" smtClean="0"/>
                        <a:t>NIST/DIACAP/DITSCAP assessment and testing</a:t>
                      </a:r>
                    </a:p>
                    <a:p>
                      <a:pPr marL="285750" indent="-285750">
                        <a:buFont typeface="Arial" pitchFamily="34" charset="0"/>
                        <a:buChar char="•"/>
                      </a:pPr>
                      <a:r>
                        <a:rPr lang="en-AU" sz="1400" baseline="0" dirty="0" smtClean="0"/>
                        <a:t>FISMA and A-123 compliance testing, certification and accreditation</a:t>
                      </a:r>
                    </a:p>
                    <a:p>
                      <a:pPr marL="285750" indent="-285750">
                        <a:buFont typeface="Arial" pitchFamily="34" charset="0"/>
                        <a:buChar char="•"/>
                      </a:pPr>
                      <a:r>
                        <a:rPr lang="en-AU" sz="1400" baseline="0" dirty="0" smtClean="0"/>
                        <a:t>IT maturity assessments based on COBIT</a:t>
                      </a:r>
                    </a:p>
                  </a:txBody>
                  <a:tcPr/>
                </a:tc>
              </a:tr>
              <a:tr h="370840">
                <a:tc>
                  <a:txBody>
                    <a:bodyPr/>
                    <a:lstStyle/>
                    <a:p>
                      <a:r>
                        <a:rPr lang="en-AU" sz="1400" dirty="0" smtClean="0"/>
                        <a:t>Process Improvement</a:t>
                      </a:r>
                      <a:endParaRPr lang="en-AU" sz="1400" dirty="0"/>
                    </a:p>
                  </a:txBody>
                  <a:tcPr/>
                </a:tc>
                <a:tc>
                  <a:txBody>
                    <a:bodyPr/>
                    <a:lstStyle/>
                    <a:p>
                      <a:pPr marL="285750" indent="-285750">
                        <a:buFont typeface="Arial" pitchFamily="34" charset="0"/>
                        <a:buChar char="•"/>
                      </a:pPr>
                      <a:r>
                        <a:rPr lang="en-AU" sz="1400" baseline="0" dirty="0" smtClean="0"/>
                        <a:t>Lean management</a:t>
                      </a:r>
                    </a:p>
                    <a:p>
                      <a:pPr marL="285750" indent="-285750">
                        <a:buFont typeface="Arial" pitchFamily="34" charset="0"/>
                        <a:buChar char="•"/>
                      </a:pPr>
                      <a:r>
                        <a:rPr lang="en-AU" sz="1400" baseline="0" dirty="0" smtClean="0"/>
                        <a:t>Process improvement and business process redesign</a:t>
                      </a:r>
                    </a:p>
                    <a:p>
                      <a:pPr marL="285750" indent="-285750">
                        <a:buFont typeface="Arial" pitchFamily="34" charset="0"/>
                        <a:buChar char="•"/>
                      </a:pPr>
                      <a:r>
                        <a:rPr lang="en-AU" sz="1400" baseline="0" dirty="0" smtClean="0"/>
                        <a:t>Six Sigma re-engineering</a:t>
                      </a:r>
                    </a:p>
                  </a:txBody>
                  <a:tcPr/>
                </a:tc>
              </a:tr>
            </a:tbl>
          </a:graphicData>
        </a:graphic>
      </p:graphicFrame>
    </p:spTree>
    <p:extLst>
      <p:ext uri="{BB962C8B-B14F-4D97-AF65-F5344CB8AC3E}">
        <p14:creationId xmlns:p14="http://schemas.microsoft.com/office/powerpoint/2010/main" val="120829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198304" y="3602517"/>
            <a:ext cx="8637224" cy="2493484"/>
          </a:xfrm>
          <a:prstGeom prst="roundRect">
            <a:avLst>
              <a:gd name="adj" fmla="val 4951"/>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Case Study: OH&amp;S</a:t>
            </a:r>
            <a:endParaRPr lang="en-AU" dirty="0"/>
          </a:p>
        </p:txBody>
      </p:sp>
      <p:sp>
        <p:nvSpPr>
          <p:cNvPr id="3" name="Text Placeholder 2"/>
          <p:cNvSpPr>
            <a:spLocks noGrp="1"/>
          </p:cNvSpPr>
          <p:nvPr>
            <p:ph type="body" sz="quarter" idx="12"/>
          </p:nvPr>
        </p:nvSpPr>
        <p:spPr>
          <a:xfrm>
            <a:off x="384175" y="1187486"/>
            <a:ext cx="8362950" cy="2018422"/>
          </a:xfrm>
        </p:spPr>
        <p:txBody>
          <a:bodyPr/>
          <a:lstStyle/>
          <a:p>
            <a:pPr marL="0" indent="0"/>
            <a:r>
              <a:rPr lang="en-AU" sz="2000" dirty="0" smtClean="0"/>
              <a:t>In this presentation we will compare two methodologies for OH&amp;S:</a:t>
            </a:r>
          </a:p>
          <a:p>
            <a:pPr marL="492125" lvl="3" indent="-285750">
              <a:spcBef>
                <a:spcPts val="600"/>
              </a:spcBef>
              <a:buFont typeface="Arial" pitchFamily="34" charset="0"/>
              <a:buChar char="•"/>
            </a:pPr>
            <a:endParaRPr lang="en-AU" sz="2000" b="1" dirty="0" smtClean="0"/>
          </a:p>
          <a:p>
            <a:pPr marL="855663" lvl="3" indent="-285750">
              <a:spcBef>
                <a:spcPts val="600"/>
              </a:spcBef>
              <a:buFont typeface="Arial" pitchFamily="34" charset="0"/>
              <a:buChar char="•"/>
            </a:pPr>
            <a:r>
              <a:rPr lang="en-AU" sz="2000" b="1" dirty="0" smtClean="0"/>
              <a:t>The Workshop approach to Health Checks and Assessments</a:t>
            </a:r>
          </a:p>
          <a:p>
            <a:pPr marL="855663" lvl="3" indent="-285750">
              <a:spcBef>
                <a:spcPts val="600"/>
              </a:spcBef>
              <a:buFont typeface="Arial" pitchFamily="34" charset="0"/>
              <a:buChar char="•"/>
            </a:pPr>
            <a:r>
              <a:rPr lang="en-AU" sz="2000" b="1" dirty="0" smtClean="0"/>
              <a:t>The Specializ</a:t>
            </a:r>
            <a:r>
              <a:rPr lang="en-AU" sz="2000" b="1" dirty="0"/>
              <a:t> </a:t>
            </a:r>
            <a:r>
              <a:rPr lang="en-AU" sz="2000" b="1" dirty="0" smtClean="0"/>
              <a:t>approach</a:t>
            </a:r>
            <a:endParaRPr lang="en-AU" sz="2000" b="1" dirty="0"/>
          </a:p>
        </p:txBody>
      </p:sp>
      <p:grpSp>
        <p:nvGrpSpPr>
          <p:cNvPr id="11" name="Group 10"/>
          <p:cNvGrpSpPr/>
          <p:nvPr/>
        </p:nvGrpSpPr>
        <p:grpSpPr>
          <a:xfrm>
            <a:off x="464444" y="3962132"/>
            <a:ext cx="961369" cy="819613"/>
            <a:chOff x="7560860" y="1390246"/>
            <a:chExt cx="1320541" cy="1125823"/>
          </a:xfrm>
        </p:grpSpPr>
        <p:sp>
          <p:nvSpPr>
            <p:cNvPr id="12" name="Rectangle 11"/>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3" name="TextBox 12"/>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4" name="TextBox 13"/>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5" name="Straight Connector 14"/>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Text Placeholder 2"/>
          <p:cNvSpPr txBox="1">
            <a:spLocks/>
          </p:cNvSpPr>
          <p:nvPr/>
        </p:nvSpPr>
        <p:spPr>
          <a:xfrm>
            <a:off x="1639830" y="3942048"/>
            <a:ext cx="7094594" cy="1908830"/>
          </a:xfrm>
          <a:prstGeom prst="rect">
            <a:avLst/>
          </a:prstGeom>
        </p:spPr>
        <p:txBody>
          <a:bodyPr wrap="square" lIns="0" tIns="0" rIns="0" bIns="0"/>
          <a:lstStyle>
            <a:lvl1pPr marL="358775" indent="-358775" algn="l" defTabSz="957263" rtl="0" eaLnBrk="1" fontAlgn="base" hangingPunct="1">
              <a:lnSpc>
                <a:spcPct val="106000"/>
              </a:lnSpc>
              <a:spcBef>
                <a:spcPts val="1344"/>
              </a:spcBef>
              <a:spcAft>
                <a:spcPts val="0"/>
              </a:spcAft>
              <a:buFont typeface="Arial" charset="0"/>
              <a:defRPr lang="en-US" sz="1800" kern="1200">
                <a:solidFill>
                  <a:schemeClr val="tx1"/>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800" kern="1200">
                <a:solidFill>
                  <a:schemeClr val="tx1"/>
                </a:solidFill>
                <a:latin typeface="+mn-lt"/>
                <a:ea typeface="+mj-ea"/>
                <a:cs typeface="+mj-cs"/>
              </a:defRPr>
            </a:lvl2pPr>
            <a:lvl3pPr marL="373063" indent="-182563"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3pPr>
            <a:lvl4pPr marL="565150" indent="-190500"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4pPr>
            <a:lvl5pPr marL="744538" indent="-179388" algn="l" defTabSz="957263" rtl="0" eaLnBrk="1" fontAlgn="base" hangingPunct="1">
              <a:lnSpc>
                <a:spcPct val="106000"/>
              </a:lnSpc>
              <a:spcBef>
                <a:spcPts val="576"/>
              </a:spcBef>
              <a:spcAft>
                <a:spcPts val="0"/>
              </a:spcAft>
              <a:buFont typeface="Arial" charset="0"/>
              <a:buChar char="‒"/>
              <a:defRPr lang="en-GB" sz="1600" kern="1200">
                <a:solidFill>
                  <a:schemeClr val="tx1"/>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0" indent="0"/>
            <a:r>
              <a:rPr lang="en-AU" dirty="0" smtClean="0"/>
              <a:t>Using each methodology across 7 BNH lines of business, we will highlight the differences in attaining:</a:t>
            </a:r>
          </a:p>
          <a:p>
            <a:pPr marL="671513" lvl="4" indent="-285750">
              <a:lnSpc>
                <a:spcPct val="100000"/>
              </a:lnSpc>
              <a:spcBef>
                <a:spcPts val="0"/>
              </a:spcBef>
              <a:buFont typeface="Arial" pitchFamily="34" charset="0"/>
              <a:buChar char="•"/>
            </a:pPr>
            <a:endParaRPr lang="en-AU" sz="1800" b="1" dirty="0" smtClean="0"/>
          </a:p>
          <a:p>
            <a:pPr marL="671513" lvl="4" indent="-285750">
              <a:lnSpc>
                <a:spcPct val="100000"/>
              </a:lnSpc>
              <a:spcBef>
                <a:spcPts val="0"/>
              </a:spcBef>
              <a:buFont typeface="Arial" pitchFamily="34" charset="0"/>
              <a:buChar char="•"/>
            </a:pPr>
            <a:r>
              <a:rPr lang="en-AU" sz="1800" b="1" dirty="0" smtClean="0"/>
              <a:t>Objectives</a:t>
            </a:r>
          </a:p>
          <a:p>
            <a:pPr marL="671513" lvl="4" indent="-285750">
              <a:buFont typeface="Arial" pitchFamily="34" charset="0"/>
              <a:buChar char="•"/>
            </a:pPr>
            <a:r>
              <a:rPr lang="en-AU" sz="1800" b="1" dirty="0" smtClean="0"/>
              <a:t>Risks</a:t>
            </a:r>
          </a:p>
          <a:p>
            <a:pPr marL="671513" lvl="4" indent="-285750">
              <a:buFont typeface="Arial" pitchFamily="34" charset="0"/>
              <a:buChar char="•"/>
            </a:pPr>
            <a:r>
              <a:rPr lang="en-AU" sz="1800" b="1" dirty="0" smtClean="0"/>
              <a:t>Controls</a:t>
            </a:r>
            <a:endParaRPr lang="en-AU" sz="1800" b="1" dirty="0"/>
          </a:p>
        </p:txBody>
      </p:sp>
    </p:spTree>
    <p:extLst>
      <p:ext uri="{BB962C8B-B14F-4D97-AF65-F5344CB8AC3E}">
        <p14:creationId xmlns:p14="http://schemas.microsoft.com/office/powerpoint/2010/main" val="219062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300039"/>
            <a:ext cx="8362950" cy="438092"/>
          </a:xfrm>
        </p:spPr>
        <p:txBody>
          <a:bodyPr/>
          <a:lstStyle/>
          <a:p>
            <a:r>
              <a:rPr lang="en-AU" dirty="0" smtClean="0"/>
              <a:t>Interviews and workshops introduce inefficiencies to OH&amp;S Assessment</a:t>
            </a:r>
            <a:endParaRPr lang="en-AU" dirty="0"/>
          </a:p>
        </p:txBody>
      </p:sp>
      <p:sp>
        <p:nvSpPr>
          <p:cNvPr id="4" name="Text Placeholder 3"/>
          <p:cNvSpPr>
            <a:spLocks noGrp="1"/>
          </p:cNvSpPr>
          <p:nvPr>
            <p:ph type="body" sz="quarter" idx="12"/>
          </p:nvPr>
        </p:nvSpPr>
        <p:spPr>
          <a:xfrm>
            <a:off x="384175" y="1000200"/>
            <a:ext cx="8362950" cy="5146603"/>
          </a:xfrm>
        </p:spPr>
        <p:txBody>
          <a:bodyPr/>
          <a:lstStyle/>
          <a:p>
            <a:pPr marL="341313" indent="-341313">
              <a:buSzPct val="120000"/>
              <a:buFont typeface="Arial" pitchFamily="34" charset="0"/>
              <a:buChar char="•"/>
            </a:pPr>
            <a:r>
              <a:rPr lang="en-AU" b="1" dirty="0" smtClean="0"/>
              <a:t>Interviews and workshops are a common vehicle used to conduct OH&amp;S Health Checks and Assessments information.</a:t>
            </a:r>
          </a:p>
          <a:p>
            <a:pPr marL="341313" indent="-341313">
              <a:buSzPct val="120000"/>
              <a:buFont typeface="Arial" pitchFamily="34" charset="0"/>
              <a:buChar char="•"/>
            </a:pPr>
            <a:r>
              <a:rPr lang="en-AU" b="1" dirty="0" smtClean="0"/>
              <a:t>When used to collect OH&amp;S information, interviews and workshops suffer from a number of problems including:</a:t>
            </a:r>
          </a:p>
          <a:p>
            <a:pPr marL="341313" indent="-341313">
              <a:buFont typeface="Arial" pitchFamily="34" charset="0"/>
              <a:buChar char="•"/>
            </a:pPr>
            <a:endParaRPr lang="en-AU" dirty="0" smtClean="0"/>
          </a:p>
          <a:p>
            <a:pPr marL="728663" lvl="4" indent="-342900">
              <a:lnSpc>
                <a:spcPct val="100000"/>
              </a:lnSpc>
              <a:spcBef>
                <a:spcPts val="0"/>
              </a:spcBef>
              <a:spcAft>
                <a:spcPts val="600"/>
              </a:spcAft>
              <a:buFont typeface="+mj-lt"/>
              <a:buAutoNum type="arabicPeriod"/>
            </a:pPr>
            <a:r>
              <a:rPr lang="en-AU" dirty="0" smtClean="0"/>
              <a:t>Considerable stakeholder </a:t>
            </a:r>
            <a:r>
              <a:rPr lang="en-AU" dirty="0"/>
              <a:t>time and </a:t>
            </a:r>
            <a:r>
              <a:rPr lang="en-AU" dirty="0" smtClean="0"/>
              <a:t>commitment required</a:t>
            </a:r>
            <a:endParaRPr lang="en-AU" dirty="0"/>
          </a:p>
          <a:p>
            <a:pPr marL="728663" lvl="4" indent="-342900">
              <a:spcBef>
                <a:spcPts val="600"/>
              </a:spcBef>
              <a:spcAft>
                <a:spcPts val="600"/>
              </a:spcAft>
              <a:buFont typeface="+mj-lt"/>
              <a:buAutoNum type="arabicPeriod"/>
            </a:pPr>
            <a:r>
              <a:rPr lang="en-AU" dirty="0" smtClean="0"/>
              <a:t>Data collection is neither consistent nor directly comparable across workshops</a:t>
            </a:r>
          </a:p>
          <a:p>
            <a:pPr marL="728663" lvl="4" indent="-342900">
              <a:spcBef>
                <a:spcPts val="600"/>
              </a:spcBef>
              <a:spcAft>
                <a:spcPts val="600"/>
              </a:spcAft>
              <a:buFont typeface="+mj-lt"/>
              <a:buAutoNum type="arabicPeriod"/>
            </a:pPr>
            <a:r>
              <a:rPr lang="en-AU" dirty="0" smtClean="0"/>
              <a:t>Sample sizes are too small to base important decisions on</a:t>
            </a:r>
          </a:p>
          <a:p>
            <a:pPr marL="728663" lvl="4" indent="-342900">
              <a:spcBef>
                <a:spcPts val="600"/>
              </a:spcBef>
              <a:spcAft>
                <a:spcPts val="600"/>
              </a:spcAft>
              <a:buFont typeface="+mj-lt"/>
              <a:buAutoNum type="arabicPeriod"/>
            </a:pPr>
            <a:r>
              <a:rPr lang="en-AU" dirty="0" smtClean="0"/>
              <a:t>High costs associated sampling more stakeholders due to travel, facilitation, analysis and reporting fees</a:t>
            </a:r>
            <a:endParaRPr lang="en-AU" dirty="0"/>
          </a:p>
          <a:p>
            <a:pPr marL="728663" lvl="4" indent="-342900">
              <a:spcBef>
                <a:spcPts val="600"/>
              </a:spcBef>
              <a:spcAft>
                <a:spcPts val="600"/>
              </a:spcAft>
              <a:buFont typeface="+mj-lt"/>
              <a:buAutoNum type="arabicPeriod"/>
            </a:pPr>
            <a:r>
              <a:rPr lang="en-AU" dirty="0" smtClean="0"/>
              <a:t>Failure to collect information accurate enough to support decision-making or to justify the cost of data collection</a:t>
            </a:r>
          </a:p>
          <a:p>
            <a:pPr marL="728663" lvl="4" indent="-342900">
              <a:spcBef>
                <a:spcPts val="600"/>
              </a:spcBef>
              <a:spcAft>
                <a:spcPts val="600"/>
              </a:spcAft>
              <a:buFont typeface="+mj-lt"/>
              <a:buAutoNum type="arabicPeriod"/>
            </a:pPr>
            <a:r>
              <a:rPr lang="en-AU" dirty="0" smtClean="0"/>
              <a:t>There is an inherent “expiration date” of the collected information, requiring duplication in effort and expenditure to assure ongoing accuracy </a:t>
            </a:r>
            <a:r>
              <a:rPr lang="en-AU" dirty="0"/>
              <a:t>and relevance</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7129172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19&quot;&gt;&lt;version val=&quot;1787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m_eweekdayFirstOfWorkweek val=&quot;2&quot;/&gt;&lt;m_eweekdayFirstOfWeekend val=&quot;7&quot;/&gt;&lt;m_mapectfillschemeMRU&gt;&lt;key val=&quot;0&quot;/&gt;&lt;elem&gt;&lt;m_nPartnerID val=&quot;530&quot;/&gt;&lt;m_nIndex val=&quot;3&quot;/&gt;&lt;/elem&gt;&lt;key val=&quot;11&quot;/&gt;&lt;elem&gt;&lt;m_nPartnerID val=&quot;530&quot;/&gt;&lt;m_nIndex val=&quot;3&quot;/&gt;&lt;/elem&gt;&lt;/m_mapectfillschemeMRU&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MinusSymbol&gt;-&lt;/m_chMinusSymbol&gt;&lt;m_chDecimalSymbol&gt;,&lt;/m_chDecimalSymbol&gt;&lt;m_nGroupingDigits val=&quot;3&quot;/&gt;&lt;m_chGroupingSymbol&gt;.&lt;/m_chGroupingSymbol&gt;&lt;/m_precDefault&gt;&lt;/CDefaultPrec&gt;&lt;/root&gt;"/>
  <p:tag name="THINKCELLUNDODONOTDELETE" val="75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auwR.FaB06ZAzNy8cUsV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ihSpux.c0qZaf_qo2ySO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YoUpZ9Es0mXx7JqPL7o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7.AnlVmXbUWYyYtr8J4vu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IemlDcjlkyZuyBnmRlD.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JqbhntsPkaS1GBRiokdI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ZvHMlIqxUawg0u238cL8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_vg5snsc0kCvkkqzsQPUJ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_3pTuWpHVUyh5VvI11XG5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IBJOKGUxUW.TcSGVKvL5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R5BqPzctVEaBZy0AIEuO7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ekpvs0VyU60wpRxd..Gs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qsPz9eGmUiXgFQalcSo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wIu0xjEnkWF4SFbb9laU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vTti_6DSEas0lO9w.xAb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2ZHmwOGoS0O61ddaH_aOkw"/>
</p:tagLst>
</file>

<file path=ppt/theme/theme1.xml><?xml version="1.0" encoding="utf-8"?>
<a:theme xmlns:a="http://schemas.openxmlformats.org/drawingml/2006/main" name="Blank">
  <a:themeElements>
    <a:clrScheme name="Custom 1">
      <a:dk1>
        <a:sysClr val="windowText" lastClr="000000"/>
      </a:dk1>
      <a:lt1>
        <a:srgbClr val="FFFFFF"/>
      </a:lt1>
      <a:dk2>
        <a:srgbClr val="1F497D"/>
      </a:dk2>
      <a:lt2>
        <a:srgbClr val="FFFFFF"/>
      </a:lt2>
      <a:accent1>
        <a:srgbClr val="00A1DE"/>
      </a:accent1>
      <a:accent2>
        <a:srgbClr val="92D400"/>
      </a:accent2>
      <a:accent3>
        <a:srgbClr val="00A1DE"/>
      </a:accent3>
      <a:accent4>
        <a:srgbClr val="3C8A2E"/>
      </a:accent4>
      <a:accent5>
        <a:srgbClr val="002776"/>
      </a:accent5>
      <a:accent6>
        <a:srgbClr val="C9DD03"/>
      </a:accent6>
      <a:hlink>
        <a:srgbClr val="00A1DE"/>
      </a:hlink>
      <a:folHlink>
        <a:srgbClr val="72C7E7"/>
      </a:folHlink>
    </a:clrScheme>
    <a:fontScheme name="19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indent="177800">
          <a:buFont typeface="Arial" pitchFamily="34" charset="0"/>
          <a:buChar char="•"/>
          <a:defRPr sz="1200" dirty="0" smtClean="0">
            <a:solidFill>
              <a:schemeClr val="tx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96632E0A2EED4BB0DFF6DA29C88E83" ma:contentTypeVersion="0" ma:contentTypeDescription="Create a new document." ma:contentTypeScope="" ma:versionID="e06b5d922a65e9475b882be3c574a92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C7DBED-37A8-45DF-979E-8BD82CB8DD3A}">
  <ds:schemaRefs>
    <ds:schemaRef ds:uri="http://purl.org/dc/terms/"/>
    <ds:schemaRef ds:uri="http://purl.org/dc/elements/1.1/"/>
    <ds:schemaRef ds:uri="http://schemas.microsoft.com/office/2006/documentManagement/types"/>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1B669E54-CB7D-4F81-B449-0C7EB0DF6E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48FC87E-9CE6-4EDB-BD4D-19B9F373BB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9986</TotalTime>
  <Words>2181</Words>
  <Application>Microsoft Office PowerPoint</Application>
  <PresentationFormat>On-screen Show (4:3)</PresentationFormat>
  <Paragraphs>438</Paragraphs>
  <Slides>19</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Blank</vt:lpstr>
      <vt:lpstr>think-cell Slide</vt:lpstr>
      <vt:lpstr>PowerPoint Presentation</vt:lpstr>
      <vt:lpstr>Agenda</vt:lpstr>
      <vt:lpstr>Specializ Overview</vt:lpstr>
      <vt:lpstr>Automating Health Checks and Assessments in Specializ</vt:lpstr>
      <vt:lpstr>Specializ Routing Tree</vt:lpstr>
      <vt:lpstr>Specializ Technology</vt:lpstr>
      <vt:lpstr>Specializ Libraries accelerate your organisation</vt:lpstr>
      <vt:lpstr>Case Study: OH&amp;S</vt:lpstr>
      <vt:lpstr>Interviews and workshops introduce inefficiencies to OH&amp;S Assessment</vt:lpstr>
      <vt:lpstr>OH&amp;S Information gathering from the perspective of the OH&amp;S Manager</vt:lpstr>
      <vt:lpstr>Specializ Time-to-Assess decreases with each Assessment</vt:lpstr>
      <vt:lpstr>Scheduling and performing Risk Assessments</vt:lpstr>
      <vt:lpstr>OH&amp;S assessment statistics</vt:lpstr>
      <vt:lpstr>Specializ process of developing OH&amp;S Assessments</vt:lpstr>
      <vt:lpstr>Maintaining accurate OH&amp;S data</vt:lpstr>
      <vt:lpstr>Summary of Workshop and Specializ approaches</vt:lpstr>
      <vt:lpstr>Business Case for Specializ Software Adoption</vt:lpstr>
      <vt:lpstr>Next Steps</vt:lpstr>
      <vt:lpstr>Questions and Answers</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Harrison, Michael (AU - Sydney)</dc:creator>
  <cp:lastModifiedBy>mharrison</cp:lastModifiedBy>
  <cp:revision>234</cp:revision>
  <cp:lastPrinted>2012-04-17T06:10:03Z</cp:lastPrinted>
  <dcterms:created xsi:type="dcterms:W3CDTF">2012-03-23T03:36:28Z</dcterms:created>
  <dcterms:modified xsi:type="dcterms:W3CDTF">2012-07-26T06:10:37Z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0x0101004E96632E0A2EED4BB0DFF6DA29C88E83</vt:lpwstr>
  </property>
</Properties>
</file>