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8"/>
  </p:notesMasterIdLst>
  <p:handoutMasterIdLst>
    <p:handoutMasterId r:id="rId29"/>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8" r:id="rId21"/>
    <p:sldId id="639" r:id="rId22"/>
    <p:sldId id="640" r:id="rId23"/>
    <p:sldId id="641" r:id="rId24"/>
    <p:sldId id="636" r:id="rId25"/>
    <p:sldId id="633" r:id="rId26"/>
    <p:sldId id="632" r:id="rId27"/>
  </p:sldIdLst>
  <p:sldSz cx="9144000" cy="6858000" type="screen4x3"/>
  <p:notesSz cx="10234613" cy="7099300"/>
  <p:custDataLst>
    <p:tags r:id="rId30"/>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54857" autoAdjust="0"/>
  </p:normalViewPr>
  <p:slideViewPr>
    <p:cSldViewPr snapToGrid="0">
      <p:cViewPr varScale="1">
        <p:scale>
          <a:sx n="58" d="100"/>
          <a:sy n="58" d="100"/>
        </p:scale>
        <p:origin x="-3282" y="-96"/>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106506112"/>
        <c:axId val="106507648"/>
      </c:lineChart>
      <c:catAx>
        <c:axId val="106506112"/>
        <c:scaling>
          <c:orientation val="minMax"/>
        </c:scaling>
        <c:delete val="0"/>
        <c:axPos val="b"/>
        <c:majorTickMark val="out"/>
        <c:minorTickMark val="none"/>
        <c:tickLblPos val="nextTo"/>
        <c:txPr>
          <a:bodyPr/>
          <a:lstStyle/>
          <a:p>
            <a:pPr>
              <a:defRPr sz="1400" b="0" i="0" baseline="0"/>
            </a:pPr>
            <a:endParaRPr lang="en-US"/>
          </a:p>
        </c:txPr>
        <c:crossAx val="106507648"/>
        <c:crosses val="autoZero"/>
        <c:auto val="1"/>
        <c:lblAlgn val="ctr"/>
        <c:lblOffset val="100"/>
        <c:noMultiLvlLbl val="0"/>
      </c:catAx>
      <c:valAx>
        <c:axId val="106507648"/>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106506112"/>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20</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21</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22</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739"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63"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91"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67"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87"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835"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715"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3056762421"/>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project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Project Information gathering from the perspective of the Project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Specializ requires 3.5 hours regardless of quantity of </a:t>
            </a:r>
            <a:r>
              <a:rPr lang="en-AU" sz="1400" b="1" dirty="0" smtClean="0"/>
              <a:t>project stakeholders</a:t>
            </a:r>
            <a:endParaRPr lang="en-AU" sz="1400" b="1" dirty="0"/>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project dimensions will require ~ 154 hours per incident using the interview/workshop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If required, one-off assessments can be accomplished in minutes</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Project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3714596"/>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Project</a:t>
                      </a:r>
                      <a:r>
                        <a:rPr lang="en-AU" sz="1600" baseline="0" dirty="0" smtClean="0"/>
                        <a:t> </a:t>
                      </a:r>
                      <a:r>
                        <a:rPr lang="en-AU" sz="1600" dirty="0" smtClean="0"/>
                        <a:t>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project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Project Assessment with one project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4113636"/>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Project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project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workshops/interviews to collect and manage Project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assessment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Requirements gathering in Specializ</a:t>
            </a:r>
            <a:endParaRPr lang="en-AU" dirty="0"/>
          </a:p>
        </p:txBody>
      </p:sp>
      <p:sp>
        <p:nvSpPr>
          <p:cNvPr id="3" name="Text Placeholder 2"/>
          <p:cNvSpPr>
            <a:spLocks noGrp="1"/>
          </p:cNvSpPr>
          <p:nvPr>
            <p:ph type="body" sz="quarter" idx="12"/>
          </p:nvPr>
        </p:nvSpPr>
        <p:spPr/>
        <p:txBody>
          <a:bodyPr/>
          <a:lstStyle/>
          <a:p>
            <a:pPr marL="0" indent="0"/>
            <a:r>
              <a:rPr lang="en-AU" dirty="0" smtClean="0"/>
              <a:t>Requirements gathering and validation are typically two distinct tasks that are both very difficult to get right the first time. Even the top consulting firms in the world have line item contingencies up to 500% when requirements definition and validation are involved.</a:t>
            </a:r>
          </a:p>
          <a:p>
            <a:pPr marL="0" indent="0"/>
            <a:r>
              <a:rPr lang="en-AU" dirty="0" smtClean="0"/>
              <a:t>The process is difficult for one main reason, it is cost prohibitive to include all employees with stakeholders with pertinent information – at least it was until Specializ came along.</a:t>
            </a:r>
          </a:p>
          <a:p>
            <a:pPr marL="0" indent="0"/>
            <a:r>
              <a:rPr lang="en-AU" dirty="0" smtClean="0"/>
              <a:t>Specializ combines the requirements definition and validation phases into one process that elicits requirements, per area, from a population of interested stakeholders. Specializ uses an information elicitation process that allows participants to see and respond to each other anonymously in an iterative process until consensus is reached.</a:t>
            </a:r>
            <a:endParaRPr lang="en-AU" dirty="0"/>
          </a:p>
        </p:txBody>
      </p:sp>
    </p:spTree>
    <p:extLst>
      <p:ext uri="{BB962C8B-B14F-4D97-AF65-F5344CB8AC3E}">
        <p14:creationId xmlns:p14="http://schemas.microsoft.com/office/powerpoint/2010/main" val="242764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risk</a:t>
            </a:r>
            <a:endParaRPr lang="en-AU" dirty="0"/>
          </a:p>
        </p:txBody>
      </p:sp>
      <p:sp>
        <p:nvSpPr>
          <p:cNvPr id="3" name="Text Placeholder 2"/>
          <p:cNvSpPr>
            <a:spLocks noGrp="1"/>
          </p:cNvSpPr>
          <p:nvPr>
            <p:ph type="body" sz="quarter" idx="12"/>
          </p:nvPr>
        </p:nvSpPr>
        <p:spPr/>
        <p:txBody>
          <a:bodyPr/>
          <a:lstStyle/>
          <a:p>
            <a:pPr marL="0" indent="0"/>
            <a:r>
              <a:rPr lang="en-AU" dirty="0" smtClean="0"/>
              <a:t>Project risk may be assessed at the requirement and project levels by the stakeholders with the most knowledge pertaining to the risks underlying the project. Just like the requirements definition process, risk assessment arrives at consensus for each risk as well as any number of associated attributes such as impact and likelihood.</a:t>
            </a:r>
          </a:p>
          <a:p>
            <a:pPr marL="0" indent="0"/>
            <a:r>
              <a:rPr lang="en-AU" dirty="0"/>
              <a:t>Specializ gives stakeholders the ability to iteratively rate the risks in one or more areas in which they have expertise to gain a complete picture of risk from all appropriate stakeholders and gain consensus on those risks. </a:t>
            </a:r>
          </a:p>
          <a:p>
            <a:pPr marL="0" indent="0"/>
            <a:endParaRPr lang="en-AU" dirty="0" smtClean="0"/>
          </a:p>
        </p:txBody>
      </p:sp>
    </p:spTree>
    <p:extLst>
      <p:ext uri="{BB962C8B-B14F-4D97-AF65-F5344CB8AC3E}">
        <p14:creationId xmlns:p14="http://schemas.microsoft.com/office/powerpoint/2010/main" val="128486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assurance on requirements</a:t>
            </a:r>
            <a:endParaRPr lang="en-AU" dirty="0"/>
          </a:p>
        </p:txBody>
      </p:sp>
      <p:sp>
        <p:nvSpPr>
          <p:cNvPr id="3" name="Text Placeholder 2"/>
          <p:cNvSpPr>
            <a:spLocks noGrp="1"/>
          </p:cNvSpPr>
          <p:nvPr>
            <p:ph type="body" sz="quarter" idx="12"/>
          </p:nvPr>
        </p:nvSpPr>
        <p:spPr/>
        <p:txBody>
          <a:bodyPr/>
          <a:lstStyle/>
          <a:p>
            <a:pPr marL="0" indent="0"/>
            <a:r>
              <a:rPr lang="en-AU" dirty="0" smtClean="0"/>
              <a:t>Specializ assists in project assurance by validating that the requirements have been met and are signed off by the appropriate stakeholders. This process may be initiated at specific intervals automatically by Specializ.</a:t>
            </a:r>
          </a:p>
          <a:p>
            <a:pPr marL="0" indent="0"/>
            <a:r>
              <a:rPr lang="en-AU" dirty="0" smtClean="0"/>
              <a:t>Specializ can periodically obtain project assurance to the exact group of stakeholders that previously developed and agreed upon the requirements by evaluating the current’s project solution’s adherence to the requirements.</a:t>
            </a:r>
          </a:p>
        </p:txBody>
      </p:sp>
    </p:spTree>
    <p:extLst>
      <p:ext uri="{BB962C8B-B14F-4D97-AF65-F5344CB8AC3E}">
        <p14:creationId xmlns:p14="http://schemas.microsoft.com/office/powerpoint/2010/main" val="22775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13526988"/>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928348"/>
          </a:xfrm>
        </p:spPr>
        <p:txBody>
          <a:bodyPr>
            <a:spAutoFit/>
          </a:bodyPr>
          <a:lstStyle/>
          <a:p>
            <a:pPr marL="0" indent="0"/>
            <a:r>
              <a:rPr lang="en-AU" dirty="0" smtClean="0"/>
              <a:t>This presentation will take 40 minutes during which we will illustrate how Specializ can help your organisation save considerable time and money in project management operations, specifically requirements gathering, stakeholder management, </a:t>
            </a:r>
          </a:p>
          <a:p>
            <a:pPr marL="0" indent="0"/>
            <a:r>
              <a:rPr lang="en-AU" dirty="0" smtClean="0"/>
              <a:t>The case study used describes the use Specializ for project management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Ad-hoc project assurance</a:t>
            </a:r>
            <a:endParaRPr lang="en-AU" dirty="0"/>
          </a:p>
        </p:txBody>
      </p:sp>
      <p:sp>
        <p:nvSpPr>
          <p:cNvPr id="3" name="Text Placeholder 2"/>
          <p:cNvSpPr>
            <a:spLocks noGrp="1"/>
          </p:cNvSpPr>
          <p:nvPr>
            <p:ph type="body" sz="quarter" idx="12"/>
          </p:nvPr>
        </p:nvSpPr>
        <p:spPr/>
        <p:txBody>
          <a:bodyPr/>
          <a:lstStyle/>
          <a:p>
            <a:pPr marL="0" indent="0"/>
            <a:r>
              <a:rPr lang="en-AU" dirty="0"/>
              <a:t>Additionally, using </a:t>
            </a:r>
            <a:r>
              <a:rPr lang="en-AU" dirty="0" smtClean="0"/>
              <a:t>Specializ, other </a:t>
            </a:r>
            <a:r>
              <a:rPr lang="en-AU" dirty="0"/>
              <a:t>types of project assurance may be obtained quickly and </a:t>
            </a:r>
            <a:r>
              <a:rPr lang="en-AU" dirty="0" smtClean="0"/>
              <a:t>efficiently. The difference between using Specializ for project assurance and other solutions is that Specializ can gain consensus on the results of the assurance initiative from all stakeholders impacted, in fact, if a such assurance involved gaining acceptance from a group of 10,000 users that would be fast and efficient using Specializ. For example, you obtain the following types of information from stakeholders:</a:t>
            </a:r>
            <a:endParaRPr lang="en-AU" dirty="0"/>
          </a:p>
          <a:p>
            <a:pPr marL="285750" lvl="0" indent="-285750">
              <a:spcBef>
                <a:spcPts val="600"/>
              </a:spcBef>
              <a:buFont typeface="Arial" pitchFamily="34" charset="0"/>
              <a:buChar char="•"/>
            </a:pPr>
            <a:r>
              <a:rPr lang="en-AU" sz="1600" dirty="0"/>
              <a:t>What were the outcomes achieved by the project?</a:t>
            </a:r>
          </a:p>
          <a:p>
            <a:pPr marL="285750" lvl="0" indent="-285750">
              <a:spcBef>
                <a:spcPts val="600"/>
              </a:spcBef>
              <a:buFont typeface="Arial" pitchFamily="34" charset="0"/>
              <a:buChar char="•"/>
            </a:pPr>
            <a:r>
              <a:rPr lang="en-AU" sz="1600" dirty="0"/>
              <a:t>How do those outcomes compare to the planned objectives, in terms of timing, budget and required scope?</a:t>
            </a:r>
          </a:p>
          <a:p>
            <a:pPr marL="285750" lvl="0" indent="-285750">
              <a:spcBef>
                <a:spcPts val="600"/>
              </a:spcBef>
              <a:buFont typeface="Arial" pitchFamily="34" charset="0"/>
              <a:buChar char="•"/>
            </a:pPr>
            <a:r>
              <a:rPr lang="en-AU" sz="1600" dirty="0"/>
              <a:t>Have the planned organisational benefits been achieved?</a:t>
            </a:r>
          </a:p>
          <a:p>
            <a:pPr marL="285750" lvl="0" indent="-285750">
              <a:spcBef>
                <a:spcPts val="600"/>
              </a:spcBef>
              <a:buFont typeface="Arial" pitchFamily="34" charset="0"/>
              <a:buChar char="•"/>
            </a:pPr>
            <a:r>
              <a:rPr lang="en-AU" sz="1600" dirty="0"/>
              <a:t>Was the project managed, governed and delivered appropriately?</a:t>
            </a:r>
          </a:p>
          <a:p>
            <a:pPr marL="285750" lvl="0" indent="-285750">
              <a:spcBef>
                <a:spcPts val="600"/>
              </a:spcBef>
              <a:buFont typeface="Arial" pitchFamily="34" charset="0"/>
              <a:buChar char="•"/>
            </a:pPr>
            <a:r>
              <a:rPr lang="en-AU" sz="1600" dirty="0"/>
              <a:t>What were the root causes of issues experienced on the project?</a:t>
            </a:r>
          </a:p>
          <a:p>
            <a:pPr marL="285750" lvl="0" indent="-285750">
              <a:spcBef>
                <a:spcPts val="600"/>
              </a:spcBef>
              <a:buFont typeface="Arial" pitchFamily="34" charset="0"/>
              <a:buChar char="•"/>
            </a:pPr>
            <a:r>
              <a:rPr lang="en-AU" sz="1600" dirty="0"/>
              <a:t>What changes need to be made to delivered systems and processes?</a:t>
            </a:r>
          </a:p>
          <a:p>
            <a:pPr marL="285750" lvl="0" indent="-285750">
              <a:spcBef>
                <a:spcPts val="600"/>
              </a:spcBef>
              <a:buFont typeface="Arial" pitchFamily="34" charset="0"/>
              <a:buChar char="•"/>
            </a:pPr>
            <a:r>
              <a:rPr lang="en-AU" sz="1600" dirty="0"/>
              <a:t>What lessons should the organisation learn in order to deliver projects more successfully in the future</a:t>
            </a:r>
            <a:r>
              <a:rPr lang="en-AU" sz="1600" dirty="0" smtClean="0"/>
              <a:t>?</a:t>
            </a:r>
            <a:endParaRPr lang="en-AU" sz="1600" dirty="0"/>
          </a:p>
        </p:txBody>
      </p:sp>
    </p:spTree>
    <p:extLst>
      <p:ext uri="{BB962C8B-B14F-4D97-AF65-F5344CB8AC3E}">
        <p14:creationId xmlns:p14="http://schemas.microsoft.com/office/powerpoint/2010/main" val="326792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a:t>
            </a:r>
            <a:r>
              <a:rPr lang="en-AU" dirty="0" smtClean="0"/>
              <a:t>you could assess project risks, </a:t>
            </a:r>
            <a:r>
              <a:rPr lang="en-AU" dirty="0"/>
              <a:t>per </a:t>
            </a:r>
            <a:r>
              <a:rPr lang="en-AU" dirty="0" smtClean="0"/>
              <a:t>area and per geography of your project. You can also gain consensus on risk impact, likelihood, mitigation and treatment. </a:t>
            </a:r>
            <a:r>
              <a:rPr lang="en-AU" dirty="0"/>
              <a:t>We can </a:t>
            </a:r>
            <a:r>
              <a:rPr lang="en-AU" dirty="0" smtClean="0"/>
              <a:t>also gain </a:t>
            </a:r>
            <a:r>
              <a:rPr lang="en-AU" dirty="0"/>
              <a:t>different levels of consensus for each </a:t>
            </a:r>
            <a:r>
              <a:rPr lang="en-AU" dirty="0" smtClean="0"/>
              <a:t>area of project risk.</a:t>
            </a:r>
            <a:endParaRPr lang="en-AU" dirty="0"/>
          </a:p>
          <a:p>
            <a:pPr marL="177800" indent="-177800">
              <a:buFont typeface="Arial" pitchFamily="34" charset="0"/>
              <a:buChar char="•"/>
            </a:pPr>
            <a:r>
              <a:rPr lang="en-AU" dirty="0" smtClean="0"/>
              <a:t>To increase the accuracy of results Specializ </a:t>
            </a:r>
            <a:r>
              <a:rPr lang="en-AU" dirty="0"/>
              <a:t>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Project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allows organisations to build any number of </a:t>
            </a:r>
            <a:r>
              <a:rPr lang="en-AU" b="1" i="1" dirty="0" smtClean="0">
                <a:solidFill>
                  <a:schemeClr val="accent1"/>
                </a:solidFill>
              </a:rPr>
              <a:t>libraries</a:t>
            </a:r>
            <a:r>
              <a:rPr lang="en-AU" dirty="0" smtClean="0">
                <a:solidFill>
                  <a:schemeClr val="accent1"/>
                </a:solidFill>
              </a:rPr>
              <a:t>.</a:t>
            </a:r>
            <a:r>
              <a:rPr lang="en-AU" dirty="0" smtClean="0"/>
              <a:t> For example organisations can quickly build project risk assessments, project health checks, project assurance validation and post implementation reviews unique to each project.</a:t>
            </a:r>
          </a:p>
          <a:p>
            <a:pPr marL="177800" indent="-177800">
              <a:buFont typeface="Arial" pitchFamily="34" charset="0"/>
              <a:buChar char="•"/>
            </a:pPr>
            <a:r>
              <a:rPr lang="en-AU" dirty="0" smtClean="0"/>
              <a:t>Specializ assessments not only give organisations accurate assessments at specific intervals but it also collects the data needed to develop the accurate KRIs for key project risks.</a:t>
            </a:r>
          </a:p>
          <a:p>
            <a:pPr marL="177800" indent="-177800">
              <a:buFont typeface="Arial" pitchFamily="34" charset="0"/>
              <a:buChar char="•"/>
            </a:pPr>
            <a:r>
              <a:rPr lang="en-AU" dirty="0" smtClean="0"/>
              <a:t>Specializ can just as easily assess any facet of a project from 10,000 people as easily as it can from 10 people.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routing </a:t>
            </a:r>
            <a:r>
              <a:rPr lang="en-AU" dirty="0"/>
              <a:t>t</a:t>
            </a:r>
            <a:r>
              <a:rPr lang="en-AU" dirty="0" smtClean="0"/>
              <a: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0" indent="0"/>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635533548"/>
              </p:ext>
            </p:extLst>
          </p:nvPr>
        </p:nvGraphicFramePr>
        <p:xfrm>
          <a:off x="381000" y="2038349"/>
          <a:ext cx="8382000" cy="415036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Project Management</a:t>
                      </a:r>
                      <a:endParaRPr lang="en-AU" sz="1400" dirty="0"/>
                    </a:p>
                  </a:txBody>
                  <a:tcPr/>
                </a:tc>
                <a:tc>
                  <a:txBody>
                    <a:bodyPr/>
                    <a:lstStyle/>
                    <a:p>
                      <a:pPr marL="285750" indent="-285750">
                        <a:buFont typeface="Arial" pitchFamily="34" charset="0"/>
                        <a:buChar char="•"/>
                      </a:pPr>
                      <a:r>
                        <a:rPr lang="en-AU" sz="1400" dirty="0" smtClean="0"/>
                        <a:t>Requirements gathering</a:t>
                      </a:r>
                    </a:p>
                    <a:p>
                      <a:pPr marL="285750" indent="-285750">
                        <a:buFont typeface="Arial" pitchFamily="34" charset="0"/>
                        <a:buChar char="•"/>
                      </a:pPr>
                      <a:r>
                        <a:rPr lang="en-AU" sz="1400" dirty="0" smtClean="0"/>
                        <a:t>Project risk</a:t>
                      </a:r>
                      <a:endParaRPr lang="en-AU" sz="1400" baseline="0" dirty="0" smtClean="0"/>
                    </a:p>
                    <a:p>
                      <a:pPr marL="285750" indent="-285750">
                        <a:buFont typeface="Arial" pitchFamily="34" charset="0"/>
                        <a:buChar char="•"/>
                      </a:pPr>
                      <a:r>
                        <a:rPr lang="en-AU" sz="1400" baseline="0" dirty="0" smtClean="0"/>
                        <a:t>Project assurance</a:t>
                      </a:r>
                    </a:p>
                    <a:p>
                      <a:pPr marL="285750" indent="-285750">
                        <a:buFont typeface="Arial" pitchFamily="34" charset="0"/>
                        <a:buChar char="•"/>
                      </a:pPr>
                      <a:r>
                        <a:rPr lang="en-AU" sz="1400" dirty="0" smtClean="0"/>
                        <a:t>Post implementation</a:t>
                      </a:r>
                      <a:r>
                        <a:rPr lang="en-AU" sz="1400" baseline="0" dirty="0" smtClean="0"/>
                        <a:t> reviews</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0" i="0" baseline="0" dirty="0" smtClean="0"/>
                        <a:t>WHS, OH&amp;S, OSHA assessment and metrics</a:t>
                      </a:r>
                      <a:endParaRPr lang="en-AU" sz="1400" b="0" i="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Project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Project Assessment:</a:t>
            </a:r>
            <a:endParaRPr lang="en-AU" sz="2000" b="1" dirty="0" smtClean="0"/>
          </a:p>
          <a:p>
            <a:pPr marL="855663" lvl="3" indent="-285750">
              <a:spcBef>
                <a:spcPts val="600"/>
              </a:spcBef>
              <a:buFont typeface="Arial" pitchFamily="34" charset="0"/>
              <a:buChar char="•"/>
            </a:pPr>
            <a:r>
              <a:rPr lang="en-AU" sz="2000" b="1" dirty="0" smtClean="0"/>
              <a:t>The Workshop and Interview approaches to Project Assessment</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756304"/>
            <a:ext cx="7094594" cy="2252861"/>
          </a:xfrm>
          <a:prstGeom prst="rect">
            <a:avLst/>
          </a:prstGeom>
        </p:spPr>
        <p:txBody>
          <a:bodyPr wrap="square" lIns="0" tIns="0" rIns="0" bIns="0">
            <a:spAutoFit/>
          </a:bodyPr>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Requirements gathering</a:t>
            </a:r>
          </a:p>
          <a:p>
            <a:pPr marL="671513" lvl="4" indent="-285750">
              <a:buFont typeface="Arial" pitchFamily="34" charset="0"/>
              <a:buChar char="•"/>
            </a:pPr>
            <a:r>
              <a:rPr lang="en-AU" sz="1800" b="1" dirty="0" smtClean="0"/>
              <a:t>Project risk</a:t>
            </a:r>
          </a:p>
          <a:p>
            <a:pPr marL="671513" lvl="4" indent="-285750">
              <a:buFont typeface="Arial" pitchFamily="34" charset="0"/>
              <a:buChar char="•"/>
            </a:pPr>
            <a:r>
              <a:rPr lang="en-AU" sz="1800" b="1" dirty="0" smtClean="0"/>
              <a:t>Project assurance</a:t>
            </a:r>
          </a:p>
          <a:p>
            <a:pPr marL="671513" lvl="4" indent="-285750">
              <a:buFont typeface="Arial" pitchFamily="34" charset="0"/>
              <a:buChar char="•"/>
            </a:pPr>
            <a:r>
              <a:rPr lang="en-AU" sz="1800" b="1" dirty="0" smtClean="0"/>
              <a:t>Post implementation review</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Project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Project Assessments of all types.</a:t>
            </a:r>
          </a:p>
          <a:p>
            <a:pPr marL="341313" indent="-341313">
              <a:buSzPct val="120000"/>
              <a:buFont typeface="Arial" pitchFamily="34" charset="0"/>
              <a:buChar char="•"/>
            </a:pPr>
            <a:r>
              <a:rPr lang="en-AU" b="1" dirty="0" smtClean="0"/>
              <a:t>When used to collect project information, interviews and workshops suffer from a number of problems including:</a:t>
            </a:r>
          </a:p>
          <a:p>
            <a:pPr marL="0" indent="0"/>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Results are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with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11125</TotalTime>
  <Words>2666</Words>
  <Application>Microsoft Office PowerPoint</Application>
  <PresentationFormat>On-screen Show (4:3)</PresentationFormat>
  <Paragraphs>458</Paragraphs>
  <Slides>23</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Blank</vt:lpstr>
      <vt:lpstr>think-cell Slide</vt:lpstr>
      <vt:lpstr>PowerPoint Presentation</vt:lpstr>
      <vt:lpstr>Agenda</vt:lpstr>
      <vt:lpstr>Specializ overview</vt:lpstr>
      <vt:lpstr>Automating Project Assessments in Specializ</vt:lpstr>
      <vt:lpstr>Specializ routing tree</vt:lpstr>
      <vt:lpstr>Specializ technology</vt:lpstr>
      <vt:lpstr>Specializ Libraries accelerate your organisation</vt:lpstr>
      <vt:lpstr>Case Study: Project Management</vt:lpstr>
      <vt:lpstr>Interviews and workshops introduce inefficiencies to Project Assessment</vt:lpstr>
      <vt:lpstr>Project Information gathering from the perspective of the Project Manager</vt:lpstr>
      <vt:lpstr>Specializ Time-to-Assess decreases with each Assessment</vt:lpstr>
      <vt:lpstr>Scheduling and performing Project Risk Assessments</vt:lpstr>
      <vt:lpstr>Project Assessment statistics</vt:lpstr>
      <vt:lpstr>Specializ process of developing Project Assessments</vt:lpstr>
      <vt:lpstr>Maintaining accurate project data</vt:lpstr>
      <vt:lpstr>Summary of Workshop and Specializ approaches</vt:lpstr>
      <vt:lpstr>Requirements gathering in Specializ</vt:lpstr>
      <vt:lpstr>Project risk</vt:lpstr>
      <vt:lpstr>Project assurance on requirements</vt:lpstr>
      <vt:lpstr>Ad-hoc project assurance</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278</cp:revision>
  <cp:lastPrinted>2012-04-17T06:10:03Z</cp:lastPrinted>
  <dcterms:created xsi:type="dcterms:W3CDTF">2012-03-23T03:36:28Z</dcterms:created>
  <dcterms:modified xsi:type="dcterms:W3CDTF">2012-07-26T06:11:38Z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