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3"/>
  </p:notesMasterIdLst>
  <p:handoutMasterIdLst>
    <p:handoutMasterId r:id="rId24"/>
  </p:handoutMasterIdLst>
  <p:sldIdLst>
    <p:sldId id="622" r:id="rId5"/>
    <p:sldId id="614" r:id="rId6"/>
    <p:sldId id="628" r:id="rId7"/>
    <p:sldId id="631" r:id="rId8"/>
    <p:sldId id="630" r:id="rId9"/>
    <p:sldId id="629" r:id="rId10"/>
    <p:sldId id="617" r:id="rId11"/>
    <p:sldId id="616" r:id="rId12"/>
    <p:sldId id="624" r:id="rId13"/>
    <p:sldId id="625" r:id="rId14"/>
    <p:sldId id="618" r:id="rId15"/>
    <p:sldId id="619" r:id="rId16"/>
    <p:sldId id="620" r:id="rId17"/>
    <p:sldId id="626" r:id="rId18"/>
    <p:sldId id="615" r:id="rId19"/>
    <p:sldId id="636" r:id="rId20"/>
    <p:sldId id="633" r:id="rId21"/>
    <p:sldId id="632" r:id="rId22"/>
  </p:sldIdLst>
  <p:sldSz cx="9144000" cy="6858000" type="screen4x3"/>
  <p:notesSz cx="10234613" cy="7099300"/>
  <p:custDataLst>
    <p:tags r:id="rId25"/>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56800" autoAdjust="0"/>
  </p:normalViewPr>
  <p:slideViewPr>
    <p:cSldViewPr snapToGrid="0">
      <p:cViewPr>
        <p:scale>
          <a:sx n="75" d="100"/>
          <a:sy n="75" d="100"/>
        </p:scale>
        <p:origin x="-2802" y="-72"/>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42119552"/>
        <c:axId val="42121088"/>
      </c:lineChart>
      <c:catAx>
        <c:axId val="42119552"/>
        <c:scaling>
          <c:orientation val="minMax"/>
        </c:scaling>
        <c:delete val="0"/>
        <c:axPos val="b"/>
        <c:majorTickMark val="out"/>
        <c:minorTickMark val="none"/>
        <c:tickLblPos val="nextTo"/>
        <c:txPr>
          <a:bodyPr/>
          <a:lstStyle/>
          <a:p>
            <a:pPr>
              <a:defRPr sz="1400" b="0" i="0" baseline="0"/>
            </a:pPr>
            <a:endParaRPr lang="en-US"/>
          </a:p>
        </c:txPr>
        <c:crossAx val="42121088"/>
        <c:crosses val="autoZero"/>
        <c:auto val="1"/>
        <c:lblAlgn val="ctr"/>
        <c:lblOffset val="100"/>
        <c:noMultiLvlLbl val="0"/>
      </c:catAx>
      <c:valAx>
        <c:axId val="42121088"/>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42119552"/>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risk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risk statements that have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risk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risk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risk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risk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risk statements that have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risk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risk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risk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risk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risk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15010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36988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74"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698"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26"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0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22"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70"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50"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715658897"/>
              </p:ext>
            </p:extLst>
          </p:nvPr>
        </p:nvGraphicFramePr>
        <p:xfrm>
          <a:off x="4102101" y="3197225"/>
          <a:ext cx="4584700" cy="889000"/>
        </p:xfrm>
        <a:graphic>
          <a:graphicData uri="http://schemas.openxmlformats.org/drawingml/2006/table">
            <a:tbl>
              <a:tblPr>
                <a:effectLst>
                  <a:reflection stA="50000" endPos="75000" dist="12700" dir="5400000" sy="-100000" algn="bl" rotWithShape="0"/>
                </a:effectLst>
              </a:tblPr>
              <a:tblGrid>
                <a:gridCol w="731122"/>
                <a:gridCol w="3853578"/>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Specializ</a:t>
                      </a: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for enterprise risk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888668944"/>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41689657"/>
              </p:ext>
            </p:extLst>
          </p:nvPr>
        </p:nvGraphicFramePr>
        <p:xfrm>
          <a:off x="368492" y="810334"/>
          <a:ext cx="8407020" cy="4874373"/>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Risk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risk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risk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risk assessment with one risk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Risk Assessments</a:t>
            </a:r>
            <a:endParaRPr lang="en-AU" dirty="0"/>
          </a:p>
        </p:txBody>
      </p:sp>
      <p:graphicFrame>
        <p:nvGraphicFramePr>
          <p:cNvPr id="5" name="Diagram 4"/>
          <p:cNvGraphicFramePr/>
          <p:nvPr>
            <p:extLst>
              <p:ext uri="{D42A27DB-BD31-4B8C-83A1-F6EECF244321}">
                <p14:modId xmlns:p14="http://schemas.microsoft.com/office/powerpoint/2010/main" val="2191991122"/>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risk data in their areas of expertise, the higher the quality of the results</a:t>
            </a:r>
          </a:p>
          <a:p>
            <a:pPr marL="228600" indent="-228600">
              <a:spcAft>
                <a:spcPts val="1800"/>
              </a:spcAft>
              <a:buFont typeface="+mj-lt"/>
              <a:buAutoNum type="arabicPeriod"/>
            </a:pPr>
            <a:r>
              <a:rPr lang="en-AU" sz="1200" dirty="0" smtClean="0"/>
              <a:t>Participants can edit and delete risks created by others, in addition to adding their own, greatly enhancing the overall information set</a:t>
            </a:r>
          </a:p>
          <a:p>
            <a:pPr marL="228600" indent="-228600">
              <a:spcAft>
                <a:spcPts val="1800"/>
              </a:spcAft>
              <a:buFont typeface="+mj-lt"/>
              <a:buAutoNum type="arabicPeriod"/>
            </a:pPr>
            <a:r>
              <a:rPr lang="en-AU" sz="1200" dirty="0" smtClean="0"/>
              <a:t>Each risk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risks but also their applicability to the stream of users to ensure high quality results</a:t>
            </a:r>
          </a:p>
          <a:p>
            <a:pPr marL="228600" indent="-228600">
              <a:spcAft>
                <a:spcPts val="1800"/>
              </a:spcAft>
              <a:buFont typeface="+mj-lt"/>
              <a:buAutoNum type="arabicPeriod"/>
            </a:pPr>
            <a:r>
              <a:rPr lang="en-AU" sz="1200" dirty="0" smtClean="0"/>
              <a:t>Each participant submits their list of risks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risk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Enterprise Risk </a:t>
            </a:r>
            <a:r>
              <a:rPr lang="en-AU" dirty="0"/>
              <a:t>M</a:t>
            </a:r>
            <a:r>
              <a:rPr lang="en-AU" dirty="0" smtClean="0"/>
              <a:t>anagement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enterprise risk management information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263978" y="4335778"/>
            <a:ext cx="1450487" cy="1336455"/>
            <a:chOff x="2166214" y="4221088"/>
            <a:chExt cx="1627942" cy="1499960"/>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166214" y="4581127"/>
              <a:ext cx="1627942" cy="1139921"/>
            </a:xfrm>
            <a:prstGeom prst="rect">
              <a:avLst/>
            </a:prstGeom>
            <a:noFill/>
          </p:spPr>
          <p:txBody>
            <a:bodyPr wrap="none" rtlCol="0">
              <a:spAutoFit/>
            </a:bodyPr>
            <a:lstStyle/>
            <a:p>
              <a:pPr algn="ctr"/>
              <a:r>
                <a:rPr lang="en-AU" sz="1200" b="1" dirty="0" smtClean="0"/>
                <a:t>Configure</a:t>
              </a:r>
            </a:p>
            <a:p>
              <a:pPr algn="ctr"/>
              <a:r>
                <a:rPr lang="en-AU" sz="1200" b="1" dirty="0" smtClean="0"/>
                <a:t>risk management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risk assessment is closed</a:t>
            </a:r>
          </a:p>
        </p:txBody>
      </p:sp>
      <p:graphicFrame>
        <p:nvGraphicFramePr>
          <p:cNvPr id="3" name="Table 2"/>
          <p:cNvGraphicFramePr>
            <a:graphicFrameLocks noGrp="1"/>
          </p:cNvGraphicFramePr>
          <p:nvPr>
            <p:extLst>
              <p:ext uri="{D42A27DB-BD31-4B8C-83A1-F6EECF244321}">
                <p14:modId xmlns:p14="http://schemas.microsoft.com/office/powerpoint/2010/main" val="982272672"/>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risk and risk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1047335319"/>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a:solidFill>
                            <a:srgbClr val="FFFFFF"/>
                          </a:solidFill>
                          <a:effectLst/>
                          <a:latin typeface="Arial"/>
                        </a:rPr>
                        <a:t>Risk Management</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103552251"/>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Enterprise Risk Management (ERM) project at a large banking client.</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imaginable. For example, we could identify controls, 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729945615"/>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aseline="0" dirty="0" smtClean="0"/>
                        <a:t>WHS, OH&amp;S, OSHA assessment and metrics</a:t>
                      </a:r>
                      <a:endParaRPr lang="en-AU" sz="140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Enterprise Risk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enterprise risk management:</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Workshops introduce inefficiencies to Risk Assessment engagements</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Workshops are a common vehicle used to identify and collect Enterprise Risk Management (ERM) information.</a:t>
            </a:r>
          </a:p>
          <a:p>
            <a:pPr marL="341313" indent="-341313">
              <a:buSzPct val="120000"/>
              <a:buFont typeface="Arial" pitchFamily="34" charset="0"/>
              <a:buChar char="•"/>
            </a:pPr>
            <a:r>
              <a:rPr lang="en-AU" b="1" dirty="0" smtClean="0"/>
              <a:t>When used to collect ERM information,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sz="1800" dirty="0" smtClean="0"/>
              <a:t>Considerable stakeholder </a:t>
            </a:r>
            <a:r>
              <a:rPr lang="en-AU" sz="1800" dirty="0"/>
              <a:t>time and </a:t>
            </a:r>
            <a:r>
              <a:rPr lang="en-AU" sz="1800" dirty="0" smtClean="0"/>
              <a:t>commitment required</a:t>
            </a:r>
            <a:endParaRPr lang="en-AU" sz="1800" dirty="0"/>
          </a:p>
          <a:p>
            <a:pPr marL="728663" lvl="4" indent="-342900">
              <a:spcBef>
                <a:spcPts val="600"/>
              </a:spcBef>
              <a:spcAft>
                <a:spcPts val="600"/>
              </a:spcAft>
              <a:buFont typeface="+mj-lt"/>
              <a:buAutoNum type="arabicPeriod"/>
            </a:pPr>
            <a:r>
              <a:rPr lang="en-AU" sz="1800" dirty="0" smtClean="0"/>
              <a:t>Lengthy scheduling and planning process; does not allow agile adaptation to pressing organizational requirements</a:t>
            </a:r>
          </a:p>
          <a:p>
            <a:pPr marL="728663" lvl="4" indent="-342900">
              <a:spcBef>
                <a:spcPts val="600"/>
              </a:spcBef>
              <a:spcAft>
                <a:spcPts val="600"/>
              </a:spcAft>
              <a:buFont typeface="+mj-lt"/>
              <a:buAutoNum type="arabicPeriod"/>
            </a:pPr>
            <a:r>
              <a:rPr lang="en-AU" sz="1800" dirty="0" smtClean="0"/>
              <a:t>High costs associated with Travel, Facilitation, Analysis and Reporting</a:t>
            </a:r>
            <a:endParaRPr lang="en-AU" sz="1800" dirty="0"/>
          </a:p>
          <a:p>
            <a:pPr marL="728663" lvl="4" indent="-342900">
              <a:spcBef>
                <a:spcPts val="600"/>
              </a:spcBef>
              <a:spcAft>
                <a:spcPts val="600"/>
              </a:spcAft>
              <a:buFont typeface="+mj-lt"/>
              <a:buAutoNum type="arabicPeriod"/>
            </a:pPr>
            <a:r>
              <a:rPr lang="en-AU" sz="1800"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sz="1800" dirty="0" smtClean="0"/>
              <a:t>There is an inherent “expiration date” of the collected information, requiring duplication in effort and expenditure to assure ongoing accuracy </a:t>
            </a:r>
            <a:r>
              <a:rPr lang="en-AU" sz="1800"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ERM Information gathering from the perspective of the Risk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9953</TotalTime>
  <Words>2773</Words>
  <Application>Microsoft Office PowerPoint</Application>
  <PresentationFormat>On-screen Show (4:3)</PresentationFormat>
  <Paragraphs>452</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Blank</vt:lpstr>
      <vt:lpstr>think-cell Slide</vt:lpstr>
      <vt:lpstr>PowerPoint Presentation</vt:lpstr>
      <vt:lpstr>Agenda</vt:lpstr>
      <vt:lpstr>Specializ Overview</vt:lpstr>
      <vt:lpstr>Specializ Routing Tree</vt:lpstr>
      <vt:lpstr>Specializ Technology</vt:lpstr>
      <vt:lpstr>Specializ Libraries accelerate your organisation</vt:lpstr>
      <vt:lpstr>Case Study: Enterprise Risk Management</vt:lpstr>
      <vt:lpstr>Workshops introduce inefficiencies to Risk Assessment engagements</vt:lpstr>
      <vt:lpstr>ERM Information gathering from the perspective of the Risk Manager</vt:lpstr>
      <vt:lpstr>Specializ Time-to-Assess decreases with each Assessment</vt:lpstr>
      <vt:lpstr>Scheduling and performing Risk Assessments</vt:lpstr>
      <vt:lpstr>Risk assessment statistics</vt:lpstr>
      <vt:lpstr>Specializ process of developing Risk Assessments</vt:lpstr>
      <vt:lpstr>Maintaining accurate Enterprise Risk Management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219</cp:revision>
  <cp:lastPrinted>2012-04-17T06:10:03Z</cp:lastPrinted>
  <dcterms:created xsi:type="dcterms:W3CDTF">2012-03-23T03:36:28Z</dcterms:created>
  <dcterms:modified xsi:type="dcterms:W3CDTF">2012-07-26T06:12:23Z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