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4"/>
  </p:notesMasterIdLst>
  <p:handoutMasterIdLst>
    <p:handoutMasterId r:id="rId25"/>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6" r:id="rId21"/>
    <p:sldId id="633" r:id="rId22"/>
    <p:sldId id="632" r:id="rId23"/>
  </p:sldIdLst>
  <p:sldSz cx="9144000" cy="6858000" type="screen4x3"/>
  <p:notesSz cx="10234613" cy="7099300"/>
  <p:custDataLst>
    <p:tags r:id="rId26"/>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varScale="1">
        <p:scale>
          <a:sx n="93" d="100"/>
          <a:sy n="93" d="100"/>
        </p:scale>
        <p:origin x="-2292" y="-108"/>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15211648"/>
        <c:axId val="117056640"/>
      </c:lineChart>
      <c:catAx>
        <c:axId val="115211648"/>
        <c:scaling>
          <c:orientation val="minMax"/>
        </c:scaling>
        <c:delete val="0"/>
        <c:axPos val="b"/>
        <c:majorTickMark val="out"/>
        <c:minorTickMark val="none"/>
        <c:tickLblPos val="nextTo"/>
        <c:txPr>
          <a:bodyPr/>
          <a:lstStyle/>
          <a:p>
            <a:pPr>
              <a:defRPr sz="1400" b="0" i="0" baseline="0"/>
            </a:pPr>
            <a:endParaRPr lang="en-US"/>
          </a:p>
        </c:txPr>
        <c:crossAx val="117056640"/>
        <c:crosses val="autoZero"/>
        <c:auto val="1"/>
        <c:lblAlgn val="ctr"/>
        <c:lblOffset val="100"/>
        <c:noMultiLvlLbl val="0"/>
      </c:catAx>
      <c:valAx>
        <c:axId val="117056640"/>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15211648"/>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9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16"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44"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2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40"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88"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68"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2320924816"/>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occupational health and safety (OH&amp;S)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OH&amp;S Information gathering from the perspective of the OH&amp;S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OH&amp;S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33281452"/>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OH&amp;S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OH&amp;S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OH&amp;S assessment with one OH&amp;S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OH&amp;S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OH&amp;S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OH&amp;S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OH&amp;S Health Checks and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OH&amp;S</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532643390"/>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Mining)</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Occupational Health and Safety (OH&amp;S) project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we could </a:t>
            </a:r>
            <a:r>
              <a:rPr lang="en-AU" dirty="0" smtClean="0"/>
              <a:t>safety risks, </a:t>
            </a:r>
            <a:r>
              <a:rPr lang="en-AU" dirty="0"/>
              <a:t>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Health Checks and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would allow Deloitte to build </a:t>
            </a:r>
            <a:r>
              <a:rPr lang="en-AU" b="1" i="1" dirty="0" smtClean="0">
                <a:solidFill>
                  <a:schemeClr val="accent1"/>
                </a:solidFill>
              </a:rPr>
              <a:t>libraries</a:t>
            </a:r>
            <a:r>
              <a:rPr lang="en-AU" dirty="0" smtClean="0">
                <a:solidFill>
                  <a:schemeClr val="accent1"/>
                </a:solidFill>
              </a:rPr>
              <a:t> </a:t>
            </a:r>
            <a:r>
              <a:rPr lang="en-AU" dirty="0" smtClean="0"/>
              <a:t>of industry specific Health and Safety Checks and Assessments and roll them out to clients with minimal effort from Deloitte</a:t>
            </a:r>
          </a:p>
          <a:p>
            <a:pPr marL="177800" indent="-177800">
              <a:buFont typeface="Arial" pitchFamily="34" charset="0"/>
              <a:buChar char="•"/>
            </a:pPr>
            <a:r>
              <a:rPr lang="en-AU" dirty="0" smtClean="0"/>
              <a:t>This would allow Deloitte to focus on its content as opposed to administrative tasks associated with collecting client data</a:t>
            </a:r>
          </a:p>
          <a:p>
            <a:pPr marL="177800" indent="-177800">
              <a:buFont typeface="Arial" pitchFamily="34" charset="0"/>
              <a:buChar char="•"/>
            </a:pPr>
            <a:r>
              <a:rPr lang="en-AU" dirty="0" smtClean="0"/>
              <a:t>Specializ assessments will create the data Deloitte can use to build Safety Analytic solutions that predict KRIs per industry, per work stream. These KRIs can then be updated in Deloitte’s Specializ libraries and assessed at future clients.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490916021"/>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1" i="1" baseline="0" dirty="0" smtClean="0"/>
                        <a:t>WHS, OH&amp;S, OSHA assessment and metrics</a:t>
                      </a:r>
                      <a:endParaRPr lang="en-AU" sz="1400" b="1" i="1"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OH&amp;S</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OH&amp;S:</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 to Health Checks and Assessments</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OH&amp;S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OH&amp;S Health Checks and Assessments information.</a:t>
            </a:r>
          </a:p>
          <a:p>
            <a:pPr marL="341313" indent="-341313">
              <a:buSzPct val="120000"/>
              <a:buFont typeface="Arial" pitchFamily="34" charset="0"/>
              <a:buChar char="•"/>
            </a:pPr>
            <a:r>
              <a:rPr lang="en-AU" b="1" dirty="0" smtClean="0"/>
              <a:t>When used to collect OH&amp;S information, interviews and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Data collection is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9987</TotalTime>
  <Words>2181</Words>
  <Application>Microsoft Office PowerPoint</Application>
  <PresentationFormat>On-screen Show (4:3)</PresentationFormat>
  <Paragraphs>438</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Blank</vt:lpstr>
      <vt:lpstr>think-cell Slide</vt:lpstr>
      <vt:lpstr>PowerPoint Presentation</vt:lpstr>
      <vt:lpstr>Agenda</vt:lpstr>
      <vt:lpstr>Specializ Overview</vt:lpstr>
      <vt:lpstr>Automating Health Checks and Assessments in Specializ</vt:lpstr>
      <vt:lpstr>Specializ Routing Tree</vt:lpstr>
      <vt:lpstr>Specializ Technology</vt:lpstr>
      <vt:lpstr>Specializ Libraries accelerate your organisation</vt:lpstr>
      <vt:lpstr>Case Study: OH&amp;S</vt:lpstr>
      <vt:lpstr>Interviews and workshops introduce inefficiencies to OH&amp;S Assessment</vt:lpstr>
      <vt:lpstr>OH&amp;S Information gathering from the perspective of the OH&amp;S Manager</vt:lpstr>
      <vt:lpstr>Specializ Time-to-Assess decreases with each Assessment</vt:lpstr>
      <vt:lpstr>Scheduling and performing Risk Assessments</vt:lpstr>
      <vt:lpstr>OH&amp;S assessment statistics</vt:lpstr>
      <vt:lpstr>Specializ process of developing OH&amp;S Assessments</vt:lpstr>
      <vt:lpstr>Maintaining accurate OH&amp;S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236</cp:revision>
  <cp:lastPrinted>2012-04-17T06:10:03Z</cp:lastPrinted>
  <dcterms:created xsi:type="dcterms:W3CDTF">2012-03-23T03:36:28Z</dcterms:created>
  <dcterms:modified xsi:type="dcterms:W3CDTF">2012-07-26T05:51:39Z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