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07" r:id="rId4"/>
  </p:sldMasterIdLst>
  <p:notesMasterIdLst>
    <p:notesMasterId r:id="rId28"/>
  </p:notesMasterIdLst>
  <p:handoutMasterIdLst>
    <p:handoutMasterId r:id="rId29"/>
  </p:handoutMasterIdLst>
  <p:sldIdLst>
    <p:sldId id="622" r:id="rId5"/>
    <p:sldId id="614" r:id="rId6"/>
    <p:sldId id="628" r:id="rId7"/>
    <p:sldId id="637" r:id="rId8"/>
    <p:sldId id="631" r:id="rId9"/>
    <p:sldId id="630" r:id="rId10"/>
    <p:sldId id="629" r:id="rId11"/>
    <p:sldId id="617" r:id="rId12"/>
    <p:sldId id="616" r:id="rId13"/>
    <p:sldId id="624" r:id="rId14"/>
    <p:sldId id="625" r:id="rId15"/>
    <p:sldId id="618" r:id="rId16"/>
    <p:sldId id="619" r:id="rId17"/>
    <p:sldId id="620" r:id="rId18"/>
    <p:sldId id="626" r:id="rId19"/>
    <p:sldId id="615" r:id="rId20"/>
    <p:sldId id="638" r:id="rId21"/>
    <p:sldId id="639" r:id="rId22"/>
    <p:sldId id="640" r:id="rId23"/>
    <p:sldId id="641" r:id="rId24"/>
    <p:sldId id="636" r:id="rId25"/>
    <p:sldId id="633" r:id="rId26"/>
    <p:sldId id="632" r:id="rId27"/>
  </p:sldIdLst>
  <p:sldSz cx="9144000" cy="6858000" type="screen4x3"/>
  <p:notesSz cx="10234613" cy="7099300"/>
  <p:custDataLst>
    <p:tags r:id="rId30"/>
  </p:custDataLst>
  <p:defaultTex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8625" indent="28575" algn="l" rtl="0" fontAlgn="base">
      <a:spcBef>
        <a:spcPct val="0"/>
      </a:spcBef>
      <a:spcAft>
        <a:spcPct val="0"/>
      </a:spcAft>
      <a:defRPr sz="1900" kern="1200">
        <a:solidFill>
          <a:schemeClr val="tx1"/>
        </a:solidFill>
        <a:latin typeface="Arial" charset="0"/>
        <a:ea typeface="+mn-ea"/>
        <a:cs typeface="Arial" charset="0"/>
      </a:defRPr>
    </a:lvl2pPr>
    <a:lvl3pPr marL="858838" indent="55563" algn="l" rtl="0" fontAlgn="base">
      <a:spcBef>
        <a:spcPct val="0"/>
      </a:spcBef>
      <a:spcAft>
        <a:spcPct val="0"/>
      </a:spcAft>
      <a:defRPr sz="1900" kern="1200">
        <a:solidFill>
          <a:schemeClr val="tx1"/>
        </a:solidFill>
        <a:latin typeface="Arial" charset="0"/>
        <a:ea typeface="+mn-ea"/>
        <a:cs typeface="Arial" charset="0"/>
      </a:defRPr>
    </a:lvl3pPr>
    <a:lvl4pPr marL="1289050" indent="82550" algn="l" rtl="0" fontAlgn="base">
      <a:spcBef>
        <a:spcPct val="0"/>
      </a:spcBef>
      <a:spcAft>
        <a:spcPct val="0"/>
      </a:spcAft>
      <a:defRPr sz="1900" kern="1200">
        <a:solidFill>
          <a:schemeClr val="tx1"/>
        </a:solidFill>
        <a:latin typeface="Arial" charset="0"/>
        <a:ea typeface="+mn-ea"/>
        <a:cs typeface="Arial" charset="0"/>
      </a:defRPr>
    </a:lvl4pPr>
    <a:lvl5pPr marL="1717675" indent="111125" algn="l"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sgupta, Tania" initials="" lastIdx="3" clrIdx="0"/>
  <p:cmAuthor id="1" name="Ghosh, Dipankar" initials="" lastIdx="1" clrIdx="1"/>
  <p:cmAuthor id="2" name="BayroffM" initials="B"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clrMru>
    <a:srgbClr val="3358A1"/>
    <a:srgbClr val="669BD1"/>
    <a:srgbClr val="1F497D"/>
    <a:srgbClr val="009999"/>
    <a:srgbClr val="669BFF"/>
    <a:srgbClr val="3342B5"/>
    <a:srgbClr val="002776"/>
    <a:srgbClr val="72C7E7"/>
    <a:srgbClr val="6296FF"/>
    <a:srgbClr val="8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8DD5831-5125-4D1D-A9A5-347843CA56AB}">
  <a:tblStyle styleId="{58DD5831-5125-4D1D-A9A5-347843CA56AB}" styleName="Deloitte">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2" autoAdjust="0"/>
    <p:restoredTop sz="56000" autoAdjust="0"/>
  </p:normalViewPr>
  <p:slideViewPr>
    <p:cSldViewPr snapToGrid="0">
      <p:cViewPr varScale="1">
        <p:scale>
          <a:sx n="60" d="100"/>
          <a:sy n="60" d="100"/>
        </p:scale>
        <p:origin x="-3222" y="-84"/>
      </p:cViewPr>
      <p:guideLst>
        <p:guide orient="horz" pos="3073"/>
        <p:guide orient="horz" pos="2534"/>
        <p:guide orient="horz" pos="4097"/>
        <p:guide orient="horz" pos="866"/>
        <p:guide orient="horz" pos="556"/>
        <p:guide orient="horz" pos="187"/>
        <p:guide orient="horz"/>
        <p:guide orient="horz" pos="4319"/>
        <p:guide orient="horz" pos="1153"/>
        <p:guide pos="5521"/>
        <p:guide pos="242"/>
        <p:guide pos="2881"/>
        <p:guide pos="2981"/>
        <p:guide pos="277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9" d="100"/>
          <a:sy n="49" d="100"/>
        </p:scale>
        <p:origin x="-2664" y="-96"/>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Wihout 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Sheet1!$B$2:$B$5</c:f>
              <c:numCache>
                <c:formatCode>General</c:formatCode>
                <c:ptCount val="4"/>
                <c:pt idx="0">
                  <c:v>22</c:v>
                </c:pt>
                <c:pt idx="1">
                  <c:v>22</c:v>
                </c:pt>
                <c:pt idx="2">
                  <c:v>22</c:v>
                </c:pt>
                <c:pt idx="3">
                  <c:v>22</c:v>
                </c:pt>
              </c:numCache>
            </c:numRef>
          </c:val>
          <c:smooth val="1"/>
        </c:ser>
        <c:ser>
          <c:idx val="1"/>
          <c:order val="1"/>
          <c:tx>
            <c:strRef>
              <c:f>Sheet1!$C$1</c:f>
              <c:strCache>
                <c:ptCount val="1"/>
                <c:pt idx="0">
                  <c:v>Specializ</c:v>
                </c:pt>
              </c:strCache>
            </c:strRef>
          </c:tx>
          <c:spPr>
            <a:ln w="63500"/>
          </c:spPr>
          <c:cat>
            <c:strRef>
              <c:f>Sheet1!$A$2:$A$5</c:f>
              <c:strCache>
                <c:ptCount val="4"/>
                <c:pt idx="0">
                  <c:v>1st Assessment</c:v>
                </c:pt>
                <c:pt idx="1">
                  <c:v>2nd Assessment</c:v>
                </c:pt>
                <c:pt idx="2">
                  <c:v>3rd Assessment</c:v>
                </c:pt>
                <c:pt idx="3">
                  <c:v>4th Assessment</c:v>
                </c:pt>
              </c:strCache>
            </c:strRef>
          </c:cat>
          <c:val>
            <c:numRef>
              <c:f>Sheet1!$C$2:$C$5</c:f>
              <c:numCache>
                <c:formatCode>General</c:formatCode>
                <c:ptCount val="4"/>
                <c:pt idx="0">
                  <c:v>3.5</c:v>
                </c:pt>
                <c:pt idx="1">
                  <c:v>2</c:v>
                </c:pt>
                <c:pt idx="2">
                  <c:v>1</c:v>
                </c:pt>
                <c:pt idx="3">
                  <c:v>0.75</c:v>
                </c:pt>
              </c:numCache>
            </c:numRef>
          </c:val>
          <c:smooth val="1"/>
        </c:ser>
        <c:dLbls>
          <c:showLegendKey val="0"/>
          <c:showVal val="0"/>
          <c:showCatName val="0"/>
          <c:showSerName val="0"/>
          <c:showPercent val="0"/>
          <c:showBubbleSize val="0"/>
        </c:dLbls>
        <c:marker val="1"/>
        <c:smooth val="0"/>
        <c:axId val="33046528"/>
        <c:axId val="33048064"/>
      </c:lineChart>
      <c:catAx>
        <c:axId val="33046528"/>
        <c:scaling>
          <c:orientation val="minMax"/>
        </c:scaling>
        <c:delete val="0"/>
        <c:axPos val="b"/>
        <c:majorTickMark val="out"/>
        <c:minorTickMark val="none"/>
        <c:tickLblPos val="nextTo"/>
        <c:txPr>
          <a:bodyPr/>
          <a:lstStyle/>
          <a:p>
            <a:pPr>
              <a:defRPr sz="1400" b="0" i="0" baseline="0"/>
            </a:pPr>
            <a:endParaRPr lang="en-US"/>
          </a:p>
        </c:txPr>
        <c:crossAx val="33048064"/>
        <c:crosses val="autoZero"/>
        <c:auto val="1"/>
        <c:lblAlgn val="ctr"/>
        <c:lblOffset val="100"/>
        <c:noMultiLvlLbl val="0"/>
      </c:catAx>
      <c:valAx>
        <c:axId val="33048064"/>
        <c:scaling>
          <c:orientation val="minMax"/>
        </c:scaling>
        <c:delete val="0"/>
        <c:axPos val="l"/>
        <c:majorGridlines>
          <c:spPr>
            <a:ln>
              <a:noFill/>
            </a:ln>
          </c:spPr>
        </c:majorGridlines>
        <c:numFmt formatCode="General" sourceLinked="1"/>
        <c:majorTickMark val="out"/>
        <c:minorTickMark val="none"/>
        <c:tickLblPos val="nextTo"/>
        <c:txPr>
          <a:bodyPr/>
          <a:lstStyle/>
          <a:p>
            <a:pPr>
              <a:defRPr sz="1400" b="1" i="0" baseline="0"/>
            </a:pPr>
            <a:endParaRPr lang="en-US"/>
          </a:p>
        </c:txPr>
        <c:crossAx val="33046528"/>
        <c:crosses val="autoZero"/>
        <c:crossBetween val="between"/>
      </c:valAx>
    </c:plotArea>
    <c:legend>
      <c:legendPos val="r"/>
      <c:layout>
        <c:manualLayout>
          <c:xMode val="edge"/>
          <c:yMode val="edge"/>
          <c:x val="0.74054828176273502"/>
          <c:y val="0.21777093045127099"/>
          <c:w val="0.24731364829396299"/>
          <c:h val="0.3456699823425959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FA761-0203-47F2-92CD-4C3851370B3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AU"/>
        </a:p>
      </dgm:t>
    </dgm:pt>
    <dgm:pt modelId="{2E23B7AE-554E-4C0B-8EF1-07CD2C14807A}">
      <dgm:prSet phldrT="[Text]"/>
      <dgm:spPr/>
      <dgm:t>
        <a:bodyPr/>
        <a:lstStyle/>
        <a:p>
          <a:r>
            <a:rPr lang="en-AU" dirty="0" smtClean="0"/>
            <a:t>Workshop Approach</a:t>
          </a:r>
          <a:endParaRPr lang="en-AU" dirty="0"/>
        </a:p>
      </dgm:t>
    </dgm:pt>
    <dgm:pt modelId="{0ACB032A-DF8F-4E10-A5C1-0FA8E88AC49E}" type="parTrans" cxnId="{3754FB2A-7EEE-4296-A1F8-484922EF2D4B}">
      <dgm:prSet/>
      <dgm:spPr/>
      <dgm:t>
        <a:bodyPr/>
        <a:lstStyle/>
        <a:p>
          <a:endParaRPr lang="en-AU"/>
        </a:p>
      </dgm:t>
    </dgm:pt>
    <dgm:pt modelId="{0A0EC35B-F034-4CCE-AF8F-F350F0C0B10B}" type="sibTrans" cxnId="{3754FB2A-7EEE-4296-A1F8-484922EF2D4B}">
      <dgm:prSet/>
      <dgm:spPr/>
      <dgm:t>
        <a:bodyPr/>
        <a:lstStyle/>
        <a:p>
          <a:endParaRPr lang="en-AU"/>
        </a:p>
      </dgm:t>
    </dgm:pt>
    <dgm:pt modelId="{802B5523-85CF-4466-A96C-55E6A563C3F5}">
      <dgm:prSet phldrT="[Text]"/>
      <dgm:spPr/>
      <dgm:t>
        <a:bodyPr/>
        <a:lstStyle/>
        <a:p>
          <a:r>
            <a:rPr lang="en-AU" dirty="0" smtClean="0"/>
            <a:t>Can be easily scheduled and coordinated with participants’ schedules</a:t>
          </a:r>
          <a:endParaRPr lang="en-AU" dirty="0"/>
        </a:p>
      </dgm:t>
    </dgm:pt>
    <dgm:pt modelId="{2DA364C5-9CC4-4149-A1CD-D93EBAB5AC68}" type="parTrans" cxnId="{D4F0ABC3-2536-42D3-8679-1CF4C05E0483}">
      <dgm:prSet/>
      <dgm:spPr/>
      <dgm:t>
        <a:bodyPr/>
        <a:lstStyle/>
        <a:p>
          <a:endParaRPr lang="en-AU"/>
        </a:p>
      </dgm:t>
    </dgm:pt>
    <dgm:pt modelId="{755B9C50-8D54-4369-AAC3-3A5696B8AF2D}" type="sibTrans" cxnId="{D4F0ABC3-2536-42D3-8679-1CF4C05E0483}">
      <dgm:prSet/>
      <dgm:spPr/>
      <dgm:t>
        <a:bodyPr/>
        <a:lstStyle/>
        <a:p>
          <a:endParaRPr lang="en-AU"/>
        </a:p>
      </dgm:t>
    </dgm:pt>
    <dgm:pt modelId="{307F89A6-A8F4-436C-A40C-B923353FEAF7}">
      <dgm:prSet phldrT="[Text]"/>
      <dgm:spPr/>
      <dgm:t>
        <a:bodyPr/>
        <a:lstStyle/>
        <a:p>
          <a:r>
            <a:rPr lang="en-AU" dirty="0" smtClean="0"/>
            <a:t>Robust against biases such as groupthink</a:t>
          </a:r>
          <a:endParaRPr lang="en-AU" dirty="0"/>
        </a:p>
      </dgm:t>
    </dgm:pt>
    <dgm:pt modelId="{9AE7780F-FB0F-4BDA-898F-2E610C0F5A06}" type="parTrans" cxnId="{100C1F1D-38DA-4F98-BB98-BD2EF696ADF9}">
      <dgm:prSet/>
      <dgm:spPr/>
      <dgm:t>
        <a:bodyPr/>
        <a:lstStyle/>
        <a:p>
          <a:endParaRPr lang="en-AU"/>
        </a:p>
      </dgm:t>
    </dgm:pt>
    <dgm:pt modelId="{2275FE07-3B90-419E-B5AF-AAE266EF5DB7}" type="sibTrans" cxnId="{100C1F1D-38DA-4F98-BB98-BD2EF696ADF9}">
      <dgm:prSet/>
      <dgm:spPr/>
      <dgm:t>
        <a:bodyPr/>
        <a:lstStyle/>
        <a:p>
          <a:endParaRPr lang="en-AU"/>
        </a:p>
      </dgm:t>
    </dgm:pt>
    <dgm:pt modelId="{BDFFC6E2-9A40-4404-9612-6D0D43EF8EEA}">
      <dgm:prSet phldrT="[Text]"/>
      <dgm:spPr/>
      <dgm:t>
        <a:bodyPr/>
        <a:lstStyle/>
        <a:p>
          <a:r>
            <a:rPr lang="en-AU" dirty="0" smtClean="0"/>
            <a:t>Robust against socially desirable responses, especially if one’s boss is in the room</a:t>
          </a:r>
          <a:endParaRPr lang="en-AU" dirty="0"/>
        </a:p>
      </dgm:t>
    </dgm:pt>
    <dgm:pt modelId="{4B80EECF-900E-4700-8BED-491D3B0496D8}" type="parTrans" cxnId="{822BE2A9-9E63-4B5B-8101-2797FA57C29B}">
      <dgm:prSet/>
      <dgm:spPr/>
      <dgm:t>
        <a:bodyPr/>
        <a:lstStyle/>
        <a:p>
          <a:endParaRPr lang="en-AU"/>
        </a:p>
      </dgm:t>
    </dgm:pt>
    <dgm:pt modelId="{4E21EE54-DD5A-4A7E-8BC0-CDE04EB87DD7}" type="sibTrans" cxnId="{822BE2A9-9E63-4B5B-8101-2797FA57C29B}">
      <dgm:prSet/>
      <dgm:spPr/>
      <dgm:t>
        <a:bodyPr/>
        <a:lstStyle/>
        <a:p>
          <a:endParaRPr lang="en-AU"/>
        </a:p>
      </dgm:t>
    </dgm:pt>
    <dgm:pt modelId="{1C30CB34-2FD9-4D6F-832E-552098BED460}">
      <dgm:prSet phldrT="[Text]"/>
      <dgm:spPr/>
      <dgm:t>
        <a:bodyPr/>
        <a:lstStyle/>
        <a:p>
          <a:r>
            <a:rPr lang="en-AU" dirty="0" smtClean="0"/>
            <a:t>Specializ Approach</a:t>
          </a:r>
          <a:endParaRPr lang="en-AU" dirty="0"/>
        </a:p>
      </dgm:t>
    </dgm:pt>
    <dgm:pt modelId="{8083E3CC-C11F-407E-A09D-1DDFD60DF56A}" type="parTrans" cxnId="{4803F5B0-AA5B-4506-8951-7A055362FB69}">
      <dgm:prSet/>
      <dgm:spPr/>
      <dgm:t>
        <a:bodyPr/>
        <a:lstStyle/>
        <a:p>
          <a:endParaRPr lang="en-AU"/>
        </a:p>
      </dgm:t>
    </dgm:pt>
    <dgm:pt modelId="{BABDC75A-80FA-446E-A632-3922061F13E5}" type="sibTrans" cxnId="{4803F5B0-AA5B-4506-8951-7A055362FB69}">
      <dgm:prSet/>
      <dgm:spPr/>
      <dgm:t>
        <a:bodyPr/>
        <a:lstStyle/>
        <a:p>
          <a:endParaRPr lang="en-AU"/>
        </a:p>
      </dgm:t>
    </dgm:pt>
    <dgm:pt modelId="{E8A11B46-9B02-4BC1-B479-44F3D377901E}">
      <dgm:prSet phldrT="[Text]"/>
      <dgm:spPr/>
      <dgm:t>
        <a:bodyPr/>
        <a:lstStyle/>
        <a:p>
          <a:r>
            <a:rPr lang="en-AU" dirty="0" smtClean="0"/>
            <a:t>Participants complete Health Check and Safety assessments online and on their own time</a:t>
          </a:r>
          <a:endParaRPr lang="en-AU" dirty="0"/>
        </a:p>
      </dgm:t>
    </dgm:pt>
    <dgm:pt modelId="{86858A4E-FBE4-41DE-A992-E7F3D9B9BB9B}" type="parTrans" cxnId="{14C7A707-1EF3-408C-BF54-300D79F23ACD}">
      <dgm:prSet/>
      <dgm:spPr/>
      <dgm:t>
        <a:bodyPr/>
        <a:lstStyle/>
        <a:p>
          <a:endParaRPr lang="en-AU"/>
        </a:p>
      </dgm:t>
    </dgm:pt>
    <dgm:pt modelId="{C48F0104-60D6-4E3B-90A6-D2A435B4FD8A}" type="sibTrans" cxnId="{14C7A707-1EF3-408C-BF54-300D79F23ACD}">
      <dgm:prSet/>
      <dgm:spPr/>
      <dgm:t>
        <a:bodyPr/>
        <a:lstStyle/>
        <a:p>
          <a:endParaRPr lang="en-AU"/>
        </a:p>
      </dgm:t>
    </dgm:pt>
    <dgm:pt modelId="{92169209-6A1A-4811-A707-6C5E2C83F687}">
      <dgm:prSet phldrT="[Text]"/>
      <dgm:spPr/>
      <dgm:t>
        <a:bodyPr/>
        <a:lstStyle/>
        <a:p>
          <a:r>
            <a:rPr lang="en-AU" dirty="0" smtClean="0"/>
            <a:t>Specializ is anonymous allowing participants to freely state their beliefs</a:t>
          </a:r>
          <a:endParaRPr lang="en-AU" dirty="0"/>
        </a:p>
      </dgm:t>
    </dgm:pt>
    <dgm:pt modelId="{157612A8-E040-4678-82D4-080AFA6D0426}" type="parTrans" cxnId="{C8FD4420-BE32-4ACD-9BAC-D4153CD0348E}">
      <dgm:prSet/>
      <dgm:spPr/>
      <dgm:t>
        <a:bodyPr/>
        <a:lstStyle/>
        <a:p>
          <a:endParaRPr lang="en-AU"/>
        </a:p>
      </dgm:t>
    </dgm:pt>
    <dgm:pt modelId="{B6B84768-7E8D-41BA-8A8E-592A8DDEEAEA}" type="sibTrans" cxnId="{C8FD4420-BE32-4ACD-9BAC-D4153CD0348E}">
      <dgm:prSet/>
      <dgm:spPr/>
      <dgm:t>
        <a:bodyPr/>
        <a:lstStyle/>
        <a:p>
          <a:endParaRPr lang="en-AU"/>
        </a:p>
      </dgm:t>
    </dgm:pt>
    <dgm:pt modelId="{8F3D69ED-B0AE-4728-88F2-840A920A278C}">
      <dgm:prSet phldrT="[Text]"/>
      <dgm:spPr/>
      <dgm:t>
        <a:bodyPr/>
        <a:lstStyle/>
        <a:p>
          <a:r>
            <a:rPr lang="en-AU" dirty="0" smtClean="0"/>
            <a:t>Specializ iterates until consensus is reached</a:t>
          </a:r>
          <a:endParaRPr lang="en-AU" dirty="0"/>
        </a:p>
      </dgm:t>
    </dgm:pt>
    <dgm:pt modelId="{32356A77-64AE-424D-B273-DB7D6943C5C5}" type="parTrans" cxnId="{9348BD56-71F6-4AA4-9D50-E864D0E9540C}">
      <dgm:prSet/>
      <dgm:spPr/>
      <dgm:t>
        <a:bodyPr/>
        <a:lstStyle/>
        <a:p>
          <a:endParaRPr lang="en-AU"/>
        </a:p>
      </dgm:t>
    </dgm:pt>
    <dgm:pt modelId="{78D2C690-4B1B-41F9-96FC-086D131202BE}" type="sibTrans" cxnId="{9348BD56-71F6-4AA4-9D50-E864D0E9540C}">
      <dgm:prSet/>
      <dgm:spPr/>
      <dgm:t>
        <a:bodyPr/>
        <a:lstStyle/>
        <a:p>
          <a:endParaRPr lang="en-AU"/>
        </a:p>
      </dgm:t>
    </dgm:pt>
    <dgm:pt modelId="{D37EBCAE-8175-4C39-B20E-288A7DF04126}">
      <dgm:prSet phldrT="[Text]"/>
      <dgm:spPr/>
      <dgm:t>
        <a:bodyPr/>
        <a:lstStyle/>
        <a:p>
          <a:r>
            <a:rPr lang="en-AU" dirty="0" smtClean="0"/>
            <a:t>Anonymity of participant responses</a:t>
          </a:r>
          <a:endParaRPr lang="en-AU" dirty="0"/>
        </a:p>
      </dgm:t>
    </dgm:pt>
    <dgm:pt modelId="{117564BC-95F2-422C-AF49-0AC5D4B93C5A}" type="parTrans" cxnId="{DA0D9F21-1695-4747-879D-DECF0A801E61}">
      <dgm:prSet/>
      <dgm:spPr/>
      <dgm:t>
        <a:bodyPr/>
        <a:lstStyle/>
        <a:p>
          <a:endParaRPr lang="en-AU"/>
        </a:p>
      </dgm:t>
    </dgm:pt>
    <dgm:pt modelId="{5178DADC-5E8D-4023-886D-58B61FB1B480}" type="sibTrans" cxnId="{DA0D9F21-1695-4747-879D-DECF0A801E61}">
      <dgm:prSet/>
      <dgm:spPr/>
      <dgm:t>
        <a:bodyPr/>
        <a:lstStyle/>
        <a:p>
          <a:endParaRPr lang="en-AU"/>
        </a:p>
      </dgm:t>
    </dgm:pt>
    <dgm:pt modelId="{532E6B4C-DE67-4EBD-A462-F6A3C564F4B4}">
      <dgm:prSet phldrT="[Text]"/>
      <dgm:spPr/>
      <dgm:t>
        <a:bodyPr/>
        <a:lstStyle/>
        <a:p>
          <a:r>
            <a:rPr lang="en-AU" dirty="0" smtClean="0"/>
            <a:t>Quantifiable safety data that has reached group consensus</a:t>
          </a:r>
          <a:endParaRPr lang="en-AU" dirty="0"/>
        </a:p>
      </dgm:t>
    </dgm:pt>
    <dgm:pt modelId="{47EF8394-E566-493B-B8A5-7FCEC3FC2D60}" type="parTrans" cxnId="{4C9121A7-D52A-42C1-B655-D9901AF2F1E6}">
      <dgm:prSet/>
      <dgm:spPr/>
      <dgm:t>
        <a:bodyPr/>
        <a:lstStyle/>
        <a:p>
          <a:endParaRPr lang="en-AU"/>
        </a:p>
      </dgm:t>
    </dgm:pt>
    <dgm:pt modelId="{5992EFC7-6D28-4856-8C74-D54AD979188A}" type="sibTrans" cxnId="{4C9121A7-D52A-42C1-B655-D9901AF2F1E6}">
      <dgm:prSet/>
      <dgm:spPr/>
      <dgm:t>
        <a:bodyPr/>
        <a:lstStyle/>
        <a:p>
          <a:endParaRPr lang="en-AU"/>
        </a:p>
      </dgm:t>
    </dgm:pt>
    <dgm:pt modelId="{6B14D0A8-2E95-462B-A969-A23F330EFE1F}">
      <dgm:prSet phldrT="[Text]"/>
      <dgm:spPr/>
      <dgm:t>
        <a:bodyPr/>
        <a:lstStyle/>
        <a:p>
          <a:r>
            <a:rPr lang="en-AU" dirty="0" smtClean="0"/>
            <a:t>Standardised participant risk output from workshop to workshop</a:t>
          </a:r>
          <a:endParaRPr lang="en-AU" dirty="0"/>
        </a:p>
      </dgm:t>
    </dgm:pt>
    <dgm:pt modelId="{FA0BA254-F7ED-4685-B7E1-4B4BA6651EAB}" type="parTrans" cxnId="{4C4CF6A7-4277-4DC8-8F0D-18C2C3D81B90}">
      <dgm:prSet/>
      <dgm:spPr/>
      <dgm:t>
        <a:bodyPr/>
        <a:lstStyle/>
        <a:p>
          <a:endParaRPr lang="en-AU"/>
        </a:p>
      </dgm:t>
    </dgm:pt>
    <dgm:pt modelId="{3B490076-392C-4ACE-A671-1EBA43CE36E1}" type="sibTrans" cxnId="{4C4CF6A7-4277-4DC8-8F0D-18C2C3D81B90}">
      <dgm:prSet/>
      <dgm:spPr/>
      <dgm:t>
        <a:bodyPr/>
        <a:lstStyle/>
        <a:p>
          <a:endParaRPr lang="en-AU"/>
        </a:p>
      </dgm:t>
    </dgm:pt>
    <dgm:pt modelId="{DEA1E877-7A4C-4357-AFEF-D7DF56213B34}">
      <dgm:prSet phldrT="[Text]"/>
      <dgm:spPr/>
      <dgm:t>
        <a:bodyPr/>
        <a:lstStyle/>
        <a:p>
          <a:r>
            <a:rPr lang="en-AU" dirty="0" smtClean="0"/>
            <a:t>Specializ can produce comparable risk assessments across the entire organisation</a:t>
          </a:r>
          <a:endParaRPr lang="en-AU" dirty="0"/>
        </a:p>
      </dgm:t>
    </dgm:pt>
    <dgm:pt modelId="{8471A7F4-C4E4-45D9-986E-E440C3D1303E}" type="parTrans" cxnId="{07D5B3CC-1A8B-40FE-B89E-93B3C73DCF70}">
      <dgm:prSet/>
      <dgm:spPr/>
      <dgm:t>
        <a:bodyPr/>
        <a:lstStyle/>
        <a:p>
          <a:endParaRPr lang="en-AU"/>
        </a:p>
      </dgm:t>
    </dgm:pt>
    <dgm:pt modelId="{2099ABD8-F708-45AA-97CC-9824FBD2EEC8}" type="sibTrans" cxnId="{07D5B3CC-1A8B-40FE-B89E-93B3C73DCF70}">
      <dgm:prSet/>
      <dgm:spPr/>
      <dgm:t>
        <a:bodyPr/>
        <a:lstStyle/>
        <a:p>
          <a:endParaRPr lang="en-AU"/>
        </a:p>
      </dgm:t>
    </dgm:pt>
    <dgm:pt modelId="{DC674C89-A12A-440D-9560-5FA5C222E7F3}">
      <dgm:prSet phldrT="[Text]"/>
      <dgm:spPr/>
      <dgm:t>
        <a:bodyPr/>
        <a:lstStyle/>
        <a:p>
          <a:r>
            <a:rPr lang="en-AU" dirty="0" smtClean="0"/>
            <a:t>Specializ allows participants to feed off of each other’s ideas and vote on them</a:t>
          </a:r>
          <a:endParaRPr lang="en-AU" dirty="0"/>
        </a:p>
      </dgm:t>
    </dgm:pt>
    <dgm:pt modelId="{C00ED106-BB64-4F98-A1C9-0ADC590E2120}" type="parTrans" cxnId="{48A1380E-55E6-4312-BA7F-CB007AD51A5B}">
      <dgm:prSet/>
      <dgm:spPr/>
      <dgm:t>
        <a:bodyPr/>
        <a:lstStyle/>
        <a:p>
          <a:endParaRPr lang="en-AU"/>
        </a:p>
      </dgm:t>
    </dgm:pt>
    <dgm:pt modelId="{30917D6E-4CCA-42A4-8DC1-04AC62583DE4}" type="sibTrans" cxnId="{48A1380E-55E6-4312-BA7F-CB007AD51A5B}">
      <dgm:prSet/>
      <dgm:spPr/>
      <dgm:t>
        <a:bodyPr/>
        <a:lstStyle/>
        <a:p>
          <a:endParaRPr lang="en-AU"/>
        </a:p>
      </dgm:t>
    </dgm:pt>
    <dgm:pt modelId="{1C4AA1D6-446A-4931-9964-3E8C5A25FDAD}">
      <dgm:prSet phldrT="[Text]"/>
      <dgm:spPr/>
      <dgm:t>
        <a:bodyPr/>
        <a:lstStyle/>
        <a:p>
          <a:r>
            <a:rPr lang="en-AU" dirty="0" smtClean="0"/>
            <a:t>Specializ is fast taking less than 10 minutes to complete one iteration</a:t>
          </a:r>
          <a:endParaRPr lang="en-AU" dirty="0"/>
        </a:p>
      </dgm:t>
    </dgm:pt>
    <dgm:pt modelId="{F34AA909-BC47-400C-8263-94B3CAF9E3BF}" type="parTrans" cxnId="{16DBFCC6-5F31-4660-909F-6A75AB8E7F39}">
      <dgm:prSet/>
      <dgm:spPr/>
      <dgm:t>
        <a:bodyPr/>
        <a:lstStyle/>
        <a:p>
          <a:endParaRPr lang="en-AU"/>
        </a:p>
      </dgm:t>
    </dgm:pt>
    <dgm:pt modelId="{7998DD68-F119-4252-A0F0-AE493316DC8A}" type="sibTrans" cxnId="{16DBFCC6-5F31-4660-909F-6A75AB8E7F39}">
      <dgm:prSet/>
      <dgm:spPr/>
      <dgm:t>
        <a:bodyPr/>
        <a:lstStyle/>
        <a:p>
          <a:endParaRPr lang="en-AU"/>
        </a:p>
      </dgm:t>
    </dgm:pt>
    <dgm:pt modelId="{1A7820C3-FB04-432E-B2BE-8A86FB541E37}" type="pres">
      <dgm:prSet presAssocID="{A18FA761-0203-47F2-92CD-4C3851370B32}" presName="layout" presStyleCnt="0">
        <dgm:presLayoutVars>
          <dgm:chMax/>
          <dgm:chPref/>
          <dgm:dir/>
          <dgm:resizeHandles/>
        </dgm:presLayoutVars>
      </dgm:prSet>
      <dgm:spPr/>
      <dgm:t>
        <a:bodyPr/>
        <a:lstStyle/>
        <a:p>
          <a:endParaRPr lang="en-US"/>
        </a:p>
      </dgm:t>
    </dgm:pt>
    <dgm:pt modelId="{EF5A1DAF-85E1-4EBC-AF06-043A0073B602}" type="pres">
      <dgm:prSet presAssocID="{2E23B7AE-554E-4C0B-8EF1-07CD2C14807A}" presName="root" presStyleCnt="0">
        <dgm:presLayoutVars>
          <dgm:chMax/>
          <dgm:chPref/>
        </dgm:presLayoutVars>
      </dgm:prSet>
      <dgm:spPr/>
    </dgm:pt>
    <dgm:pt modelId="{D36E24FB-ABB3-4593-81D1-1055CE6E9B55}" type="pres">
      <dgm:prSet presAssocID="{2E23B7AE-554E-4C0B-8EF1-07CD2C14807A}" presName="rootComposite" presStyleCnt="0">
        <dgm:presLayoutVars/>
      </dgm:prSet>
      <dgm:spPr/>
    </dgm:pt>
    <dgm:pt modelId="{BCF66960-7C93-4093-9025-E0DF5DD335BF}" type="pres">
      <dgm:prSet presAssocID="{2E23B7AE-554E-4C0B-8EF1-07CD2C14807A}" presName="ParentAccent" presStyleLbl="alignNode1" presStyleIdx="0" presStyleCnt="2"/>
      <dgm:spPr>
        <a:solidFill>
          <a:srgbClr val="FF0000"/>
        </a:solidFill>
        <a:ln>
          <a:noFill/>
        </a:ln>
      </dgm:spPr>
    </dgm:pt>
    <dgm:pt modelId="{0D0F21F2-7ED3-4B50-A8F6-F579CE5A5759}" type="pres">
      <dgm:prSet presAssocID="{2E23B7AE-554E-4C0B-8EF1-07CD2C14807A}" presName="ParentSmallAccent" presStyleLbl="fgAcc1" presStyleIdx="0" presStyleCnt="2"/>
      <dgm:spPr>
        <a:solidFill>
          <a:schemeClr val="tx1">
            <a:alpha val="20000"/>
          </a:schemeClr>
        </a:solidFill>
        <a:ln>
          <a:noFill/>
        </a:ln>
      </dgm:spPr>
      <dgm:t>
        <a:bodyPr/>
        <a:lstStyle/>
        <a:p>
          <a:endParaRPr lang="en-AU"/>
        </a:p>
      </dgm:t>
    </dgm:pt>
    <dgm:pt modelId="{CF21CD4E-F29E-4366-B9A0-792125F6CD5D}" type="pres">
      <dgm:prSet presAssocID="{2E23B7AE-554E-4C0B-8EF1-07CD2C14807A}" presName="Parent" presStyleLbl="revTx" presStyleIdx="0" presStyleCnt="14">
        <dgm:presLayoutVars>
          <dgm:chMax/>
          <dgm:chPref val="4"/>
          <dgm:bulletEnabled val="1"/>
        </dgm:presLayoutVars>
      </dgm:prSet>
      <dgm:spPr/>
      <dgm:t>
        <a:bodyPr/>
        <a:lstStyle/>
        <a:p>
          <a:endParaRPr lang="en-AU"/>
        </a:p>
      </dgm:t>
    </dgm:pt>
    <dgm:pt modelId="{02871FB3-838D-482E-A5E2-12B1EEF16BC3}" type="pres">
      <dgm:prSet presAssocID="{2E23B7AE-554E-4C0B-8EF1-07CD2C14807A}" presName="childShape" presStyleCnt="0">
        <dgm:presLayoutVars>
          <dgm:chMax val="0"/>
          <dgm:chPref val="0"/>
        </dgm:presLayoutVars>
      </dgm:prSet>
      <dgm:spPr/>
    </dgm:pt>
    <dgm:pt modelId="{2E1ED3C0-45A4-495C-B866-8846FECC818A}" type="pres">
      <dgm:prSet presAssocID="{802B5523-85CF-4466-A96C-55E6A563C3F5}" presName="childComposite" presStyleCnt="0">
        <dgm:presLayoutVars>
          <dgm:chMax val="0"/>
          <dgm:chPref val="0"/>
        </dgm:presLayoutVars>
      </dgm:prSet>
      <dgm:spPr/>
    </dgm:pt>
    <dgm:pt modelId="{A818A80A-A3CE-453B-9935-5332AEAA594C}" type="pres">
      <dgm:prSet presAssocID="{802B5523-85CF-4466-A96C-55E6A563C3F5}" presName="ChildAccent" presStyleLbl="solidFgAcc1" presStyleIdx="0" presStyleCnt="12"/>
      <dgm:spPr>
        <a:ln>
          <a:solidFill>
            <a:schemeClr val="tx1"/>
          </a:solidFill>
        </a:ln>
      </dgm:spPr>
    </dgm:pt>
    <dgm:pt modelId="{5A9DA645-9CC8-4734-9571-39BEC0C1A46D}" type="pres">
      <dgm:prSet presAssocID="{802B5523-85CF-4466-A96C-55E6A563C3F5}" presName="Child" presStyleLbl="revTx" presStyleIdx="1" presStyleCnt="14">
        <dgm:presLayoutVars>
          <dgm:chMax val="0"/>
          <dgm:chPref val="0"/>
          <dgm:bulletEnabled val="1"/>
        </dgm:presLayoutVars>
      </dgm:prSet>
      <dgm:spPr/>
      <dgm:t>
        <a:bodyPr/>
        <a:lstStyle/>
        <a:p>
          <a:endParaRPr lang="en-AU"/>
        </a:p>
      </dgm:t>
    </dgm:pt>
    <dgm:pt modelId="{C991B8E5-84A5-4944-8373-4F1FDBDBD3BC}" type="pres">
      <dgm:prSet presAssocID="{307F89A6-A8F4-436C-A40C-B923353FEAF7}" presName="childComposite" presStyleCnt="0">
        <dgm:presLayoutVars>
          <dgm:chMax val="0"/>
          <dgm:chPref val="0"/>
        </dgm:presLayoutVars>
      </dgm:prSet>
      <dgm:spPr/>
    </dgm:pt>
    <dgm:pt modelId="{1202E27E-BBC6-4D1C-8670-4C358625924B}" type="pres">
      <dgm:prSet presAssocID="{307F89A6-A8F4-436C-A40C-B923353FEAF7}" presName="ChildAccent" presStyleLbl="solidFgAcc1" presStyleIdx="1" presStyleCnt="12"/>
      <dgm:spPr>
        <a:ln>
          <a:solidFill>
            <a:schemeClr val="tx1"/>
          </a:solidFill>
        </a:ln>
      </dgm:spPr>
    </dgm:pt>
    <dgm:pt modelId="{BC54D025-F2CA-4A11-8E61-32C4E4C97E8A}" type="pres">
      <dgm:prSet presAssocID="{307F89A6-A8F4-436C-A40C-B923353FEAF7}" presName="Child" presStyleLbl="revTx" presStyleIdx="2" presStyleCnt="14">
        <dgm:presLayoutVars>
          <dgm:chMax val="0"/>
          <dgm:chPref val="0"/>
          <dgm:bulletEnabled val="1"/>
        </dgm:presLayoutVars>
      </dgm:prSet>
      <dgm:spPr/>
      <dgm:t>
        <a:bodyPr/>
        <a:lstStyle/>
        <a:p>
          <a:endParaRPr lang="en-US"/>
        </a:p>
      </dgm:t>
    </dgm:pt>
    <dgm:pt modelId="{FFF75A41-88A5-432E-A4E8-88D8FE29BF10}" type="pres">
      <dgm:prSet presAssocID="{BDFFC6E2-9A40-4404-9612-6D0D43EF8EEA}" presName="childComposite" presStyleCnt="0">
        <dgm:presLayoutVars>
          <dgm:chMax val="0"/>
          <dgm:chPref val="0"/>
        </dgm:presLayoutVars>
      </dgm:prSet>
      <dgm:spPr/>
    </dgm:pt>
    <dgm:pt modelId="{D55DF152-C207-4F1B-9844-3D59D9497080}" type="pres">
      <dgm:prSet presAssocID="{BDFFC6E2-9A40-4404-9612-6D0D43EF8EEA}" presName="ChildAccent" presStyleLbl="solidFgAcc1" presStyleIdx="2" presStyleCnt="12"/>
      <dgm:spPr>
        <a:ln>
          <a:solidFill>
            <a:schemeClr val="tx1"/>
          </a:solidFill>
        </a:ln>
      </dgm:spPr>
    </dgm:pt>
    <dgm:pt modelId="{66643486-E055-4213-9887-4D2B40F6DEFE}" type="pres">
      <dgm:prSet presAssocID="{BDFFC6E2-9A40-4404-9612-6D0D43EF8EEA}" presName="Child" presStyleLbl="revTx" presStyleIdx="3" presStyleCnt="14">
        <dgm:presLayoutVars>
          <dgm:chMax val="0"/>
          <dgm:chPref val="0"/>
          <dgm:bulletEnabled val="1"/>
        </dgm:presLayoutVars>
      </dgm:prSet>
      <dgm:spPr/>
      <dgm:t>
        <a:bodyPr/>
        <a:lstStyle/>
        <a:p>
          <a:endParaRPr lang="en-AU"/>
        </a:p>
      </dgm:t>
    </dgm:pt>
    <dgm:pt modelId="{7BB77BF3-3479-4F71-BF16-43C4F0A934D5}" type="pres">
      <dgm:prSet presAssocID="{D37EBCAE-8175-4C39-B20E-288A7DF04126}" presName="childComposite" presStyleCnt="0">
        <dgm:presLayoutVars>
          <dgm:chMax val="0"/>
          <dgm:chPref val="0"/>
        </dgm:presLayoutVars>
      </dgm:prSet>
      <dgm:spPr/>
    </dgm:pt>
    <dgm:pt modelId="{52805823-34A6-4B1A-935C-9F26DE1373D4}" type="pres">
      <dgm:prSet presAssocID="{D37EBCAE-8175-4C39-B20E-288A7DF04126}" presName="ChildAccent" presStyleLbl="solidFgAcc1" presStyleIdx="3" presStyleCnt="12"/>
      <dgm:spPr>
        <a:ln>
          <a:solidFill>
            <a:schemeClr val="tx1"/>
          </a:solidFill>
        </a:ln>
      </dgm:spPr>
    </dgm:pt>
    <dgm:pt modelId="{596B3353-2E71-4F6F-AA31-D0E9B16202E7}" type="pres">
      <dgm:prSet presAssocID="{D37EBCAE-8175-4C39-B20E-288A7DF04126}" presName="Child" presStyleLbl="revTx" presStyleIdx="4" presStyleCnt="14">
        <dgm:presLayoutVars>
          <dgm:chMax val="0"/>
          <dgm:chPref val="0"/>
          <dgm:bulletEnabled val="1"/>
        </dgm:presLayoutVars>
      </dgm:prSet>
      <dgm:spPr/>
      <dgm:t>
        <a:bodyPr/>
        <a:lstStyle/>
        <a:p>
          <a:endParaRPr lang="en-US"/>
        </a:p>
      </dgm:t>
    </dgm:pt>
    <dgm:pt modelId="{D7F24195-C71C-45AE-8283-5772D1E4BC7B}" type="pres">
      <dgm:prSet presAssocID="{532E6B4C-DE67-4EBD-A462-F6A3C564F4B4}" presName="childComposite" presStyleCnt="0">
        <dgm:presLayoutVars>
          <dgm:chMax val="0"/>
          <dgm:chPref val="0"/>
        </dgm:presLayoutVars>
      </dgm:prSet>
      <dgm:spPr/>
    </dgm:pt>
    <dgm:pt modelId="{573C3947-B1FC-4F32-AB64-9C66E7AA3FC3}" type="pres">
      <dgm:prSet presAssocID="{532E6B4C-DE67-4EBD-A462-F6A3C564F4B4}" presName="ChildAccent" presStyleLbl="solidFgAcc1" presStyleIdx="4" presStyleCnt="12"/>
      <dgm:spPr>
        <a:ln>
          <a:solidFill>
            <a:schemeClr val="tx1"/>
          </a:solidFill>
        </a:ln>
      </dgm:spPr>
    </dgm:pt>
    <dgm:pt modelId="{865C6E9D-57E4-45CF-A641-3DBE9A42BE06}" type="pres">
      <dgm:prSet presAssocID="{532E6B4C-DE67-4EBD-A462-F6A3C564F4B4}" presName="Child" presStyleLbl="revTx" presStyleIdx="5" presStyleCnt="14">
        <dgm:presLayoutVars>
          <dgm:chMax val="0"/>
          <dgm:chPref val="0"/>
          <dgm:bulletEnabled val="1"/>
        </dgm:presLayoutVars>
      </dgm:prSet>
      <dgm:spPr/>
      <dgm:t>
        <a:bodyPr/>
        <a:lstStyle/>
        <a:p>
          <a:endParaRPr lang="en-AU"/>
        </a:p>
      </dgm:t>
    </dgm:pt>
    <dgm:pt modelId="{767FFF0C-9F4A-4360-99D4-2BF78696B264}" type="pres">
      <dgm:prSet presAssocID="{6B14D0A8-2E95-462B-A969-A23F330EFE1F}" presName="childComposite" presStyleCnt="0">
        <dgm:presLayoutVars>
          <dgm:chMax val="0"/>
          <dgm:chPref val="0"/>
        </dgm:presLayoutVars>
      </dgm:prSet>
      <dgm:spPr/>
    </dgm:pt>
    <dgm:pt modelId="{CD8F7CF8-4E1F-467C-9FA9-B6D40B0DF39F}" type="pres">
      <dgm:prSet presAssocID="{6B14D0A8-2E95-462B-A969-A23F330EFE1F}" presName="ChildAccent" presStyleLbl="solidFgAcc1" presStyleIdx="5" presStyleCnt="12"/>
      <dgm:spPr>
        <a:ln>
          <a:solidFill>
            <a:schemeClr val="tx1"/>
          </a:solidFill>
        </a:ln>
      </dgm:spPr>
    </dgm:pt>
    <dgm:pt modelId="{4A9E779B-F279-4CFD-B45E-28D9F2CF009C}" type="pres">
      <dgm:prSet presAssocID="{6B14D0A8-2E95-462B-A969-A23F330EFE1F}" presName="Child" presStyleLbl="revTx" presStyleIdx="6" presStyleCnt="14">
        <dgm:presLayoutVars>
          <dgm:chMax val="0"/>
          <dgm:chPref val="0"/>
          <dgm:bulletEnabled val="1"/>
        </dgm:presLayoutVars>
      </dgm:prSet>
      <dgm:spPr/>
      <dgm:t>
        <a:bodyPr/>
        <a:lstStyle/>
        <a:p>
          <a:endParaRPr lang="en-AU"/>
        </a:p>
      </dgm:t>
    </dgm:pt>
    <dgm:pt modelId="{05C0C886-C9AB-4332-965D-30C417650D03}" type="pres">
      <dgm:prSet presAssocID="{1C30CB34-2FD9-4D6F-832E-552098BED460}" presName="root" presStyleCnt="0">
        <dgm:presLayoutVars>
          <dgm:chMax/>
          <dgm:chPref/>
        </dgm:presLayoutVars>
      </dgm:prSet>
      <dgm:spPr/>
    </dgm:pt>
    <dgm:pt modelId="{72523DCC-7EF7-49B4-ADA2-4AE66D177806}" type="pres">
      <dgm:prSet presAssocID="{1C30CB34-2FD9-4D6F-832E-552098BED460}" presName="rootComposite" presStyleCnt="0">
        <dgm:presLayoutVars/>
      </dgm:prSet>
      <dgm:spPr/>
    </dgm:pt>
    <dgm:pt modelId="{C35CF644-C76D-44BA-8AF7-F1CA570219E2}" type="pres">
      <dgm:prSet presAssocID="{1C30CB34-2FD9-4D6F-832E-552098BED460}" presName="ParentAccent" presStyleLbl="alignNode1" presStyleIdx="1" presStyleCnt="2"/>
      <dgm:spPr>
        <a:solidFill>
          <a:srgbClr val="00B050"/>
        </a:solidFill>
        <a:ln>
          <a:noFill/>
        </a:ln>
      </dgm:spPr>
    </dgm:pt>
    <dgm:pt modelId="{932392F0-BF2B-4290-84FF-D362792C1E94}" type="pres">
      <dgm:prSet presAssocID="{1C30CB34-2FD9-4D6F-832E-552098BED460}" presName="ParentSmallAccent" presStyleLbl="fgAcc1" presStyleIdx="1" presStyleCnt="2"/>
      <dgm:spPr>
        <a:solidFill>
          <a:schemeClr val="tx1">
            <a:alpha val="20000"/>
          </a:schemeClr>
        </a:solidFill>
        <a:ln>
          <a:noFill/>
        </a:ln>
      </dgm:spPr>
      <dgm:t>
        <a:bodyPr/>
        <a:lstStyle/>
        <a:p>
          <a:endParaRPr lang="en-AU"/>
        </a:p>
      </dgm:t>
    </dgm:pt>
    <dgm:pt modelId="{AC1B8FBC-CDCE-4813-B265-40DE9DE62D2D}" type="pres">
      <dgm:prSet presAssocID="{1C30CB34-2FD9-4D6F-832E-552098BED460}" presName="Parent" presStyleLbl="revTx" presStyleIdx="7" presStyleCnt="14">
        <dgm:presLayoutVars>
          <dgm:chMax/>
          <dgm:chPref val="4"/>
          <dgm:bulletEnabled val="1"/>
        </dgm:presLayoutVars>
      </dgm:prSet>
      <dgm:spPr/>
      <dgm:t>
        <a:bodyPr/>
        <a:lstStyle/>
        <a:p>
          <a:endParaRPr lang="en-AU"/>
        </a:p>
      </dgm:t>
    </dgm:pt>
    <dgm:pt modelId="{F05298E7-189D-4290-89FF-7C0711796E9B}" type="pres">
      <dgm:prSet presAssocID="{1C30CB34-2FD9-4D6F-832E-552098BED460}" presName="childShape" presStyleCnt="0">
        <dgm:presLayoutVars>
          <dgm:chMax val="0"/>
          <dgm:chPref val="0"/>
        </dgm:presLayoutVars>
      </dgm:prSet>
      <dgm:spPr/>
    </dgm:pt>
    <dgm:pt modelId="{F17504B0-7C60-4969-ADD4-F248C3919ED9}" type="pres">
      <dgm:prSet presAssocID="{E8A11B46-9B02-4BC1-B479-44F3D377901E}" presName="childComposite" presStyleCnt="0">
        <dgm:presLayoutVars>
          <dgm:chMax val="0"/>
          <dgm:chPref val="0"/>
        </dgm:presLayoutVars>
      </dgm:prSet>
      <dgm:spPr/>
    </dgm:pt>
    <dgm:pt modelId="{AB8BBE1A-AE53-4BDA-9171-7D6AF60C9AAF}" type="pres">
      <dgm:prSet presAssocID="{E8A11B46-9B02-4BC1-B479-44F3D377901E}" presName="ChildAccent" presStyleLbl="solidFgAcc1" presStyleIdx="6" presStyleCnt="12"/>
      <dgm:spPr>
        <a:ln>
          <a:solidFill>
            <a:schemeClr val="tx1"/>
          </a:solidFill>
        </a:ln>
      </dgm:spPr>
    </dgm:pt>
    <dgm:pt modelId="{9F7B0E26-FD90-4E05-ADEA-AE92E100898A}" type="pres">
      <dgm:prSet presAssocID="{E8A11B46-9B02-4BC1-B479-44F3D377901E}" presName="Child" presStyleLbl="revTx" presStyleIdx="8" presStyleCnt="14">
        <dgm:presLayoutVars>
          <dgm:chMax val="0"/>
          <dgm:chPref val="0"/>
          <dgm:bulletEnabled val="1"/>
        </dgm:presLayoutVars>
      </dgm:prSet>
      <dgm:spPr/>
      <dgm:t>
        <a:bodyPr/>
        <a:lstStyle/>
        <a:p>
          <a:endParaRPr lang="en-AU"/>
        </a:p>
      </dgm:t>
    </dgm:pt>
    <dgm:pt modelId="{F97ECBE5-2BF7-4EF7-B69E-BA502B077F38}" type="pres">
      <dgm:prSet presAssocID="{92169209-6A1A-4811-A707-6C5E2C83F687}" presName="childComposite" presStyleCnt="0">
        <dgm:presLayoutVars>
          <dgm:chMax val="0"/>
          <dgm:chPref val="0"/>
        </dgm:presLayoutVars>
      </dgm:prSet>
      <dgm:spPr/>
    </dgm:pt>
    <dgm:pt modelId="{3F238400-0B83-4876-B8AE-CA0F0D1CC629}" type="pres">
      <dgm:prSet presAssocID="{92169209-6A1A-4811-A707-6C5E2C83F687}" presName="ChildAccent" presStyleLbl="solidFgAcc1" presStyleIdx="7" presStyleCnt="12"/>
      <dgm:spPr>
        <a:ln>
          <a:solidFill>
            <a:schemeClr val="tx1"/>
          </a:solidFill>
        </a:ln>
      </dgm:spPr>
    </dgm:pt>
    <dgm:pt modelId="{47D320DB-F4FB-400C-9640-7844DE720301}" type="pres">
      <dgm:prSet presAssocID="{92169209-6A1A-4811-A707-6C5E2C83F687}" presName="Child" presStyleLbl="revTx" presStyleIdx="9" presStyleCnt="14">
        <dgm:presLayoutVars>
          <dgm:chMax val="0"/>
          <dgm:chPref val="0"/>
          <dgm:bulletEnabled val="1"/>
        </dgm:presLayoutVars>
      </dgm:prSet>
      <dgm:spPr/>
      <dgm:t>
        <a:bodyPr/>
        <a:lstStyle/>
        <a:p>
          <a:endParaRPr lang="en-AU"/>
        </a:p>
      </dgm:t>
    </dgm:pt>
    <dgm:pt modelId="{F05BE4BE-12D7-4C32-BCCD-1C1DE1CB888E}" type="pres">
      <dgm:prSet presAssocID="{8F3D69ED-B0AE-4728-88F2-840A920A278C}" presName="childComposite" presStyleCnt="0">
        <dgm:presLayoutVars>
          <dgm:chMax val="0"/>
          <dgm:chPref val="0"/>
        </dgm:presLayoutVars>
      </dgm:prSet>
      <dgm:spPr/>
    </dgm:pt>
    <dgm:pt modelId="{18991E8F-44A8-42C7-9516-CA8369CE552D}" type="pres">
      <dgm:prSet presAssocID="{8F3D69ED-B0AE-4728-88F2-840A920A278C}" presName="ChildAccent" presStyleLbl="solidFgAcc1" presStyleIdx="8" presStyleCnt="12"/>
      <dgm:spPr>
        <a:ln>
          <a:solidFill>
            <a:schemeClr val="tx1"/>
          </a:solidFill>
        </a:ln>
      </dgm:spPr>
    </dgm:pt>
    <dgm:pt modelId="{6169BD50-BFCE-4C03-B188-4626FA964331}" type="pres">
      <dgm:prSet presAssocID="{8F3D69ED-B0AE-4728-88F2-840A920A278C}" presName="Child" presStyleLbl="revTx" presStyleIdx="10" presStyleCnt="14">
        <dgm:presLayoutVars>
          <dgm:chMax val="0"/>
          <dgm:chPref val="0"/>
          <dgm:bulletEnabled val="1"/>
        </dgm:presLayoutVars>
      </dgm:prSet>
      <dgm:spPr/>
      <dgm:t>
        <a:bodyPr/>
        <a:lstStyle/>
        <a:p>
          <a:endParaRPr lang="en-AU"/>
        </a:p>
      </dgm:t>
    </dgm:pt>
    <dgm:pt modelId="{C943FAEF-F7F7-4883-A2CB-25E346068078}" type="pres">
      <dgm:prSet presAssocID="{DEA1E877-7A4C-4357-AFEF-D7DF56213B34}" presName="childComposite" presStyleCnt="0">
        <dgm:presLayoutVars>
          <dgm:chMax val="0"/>
          <dgm:chPref val="0"/>
        </dgm:presLayoutVars>
      </dgm:prSet>
      <dgm:spPr/>
    </dgm:pt>
    <dgm:pt modelId="{60BE5BA7-BC56-4FD0-85D5-35E23CAD2399}" type="pres">
      <dgm:prSet presAssocID="{DEA1E877-7A4C-4357-AFEF-D7DF56213B34}" presName="ChildAccent" presStyleLbl="solidFgAcc1" presStyleIdx="9" presStyleCnt="12"/>
      <dgm:spPr>
        <a:ln>
          <a:solidFill>
            <a:schemeClr val="tx1"/>
          </a:solidFill>
        </a:ln>
      </dgm:spPr>
    </dgm:pt>
    <dgm:pt modelId="{45C76C04-004B-410D-A103-E7142BC83B7E}" type="pres">
      <dgm:prSet presAssocID="{DEA1E877-7A4C-4357-AFEF-D7DF56213B34}" presName="Child" presStyleLbl="revTx" presStyleIdx="11" presStyleCnt="14">
        <dgm:presLayoutVars>
          <dgm:chMax val="0"/>
          <dgm:chPref val="0"/>
          <dgm:bulletEnabled val="1"/>
        </dgm:presLayoutVars>
      </dgm:prSet>
      <dgm:spPr/>
      <dgm:t>
        <a:bodyPr/>
        <a:lstStyle/>
        <a:p>
          <a:endParaRPr lang="en-AU"/>
        </a:p>
      </dgm:t>
    </dgm:pt>
    <dgm:pt modelId="{9EA6119A-94AF-4247-AEE0-0DAF62AA8CFF}" type="pres">
      <dgm:prSet presAssocID="{DC674C89-A12A-440D-9560-5FA5C222E7F3}" presName="childComposite" presStyleCnt="0">
        <dgm:presLayoutVars>
          <dgm:chMax val="0"/>
          <dgm:chPref val="0"/>
        </dgm:presLayoutVars>
      </dgm:prSet>
      <dgm:spPr/>
    </dgm:pt>
    <dgm:pt modelId="{5202C56F-EEFA-4ED8-9D25-AE493EEBB602}" type="pres">
      <dgm:prSet presAssocID="{DC674C89-A12A-440D-9560-5FA5C222E7F3}" presName="ChildAccent" presStyleLbl="solidFgAcc1" presStyleIdx="10" presStyleCnt="12"/>
      <dgm:spPr>
        <a:ln>
          <a:solidFill>
            <a:schemeClr val="tx1"/>
          </a:solidFill>
        </a:ln>
      </dgm:spPr>
    </dgm:pt>
    <dgm:pt modelId="{96E296A8-F9CB-47D8-909C-DA67DF699883}" type="pres">
      <dgm:prSet presAssocID="{DC674C89-A12A-440D-9560-5FA5C222E7F3}" presName="Child" presStyleLbl="revTx" presStyleIdx="12" presStyleCnt="14">
        <dgm:presLayoutVars>
          <dgm:chMax val="0"/>
          <dgm:chPref val="0"/>
          <dgm:bulletEnabled val="1"/>
        </dgm:presLayoutVars>
      </dgm:prSet>
      <dgm:spPr/>
      <dgm:t>
        <a:bodyPr/>
        <a:lstStyle/>
        <a:p>
          <a:endParaRPr lang="en-AU"/>
        </a:p>
      </dgm:t>
    </dgm:pt>
    <dgm:pt modelId="{E534DE04-85F5-4941-A6A8-F0BD814F0016}" type="pres">
      <dgm:prSet presAssocID="{1C4AA1D6-446A-4931-9964-3E8C5A25FDAD}" presName="childComposite" presStyleCnt="0">
        <dgm:presLayoutVars>
          <dgm:chMax val="0"/>
          <dgm:chPref val="0"/>
        </dgm:presLayoutVars>
      </dgm:prSet>
      <dgm:spPr/>
    </dgm:pt>
    <dgm:pt modelId="{675BDB46-BBC9-450E-9245-446A028BC159}" type="pres">
      <dgm:prSet presAssocID="{1C4AA1D6-446A-4931-9964-3E8C5A25FDAD}" presName="ChildAccent" presStyleLbl="solidFgAcc1" presStyleIdx="11" presStyleCnt="12"/>
      <dgm:spPr>
        <a:ln>
          <a:solidFill>
            <a:schemeClr val="tx1"/>
          </a:solidFill>
        </a:ln>
      </dgm:spPr>
    </dgm:pt>
    <dgm:pt modelId="{5BE43802-B562-4436-B0B1-8E4828D45772}" type="pres">
      <dgm:prSet presAssocID="{1C4AA1D6-446A-4931-9964-3E8C5A25FDAD}" presName="Child" presStyleLbl="revTx" presStyleIdx="13" presStyleCnt="14">
        <dgm:presLayoutVars>
          <dgm:chMax val="0"/>
          <dgm:chPref val="0"/>
          <dgm:bulletEnabled val="1"/>
        </dgm:presLayoutVars>
      </dgm:prSet>
      <dgm:spPr/>
      <dgm:t>
        <a:bodyPr/>
        <a:lstStyle/>
        <a:p>
          <a:endParaRPr lang="en-AU"/>
        </a:p>
      </dgm:t>
    </dgm:pt>
  </dgm:ptLst>
  <dgm:cxnLst>
    <dgm:cxn modelId="{7C4C4649-10EB-45B3-ACDF-2709DDF83744}" type="presOf" srcId="{2E23B7AE-554E-4C0B-8EF1-07CD2C14807A}" destId="{CF21CD4E-F29E-4366-B9A0-792125F6CD5D}" srcOrd="0" destOrd="0" presId="urn:microsoft.com/office/officeart/2008/layout/SquareAccentList"/>
    <dgm:cxn modelId="{17C9314F-4430-4264-928A-2174D11468E5}" type="presOf" srcId="{8F3D69ED-B0AE-4728-88F2-840A920A278C}" destId="{6169BD50-BFCE-4C03-B188-4626FA964331}" srcOrd="0" destOrd="0" presId="urn:microsoft.com/office/officeart/2008/layout/SquareAccentList"/>
    <dgm:cxn modelId="{28DCA56D-A6AD-4F60-A9DD-DB2B37D4D72E}" type="presOf" srcId="{1C4AA1D6-446A-4931-9964-3E8C5A25FDAD}" destId="{5BE43802-B562-4436-B0B1-8E4828D45772}" srcOrd="0" destOrd="0" presId="urn:microsoft.com/office/officeart/2008/layout/SquareAccentList"/>
    <dgm:cxn modelId="{D7F78678-177D-4933-8A8F-D52F135FDA9B}" type="presOf" srcId="{532E6B4C-DE67-4EBD-A462-F6A3C564F4B4}" destId="{865C6E9D-57E4-45CF-A641-3DBE9A42BE06}" srcOrd="0" destOrd="0" presId="urn:microsoft.com/office/officeart/2008/layout/SquareAccentList"/>
    <dgm:cxn modelId="{C8FD4420-BE32-4ACD-9BAC-D4153CD0348E}" srcId="{1C30CB34-2FD9-4D6F-832E-552098BED460}" destId="{92169209-6A1A-4811-A707-6C5E2C83F687}" srcOrd="1" destOrd="0" parTransId="{157612A8-E040-4678-82D4-080AFA6D0426}" sibTransId="{B6B84768-7E8D-41BA-8A8E-592A8DDEEAEA}"/>
    <dgm:cxn modelId="{F981707E-6203-4E56-9D42-8C8091653FB0}" type="presOf" srcId="{BDFFC6E2-9A40-4404-9612-6D0D43EF8EEA}" destId="{66643486-E055-4213-9887-4D2B40F6DEFE}" srcOrd="0" destOrd="0" presId="urn:microsoft.com/office/officeart/2008/layout/SquareAccentList"/>
    <dgm:cxn modelId="{4C9121A7-D52A-42C1-B655-D9901AF2F1E6}" srcId="{2E23B7AE-554E-4C0B-8EF1-07CD2C14807A}" destId="{532E6B4C-DE67-4EBD-A462-F6A3C564F4B4}" srcOrd="4" destOrd="0" parTransId="{47EF8394-E566-493B-B8A5-7FCEC3FC2D60}" sibTransId="{5992EFC7-6D28-4856-8C74-D54AD979188A}"/>
    <dgm:cxn modelId="{16DBFCC6-5F31-4660-909F-6A75AB8E7F39}" srcId="{1C30CB34-2FD9-4D6F-832E-552098BED460}" destId="{1C4AA1D6-446A-4931-9964-3E8C5A25FDAD}" srcOrd="5" destOrd="0" parTransId="{F34AA909-BC47-400C-8263-94B3CAF9E3BF}" sibTransId="{7998DD68-F119-4252-A0F0-AE493316DC8A}"/>
    <dgm:cxn modelId="{4C4CF6A7-4277-4DC8-8F0D-18C2C3D81B90}" srcId="{2E23B7AE-554E-4C0B-8EF1-07CD2C14807A}" destId="{6B14D0A8-2E95-462B-A969-A23F330EFE1F}" srcOrd="5" destOrd="0" parTransId="{FA0BA254-F7ED-4685-B7E1-4B4BA6651EAB}" sibTransId="{3B490076-392C-4ACE-A671-1EBA43CE36E1}"/>
    <dgm:cxn modelId="{3754FB2A-7EEE-4296-A1F8-484922EF2D4B}" srcId="{A18FA761-0203-47F2-92CD-4C3851370B32}" destId="{2E23B7AE-554E-4C0B-8EF1-07CD2C14807A}" srcOrd="0" destOrd="0" parTransId="{0ACB032A-DF8F-4E10-A5C1-0FA8E88AC49E}" sibTransId="{0A0EC35B-F034-4CCE-AF8F-F350F0C0B10B}"/>
    <dgm:cxn modelId="{9348BD56-71F6-4AA4-9D50-E864D0E9540C}" srcId="{1C30CB34-2FD9-4D6F-832E-552098BED460}" destId="{8F3D69ED-B0AE-4728-88F2-840A920A278C}" srcOrd="2" destOrd="0" parTransId="{32356A77-64AE-424D-B273-DB7D6943C5C5}" sibTransId="{78D2C690-4B1B-41F9-96FC-086D131202BE}"/>
    <dgm:cxn modelId="{750A3B92-9C08-411D-A1F6-A992AB691573}" type="presOf" srcId="{307F89A6-A8F4-436C-A40C-B923353FEAF7}" destId="{BC54D025-F2CA-4A11-8E61-32C4E4C97E8A}" srcOrd="0" destOrd="0" presId="urn:microsoft.com/office/officeart/2008/layout/SquareAccentList"/>
    <dgm:cxn modelId="{80C9701B-BE10-4EC7-842D-A7464D179D1A}" type="presOf" srcId="{DC674C89-A12A-440D-9560-5FA5C222E7F3}" destId="{96E296A8-F9CB-47D8-909C-DA67DF699883}" srcOrd="0" destOrd="0" presId="urn:microsoft.com/office/officeart/2008/layout/SquareAccentList"/>
    <dgm:cxn modelId="{14C7A707-1EF3-408C-BF54-300D79F23ACD}" srcId="{1C30CB34-2FD9-4D6F-832E-552098BED460}" destId="{E8A11B46-9B02-4BC1-B479-44F3D377901E}" srcOrd="0" destOrd="0" parTransId="{86858A4E-FBE4-41DE-A992-E7F3D9B9BB9B}" sibTransId="{C48F0104-60D6-4E3B-90A6-D2A435B4FD8A}"/>
    <dgm:cxn modelId="{07D5B3CC-1A8B-40FE-B89E-93B3C73DCF70}" srcId="{1C30CB34-2FD9-4D6F-832E-552098BED460}" destId="{DEA1E877-7A4C-4357-AFEF-D7DF56213B34}" srcOrd="3" destOrd="0" parTransId="{8471A7F4-C4E4-45D9-986E-E440C3D1303E}" sibTransId="{2099ABD8-F708-45AA-97CC-9824FBD2EEC8}"/>
    <dgm:cxn modelId="{A1794B79-ECAE-4D44-9571-1E501BDE55FD}" type="presOf" srcId="{802B5523-85CF-4466-A96C-55E6A563C3F5}" destId="{5A9DA645-9CC8-4734-9571-39BEC0C1A46D}" srcOrd="0" destOrd="0" presId="urn:microsoft.com/office/officeart/2008/layout/SquareAccentList"/>
    <dgm:cxn modelId="{1543B30D-2964-4B44-9A8F-7134F391D8CF}" type="presOf" srcId="{E8A11B46-9B02-4BC1-B479-44F3D377901E}" destId="{9F7B0E26-FD90-4E05-ADEA-AE92E100898A}" srcOrd="0" destOrd="0" presId="urn:microsoft.com/office/officeart/2008/layout/SquareAccentList"/>
    <dgm:cxn modelId="{822BE2A9-9E63-4B5B-8101-2797FA57C29B}" srcId="{2E23B7AE-554E-4C0B-8EF1-07CD2C14807A}" destId="{BDFFC6E2-9A40-4404-9612-6D0D43EF8EEA}" srcOrd="2" destOrd="0" parTransId="{4B80EECF-900E-4700-8BED-491D3B0496D8}" sibTransId="{4E21EE54-DD5A-4A7E-8BC0-CDE04EB87DD7}"/>
    <dgm:cxn modelId="{F9AB0F1D-B40C-49D3-A24A-8154CA9A5C9E}" type="presOf" srcId="{D37EBCAE-8175-4C39-B20E-288A7DF04126}" destId="{596B3353-2E71-4F6F-AA31-D0E9B16202E7}" srcOrd="0" destOrd="0" presId="urn:microsoft.com/office/officeart/2008/layout/SquareAccentList"/>
    <dgm:cxn modelId="{B5DF019D-C583-4993-A8CD-F921BF9EDFB3}" type="presOf" srcId="{1C30CB34-2FD9-4D6F-832E-552098BED460}" destId="{AC1B8FBC-CDCE-4813-B265-40DE9DE62D2D}" srcOrd="0" destOrd="0" presId="urn:microsoft.com/office/officeart/2008/layout/SquareAccentList"/>
    <dgm:cxn modelId="{DA0D9F21-1695-4747-879D-DECF0A801E61}" srcId="{2E23B7AE-554E-4C0B-8EF1-07CD2C14807A}" destId="{D37EBCAE-8175-4C39-B20E-288A7DF04126}" srcOrd="3" destOrd="0" parTransId="{117564BC-95F2-422C-AF49-0AC5D4B93C5A}" sibTransId="{5178DADC-5E8D-4023-886D-58B61FB1B480}"/>
    <dgm:cxn modelId="{D4F0ABC3-2536-42D3-8679-1CF4C05E0483}" srcId="{2E23B7AE-554E-4C0B-8EF1-07CD2C14807A}" destId="{802B5523-85CF-4466-A96C-55E6A563C3F5}" srcOrd="0" destOrd="0" parTransId="{2DA364C5-9CC4-4149-A1CD-D93EBAB5AC68}" sibTransId="{755B9C50-8D54-4369-AAC3-3A5696B8AF2D}"/>
    <dgm:cxn modelId="{5E8192E3-A779-4299-84C4-05D4D46DF0BC}" type="presOf" srcId="{DEA1E877-7A4C-4357-AFEF-D7DF56213B34}" destId="{45C76C04-004B-410D-A103-E7142BC83B7E}" srcOrd="0" destOrd="0" presId="urn:microsoft.com/office/officeart/2008/layout/SquareAccentList"/>
    <dgm:cxn modelId="{C6E16167-9636-4301-8A13-3B601181EAA4}" type="presOf" srcId="{A18FA761-0203-47F2-92CD-4C3851370B32}" destId="{1A7820C3-FB04-432E-B2BE-8A86FB541E37}" srcOrd="0" destOrd="0" presId="urn:microsoft.com/office/officeart/2008/layout/SquareAccentList"/>
    <dgm:cxn modelId="{B80933BF-9F13-4A92-BED6-A22980C49C35}" type="presOf" srcId="{6B14D0A8-2E95-462B-A969-A23F330EFE1F}" destId="{4A9E779B-F279-4CFD-B45E-28D9F2CF009C}" srcOrd="0" destOrd="0" presId="urn:microsoft.com/office/officeart/2008/layout/SquareAccentList"/>
    <dgm:cxn modelId="{100C1F1D-38DA-4F98-BB98-BD2EF696ADF9}" srcId="{2E23B7AE-554E-4C0B-8EF1-07CD2C14807A}" destId="{307F89A6-A8F4-436C-A40C-B923353FEAF7}" srcOrd="1" destOrd="0" parTransId="{9AE7780F-FB0F-4BDA-898F-2E610C0F5A06}" sibTransId="{2275FE07-3B90-419E-B5AF-AAE266EF5DB7}"/>
    <dgm:cxn modelId="{02566A44-3B6A-4B85-8755-229F4F5E20F5}" type="presOf" srcId="{92169209-6A1A-4811-A707-6C5E2C83F687}" destId="{47D320DB-F4FB-400C-9640-7844DE720301}" srcOrd="0" destOrd="0" presId="urn:microsoft.com/office/officeart/2008/layout/SquareAccentList"/>
    <dgm:cxn modelId="{4803F5B0-AA5B-4506-8951-7A055362FB69}" srcId="{A18FA761-0203-47F2-92CD-4C3851370B32}" destId="{1C30CB34-2FD9-4D6F-832E-552098BED460}" srcOrd="1" destOrd="0" parTransId="{8083E3CC-C11F-407E-A09D-1DDFD60DF56A}" sibTransId="{BABDC75A-80FA-446E-A632-3922061F13E5}"/>
    <dgm:cxn modelId="{48A1380E-55E6-4312-BA7F-CB007AD51A5B}" srcId="{1C30CB34-2FD9-4D6F-832E-552098BED460}" destId="{DC674C89-A12A-440D-9560-5FA5C222E7F3}" srcOrd="4" destOrd="0" parTransId="{C00ED106-BB64-4F98-A1C9-0ADC590E2120}" sibTransId="{30917D6E-4CCA-42A4-8DC1-04AC62583DE4}"/>
    <dgm:cxn modelId="{9A48F0C3-606E-47C2-AD75-5936EDF2B7B3}" type="presParOf" srcId="{1A7820C3-FB04-432E-B2BE-8A86FB541E37}" destId="{EF5A1DAF-85E1-4EBC-AF06-043A0073B602}" srcOrd="0" destOrd="0" presId="urn:microsoft.com/office/officeart/2008/layout/SquareAccentList"/>
    <dgm:cxn modelId="{A0F4614E-584D-4159-9815-AD3EA75302F3}" type="presParOf" srcId="{EF5A1DAF-85E1-4EBC-AF06-043A0073B602}" destId="{D36E24FB-ABB3-4593-81D1-1055CE6E9B55}" srcOrd="0" destOrd="0" presId="urn:microsoft.com/office/officeart/2008/layout/SquareAccentList"/>
    <dgm:cxn modelId="{8FF89525-E26F-4C0B-802B-DA6A22AB95C9}" type="presParOf" srcId="{D36E24FB-ABB3-4593-81D1-1055CE6E9B55}" destId="{BCF66960-7C93-4093-9025-E0DF5DD335BF}" srcOrd="0" destOrd="0" presId="urn:microsoft.com/office/officeart/2008/layout/SquareAccentList"/>
    <dgm:cxn modelId="{4C898BFF-9941-422E-9085-66A9E02E7016}" type="presParOf" srcId="{D36E24FB-ABB3-4593-81D1-1055CE6E9B55}" destId="{0D0F21F2-7ED3-4B50-A8F6-F579CE5A5759}" srcOrd="1" destOrd="0" presId="urn:microsoft.com/office/officeart/2008/layout/SquareAccentList"/>
    <dgm:cxn modelId="{4F5BB9B5-E616-4D7F-B689-2023A1525470}" type="presParOf" srcId="{D36E24FB-ABB3-4593-81D1-1055CE6E9B55}" destId="{CF21CD4E-F29E-4366-B9A0-792125F6CD5D}" srcOrd="2" destOrd="0" presId="urn:microsoft.com/office/officeart/2008/layout/SquareAccentList"/>
    <dgm:cxn modelId="{78BB6921-CDF1-455A-BDC9-5A9B16E1B37D}" type="presParOf" srcId="{EF5A1DAF-85E1-4EBC-AF06-043A0073B602}" destId="{02871FB3-838D-482E-A5E2-12B1EEF16BC3}" srcOrd="1" destOrd="0" presId="urn:microsoft.com/office/officeart/2008/layout/SquareAccentList"/>
    <dgm:cxn modelId="{4EB326B7-89D2-442D-ADDE-6C64612180AD}" type="presParOf" srcId="{02871FB3-838D-482E-A5E2-12B1EEF16BC3}" destId="{2E1ED3C0-45A4-495C-B866-8846FECC818A}" srcOrd="0" destOrd="0" presId="urn:microsoft.com/office/officeart/2008/layout/SquareAccentList"/>
    <dgm:cxn modelId="{617E6173-287B-4D52-A75B-2AD0FACA962E}" type="presParOf" srcId="{2E1ED3C0-45A4-495C-B866-8846FECC818A}" destId="{A818A80A-A3CE-453B-9935-5332AEAA594C}" srcOrd="0" destOrd="0" presId="urn:microsoft.com/office/officeart/2008/layout/SquareAccentList"/>
    <dgm:cxn modelId="{196ECE37-521A-4E5D-95F6-FD4F7DBE38CF}" type="presParOf" srcId="{2E1ED3C0-45A4-495C-B866-8846FECC818A}" destId="{5A9DA645-9CC8-4734-9571-39BEC0C1A46D}" srcOrd="1" destOrd="0" presId="urn:microsoft.com/office/officeart/2008/layout/SquareAccentList"/>
    <dgm:cxn modelId="{E96EE351-1885-4401-8D20-DBE041CF343D}" type="presParOf" srcId="{02871FB3-838D-482E-A5E2-12B1EEF16BC3}" destId="{C991B8E5-84A5-4944-8373-4F1FDBDBD3BC}" srcOrd="1" destOrd="0" presId="urn:microsoft.com/office/officeart/2008/layout/SquareAccentList"/>
    <dgm:cxn modelId="{5C8D4C68-8C34-423A-9646-593811ED548B}" type="presParOf" srcId="{C991B8E5-84A5-4944-8373-4F1FDBDBD3BC}" destId="{1202E27E-BBC6-4D1C-8670-4C358625924B}" srcOrd="0" destOrd="0" presId="urn:microsoft.com/office/officeart/2008/layout/SquareAccentList"/>
    <dgm:cxn modelId="{5CBC0A3D-FDF1-46D2-82BC-66E12A4F8CB9}" type="presParOf" srcId="{C991B8E5-84A5-4944-8373-4F1FDBDBD3BC}" destId="{BC54D025-F2CA-4A11-8E61-32C4E4C97E8A}" srcOrd="1" destOrd="0" presId="urn:microsoft.com/office/officeart/2008/layout/SquareAccentList"/>
    <dgm:cxn modelId="{FF5881B2-4309-48C2-82B0-CFB06BB6A3B6}" type="presParOf" srcId="{02871FB3-838D-482E-A5E2-12B1EEF16BC3}" destId="{FFF75A41-88A5-432E-A4E8-88D8FE29BF10}" srcOrd="2" destOrd="0" presId="urn:microsoft.com/office/officeart/2008/layout/SquareAccentList"/>
    <dgm:cxn modelId="{A0ECFA6F-C06E-430F-959A-C2E8DB3B43C5}" type="presParOf" srcId="{FFF75A41-88A5-432E-A4E8-88D8FE29BF10}" destId="{D55DF152-C207-4F1B-9844-3D59D9497080}" srcOrd="0" destOrd="0" presId="urn:microsoft.com/office/officeart/2008/layout/SquareAccentList"/>
    <dgm:cxn modelId="{26290F4E-8398-4347-8C4A-0847FDC6254E}" type="presParOf" srcId="{FFF75A41-88A5-432E-A4E8-88D8FE29BF10}" destId="{66643486-E055-4213-9887-4D2B40F6DEFE}" srcOrd="1" destOrd="0" presId="urn:microsoft.com/office/officeart/2008/layout/SquareAccentList"/>
    <dgm:cxn modelId="{A039C23A-CB93-4D18-837D-43B104AF4076}" type="presParOf" srcId="{02871FB3-838D-482E-A5E2-12B1EEF16BC3}" destId="{7BB77BF3-3479-4F71-BF16-43C4F0A934D5}" srcOrd="3" destOrd="0" presId="urn:microsoft.com/office/officeart/2008/layout/SquareAccentList"/>
    <dgm:cxn modelId="{71C97EA0-A365-4CF5-BEB3-4763BEA8D032}" type="presParOf" srcId="{7BB77BF3-3479-4F71-BF16-43C4F0A934D5}" destId="{52805823-34A6-4B1A-935C-9F26DE1373D4}" srcOrd="0" destOrd="0" presId="urn:microsoft.com/office/officeart/2008/layout/SquareAccentList"/>
    <dgm:cxn modelId="{BAE2E5DA-0772-48C7-9A51-19344219F27C}" type="presParOf" srcId="{7BB77BF3-3479-4F71-BF16-43C4F0A934D5}" destId="{596B3353-2E71-4F6F-AA31-D0E9B16202E7}" srcOrd="1" destOrd="0" presId="urn:microsoft.com/office/officeart/2008/layout/SquareAccentList"/>
    <dgm:cxn modelId="{8932C534-E901-4B46-98DD-78AB574E2370}" type="presParOf" srcId="{02871FB3-838D-482E-A5E2-12B1EEF16BC3}" destId="{D7F24195-C71C-45AE-8283-5772D1E4BC7B}" srcOrd="4" destOrd="0" presId="urn:microsoft.com/office/officeart/2008/layout/SquareAccentList"/>
    <dgm:cxn modelId="{23EA2890-22A7-4BF4-94CA-E66D50D5E1ED}" type="presParOf" srcId="{D7F24195-C71C-45AE-8283-5772D1E4BC7B}" destId="{573C3947-B1FC-4F32-AB64-9C66E7AA3FC3}" srcOrd="0" destOrd="0" presId="urn:microsoft.com/office/officeart/2008/layout/SquareAccentList"/>
    <dgm:cxn modelId="{6A0FFD23-486C-4EB5-9041-BFE7166BB0F6}" type="presParOf" srcId="{D7F24195-C71C-45AE-8283-5772D1E4BC7B}" destId="{865C6E9D-57E4-45CF-A641-3DBE9A42BE06}" srcOrd="1" destOrd="0" presId="urn:microsoft.com/office/officeart/2008/layout/SquareAccentList"/>
    <dgm:cxn modelId="{11726DFA-02B7-4215-ACB5-08C701CE7551}" type="presParOf" srcId="{02871FB3-838D-482E-A5E2-12B1EEF16BC3}" destId="{767FFF0C-9F4A-4360-99D4-2BF78696B264}" srcOrd="5" destOrd="0" presId="urn:microsoft.com/office/officeart/2008/layout/SquareAccentList"/>
    <dgm:cxn modelId="{08372AEC-EF7A-4427-99D8-97486CE47A23}" type="presParOf" srcId="{767FFF0C-9F4A-4360-99D4-2BF78696B264}" destId="{CD8F7CF8-4E1F-467C-9FA9-B6D40B0DF39F}" srcOrd="0" destOrd="0" presId="urn:microsoft.com/office/officeart/2008/layout/SquareAccentList"/>
    <dgm:cxn modelId="{07F28B14-C704-45DB-B19E-D8639A92C2EC}" type="presParOf" srcId="{767FFF0C-9F4A-4360-99D4-2BF78696B264}" destId="{4A9E779B-F279-4CFD-B45E-28D9F2CF009C}" srcOrd="1" destOrd="0" presId="urn:microsoft.com/office/officeart/2008/layout/SquareAccentList"/>
    <dgm:cxn modelId="{A44C6A4B-56A1-4387-96DC-A8DE18C09F70}" type="presParOf" srcId="{1A7820C3-FB04-432E-B2BE-8A86FB541E37}" destId="{05C0C886-C9AB-4332-965D-30C417650D03}" srcOrd="1" destOrd="0" presId="urn:microsoft.com/office/officeart/2008/layout/SquareAccentList"/>
    <dgm:cxn modelId="{E4899B3E-8572-400C-8D3B-C0EC1AE59DBC}" type="presParOf" srcId="{05C0C886-C9AB-4332-965D-30C417650D03}" destId="{72523DCC-7EF7-49B4-ADA2-4AE66D177806}" srcOrd="0" destOrd="0" presId="urn:microsoft.com/office/officeart/2008/layout/SquareAccentList"/>
    <dgm:cxn modelId="{4F7C39B5-4F0A-42EB-913A-5C6F94F9AE01}" type="presParOf" srcId="{72523DCC-7EF7-49B4-ADA2-4AE66D177806}" destId="{C35CF644-C76D-44BA-8AF7-F1CA570219E2}" srcOrd="0" destOrd="0" presId="urn:microsoft.com/office/officeart/2008/layout/SquareAccentList"/>
    <dgm:cxn modelId="{AD3BEDE6-8888-4A2A-957A-A82972EAFC5B}" type="presParOf" srcId="{72523DCC-7EF7-49B4-ADA2-4AE66D177806}" destId="{932392F0-BF2B-4290-84FF-D362792C1E94}" srcOrd="1" destOrd="0" presId="urn:microsoft.com/office/officeart/2008/layout/SquareAccentList"/>
    <dgm:cxn modelId="{08CAF03D-8E29-47CB-8333-EA8F392B0479}" type="presParOf" srcId="{72523DCC-7EF7-49B4-ADA2-4AE66D177806}" destId="{AC1B8FBC-CDCE-4813-B265-40DE9DE62D2D}" srcOrd="2" destOrd="0" presId="urn:microsoft.com/office/officeart/2008/layout/SquareAccentList"/>
    <dgm:cxn modelId="{80BCDAC8-F00F-4F1A-9879-80A5701C2693}" type="presParOf" srcId="{05C0C886-C9AB-4332-965D-30C417650D03}" destId="{F05298E7-189D-4290-89FF-7C0711796E9B}" srcOrd="1" destOrd="0" presId="urn:microsoft.com/office/officeart/2008/layout/SquareAccentList"/>
    <dgm:cxn modelId="{EA8FA1ED-75A5-4EFA-8C9A-CB6A52ED4DC6}" type="presParOf" srcId="{F05298E7-189D-4290-89FF-7C0711796E9B}" destId="{F17504B0-7C60-4969-ADD4-F248C3919ED9}" srcOrd="0" destOrd="0" presId="urn:microsoft.com/office/officeart/2008/layout/SquareAccentList"/>
    <dgm:cxn modelId="{6C291CE3-8E97-414A-BF83-EECFFDCC922E}" type="presParOf" srcId="{F17504B0-7C60-4969-ADD4-F248C3919ED9}" destId="{AB8BBE1A-AE53-4BDA-9171-7D6AF60C9AAF}" srcOrd="0" destOrd="0" presId="urn:microsoft.com/office/officeart/2008/layout/SquareAccentList"/>
    <dgm:cxn modelId="{D8647EA8-842C-447F-8F7A-06C68EAD78F3}" type="presParOf" srcId="{F17504B0-7C60-4969-ADD4-F248C3919ED9}" destId="{9F7B0E26-FD90-4E05-ADEA-AE92E100898A}" srcOrd="1" destOrd="0" presId="urn:microsoft.com/office/officeart/2008/layout/SquareAccentList"/>
    <dgm:cxn modelId="{C00E2FFE-3AAF-4A58-AD4E-E90B01ACF616}" type="presParOf" srcId="{F05298E7-189D-4290-89FF-7C0711796E9B}" destId="{F97ECBE5-2BF7-4EF7-B69E-BA502B077F38}" srcOrd="1" destOrd="0" presId="urn:microsoft.com/office/officeart/2008/layout/SquareAccentList"/>
    <dgm:cxn modelId="{0A6BE0FF-5A72-4CDB-AC7E-A76245B7E0F3}" type="presParOf" srcId="{F97ECBE5-2BF7-4EF7-B69E-BA502B077F38}" destId="{3F238400-0B83-4876-B8AE-CA0F0D1CC629}" srcOrd="0" destOrd="0" presId="urn:microsoft.com/office/officeart/2008/layout/SquareAccentList"/>
    <dgm:cxn modelId="{20E4B931-1DCC-4988-ADD1-095E0F09FB71}" type="presParOf" srcId="{F97ECBE5-2BF7-4EF7-B69E-BA502B077F38}" destId="{47D320DB-F4FB-400C-9640-7844DE720301}" srcOrd="1" destOrd="0" presId="urn:microsoft.com/office/officeart/2008/layout/SquareAccentList"/>
    <dgm:cxn modelId="{1C7458DD-B6D8-440D-9281-0F57F4DF380E}" type="presParOf" srcId="{F05298E7-189D-4290-89FF-7C0711796E9B}" destId="{F05BE4BE-12D7-4C32-BCCD-1C1DE1CB888E}" srcOrd="2" destOrd="0" presId="urn:microsoft.com/office/officeart/2008/layout/SquareAccentList"/>
    <dgm:cxn modelId="{7CE97B0E-B0DB-442F-A171-86FBA0E026C8}" type="presParOf" srcId="{F05BE4BE-12D7-4C32-BCCD-1C1DE1CB888E}" destId="{18991E8F-44A8-42C7-9516-CA8369CE552D}" srcOrd="0" destOrd="0" presId="urn:microsoft.com/office/officeart/2008/layout/SquareAccentList"/>
    <dgm:cxn modelId="{E22CCAFE-1F7D-4019-A40C-BB1B311907A1}" type="presParOf" srcId="{F05BE4BE-12D7-4C32-BCCD-1C1DE1CB888E}" destId="{6169BD50-BFCE-4C03-B188-4626FA964331}" srcOrd="1" destOrd="0" presId="urn:microsoft.com/office/officeart/2008/layout/SquareAccentList"/>
    <dgm:cxn modelId="{965DBD70-3CB7-4ABA-BF8F-3C11F84882E2}" type="presParOf" srcId="{F05298E7-189D-4290-89FF-7C0711796E9B}" destId="{C943FAEF-F7F7-4883-A2CB-25E346068078}" srcOrd="3" destOrd="0" presId="urn:microsoft.com/office/officeart/2008/layout/SquareAccentList"/>
    <dgm:cxn modelId="{56E8D965-EC32-4CEF-AF02-08A473847197}" type="presParOf" srcId="{C943FAEF-F7F7-4883-A2CB-25E346068078}" destId="{60BE5BA7-BC56-4FD0-85D5-35E23CAD2399}" srcOrd="0" destOrd="0" presId="urn:microsoft.com/office/officeart/2008/layout/SquareAccentList"/>
    <dgm:cxn modelId="{0865DCFC-FAC4-4004-80CE-FB04A35CAADF}" type="presParOf" srcId="{C943FAEF-F7F7-4883-A2CB-25E346068078}" destId="{45C76C04-004B-410D-A103-E7142BC83B7E}" srcOrd="1" destOrd="0" presId="urn:microsoft.com/office/officeart/2008/layout/SquareAccentList"/>
    <dgm:cxn modelId="{D3306131-ED06-4242-8384-0CA6E5AF5647}" type="presParOf" srcId="{F05298E7-189D-4290-89FF-7C0711796E9B}" destId="{9EA6119A-94AF-4247-AEE0-0DAF62AA8CFF}" srcOrd="4" destOrd="0" presId="urn:microsoft.com/office/officeart/2008/layout/SquareAccentList"/>
    <dgm:cxn modelId="{B607DE4D-2F9A-4F44-AE01-B84623B3F84A}" type="presParOf" srcId="{9EA6119A-94AF-4247-AEE0-0DAF62AA8CFF}" destId="{5202C56F-EEFA-4ED8-9D25-AE493EEBB602}" srcOrd="0" destOrd="0" presId="urn:microsoft.com/office/officeart/2008/layout/SquareAccentList"/>
    <dgm:cxn modelId="{0B918FA8-2DD8-4AE8-926B-E63BD88DC978}" type="presParOf" srcId="{9EA6119A-94AF-4247-AEE0-0DAF62AA8CFF}" destId="{96E296A8-F9CB-47D8-909C-DA67DF699883}" srcOrd="1" destOrd="0" presId="urn:microsoft.com/office/officeart/2008/layout/SquareAccentList"/>
    <dgm:cxn modelId="{61B00B89-4289-41E4-8B13-EE0A5BE6F9E2}" type="presParOf" srcId="{F05298E7-189D-4290-89FF-7C0711796E9B}" destId="{E534DE04-85F5-4941-A6A8-F0BD814F0016}" srcOrd="5" destOrd="0" presId="urn:microsoft.com/office/officeart/2008/layout/SquareAccentList"/>
    <dgm:cxn modelId="{B492D753-D72E-4688-A901-80174CAD1534}" type="presParOf" srcId="{E534DE04-85F5-4941-A6A8-F0BD814F0016}" destId="{675BDB46-BBC9-450E-9245-446A028BC159}" srcOrd="0" destOrd="0" presId="urn:microsoft.com/office/officeart/2008/layout/SquareAccentList"/>
    <dgm:cxn modelId="{22F1FD7B-627A-4F37-B424-CD710AC1A6FA}" type="presParOf" srcId="{E534DE04-85F5-4941-A6A8-F0BD814F0016}" destId="{5BE43802-B562-4436-B0B1-8E4828D4577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2EAEF-D51A-4F23-85A3-E6179245B6D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AU"/>
        </a:p>
      </dgm:t>
    </dgm:pt>
    <dgm:pt modelId="{927C9A02-1CE5-4D6A-BBBC-4293C58B1DAF}">
      <dgm:prSet phldrT="[Text]"/>
      <dgm:spPr>
        <a:solidFill>
          <a:schemeClr val="accent2"/>
        </a:solidFill>
      </dgm:spPr>
      <dgm:t>
        <a:bodyPr/>
        <a:lstStyle/>
        <a:p>
          <a:r>
            <a:rPr lang="en-AU" dirty="0" smtClean="0"/>
            <a:t>Accurate safety data</a:t>
          </a:r>
          <a:endParaRPr lang="en-AU" dirty="0"/>
        </a:p>
      </dgm:t>
    </dgm:pt>
    <dgm:pt modelId="{F564DEDC-581C-4B5C-8882-BC21075F04D9}" type="parTrans" cxnId="{64FF7BFD-161E-456B-A958-71F0B06D3F8C}">
      <dgm:prSet/>
      <dgm:spPr/>
      <dgm:t>
        <a:bodyPr/>
        <a:lstStyle/>
        <a:p>
          <a:endParaRPr lang="en-AU"/>
        </a:p>
      </dgm:t>
    </dgm:pt>
    <dgm:pt modelId="{FCCD900C-D955-402D-94F2-37551341926A}" type="sibTrans" cxnId="{64FF7BFD-161E-456B-A958-71F0B06D3F8C}">
      <dgm:prSet/>
      <dgm:spPr/>
      <dgm:t>
        <a:bodyPr/>
        <a:lstStyle/>
        <a:p>
          <a:endParaRPr lang="en-AU"/>
        </a:p>
      </dgm:t>
    </dgm:pt>
    <dgm:pt modelId="{5D110658-BFAC-4E1D-A9FF-B48B5D1ED4FE}">
      <dgm:prSet phldrT="[Text]"/>
      <dgm:spPr>
        <a:solidFill>
          <a:schemeClr val="accent5"/>
        </a:solidFill>
      </dgm:spPr>
      <dgm:t>
        <a:bodyPr/>
        <a:lstStyle/>
        <a:p>
          <a:r>
            <a:rPr lang="en-AU" dirty="0" smtClean="0"/>
            <a:t>Send assessments to enterprise participants</a:t>
          </a:r>
          <a:endParaRPr lang="en-AU" dirty="0"/>
        </a:p>
      </dgm:t>
    </dgm:pt>
    <dgm:pt modelId="{DC62B30E-FEE7-4FAA-8A40-CDA15E084A2F}" type="parTrans" cxnId="{998F61CF-C8A0-4D53-B8A1-6F17D6A11477}">
      <dgm:prSet/>
      <dgm:spPr/>
      <dgm:t>
        <a:bodyPr/>
        <a:lstStyle/>
        <a:p>
          <a:endParaRPr lang="en-AU"/>
        </a:p>
      </dgm:t>
    </dgm:pt>
    <dgm:pt modelId="{D2391D13-E048-4675-94B1-0164A555B064}" type="sibTrans" cxnId="{998F61CF-C8A0-4D53-B8A1-6F17D6A11477}">
      <dgm:prSet/>
      <dgm:spPr>
        <a:solidFill>
          <a:schemeClr val="bg1">
            <a:lumMod val="85000"/>
          </a:schemeClr>
        </a:solidFill>
      </dgm:spPr>
      <dgm:t>
        <a:bodyPr/>
        <a:lstStyle/>
        <a:p>
          <a:endParaRPr lang="en-AU"/>
        </a:p>
      </dgm:t>
    </dgm:pt>
    <dgm:pt modelId="{72CF8F75-401E-43C6-BC3B-58EF7A07A5E0}">
      <dgm:prSet phldrT="[Text]"/>
      <dgm:spPr>
        <a:solidFill>
          <a:schemeClr val="accent5"/>
        </a:solidFill>
      </dgm:spPr>
      <dgm:t>
        <a:bodyPr/>
        <a:lstStyle/>
        <a:p>
          <a:r>
            <a:rPr lang="en-AU" dirty="0" smtClean="0"/>
            <a:t>Generate data</a:t>
          </a:r>
          <a:endParaRPr lang="en-AU" dirty="0"/>
        </a:p>
      </dgm:t>
    </dgm:pt>
    <dgm:pt modelId="{FB1D8A9A-9B80-4BD3-B543-FDF67C36BC53}" type="parTrans" cxnId="{7AE96D7F-8D74-426F-B8BA-EC4C5BD2CA66}">
      <dgm:prSet/>
      <dgm:spPr/>
      <dgm:t>
        <a:bodyPr/>
        <a:lstStyle/>
        <a:p>
          <a:endParaRPr lang="en-AU"/>
        </a:p>
      </dgm:t>
    </dgm:pt>
    <dgm:pt modelId="{8E280382-DA24-4FF1-B727-17BCD8DA181D}" type="sibTrans" cxnId="{7AE96D7F-8D74-426F-B8BA-EC4C5BD2CA66}">
      <dgm:prSet/>
      <dgm:spPr>
        <a:solidFill>
          <a:schemeClr val="bg1">
            <a:lumMod val="85000"/>
          </a:schemeClr>
        </a:solidFill>
      </dgm:spPr>
      <dgm:t>
        <a:bodyPr/>
        <a:lstStyle/>
        <a:p>
          <a:endParaRPr lang="en-AU"/>
        </a:p>
      </dgm:t>
    </dgm:pt>
    <dgm:pt modelId="{655D87DA-C13B-4260-AA02-BDE555EFFF2B}">
      <dgm:prSet phldrT="[Text]"/>
      <dgm:spPr>
        <a:solidFill>
          <a:schemeClr val="accent5"/>
        </a:solidFill>
      </dgm:spPr>
      <dgm:t>
        <a:bodyPr/>
        <a:lstStyle/>
        <a:p>
          <a:r>
            <a:rPr lang="en-AU" dirty="0" smtClean="0"/>
            <a:t>Evaluate data</a:t>
          </a:r>
          <a:endParaRPr lang="en-AU" dirty="0"/>
        </a:p>
      </dgm:t>
    </dgm:pt>
    <dgm:pt modelId="{61D521BE-D3E3-4ADB-B37D-28531E00FDD5}" type="parTrans" cxnId="{761DA31E-4AE3-49A0-B071-789C74E29ED6}">
      <dgm:prSet/>
      <dgm:spPr/>
      <dgm:t>
        <a:bodyPr/>
        <a:lstStyle/>
        <a:p>
          <a:endParaRPr lang="en-AU"/>
        </a:p>
      </dgm:t>
    </dgm:pt>
    <dgm:pt modelId="{D8739E09-05D1-4F01-9642-DB8C39E8CC01}" type="sibTrans" cxnId="{761DA31E-4AE3-49A0-B071-789C74E29ED6}">
      <dgm:prSet/>
      <dgm:spPr>
        <a:solidFill>
          <a:schemeClr val="bg1">
            <a:lumMod val="85000"/>
          </a:schemeClr>
        </a:solidFill>
      </dgm:spPr>
      <dgm:t>
        <a:bodyPr/>
        <a:lstStyle/>
        <a:p>
          <a:endParaRPr lang="en-AU"/>
        </a:p>
      </dgm:t>
    </dgm:pt>
    <dgm:pt modelId="{A6E043CF-E992-49F0-AB1F-F43605122500}">
      <dgm:prSet phldrT="[Text]"/>
      <dgm:spPr>
        <a:solidFill>
          <a:schemeClr val="accent5"/>
        </a:solidFill>
      </dgm:spPr>
      <dgm:t>
        <a:bodyPr/>
        <a:lstStyle/>
        <a:p>
          <a:r>
            <a:rPr lang="en-AU" dirty="0" smtClean="0"/>
            <a:t>Score data</a:t>
          </a:r>
          <a:endParaRPr lang="en-AU" dirty="0"/>
        </a:p>
      </dgm:t>
    </dgm:pt>
    <dgm:pt modelId="{E29C1289-DCA2-4A0E-B238-AE36D56866F9}" type="parTrans" cxnId="{A343C02C-8F4D-475A-BAC0-182F458FECAF}">
      <dgm:prSet/>
      <dgm:spPr/>
      <dgm:t>
        <a:bodyPr/>
        <a:lstStyle/>
        <a:p>
          <a:endParaRPr lang="en-AU"/>
        </a:p>
      </dgm:t>
    </dgm:pt>
    <dgm:pt modelId="{34C3280E-D32D-47A8-8101-7200D254A101}" type="sibTrans" cxnId="{A343C02C-8F4D-475A-BAC0-182F458FECAF}">
      <dgm:prSet/>
      <dgm:spPr>
        <a:solidFill>
          <a:schemeClr val="bg1">
            <a:lumMod val="85000"/>
          </a:schemeClr>
        </a:solidFill>
      </dgm:spPr>
      <dgm:t>
        <a:bodyPr/>
        <a:lstStyle/>
        <a:p>
          <a:endParaRPr lang="en-AU"/>
        </a:p>
      </dgm:t>
    </dgm:pt>
    <dgm:pt modelId="{427D5A6C-1532-4789-83E2-6523254A3BC7}">
      <dgm:prSet phldrT="[Text]"/>
      <dgm:spPr>
        <a:solidFill>
          <a:schemeClr val="accent5"/>
        </a:solidFill>
      </dgm:spPr>
      <dgm:t>
        <a:bodyPr/>
        <a:lstStyle/>
        <a:p>
          <a:r>
            <a:rPr lang="en-AU" dirty="0" smtClean="0"/>
            <a:t>Evaluate agreement among participants</a:t>
          </a:r>
          <a:endParaRPr lang="en-AU" dirty="0"/>
        </a:p>
      </dgm:t>
    </dgm:pt>
    <dgm:pt modelId="{6B46B62E-E905-4091-A703-338B91972318}" type="parTrans" cxnId="{C3E1E6BE-DBC4-4472-AB12-6A77B91BBEDA}">
      <dgm:prSet/>
      <dgm:spPr/>
      <dgm:t>
        <a:bodyPr/>
        <a:lstStyle/>
        <a:p>
          <a:endParaRPr lang="en-AU"/>
        </a:p>
      </dgm:t>
    </dgm:pt>
    <dgm:pt modelId="{88043FD3-0B17-457A-90B7-0136C2DD9D20}" type="sibTrans" cxnId="{C3E1E6BE-DBC4-4472-AB12-6A77B91BBEDA}">
      <dgm:prSet/>
      <dgm:spPr>
        <a:solidFill>
          <a:schemeClr val="bg1">
            <a:lumMod val="85000"/>
          </a:schemeClr>
        </a:solidFill>
      </dgm:spPr>
      <dgm:t>
        <a:bodyPr/>
        <a:lstStyle/>
        <a:p>
          <a:endParaRPr lang="en-AU"/>
        </a:p>
      </dgm:t>
    </dgm:pt>
    <dgm:pt modelId="{C7D8A79A-20FA-4D16-9155-8B68B5503169}" type="pres">
      <dgm:prSet presAssocID="{1782EAEF-D51A-4F23-85A3-E6179245B6D9}" presName="Name0" presStyleCnt="0">
        <dgm:presLayoutVars>
          <dgm:chMax val="1"/>
          <dgm:dir/>
          <dgm:animLvl val="ctr"/>
          <dgm:resizeHandles val="exact"/>
        </dgm:presLayoutVars>
      </dgm:prSet>
      <dgm:spPr/>
      <dgm:t>
        <a:bodyPr/>
        <a:lstStyle/>
        <a:p>
          <a:endParaRPr lang="en-US"/>
        </a:p>
      </dgm:t>
    </dgm:pt>
    <dgm:pt modelId="{893A33FF-EE9C-483A-AD1C-106E203F16B5}" type="pres">
      <dgm:prSet presAssocID="{927C9A02-1CE5-4D6A-BBBC-4293C58B1DAF}" presName="centerShape" presStyleLbl="node0" presStyleIdx="0" presStyleCnt="1"/>
      <dgm:spPr/>
      <dgm:t>
        <a:bodyPr/>
        <a:lstStyle/>
        <a:p>
          <a:endParaRPr lang="en-AU"/>
        </a:p>
      </dgm:t>
    </dgm:pt>
    <dgm:pt modelId="{21B8C31F-12E1-49A2-9E07-A9ABE4D0DCEC}" type="pres">
      <dgm:prSet presAssocID="{5D110658-BFAC-4E1D-A9FF-B48B5D1ED4FE}" presName="node" presStyleLbl="node1" presStyleIdx="0" presStyleCnt="5">
        <dgm:presLayoutVars>
          <dgm:bulletEnabled val="1"/>
        </dgm:presLayoutVars>
      </dgm:prSet>
      <dgm:spPr/>
      <dgm:t>
        <a:bodyPr/>
        <a:lstStyle/>
        <a:p>
          <a:endParaRPr lang="en-AU"/>
        </a:p>
      </dgm:t>
    </dgm:pt>
    <dgm:pt modelId="{31CABC56-6C17-4EFE-8ACD-B0B98AFEEBBB}" type="pres">
      <dgm:prSet presAssocID="{5D110658-BFAC-4E1D-A9FF-B48B5D1ED4FE}" presName="dummy" presStyleCnt="0"/>
      <dgm:spPr/>
    </dgm:pt>
    <dgm:pt modelId="{CB04D655-D16C-41DE-97F1-F06A0C1857E0}" type="pres">
      <dgm:prSet presAssocID="{D2391D13-E048-4675-94B1-0164A555B064}" presName="sibTrans" presStyleLbl="sibTrans2D1" presStyleIdx="0" presStyleCnt="5"/>
      <dgm:spPr/>
      <dgm:t>
        <a:bodyPr/>
        <a:lstStyle/>
        <a:p>
          <a:endParaRPr lang="en-US"/>
        </a:p>
      </dgm:t>
    </dgm:pt>
    <dgm:pt modelId="{3CB70B27-4BB4-487D-8945-E5AA1029969F}" type="pres">
      <dgm:prSet presAssocID="{72CF8F75-401E-43C6-BC3B-58EF7A07A5E0}" presName="node" presStyleLbl="node1" presStyleIdx="1" presStyleCnt="5">
        <dgm:presLayoutVars>
          <dgm:bulletEnabled val="1"/>
        </dgm:presLayoutVars>
      </dgm:prSet>
      <dgm:spPr/>
      <dgm:t>
        <a:bodyPr/>
        <a:lstStyle/>
        <a:p>
          <a:endParaRPr lang="en-US"/>
        </a:p>
      </dgm:t>
    </dgm:pt>
    <dgm:pt modelId="{E1C1D729-D306-49A8-B843-DCB98A153947}" type="pres">
      <dgm:prSet presAssocID="{72CF8F75-401E-43C6-BC3B-58EF7A07A5E0}" presName="dummy" presStyleCnt="0"/>
      <dgm:spPr/>
    </dgm:pt>
    <dgm:pt modelId="{9245B8F4-F6BA-41C4-8EF7-CC85B9D9C2A5}" type="pres">
      <dgm:prSet presAssocID="{8E280382-DA24-4FF1-B727-17BCD8DA181D}" presName="sibTrans" presStyleLbl="sibTrans2D1" presStyleIdx="1" presStyleCnt="5"/>
      <dgm:spPr/>
      <dgm:t>
        <a:bodyPr/>
        <a:lstStyle/>
        <a:p>
          <a:endParaRPr lang="en-US"/>
        </a:p>
      </dgm:t>
    </dgm:pt>
    <dgm:pt modelId="{4E450D07-8CDA-4F31-8D50-85D4321488CB}" type="pres">
      <dgm:prSet presAssocID="{655D87DA-C13B-4260-AA02-BDE555EFFF2B}" presName="node" presStyleLbl="node1" presStyleIdx="2" presStyleCnt="5">
        <dgm:presLayoutVars>
          <dgm:bulletEnabled val="1"/>
        </dgm:presLayoutVars>
      </dgm:prSet>
      <dgm:spPr/>
      <dgm:t>
        <a:bodyPr/>
        <a:lstStyle/>
        <a:p>
          <a:endParaRPr lang="en-US"/>
        </a:p>
      </dgm:t>
    </dgm:pt>
    <dgm:pt modelId="{B78C7BB6-4F27-471C-9312-27B30EBA8804}" type="pres">
      <dgm:prSet presAssocID="{655D87DA-C13B-4260-AA02-BDE555EFFF2B}" presName="dummy" presStyleCnt="0"/>
      <dgm:spPr/>
    </dgm:pt>
    <dgm:pt modelId="{9212203C-EACF-47C7-97D9-1B275770ED48}" type="pres">
      <dgm:prSet presAssocID="{D8739E09-05D1-4F01-9642-DB8C39E8CC01}" presName="sibTrans" presStyleLbl="sibTrans2D1" presStyleIdx="2" presStyleCnt="5"/>
      <dgm:spPr/>
      <dgm:t>
        <a:bodyPr/>
        <a:lstStyle/>
        <a:p>
          <a:endParaRPr lang="en-US"/>
        </a:p>
      </dgm:t>
    </dgm:pt>
    <dgm:pt modelId="{DD0E669D-27F4-4222-83E3-BB86A79F1302}" type="pres">
      <dgm:prSet presAssocID="{A6E043CF-E992-49F0-AB1F-F43605122500}" presName="node" presStyleLbl="node1" presStyleIdx="3" presStyleCnt="5">
        <dgm:presLayoutVars>
          <dgm:bulletEnabled val="1"/>
        </dgm:presLayoutVars>
      </dgm:prSet>
      <dgm:spPr/>
      <dgm:t>
        <a:bodyPr/>
        <a:lstStyle/>
        <a:p>
          <a:endParaRPr lang="en-US"/>
        </a:p>
      </dgm:t>
    </dgm:pt>
    <dgm:pt modelId="{E49AD146-C4DE-4AD9-AEEE-880E03560913}" type="pres">
      <dgm:prSet presAssocID="{A6E043CF-E992-49F0-AB1F-F43605122500}" presName="dummy" presStyleCnt="0"/>
      <dgm:spPr/>
    </dgm:pt>
    <dgm:pt modelId="{5AFD5D71-6F60-4275-A93C-4D60AC01EEC9}" type="pres">
      <dgm:prSet presAssocID="{34C3280E-D32D-47A8-8101-7200D254A101}" presName="sibTrans" presStyleLbl="sibTrans2D1" presStyleIdx="3" presStyleCnt="5"/>
      <dgm:spPr/>
      <dgm:t>
        <a:bodyPr/>
        <a:lstStyle/>
        <a:p>
          <a:endParaRPr lang="en-US"/>
        </a:p>
      </dgm:t>
    </dgm:pt>
    <dgm:pt modelId="{9E46E289-86C8-4DAF-BA13-A82C9A065C8A}" type="pres">
      <dgm:prSet presAssocID="{427D5A6C-1532-4789-83E2-6523254A3BC7}" presName="node" presStyleLbl="node1" presStyleIdx="4" presStyleCnt="5">
        <dgm:presLayoutVars>
          <dgm:bulletEnabled val="1"/>
        </dgm:presLayoutVars>
      </dgm:prSet>
      <dgm:spPr/>
      <dgm:t>
        <a:bodyPr/>
        <a:lstStyle/>
        <a:p>
          <a:endParaRPr lang="en-AU"/>
        </a:p>
      </dgm:t>
    </dgm:pt>
    <dgm:pt modelId="{997677B9-174D-4DFA-BDD2-6BB076AA6EB8}" type="pres">
      <dgm:prSet presAssocID="{427D5A6C-1532-4789-83E2-6523254A3BC7}" presName="dummy" presStyleCnt="0"/>
      <dgm:spPr/>
    </dgm:pt>
    <dgm:pt modelId="{C2420FA9-B8C9-4643-B642-075A7D0FCEAF}" type="pres">
      <dgm:prSet presAssocID="{88043FD3-0B17-457A-90B7-0136C2DD9D20}" presName="sibTrans" presStyleLbl="sibTrans2D1" presStyleIdx="4" presStyleCnt="5"/>
      <dgm:spPr/>
      <dgm:t>
        <a:bodyPr/>
        <a:lstStyle/>
        <a:p>
          <a:endParaRPr lang="en-US"/>
        </a:p>
      </dgm:t>
    </dgm:pt>
  </dgm:ptLst>
  <dgm:cxnLst>
    <dgm:cxn modelId="{A343C02C-8F4D-475A-BAC0-182F458FECAF}" srcId="{927C9A02-1CE5-4D6A-BBBC-4293C58B1DAF}" destId="{A6E043CF-E992-49F0-AB1F-F43605122500}" srcOrd="3" destOrd="0" parTransId="{E29C1289-DCA2-4A0E-B238-AE36D56866F9}" sibTransId="{34C3280E-D32D-47A8-8101-7200D254A101}"/>
    <dgm:cxn modelId="{998F61CF-C8A0-4D53-B8A1-6F17D6A11477}" srcId="{927C9A02-1CE5-4D6A-BBBC-4293C58B1DAF}" destId="{5D110658-BFAC-4E1D-A9FF-B48B5D1ED4FE}" srcOrd="0" destOrd="0" parTransId="{DC62B30E-FEE7-4FAA-8A40-CDA15E084A2F}" sibTransId="{D2391D13-E048-4675-94B1-0164A555B064}"/>
    <dgm:cxn modelId="{B23D2007-4B17-441F-9998-106F00221570}" type="presOf" srcId="{72CF8F75-401E-43C6-BC3B-58EF7A07A5E0}" destId="{3CB70B27-4BB4-487D-8945-E5AA1029969F}" srcOrd="0" destOrd="0" presId="urn:microsoft.com/office/officeart/2005/8/layout/radial6"/>
    <dgm:cxn modelId="{64FF7BFD-161E-456B-A958-71F0B06D3F8C}" srcId="{1782EAEF-D51A-4F23-85A3-E6179245B6D9}" destId="{927C9A02-1CE5-4D6A-BBBC-4293C58B1DAF}" srcOrd="0" destOrd="0" parTransId="{F564DEDC-581C-4B5C-8882-BC21075F04D9}" sibTransId="{FCCD900C-D955-402D-94F2-37551341926A}"/>
    <dgm:cxn modelId="{C3E1E6BE-DBC4-4472-AB12-6A77B91BBEDA}" srcId="{927C9A02-1CE5-4D6A-BBBC-4293C58B1DAF}" destId="{427D5A6C-1532-4789-83E2-6523254A3BC7}" srcOrd="4" destOrd="0" parTransId="{6B46B62E-E905-4091-A703-338B91972318}" sibTransId="{88043FD3-0B17-457A-90B7-0136C2DD9D20}"/>
    <dgm:cxn modelId="{B643E470-4D30-4F8D-B247-1B05FF245A28}" type="presOf" srcId="{D2391D13-E048-4675-94B1-0164A555B064}" destId="{CB04D655-D16C-41DE-97F1-F06A0C1857E0}" srcOrd="0" destOrd="0" presId="urn:microsoft.com/office/officeart/2005/8/layout/radial6"/>
    <dgm:cxn modelId="{15648864-BA20-428C-8C98-E479E0BA03B8}" type="presOf" srcId="{34C3280E-D32D-47A8-8101-7200D254A101}" destId="{5AFD5D71-6F60-4275-A93C-4D60AC01EEC9}" srcOrd="0" destOrd="0" presId="urn:microsoft.com/office/officeart/2005/8/layout/radial6"/>
    <dgm:cxn modelId="{91242AD9-FA89-4D21-B0E4-FA3FDBBEB7F3}" type="presOf" srcId="{427D5A6C-1532-4789-83E2-6523254A3BC7}" destId="{9E46E289-86C8-4DAF-BA13-A82C9A065C8A}" srcOrd="0" destOrd="0" presId="urn:microsoft.com/office/officeart/2005/8/layout/radial6"/>
    <dgm:cxn modelId="{05437014-99EB-4B6B-A639-1188811DDD44}" type="presOf" srcId="{1782EAEF-D51A-4F23-85A3-E6179245B6D9}" destId="{C7D8A79A-20FA-4D16-9155-8B68B5503169}" srcOrd="0" destOrd="0" presId="urn:microsoft.com/office/officeart/2005/8/layout/radial6"/>
    <dgm:cxn modelId="{E6AEA755-1FA4-479D-940D-93C78596F3BF}" type="presOf" srcId="{655D87DA-C13B-4260-AA02-BDE555EFFF2B}" destId="{4E450D07-8CDA-4F31-8D50-85D4321488CB}" srcOrd="0" destOrd="0" presId="urn:microsoft.com/office/officeart/2005/8/layout/radial6"/>
    <dgm:cxn modelId="{337FF26F-6AD8-4441-B2F8-F9269506EA81}" type="presOf" srcId="{5D110658-BFAC-4E1D-A9FF-B48B5D1ED4FE}" destId="{21B8C31F-12E1-49A2-9E07-A9ABE4D0DCEC}" srcOrd="0" destOrd="0" presId="urn:microsoft.com/office/officeart/2005/8/layout/radial6"/>
    <dgm:cxn modelId="{10FA20A7-938D-4903-86C9-F30B9B707A30}" type="presOf" srcId="{88043FD3-0B17-457A-90B7-0136C2DD9D20}" destId="{C2420FA9-B8C9-4643-B642-075A7D0FCEAF}" srcOrd="0" destOrd="0" presId="urn:microsoft.com/office/officeart/2005/8/layout/radial6"/>
    <dgm:cxn modelId="{761DA31E-4AE3-49A0-B071-789C74E29ED6}" srcId="{927C9A02-1CE5-4D6A-BBBC-4293C58B1DAF}" destId="{655D87DA-C13B-4260-AA02-BDE555EFFF2B}" srcOrd="2" destOrd="0" parTransId="{61D521BE-D3E3-4ADB-B37D-28531E00FDD5}" sibTransId="{D8739E09-05D1-4F01-9642-DB8C39E8CC01}"/>
    <dgm:cxn modelId="{7AE96D7F-8D74-426F-B8BA-EC4C5BD2CA66}" srcId="{927C9A02-1CE5-4D6A-BBBC-4293C58B1DAF}" destId="{72CF8F75-401E-43C6-BC3B-58EF7A07A5E0}" srcOrd="1" destOrd="0" parTransId="{FB1D8A9A-9B80-4BD3-B543-FDF67C36BC53}" sibTransId="{8E280382-DA24-4FF1-B727-17BCD8DA181D}"/>
    <dgm:cxn modelId="{22F3A867-B288-46EC-A64A-2998F8BA8572}" type="presOf" srcId="{D8739E09-05D1-4F01-9642-DB8C39E8CC01}" destId="{9212203C-EACF-47C7-97D9-1B275770ED48}" srcOrd="0" destOrd="0" presId="urn:microsoft.com/office/officeart/2005/8/layout/radial6"/>
    <dgm:cxn modelId="{BCA7C598-B24A-4512-902B-44FD30A108E7}" type="presOf" srcId="{A6E043CF-E992-49F0-AB1F-F43605122500}" destId="{DD0E669D-27F4-4222-83E3-BB86A79F1302}" srcOrd="0" destOrd="0" presId="urn:microsoft.com/office/officeart/2005/8/layout/radial6"/>
    <dgm:cxn modelId="{64F5D97A-0E8F-4888-8278-97170BD6AD89}" type="presOf" srcId="{927C9A02-1CE5-4D6A-BBBC-4293C58B1DAF}" destId="{893A33FF-EE9C-483A-AD1C-106E203F16B5}" srcOrd="0" destOrd="0" presId="urn:microsoft.com/office/officeart/2005/8/layout/radial6"/>
    <dgm:cxn modelId="{3B4709CC-88BD-4C3E-BA20-4E226838C877}" type="presOf" srcId="{8E280382-DA24-4FF1-B727-17BCD8DA181D}" destId="{9245B8F4-F6BA-41C4-8EF7-CC85B9D9C2A5}" srcOrd="0" destOrd="0" presId="urn:microsoft.com/office/officeart/2005/8/layout/radial6"/>
    <dgm:cxn modelId="{C62CEE71-25E6-47C5-ACC7-FE806332A4C1}" type="presParOf" srcId="{C7D8A79A-20FA-4D16-9155-8B68B5503169}" destId="{893A33FF-EE9C-483A-AD1C-106E203F16B5}" srcOrd="0" destOrd="0" presId="urn:microsoft.com/office/officeart/2005/8/layout/radial6"/>
    <dgm:cxn modelId="{E789E1E5-ED32-44A8-9DBE-8CE13C2B0846}" type="presParOf" srcId="{C7D8A79A-20FA-4D16-9155-8B68B5503169}" destId="{21B8C31F-12E1-49A2-9E07-A9ABE4D0DCEC}" srcOrd="1" destOrd="0" presId="urn:microsoft.com/office/officeart/2005/8/layout/radial6"/>
    <dgm:cxn modelId="{4CD6DC84-8996-4EC1-941F-2C5DF27150C8}" type="presParOf" srcId="{C7D8A79A-20FA-4D16-9155-8B68B5503169}" destId="{31CABC56-6C17-4EFE-8ACD-B0B98AFEEBBB}" srcOrd="2" destOrd="0" presId="urn:microsoft.com/office/officeart/2005/8/layout/radial6"/>
    <dgm:cxn modelId="{1C196606-738A-44AC-AC26-157F0B0FDFFA}" type="presParOf" srcId="{C7D8A79A-20FA-4D16-9155-8B68B5503169}" destId="{CB04D655-D16C-41DE-97F1-F06A0C1857E0}" srcOrd="3" destOrd="0" presId="urn:microsoft.com/office/officeart/2005/8/layout/radial6"/>
    <dgm:cxn modelId="{A187A204-C287-40A2-8FAA-3ACE1FFC3BF2}" type="presParOf" srcId="{C7D8A79A-20FA-4D16-9155-8B68B5503169}" destId="{3CB70B27-4BB4-487D-8945-E5AA1029969F}" srcOrd="4" destOrd="0" presId="urn:microsoft.com/office/officeart/2005/8/layout/radial6"/>
    <dgm:cxn modelId="{DFA60D5F-874A-4186-8980-8FB985FFDB02}" type="presParOf" srcId="{C7D8A79A-20FA-4D16-9155-8B68B5503169}" destId="{E1C1D729-D306-49A8-B843-DCB98A153947}" srcOrd="5" destOrd="0" presId="urn:microsoft.com/office/officeart/2005/8/layout/radial6"/>
    <dgm:cxn modelId="{3D40F2C8-7824-432A-85FF-13312C85E81D}" type="presParOf" srcId="{C7D8A79A-20FA-4D16-9155-8B68B5503169}" destId="{9245B8F4-F6BA-41C4-8EF7-CC85B9D9C2A5}" srcOrd="6" destOrd="0" presId="urn:microsoft.com/office/officeart/2005/8/layout/radial6"/>
    <dgm:cxn modelId="{2C17C862-E26F-4E98-A379-E41D5BE491A9}" type="presParOf" srcId="{C7D8A79A-20FA-4D16-9155-8B68B5503169}" destId="{4E450D07-8CDA-4F31-8D50-85D4321488CB}" srcOrd="7" destOrd="0" presId="urn:microsoft.com/office/officeart/2005/8/layout/radial6"/>
    <dgm:cxn modelId="{09AB7A4A-CBED-49CA-A0F9-7A3AB38D052C}" type="presParOf" srcId="{C7D8A79A-20FA-4D16-9155-8B68B5503169}" destId="{B78C7BB6-4F27-471C-9312-27B30EBA8804}" srcOrd="8" destOrd="0" presId="urn:microsoft.com/office/officeart/2005/8/layout/radial6"/>
    <dgm:cxn modelId="{56128C44-922C-46B5-94A0-87DCBE726BBC}" type="presParOf" srcId="{C7D8A79A-20FA-4D16-9155-8B68B5503169}" destId="{9212203C-EACF-47C7-97D9-1B275770ED48}" srcOrd="9" destOrd="0" presId="urn:microsoft.com/office/officeart/2005/8/layout/radial6"/>
    <dgm:cxn modelId="{12C777FA-9B75-467B-8C30-6E1675F75D41}" type="presParOf" srcId="{C7D8A79A-20FA-4D16-9155-8B68B5503169}" destId="{DD0E669D-27F4-4222-83E3-BB86A79F1302}" srcOrd="10" destOrd="0" presId="urn:microsoft.com/office/officeart/2005/8/layout/radial6"/>
    <dgm:cxn modelId="{BDF5AC41-AD14-4ABA-9BFC-628ACAFB6AB1}" type="presParOf" srcId="{C7D8A79A-20FA-4D16-9155-8B68B5503169}" destId="{E49AD146-C4DE-4AD9-AEEE-880E03560913}" srcOrd="11" destOrd="0" presId="urn:microsoft.com/office/officeart/2005/8/layout/radial6"/>
    <dgm:cxn modelId="{A7C9847F-2A1C-445C-B626-3A061CB0DE90}" type="presParOf" srcId="{C7D8A79A-20FA-4D16-9155-8B68B5503169}" destId="{5AFD5D71-6F60-4275-A93C-4D60AC01EEC9}" srcOrd="12" destOrd="0" presId="urn:microsoft.com/office/officeart/2005/8/layout/radial6"/>
    <dgm:cxn modelId="{AE11AED8-870B-4DBF-B3CF-AAD2C37997E7}" type="presParOf" srcId="{C7D8A79A-20FA-4D16-9155-8B68B5503169}" destId="{9E46E289-86C8-4DAF-BA13-A82C9A065C8A}" srcOrd="13" destOrd="0" presId="urn:microsoft.com/office/officeart/2005/8/layout/radial6"/>
    <dgm:cxn modelId="{DC18B99B-F1A8-4535-BC2A-A0B711C388CF}" type="presParOf" srcId="{C7D8A79A-20FA-4D16-9155-8B68B5503169}" destId="{997677B9-174D-4DFA-BDD2-6BB076AA6EB8}" srcOrd="14" destOrd="0" presId="urn:microsoft.com/office/officeart/2005/8/layout/radial6"/>
    <dgm:cxn modelId="{FB42A154-77C6-437E-B525-DEC0DBCDC526}" type="presParOf" srcId="{C7D8A79A-20FA-4D16-9155-8B68B5503169}" destId="{C2420FA9-B8C9-4643-B642-075A7D0FCEAF}"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2DD73-F016-460A-BDA9-BE595CC13459}" type="doc">
      <dgm:prSet loTypeId="urn:microsoft.com/office/officeart/2005/8/layout/hChevron3" loCatId="process" qsTypeId="urn:microsoft.com/office/officeart/2005/8/quickstyle/simple1" qsCatId="simple" csTypeId="urn:microsoft.com/office/officeart/2005/8/colors/accent1_2" csCatId="accent1" phldr="1"/>
      <dgm:spPr/>
    </dgm:pt>
    <dgm:pt modelId="{FB7FC02C-C1C9-4883-91CA-F83F7D9EB9F2}">
      <dgm:prSet phldrT="[Text]" custT="1"/>
      <dgm:spPr>
        <a:scene3d>
          <a:camera prst="orthographicFront"/>
          <a:lightRig rig="threePt" dir="t"/>
        </a:scene3d>
        <a:sp3d>
          <a:bevelT/>
        </a:sp3d>
      </dgm:spPr>
      <dgm:t>
        <a:bodyPr/>
        <a:lstStyle/>
        <a:p>
          <a:r>
            <a:rPr lang="en-AU" sz="2400" b="1" dirty="0" smtClean="0"/>
            <a:t>January</a:t>
          </a:r>
          <a:endParaRPr lang="en-AU" sz="2400" b="1" dirty="0"/>
        </a:p>
      </dgm:t>
    </dgm:pt>
    <dgm:pt modelId="{40B96CBB-1ADF-4C04-BCC2-F7474AFFBC78}" type="parTrans" cxnId="{F06908A9-E6BB-488C-9281-A33C1EA73BB9}">
      <dgm:prSet/>
      <dgm:spPr/>
      <dgm:t>
        <a:bodyPr/>
        <a:lstStyle/>
        <a:p>
          <a:endParaRPr lang="en-AU" sz="1400" b="1"/>
        </a:p>
      </dgm:t>
    </dgm:pt>
    <dgm:pt modelId="{28180949-FB49-41C3-B5A9-610507428602}" type="sibTrans" cxnId="{F06908A9-E6BB-488C-9281-A33C1EA73BB9}">
      <dgm:prSet/>
      <dgm:spPr/>
      <dgm:t>
        <a:bodyPr/>
        <a:lstStyle/>
        <a:p>
          <a:endParaRPr lang="en-AU" sz="1400" b="1"/>
        </a:p>
      </dgm:t>
    </dgm:pt>
    <dgm:pt modelId="{1718165E-9CAE-4AE7-8B48-60593F5D1877}">
      <dgm:prSet phldrT="[Text]" custT="1"/>
      <dgm:spPr>
        <a:scene3d>
          <a:camera prst="orthographicFront"/>
          <a:lightRig rig="threePt" dir="t"/>
        </a:scene3d>
        <a:sp3d>
          <a:bevelT/>
        </a:sp3d>
      </dgm:spPr>
      <dgm:t>
        <a:bodyPr/>
        <a:lstStyle/>
        <a:p>
          <a:r>
            <a:rPr lang="en-AU" sz="2400" b="1" dirty="0" smtClean="0"/>
            <a:t>February</a:t>
          </a:r>
          <a:endParaRPr lang="en-AU" sz="2400" b="1" dirty="0"/>
        </a:p>
      </dgm:t>
    </dgm:pt>
    <dgm:pt modelId="{EB9E44C7-DC77-4245-BAA5-02D427CDBF41}" type="parTrans" cxnId="{AC419687-FD31-4680-BE52-86DBD44D32D0}">
      <dgm:prSet/>
      <dgm:spPr/>
      <dgm:t>
        <a:bodyPr/>
        <a:lstStyle/>
        <a:p>
          <a:endParaRPr lang="en-AU" sz="1400" b="1"/>
        </a:p>
      </dgm:t>
    </dgm:pt>
    <dgm:pt modelId="{AD3B48AD-2F62-483F-B404-1A999AA34F3E}" type="sibTrans" cxnId="{AC419687-FD31-4680-BE52-86DBD44D32D0}">
      <dgm:prSet/>
      <dgm:spPr/>
      <dgm:t>
        <a:bodyPr/>
        <a:lstStyle/>
        <a:p>
          <a:endParaRPr lang="en-AU" sz="1400" b="1"/>
        </a:p>
      </dgm:t>
    </dgm:pt>
    <dgm:pt modelId="{BD9D29CB-5401-415C-B170-F49362556F9C}">
      <dgm:prSet phldrT="[Text]" custT="1"/>
      <dgm:spPr>
        <a:scene3d>
          <a:camera prst="orthographicFront"/>
          <a:lightRig rig="threePt" dir="t"/>
        </a:scene3d>
        <a:sp3d>
          <a:bevelT/>
        </a:sp3d>
      </dgm:spPr>
      <dgm:t>
        <a:bodyPr/>
        <a:lstStyle/>
        <a:p>
          <a:r>
            <a:rPr lang="en-AU" sz="2400" b="1" dirty="0" smtClean="0"/>
            <a:t>March</a:t>
          </a:r>
          <a:endParaRPr lang="en-AU" sz="2400" b="1" dirty="0"/>
        </a:p>
      </dgm:t>
    </dgm:pt>
    <dgm:pt modelId="{358D1A79-4C68-46F5-B2EA-56942A49FADB}" type="parTrans" cxnId="{31104CE2-2F2E-4895-859E-E9DC311979A1}">
      <dgm:prSet/>
      <dgm:spPr/>
      <dgm:t>
        <a:bodyPr/>
        <a:lstStyle/>
        <a:p>
          <a:endParaRPr lang="en-AU" sz="1400" b="1"/>
        </a:p>
      </dgm:t>
    </dgm:pt>
    <dgm:pt modelId="{6DF74A52-6CA5-4978-8953-9E7A3AF2B67B}" type="sibTrans" cxnId="{31104CE2-2F2E-4895-859E-E9DC311979A1}">
      <dgm:prSet/>
      <dgm:spPr/>
      <dgm:t>
        <a:bodyPr/>
        <a:lstStyle/>
        <a:p>
          <a:endParaRPr lang="en-AU" sz="1400" b="1"/>
        </a:p>
      </dgm:t>
    </dgm:pt>
    <dgm:pt modelId="{204ECEA5-6419-4821-AFFF-B159A36B2197}" type="pres">
      <dgm:prSet presAssocID="{A072DD73-F016-460A-BDA9-BE595CC13459}" presName="Name0" presStyleCnt="0">
        <dgm:presLayoutVars>
          <dgm:dir/>
          <dgm:resizeHandles val="exact"/>
        </dgm:presLayoutVars>
      </dgm:prSet>
      <dgm:spPr/>
    </dgm:pt>
    <dgm:pt modelId="{5CA0B1FB-42B3-499F-9AA5-5CEA443708BE}" type="pres">
      <dgm:prSet presAssocID="{FB7FC02C-C1C9-4883-91CA-F83F7D9EB9F2}" presName="parTxOnly" presStyleLbl="node1" presStyleIdx="0" presStyleCnt="3">
        <dgm:presLayoutVars>
          <dgm:bulletEnabled val="1"/>
        </dgm:presLayoutVars>
      </dgm:prSet>
      <dgm:spPr/>
      <dgm:t>
        <a:bodyPr/>
        <a:lstStyle/>
        <a:p>
          <a:endParaRPr lang="en-AU"/>
        </a:p>
      </dgm:t>
    </dgm:pt>
    <dgm:pt modelId="{7CAF6DD4-C38D-4C09-B618-B17CD1B86B60}" type="pres">
      <dgm:prSet presAssocID="{28180949-FB49-41C3-B5A9-610507428602}" presName="parSpace" presStyleCnt="0"/>
      <dgm:spPr/>
    </dgm:pt>
    <dgm:pt modelId="{AA740F3D-34B6-4CD2-8B5D-7ED59A1F3076}" type="pres">
      <dgm:prSet presAssocID="{1718165E-9CAE-4AE7-8B48-60593F5D1877}" presName="parTxOnly" presStyleLbl="node1" presStyleIdx="1" presStyleCnt="3">
        <dgm:presLayoutVars>
          <dgm:bulletEnabled val="1"/>
        </dgm:presLayoutVars>
      </dgm:prSet>
      <dgm:spPr/>
      <dgm:t>
        <a:bodyPr/>
        <a:lstStyle/>
        <a:p>
          <a:endParaRPr lang="en-AU"/>
        </a:p>
      </dgm:t>
    </dgm:pt>
    <dgm:pt modelId="{734FAA36-48FB-4F9C-87B8-89BAA3DC7AA1}" type="pres">
      <dgm:prSet presAssocID="{AD3B48AD-2F62-483F-B404-1A999AA34F3E}" presName="parSpace" presStyleCnt="0"/>
      <dgm:spPr/>
    </dgm:pt>
    <dgm:pt modelId="{F4918AE9-9493-4027-A66D-E60C13819A0B}" type="pres">
      <dgm:prSet presAssocID="{BD9D29CB-5401-415C-B170-F49362556F9C}" presName="parTxOnly" presStyleLbl="node1" presStyleIdx="2" presStyleCnt="3">
        <dgm:presLayoutVars>
          <dgm:bulletEnabled val="1"/>
        </dgm:presLayoutVars>
      </dgm:prSet>
      <dgm:spPr/>
      <dgm:t>
        <a:bodyPr/>
        <a:lstStyle/>
        <a:p>
          <a:endParaRPr lang="en-AU"/>
        </a:p>
      </dgm:t>
    </dgm:pt>
  </dgm:ptLst>
  <dgm:cxnLst>
    <dgm:cxn modelId="{F06908A9-E6BB-488C-9281-A33C1EA73BB9}" srcId="{A072DD73-F016-460A-BDA9-BE595CC13459}" destId="{FB7FC02C-C1C9-4883-91CA-F83F7D9EB9F2}" srcOrd="0" destOrd="0" parTransId="{40B96CBB-1ADF-4C04-BCC2-F7474AFFBC78}" sibTransId="{28180949-FB49-41C3-B5A9-610507428602}"/>
    <dgm:cxn modelId="{AC419687-FD31-4680-BE52-86DBD44D32D0}" srcId="{A072DD73-F016-460A-BDA9-BE595CC13459}" destId="{1718165E-9CAE-4AE7-8B48-60593F5D1877}" srcOrd="1" destOrd="0" parTransId="{EB9E44C7-DC77-4245-BAA5-02D427CDBF41}" sibTransId="{AD3B48AD-2F62-483F-B404-1A999AA34F3E}"/>
    <dgm:cxn modelId="{31104CE2-2F2E-4895-859E-E9DC311979A1}" srcId="{A072DD73-F016-460A-BDA9-BE595CC13459}" destId="{BD9D29CB-5401-415C-B170-F49362556F9C}" srcOrd="2" destOrd="0" parTransId="{358D1A79-4C68-46F5-B2EA-56942A49FADB}" sibTransId="{6DF74A52-6CA5-4978-8953-9E7A3AF2B67B}"/>
    <dgm:cxn modelId="{25244980-E73C-4DAD-B8C0-4628BCBDE497}" type="presOf" srcId="{FB7FC02C-C1C9-4883-91CA-F83F7D9EB9F2}" destId="{5CA0B1FB-42B3-499F-9AA5-5CEA443708BE}" srcOrd="0" destOrd="0" presId="urn:microsoft.com/office/officeart/2005/8/layout/hChevron3"/>
    <dgm:cxn modelId="{F8CAD7AD-BC08-4841-980B-E7C07B58D613}" type="presOf" srcId="{BD9D29CB-5401-415C-B170-F49362556F9C}" destId="{F4918AE9-9493-4027-A66D-E60C13819A0B}" srcOrd="0" destOrd="0" presId="urn:microsoft.com/office/officeart/2005/8/layout/hChevron3"/>
    <dgm:cxn modelId="{BE7E58A3-4D8D-45FF-80F3-0B5514DDA798}" type="presOf" srcId="{A072DD73-F016-460A-BDA9-BE595CC13459}" destId="{204ECEA5-6419-4821-AFFF-B159A36B2197}" srcOrd="0" destOrd="0" presId="urn:microsoft.com/office/officeart/2005/8/layout/hChevron3"/>
    <dgm:cxn modelId="{C030782B-5F39-4CDC-8139-D1A5F0BD0096}" type="presOf" srcId="{1718165E-9CAE-4AE7-8B48-60593F5D1877}" destId="{AA740F3D-34B6-4CD2-8B5D-7ED59A1F3076}" srcOrd="0" destOrd="0" presId="urn:microsoft.com/office/officeart/2005/8/layout/hChevron3"/>
    <dgm:cxn modelId="{E84F801E-341F-44FA-BEC1-C5A79C85EFA1}" type="presParOf" srcId="{204ECEA5-6419-4821-AFFF-B159A36B2197}" destId="{5CA0B1FB-42B3-499F-9AA5-5CEA443708BE}" srcOrd="0" destOrd="0" presId="urn:microsoft.com/office/officeart/2005/8/layout/hChevron3"/>
    <dgm:cxn modelId="{95B9A8CC-7359-433B-9FD6-C50F0F65BAFE}" type="presParOf" srcId="{204ECEA5-6419-4821-AFFF-B159A36B2197}" destId="{7CAF6DD4-C38D-4C09-B618-B17CD1B86B60}" srcOrd="1" destOrd="0" presId="urn:microsoft.com/office/officeart/2005/8/layout/hChevron3"/>
    <dgm:cxn modelId="{D330E4DF-90F4-419D-B5F5-B9148D6CB915}" type="presParOf" srcId="{204ECEA5-6419-4821-AFFF-B159A36B2197}" destId="{AA740F3D-34B6-4CD2-8B5D-7ED59A1F3076}" srcOrd="2" destOrd="0" presId="urn:microsoft.com/office/officeart/2005/8/layout/hChevron3"/>
    <dgm:cxn modelId="{2993BA2E-1738-4418-85E0-24BBD41ED8B0}" type="presParOf" srcId="{204ECEA5-6419-4821-AFFF-B159A36B2197}" destId="{734FAA36-48FB-4F9C-87B8-89BAA3DC7AA1}" srcOrd="3" destOrd="0" presId="urn:microsoft.com/office/officeart/2005/8/layout/hChevron3"/>
    <dgm:cxn modelId="{8E74F9D0-989F-4961-9860-261D1D0C73B4}" type="presParOf" srcId="{204ECEA5-6419-4821-AFFF-B159A36B2197}" destId="{F4918AE9-9493-4027-A66D-E60C13819A0B}"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66960-7C93-4093-9025-E0DF5DD335BF}">
      <dsp:nvSpPr>
        <dsp:cNvPr id="0" name=""/>
        <dsp:cNvSpPr/>
      </dsp:nvSpPr>
      <dsp:spPr>
        <a:xfrm>
          <a:off x="957231" y="769244"/>
          <a:ext cx="3639783" cy="428209"/>
        </a:xfrm>
        <a:prstGeom prst="rect">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F21F2-7ED3-4B50-A8F6-F579CE5A5759}">
      <dsp:nvSpPr>
        <dsp:cNvPr id="0" name=""/>
        <dsp:cNvSpPr/>
      </dsp:nvSpPr>
      <dsp:spPr>
        <a:xfrm>
          <a:off x="957231"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CF21CD4E-F29E-4366-B9A0-792125F6CD5D}">
      <dsp:nvSpPr>
        <dsp:cNvPr id="0" name=""/>
        <dsp:cNvSpPr/>
      </dsp:nvSpPr>
      <dsp:spPr>
        <a:xfrm>
          <a:off x="957231"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Workshop Approach</a:t>
          </a:r>
          <a:endParaRPr lang="en-AU" sz="3000" kern="1200" dirty="0"/>
        </a:p>
      </dsp:txBody>
      <dsp:txXfrm>
        <a:off x="957231" y="0"/>
        <a:ext cx="3639783" cy="769244"/>
      </dsp:txXfrm>
    </dsp:sp>
    <dsp:sp modelId="{A818A80A-A3CE-453B-9935-5332AEAA594C}">
      <dsp:nvSpPr>
        <dsp:cNvPr id="0" name=""/>
        <dsp:cNvSpPr/>
      </dsp:nvSpPr>
      <dsp:spPr>
        <a:xfrm>
          <a:off x="957231"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A9DA645-9CC8-4734-9571-39BEC0C1A46D}">
      <dsp:nvSpPr>
        <dsp:cNvPr id="0" name=""/>
        <dsp:cNvSpPr/>
      </dsp:nvSpPr>
      <dsp:spPr>
        <a:xfrm>
          <a:off x="1212016"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Can be easily scheduled and coordinated with participants’ schedules</a:t>
          </a:r>
          <a:endParaRPr lang="en-AU" sz="1200" kern="1200" dirty="0"/>
        </a:p>
      </dsp:txBody>
      <dsp:txXfrm>
        <a:off x="1212016" y="1375399"/>
        <a:ext cx="3384998" cy="623275"/>
      </dsp:txXfrm>
    </dsp:sp>
    <dsp:sp modelId="{1202E27E-BBC6-4D1C-8670-4C358625924B}">
      <dsp:nvSpPr>
        <dsp:cNvPr id="0" name=""/>
        <dsp:cNvSpPr/>
      </dsp:nvSpPr>
      <dsp:spPr>
        <a:xfrm>
          <a:off x="957231"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BC54D025-F2CA-4A11-8E61-32C4E4C97E8A}">
      <dsp:nvSpPr>
        <dsp:cNvPr id="0" name=""/>
        <dsp:cNvSpPr/>
      </dsp:nvSpPr>
      <dsp:spPr>
        <a:xfrm>
          <a:off x="1212016"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biases such as groupthink</a:t>
          </a:r>
          <a:endParaRPr lang="en-AU" sz="1200" kern="1200" dirty="0"/>
        </a:p>
      </dsp:txBody>
      <dsp:txXfrm>
        <a:off x="1212016" y="1998674"/>
        <a:ext cx="3384998" cy="623275"/>
      </dsp:txXfrm>
    </dsp:sp>
    <dsp:sp modelId="{D55DF152-C207-4F1B-9844-3D59D9497080}">
      <dsp:nvSpPr>
        <dsp:cNvPr id="0" name=""/>
        <dsp:cNvSpPr/>
      </dsp:nvSpPr>
      <dsp:spPr>
        <a:xfrm>
          <a:off x="957231"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6643486-E055-4213-9887-4D2B40F6DEFE}">
      <dsp:nvSpPr>
        <dsp:cNvPr id="0" name=""/>
        <dsp:cNvSpPr/>
      </dsp:nvSpPr>
      <dsp:spPr>
        <a:xfrm>
          <a:off x="1212016"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Robust against socially desirable responses, especially if one’s boss is in the room</a:t>
          </a:r>
          <a:endParaRPr lang="en-AU" sz="1200" kern="1200" dirty="0"/>
        </a:p>
      </dsp:txBody>
      <dsp:txXfrm>
        <a:off x="1212016" y="2621949"/>
        <a:ext cx="3384998" cy="623275"/>
      </dsp:txXfrm>
    </dsp:sp>
    <dsp:sp modelId="{52805823-34A6-4B1A-935C-9F26DE1373D4}">
      <dsp:nvSpPr>
        <dsp:cNvPr id="0" name=""/>
        <dsp:cNvSpPr/>
      </dsp:nvSpPr>
      <dsp:spPr>
        <a:xfrm>
          <a:off x="957231"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96B3353-2E71-4F6F-AA31-D0E9B16202E7}">
      <dsp:nvSpPr>
        <dsp:cNvPr id="0" name=""/>
        <dsp:cNvSpPr/>
      </dsp:nvSpPr>
      <dsp:spPr>
        <a:xfrm>
          <a:off x="1212016"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Anonymity of participant responses</a:t>
          </a:r>
          <a:endParaRPr lang="en-AU" sz="1200" kern="1200" dirty="0"/>
        </a:p>
      </dsp:txBody>
      <dsp:txXfrm>
        <a:off x="1212016" y="3245225"/>
        <a:ext cx="3384998" cy="623275"/>
      </dsp:txXfrm>
    </dsp:sp>
    <dsp:sp modelId="{573C3947-B1FC-4F32-AB64-9C66E7AA3FC3}">
      <dsp:nvSpPr>
        <dsp:cNvPr id="0" name=""/>
        <dsp:cNvSpPr/>
      </dsp:nvSpPr>
      <dsp:spPr>
        <a:xfrm>
          <a:off x="957231"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65C6E9D-57E4-45CF-A641-3DBE9A42BE06}">
      <dsp:nvSpPr>
        <dsp:cNvPr id="0" name=""/>
        <dsp:cNvSpPr/>
      </dsp:nvSpPr>
      <dsp:spPr>
        <a:xfrm>
          <a:off x="1212016"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Quantifiable safety data that has reached group consensus</a:t>
          </a:r>
          <a:endParaRPr lang="en-AU" sz="1200" kern="1200" dirty="0"/>
        </a:p>
      </dsp:txBody>
      <dsp:txXfrm>
        <a:off x="1212016" y="3868500"/>
        <a:ext cx="3384998" cy="623275"/>
      </dsp:txXfrm>
    </dsp:sp>
    <dsp:sp modelId="{CD8F7CF8-4E1F-467C-9FA9-B6D40B0DF39F}">
      <dsp:nvSpPr>
        <dsp:cNvPr id="0" name=""/>
        <dsp:cNvSpPr/>
      </dsp:nvSpPr>
      <dsp:spPr>
        <a:xfrm>
          <a:off x="957231"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A9E779B-F279-4CFD-B45E-28D9F2CF009C}">
      <dsp:nvSpPr>
        <dsp:cNvPr id="0" name=""/>
        <dsp:cNvSpPr/>
      </dsp:nvSpPr>
      <dsp:spPr>
        <a:xfrm>
          <a:off x="1212016"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Standardised participant risk output from workshop to workshop</a:t>
          </a:r>
          <a:endParaRPr lang="en-AU" sz="1200" kern="1200" dirty="0"/>
        </a:p>
      </dsp:txBody>
      <dsp:txXfrm>
        <a:off x="1212016" y="4491775"/>
        <a:ext cx="3384998" cy="623275"/>
      </dsp:txXfrm>
    </dsp:sp>
    <dsp:sp modelId="{C35CF644-C76D-44BA-8AF7-F1CA570219E2}">
      <dsp:nvSpPr>
        <dsp:cNvPr id="0" name=""/>
        <dsp:cNvSpPr/>
      </dsp:nvSpPr>
      <dsp:spPr>
        <a:xfrm>
          <a:off x="4779004" y="769244"/>
          <a:ext cx="3639783" cy="428209"/>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392F0-BF2B-4290-84FF-D362792C1E94}">
      <dsp:nvSpPr>
        <dsp:cNvPr id="0" name=""/>
        <dsp:cNvSpPr/>
      </dsp:nvSpPr>
      <dsp:spPr>
        <a:xfrm>
          <a:off x="4779004" y="930063"/>
          <a:ext cx="267391" cy="267391"/>
        </a:xfrm>
        <a:prstGeom prst="rect">
          <a:avLst/>
        </a:prstGeom>
        <a:solidFill>
          <a:schemeClr val="tx1">
            <a:alpha val="2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AC1B8FBC-CDCE-4813-B265-40DE9DE62D2D}">
      <dsp:nvSpPr>
        <dsp:cNvPr id="0" name=""/>
        <dsp:cNvSpPr/>
      </dsp:nvSpPr>
      <dsp:spPr>
        <a:xfrm>
          <a:off x="4779004" y="0"/>
          <a:ext cx="3639783" cy="769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l" defTabSz="1333500">
            <a:lnSpc>
              <a:spcPct val="90000"/>
            </a:lnSpc>
            <a:spcBef>
              <a:spcPct val="0"/>
            </a:spcBef>
            <a:spcAft>
              <a:spcPct val="35000"/>
            </a:spcAft>
          </a:pPr>
          <a:r>
            <a:rPr lang="en-AU" sz="3000" kern="1200" dirty="0" smtClean="0"/>
            <a:t>Specializ Approach</a:t>
          </a:r>
          <a:endParaRPr lang="en-AU" sz="3000" kern="1200" dirty="0"/>
        </a:p>
      </dsp:txBody>
      <dsp:txXfrm>
        <a:off x="4779004" y="0"/>
        <a:ext cx="3639783" cy="769244"/>
      </dsp:txXfrm>
    </dsp:sp>
    <dsp:sp modelId="{AB8BBE1A-AE53-4BDA-9171-7D6AF60C9AAF}">
      <dsp:nvSpPr>
        <dsp:cNvPr id="0" name=""/>
        <dsp:cNvSpPr/>
      </dsp:nvSpPr>
      <dsp:spPr>
        <a:xfrm>
          <a:off x="4779004" y="155334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F7B0E26-FD90-4E05-ADEA-AE92E100898A}">
      <dsp:nvSpPr>
        <dsp:cNvPr id="0" name=""/>
        <dsp:cNvSpPr/>
      </dsp:nvSpPr>
      <dsp:spPr>
        <a:xfrm>
          <a:off x="5033788" y="137539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Participants complete Health Check and Safety assessments online and on their own time</a:t>
          </a:r>
          <a:endParaRPr lang="en-AU" sz="1200" kern="1200" dirty="0"/>
        </a:p>
      </dsp:txBody>
      <dsp:txXfrm>
        <a:off x="5033788" y="1375399"/>
        <a:ext cx="3384998" cy="623275"/>
      </dsp:txXfrm>
    </dsp:sp>
    <dsp:sp modelId="{3F238400-0B83-4876-B8AE-CA0F0D1CC629}">
      <dsp:nvSpPr>
        <dsp:cNvPr id="0" name=""/>
        <dsp:cNvSpPr/>
      </dsp:nvSpPr>
      <dsp:spPr>
        <a:xfrm>
          <a:off x="4779004" y="2176619"/>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7D320DB-F4FB-400C-9640-7844DE720301}">
      <dsp:nvSpPr>
        <dsp:cNvPr id="0" name=""/>
        <dsp:cNvSpPr/>
      </dsp:nvSpPr>
      <dsp:spPr>
        <a:xfrm>
          <a:off x="5033788" y="1998674"/>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anonymous allowing participants to freely state their beliefs</a:t>
          </a:r>
          <a:endParaRPr lang="en-AU" sz="1200" kern="1200" dirty="0"/>
        </a:p>
      </dsp:txBody>
      <dsp:txXfrm>
        <a:off x="5033788" y="1998674"/>
        <a:ext cx="3384998" cy="623275"/>
      </dsp:txXfrm>
    </dsp:sp>
    <dsp:sp modelId="{18991E8F-44A8-42C7-9516-CA8369CE552D}">
      <dsp:nvSpPr>
        <dsp:cNvPr id="0" name=""/>
        <dsp:cNvSpPr/>
      </dsp:nvSpPr>
      <dsp:spPr>
        <a:xfrm>
          <a:off x="4779004" y="2799894"/>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6169BD50-BFCE-4C03-B188-4626FA964331}">
      <dsp:nvSpPr>
        <dsp:cNvPr id="0" name=""/>
        <dsp:cNvSpPr/>
      </dsp:nvSpPr>
      <dsp:spPr>
        <a:xfrm>
          <a:off x="5033788" y="2621949"/>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iterates until consensus is reached</a:t>
          </a:r>
          <a:endParaRPr lang="en-AU" sz="1200" kern="1200" dirty="0"/>
        </a:p>
      </dsp:txBody>
      <dsp:txXfrm>
        <a:off x="5033788" y="2621949"/>
        <a:ext cx="3384998" cy="623275"/>
      </dsp:txXfrm>
    </dsp:sp>
    <dsp:sp modelId="{60BE5BA7-BC56-4FD0-85D5-35E23CAD2399}">
      <dsp:nvSpPr>
        <dsp:cNvPr id="0" name=""/>
        <dsp:cNvSpPr/>
      </dsp:nvSpPr>
      <dsp:spPr>
        <a:xfrm>
          <a:off x="4779004" y="342317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5C76C04-004B-410D-A103-E7142BC83B7E}">
      <dsp:nvSpPr>
        <dsp:cNvPr id="0" name=""/>
        <dsp:cNvSpPr/>
      </dsp:nvSpPr>
      <dsp:spPr>
        <a:xfrm>
          <a:off x="5033788" y="324522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can produce comparable risk assessments across the entire organisation</a:t>
          </a:r>
          <a:endParaRPr lang="en-AU" sz="1200" kern="1200" dirty="0"/>
        </a:p>
      </dsp:txBody>
      <dsp:txXfrm>
        <a:off x="5033788" y="3245225"/>
        <a:ext cx="3384998" cy="623275"/>
      </dsp:txXfrm>
    </dsp:sp>
    <dsp:sp modelId="{5202C56F-EEFA-4ED8-9D25-AE493EEBB602}">
      <dsp:nvSpPr>
        <dsp:cNvPr id="0" name=""/>
        <dsp:cNvSpPr/>
      </dsp:nvSpPr>
      <dsp:spPr>
        <a:xfrm>
          <a:off x="4779004" y="4046445"/>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6E296A8-F9CB-47D8-909C-DA67DF699883}">
      <dsp:nvSpPr>
        <dsp:cNvPr id="0" name=""/>
        <dsp:cNvSpPr/>
      </dsp:nvSpPr>
      <dsp:spPr>
        <a:xfrm>
          <a:off x="5033788" y="3868500"/>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allows participants to feed off of each other’s ideas and vote on them</a:t>
          </a:r>
          <a:endParaRPr lang="en-AU" sz="1200" kern="1200" dirty="0"/>
        </a:p>
      </dsp:txBody>
      <dsp:txXfrm>
        <a:off x="5033788" y="3868500"/>
        <a:ext cx="3384998" cy="623275"/>
      </dsp:txXfrm>
    </dsp:sp>
    <dsp:sp modelId="{675BDB46-BBC9-450E-9245-446A028BC159}">
      <dsp:nvSpPr>
        <dsp:cNvPr id="0" name=""/>
        <dsp:cNvSpPr/>
      </dsp:nvSpPr>
      <dsp:spPr>
        <a:xfrm>
          <a:off x="4779004" y="4669720"/>
          <a:ext cx="267385" cy="267385"/>
        </a:xfrm>
        <a:prstGeom prst="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5BE43802-B562-4436-B0B1-8E4828D45772}">
      <dsp:nvSpPr>
        <dsp:cNvPr id="0" name=""/>
        <dsp:cNvSpPr/>
      </dsp:nvSpPr>
      <dsp:spPr>
        <a:xfrm>
          <a:off x="5033788" y="4491775"/>
          <a:ext cx="3384998" cy="62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en-AU" sz="1200" kern="1200" dirty="0" smtClean="0"/>
            <a:t>Specializ is fast taking less than 10 minutes to complete one iteration</a:t>
          </a:r>
          <a:endParaRPr lang="en-AU" sz="1200" kern="1200" dirty="0"/>
        </a:p>
      </dsp:txBody>
      <dsp:txXfrm>
        <a:off x="5033788" y="4491775"/>
        <a:ext cx="3384998" cy="623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20FA9-B8C9-4643-B642-075A7D0FCEAF}">
      <dsp:nvSpPr>
        <dsp:cNvPr id="0" name=""/>
        <dsp:cNvSpPr/>
      </dsp:nvSpPr>
      <dsp:spPr>
        <a:xfrm>
          <a:off x="1123584" y="607763"/>
          <a:ext cx="4058097" cy="4058097"/>
        </a:xfrm>
        <a:prstGeom prst="blockArc">
          <a:avLst>
            <a:gd name="adj1" fmla="val 11880000"/>
            <a:gd name="adj2" fmla="val 1620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5AFD5D71-6F60-4275-A93C-4D60AC01EEC9}">
      <dsp:nvSpPr>
        <dsp:cNvPr id="0" name=""/>
        <dsp:cNvSpPr/>
      </dsp:nvSpPr>
      <dsp:spPr>
        <a:xfrm>
          <a:off x="1123584" y="607763"/>
          <a:ext cx="4058097" cy="4058097"/>
        </a:xfrm>
        <a:prstGeom prst="blockArc">
          <a:avLst>
            <a:gd name="adj1" fmla="val 7560000"/>
            <a:gd name="adj2" fmla="val 1188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12203C-EACF-47C7-97D9-1B275770ED48}">
      <dsp:nvSpPr>
        <dsp:cNvPr id="0" name=""/>
        <dsp:cNvSpPr/>
      </dsp:nvSpPr>
      <dsp:spPr>
        <a:xfrm>
          <a:off x="1123584" y="607763"/>
          <a:ext cx="4058097" cy="4058097"/>
        </a:xfrm>
        <a:prstGeom prst="blockArc">
          <a:avLst>
            <a:gd name="adj1" fmla="val 3240000"/>
            <a:gd name="adj2" fmla="val 756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9245B8F4-F6BA-41C4-8EF7-CC85B9D9C2A5}">
      <dsp:nvSpPr>
        <dsp:cNvPr id="0" name=""/>
        <dsp:cNvSpPr/>
      </dsp:nvSpPr>
      <dsp:spPr>
        <a:xfrm>
          <a:off x="1123584" y="607763"/>
          <a:ext cx="4058097" cy="4058097"/>
        </a:xfrm>
        <a:prstGeom prst="blockArc">
          <a:avLst>
            <a:gd name="adj1" fmla="val 20520000"/>
            <a:gd name="adj2" fmla="val 324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CB04D655-D16C-41DE-97F1-F06A0C1857E0}">
      <dsp:nvSpPr>
        <dsp:cNvPr id="0" name=""/>
        <dsp:cNvSpPr/>
      </dsp:nvSpPr>
      <dsp:spPr>
        <a:xfrm>
          <a:off x="1123584" y="607763"/>
          <a:ext cx="4058097" cy="4058097"/>
        </a:xfrm>
        <a:prstGeom prst="blockArc">
          <a:avLst>
            <a:gd name="adj1" fmla="val 16200000"/>
            <a:gd name="adj2" fmla="val 20520000"/>
            <a:gd name="adj3" fmla="val 4634"/>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sp>
    <dsp:sp modelId="{893A33FF-EE9C-483A-AD1C-106E203F16B5}">
      <dsp:nvSpPr>
        <dsp:cNvPr id="0" name=""/>
        <dsp:cNvSpPr/>
      </dsp:nvSpPr>
      <dsp:spPr>
        <a:xfrm>
          <a:off x="2219773" y="1703953"/>
          <a:ext cx="1865718" cy="186571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AU" sz="2500" kern="1200" dirty="0" smtClean="0"/>
            <a:t>Accurate safety data</a:t>
          </a:r>
          <a:endParaRPr lang="en-AU" sz="2500" kern="1200" dirty="0"/>
        </a:p>
      </dsp:txBody>
      <dsp:txXfrm>
        <a:off x="2493001" y="1977181"/>
        <a:ext cx="1319262" cy="1319262"/>
      </dsp:txXfrm>
    </dsp:sp>
    <dsp:sp modelId="{21B8C31F-12E1-49A2-9E07-A9ABE4D0DCEC}">
      <dsp:nvSpPr>
        <dsp:cNvPr id="0" name=""/>
        <dsp:cNvSpPr/>
      </dsp:nvSpPr>
      <dsp:spPr>
        <a:xfrm>
          <a:off x="2499631" y="1778"/>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Send assessments to enterprise participants</a:t>
          </a:r>
          <a:endParaRPr lang="en-AU" sz="1200" kern="1200" dirty="0"/>
        </a:p>
      </dsp:txBody>
      <dsp:txXfrm>
        <a:off x="2690891" y="193038"/>
        <a:ext cx="923482" cy="923482"/>
      </dsp:txXfrm>
    </dsp:sp>
    <dsp:sp modelId="{3CB70B27-4BB4-487D-8945-E5AA1029969F}">
      <dsp:nvSpPr>
        <dsp:cNvPr id="0" name=""/>
        <dsp:cNvSpPr/>
      </dsp:nvSpPr>
      <dsp:spPr>
        <a:xfrm>
          <a:off x="438465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Generate data</a:t>
          </a:r>
          <a:endParaRPr lang="en-AU" sz="1200" kern="1200" dirty="0"/>
        </a:p>
      </dsp:txBody>
      <dsp:txXfrm>
        <a:off x="4575916" y="1562589"/>
        <a:ext cx="923482" cy="923482"/>
      </dsp:txXfrm>
    </dsp:sp>
    <dsp:sp modelId="{4E450D07-8CDA-4F31-8D50-85D4321488CB}">
      <dsp:nvSpPr>
        <dsp:cNvPr id="0" name=""/>
        <dsp:cNvSpPr/>
      </dsp:nvSpPr>
      <dsp:spPr>
        <a:xfrm>
          <a:off x="366464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data</a:t>
          </a:r>
          <a:endParaRPr lang="en-AU" sz="1200" kern="1200" dirty="0"/>
        </a:p>
      </dsp:txBody>
      <dsp:txXfrm>
        <a:off x="3855901" y="3778569"/>
        <a:ext cx="923482" cy="923482"/>
      </dsp:txXfrm>
    </dsp:sp>
    <dsp:sp modelId="{DD0E669D-27F4-4222-83E3-BB86A79F1302}">
      <dsp:nvSpPr>
        <dsp:cNvPr id="0" name=""/>
        <dsp:cNvSpPr/>
      </dsp:nvSpPr>
      <dsp:spPr>
        <a:xfrm>
          <a:off x="1334621" y="358730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Score data</a:t>
          </a:r>
          <a:endParaRPr lang="en-AU" sz="1200" kern="1200" dirty="0"/>
        </a:p>
      </dsp:txBody>
      <dsp:txXfrm>
        <a:off x="1525881" y="3778569"/>
        <a:ext cx="923482" cy="923482"/>
      </dsp:txXfrm>
    </dsp:sp>
    <dsp:sp modelId="{9E46E289-86C8-4DAF-BA13-A82C9A065C8A}">
      <dsp:nvSpPr>
        <dsp:cNvPr id="0" name=""/>
        <dsp:cNvSpPr/>
      </dsp:nvSpPr>
      <dsp:spPr>
        <a:xfrm>
          <a:off x="614606" y="1371329"/>
          <a:ext cx="1306002" cy="1306002"/>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AU" sz="1200" kern="1200" dirty="0" smtClean="0"/>
            <a:t>Evaluate agreement among participants</a:t>
          </a:r>
          <a:endParaRPr lang="en-AU" sz="1200" kern="1200" dirty="0"/>
        </a:p>
      </dsp:txBody>
      <dsp:txXfrm>
        <a:off x="805866" y="1562589"/>
        <a:ext cx="923482" cy="923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0B1FB-42B3-499F-9AA5-5CEA443708BE}">
      <dsp:nvSpPr>
        <dsp:cNvPr id="0" name=""/>
        <dsp:cNvSpPr/>
      </dsp:nvSpPr>
      <dsp:spPr>
        <a:xfrm>
          <a:off x="3309" y="0"/>
          <a:ext cx="2893929" cy="478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January</a:t>
          </a:r>
          <a:endParaRPr lang="en-AU" sz="2400" b="1" kern="1200" dirty="0"/>
        </a:p>
      </dsp:txBody>
      <dsp:txXfrm>
        <a:off x="3309" y="0"/>
        <a:ext cx="2774375" cy="478217"/>
      </dsp:txXfrm>
    </dsp:sp>
    <dsp:sp modelId="{AA740F3D-34B6-4CD2-8B5D-7ED59A1F3076}">
      <dsp:nvSpPr>
        <dsp:cNvPr id="0" name=""/>
        <dsp:cNvSpPr/>
      </dsp:nvSpPr>
      <dsp:spPr>
        <a:xfrm>
          <a:off x="2318452"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February</a:t>
          </a:r>
          <a:endParaRPr lang="en-AU" sz="2400" b="1" kern="1200" dirty="0"/>
        </a:p>
      </dsp:txBody>
      <dsp:txXfrm>
        <a:off x="2557561" y="0"/>
        <a:ext cx="2415712" cy="478217"/>
      </dsp:txXfrm>
    </dsp:sp>
    <dsp:sp modelId="{F4918AE9-9493-4027-A66D-E60C13819A0B}">
      <dsp:nvSpPr>
        <dsp:cNvPr id="0" name=""/>
        <dsp:cNvSpPr/>
      </dsp:nvSpPr>
      <dsp:spPr>
        <a:xfrm>
          <a:off x="4633596" y="0"/>
          <a:ext cx="2893929" cy="47821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AU" sz="2400" b="1" kern="1200" dirty="0" smtClean="0"/>
            <a:t>March</a:t>
          </a:r>
          <a:endParaRPr lang="en-AU" sz="2400" b="1" kern="1200" dirty="0"/>
        </a:p>
      </dsp:txBody>
      <dsp:txXfrm>
        <a:off x="4872705" y="0"/>
        <a:ext cx="2415712" cy="478217"/>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defTabSz="658966">
              <a:defRPr sz="900" dirty="0"/>
            </a:lvl1pPr>
          </a:lstStyle>
          <a:p>
            <a:pPr>
              <a:defRPr/>
            </a:pPr>
            <a:endParaRPr lang="en-GB" dirty="0"/>
          </a:p>
        </p:txBody>
      </p:sp>
      <p:sp>
        <p:nvSpPr>
          <p:cNvPr id="3" name="Date Placeholder 2"/>
          <p:cNvSpPr>
            <a:spLocks noGrp="1"/>
          </p:cNvSpPr>
          <p:nvPr>
            <p:ph type="dt" sz="quarter" idx="1"/>
          </p:nvPr>
        </p:nvSpPr>
        <p:spPr bwMode="auto">
          <a:xfrm>
            <a:off x="5798822" y="4"/>
            <a:ext cx="4433403" cy="354965"/>
          </a:xfrm>
          <a:prstGeom prst="rect">
            <a:avLst/>
          </a:prstGeom>
          <a:noFill/>
          <a:ln w="9525">
            <a:noFill/>
            <a:miter lim="800000"/>
            <a:headEnd/>
            <a:tailEnd/>
          </a:ln>
        </p:spPr>
        <p:txBody>
          <a:bodyPr vert="horz" wrap="square" lIns="65835" tIns="32919" rIns="65835" bIns="32919" numCol="1" anchor="t" anchorCtr="0" compatLnSpc="1">
            <a:prstTxWarp prst="textNoShape">
              <a:avLst/>
            </a:prstTxWarp>
          </a:bodyPr>
          <a:lstStyle>
            <a:lvl1pPr algn="r" defTabSz="658966">
              <a:defRPr sz="900"/>
            </a:lvl1pPr>
          </a:lstStyle>
          <a:p>
            <a:pPr>
              <a:defRPr/>
            </a:pPr>
            <a:fld id="{D8F4E171-0629-4DEA-8FE5-2265E5347281}" type="datetimeFigureOut">
              <a:rPr lang="en-US"/>
              <a:pPr>
                <a:defRPr/>
              </a:pPr>
              <a:t>7/26/2012</a:t>
            </a:fld>
            <a:endParaRPr lang="en-GB" dirty="0"/>
          </a:p>
        </p:txBody>
      </p:sp>
      <p:sp>
        <p:nvSpPr>
          <p:cNvPr id="4" name="Footer Placeholder 3"/>
          <p:cNvSpPr>
            <a:spLocks noGrp="1"/>
          </p:cNvSpPr>
          <p:nvPr>
            <p:ph type="ftr" sz="quarter" idx="2"/>
          </p:nvPr>
        </p:nvSpPr>
        <p:spPr bwMode="auto">
          <a:xfrm>
            <a:off x="1" y="6743202"/>
            <a:ext cx="4435798"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defTabSz="658966">
              <a:defRPr sz="900" dirty="0"/>
            </a:lvl1pPr>
          </a:lstStyle>
          <a:p>
            <a:pPr>
              <a:defRPr/>
            </a:pPr>
            <a:endParaRPr lang="en-GB" dirty="0"/>
          </a:p>
        </p:txBody>
      </p:sp>
      <p:sp>
        <p:nvSpPr>
          <p:cNvPr id="5" name="Slide Number Placeholder 4"/>
          <p:cNvSpPr>
            <a:spLocks noGrp="1"/>
          </p:cNvSpPr>
          <p:nvPr>
            <p:ph type="sldNum" sz="quarter" idx="3"/>
          </p:nvPr>
        </p:nvSpPr>
        <p:spPr bwMode="auto">
          <a:xfrm>
            <a:off x="5798822" y="6743202"/>
            <a:ext cx="4433403" cy="354965"/>
          </a:xfrm>
          <a:prstGeom prst="rect">
            <a:avLst/>
          </a:prstGeom>
          <a:noFill/>
          <a:ln w="9525">
            <a:noFill/>
            <a:miter lim="800000"/>
            <a:headEnd/>
            <a:tailEnd/>
          </a:ln>
        </p:spPr>
        <p:txBody>
          <a:bodyPr vert="horz" wrap="square" lIns="65835" tIns="32919" rIns="65835" bIns="32919" numCol="1" anchor="b" anchorCtr="0" compatLnSpc="1">
            <a:prstTxWarp prst="textNoShape">
              <a:avLst/>
            </a:prstTxWarp>
          </a:bodyPr>
          <a:lstStyle>
            <a:lvl1pPr algn="r" defTabSz="658966">
              <a:defRPr sz="900"/>
            </a:lvl1pPr>
          </a:lstStyle>
          <a:p>
            <a:pPr>
              <a:defRPr/>
            </a:pPr>
            <a:fld id="{65AEFF26-A2D1-4F78-BF02-BDA3A21EB053}" type="slidenum">
              <a:rPr lang="en-GB"/>
              <a:pPr>
                <a:defRPr/>
              </a:pPr>
              <a:t>‹#›</a:t>
            </a:fld>
            <a:endParaRPr lang="en-GB" dirty="0"/>
          </a:p>
        </p:txBody>
      </p:sp>
    </p:spTree>
    <p:extLst>
      <p:ext uri="{BB962C8B-B14F-4D97-AF65-F5344CB8AC3E}">
        <p14:creationId xmlns:p14="http://schemas.microsoft.com/office/powerpoint/2010/main" val="1255161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4"/>
            <a:ext cx="4435798"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3" name="Date Placeholder 2"/>
          <p:cNvSpPr>
            <a:spLocks noGrp="1"/>
          </p:cNvSpPr>
          <p:nvPr>
            <p:ph type="dt" idx="1"/>
          </p:nvPr>
        </p:nvSpPr>
        <p:spPr bwMode="auto">
          <a:xfrm>
            <a:off x="5798822" y="4"/>
            <a:ext cx="4433403" cy="35496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lvl1pPr algn="r" defTabSz="658966">
              <a:defRPr sz="1200">
                <a:latin typeface="Calibri" pitchFamily="34" charset="0"/>
              </a:defRPr>
            </a:lvl1pPr>
          </a:lstStyle>
          <a:p>
            <a:pPr>
              <a:defRPr/>
            </a:pPr>
            <a:fld id="{A6C25497-7110-4CD9-8EB7-D854FECC23F9}" type="datetimeFigureOut">
              <a:rPr lang="en-AU" smtClean="0"/>
              <a:pPr>
                <a:defRPr/>
              </a:pPr>
              <a:t>26/07/2012</a:t>
            </a:fld>
            <a:endParaRPr lang="en-AU" dirty="0"/>
          </a:p>
        </p:txBody>
      </p:sp>
      <p:sp>
        <p:nvSpPr>
          <p:cNvPr id="4" name="Slide Image Placeholder 3"/>
          <p:cNvSpPr>
            <a:spLocks noGrp="1" noRot="1" noChangeAspect="1"/>
          </p:cNvSpPr>
          <p:nvPr>
            <p:ph type="sldImg" idx="2"/>
          </p:nvPr>
        </p:nvSpPr>
        <p:spPr>
          <a:xfrm>
            <a:off x="3346450" y="533400"/>
            <a:ext cx="3543300" cy="2659063"/>
          </a:xfrm>
          <a:prstGeom prst="rect">
            <a:avLst/>
          </a:prstGeom>
          <a:noFill/>
          <a:ln w="12700">
            <a:solidFill>
              <a:prstClr val="black"/>
            </a:solidFill>
          </a:ln>
        </p:spPr>
        <p:txBody>
          <a:bodyPr vert="horz" lIns="144651" tIns="72327" rIns="144651" bIns="72327" rtlCol="0" anchor="ctr"/>
          <a:lstStyle/>
          <a:p>
            <a:pPr lvl="0"/>
            <a:endParaRPr lang="en-GB" noProof="0" dirty="0"/>
          </a:p>
        </p:txBody>
      </p:sp>
      <p:sp>
        <p:nvSpPr>
          <p:cNvPr id="5" name="Notes Placeholder 4"/>
          <p:cNvSpPr>
            <a:spLocks noGrp="1"/>
          </p:cNvSpPr>
          <p:nvPr>
            <p:ph type="body" sz="quarter" idx="3"/>
          </p:nvPr>
        </p:nvSpPr>
        <p:spPr bwMode="auto">
          <a:xfrm>
            <a:off x="1023463" y="3372167"/>
            <a:ext cx="8187690" cy="3194685"/>
          </a:xfrm>
          <a:prstGeom prst="rect">
            <a:avLst/>
          </a:prstGeom>
          <a:noFill/>
          <a:ln w="9525">
            <a:noFill/>
            <a:miter lim="800000"/>
            <a:headEnd/>
            <a:tailEnd/>
          </a:ln>
        </p:spPr>
        <p:txBody>
          <a:bodyPr vert="horz" wrap="square" lIns="100374" tIns="50187" rIns="100374" bIns="50187" numCol="1" anchor="t" anchorCtr="0" compatLnSpc="1">
            <a:prstTxWarp prst="textNoShape">
              <a:avLst/>
            </a:prstTxWarp>
          </a:bodyPr>
          <a:lstStyle/>
          <a:p>
            <a:pPr lvl="0"/>
            <a:r>
              <a:rPr lang="en-AU" noProof="0" smtClean="0"/>
              <a:t>Click to edit Master text styles</a:t>
            </a:r>
          </a:p>
          <a:p>
            <a:pPr lvl="0"/>
            <a:r>
              <a:rPr lang="en-AU" noProof="0" smtClean="0"/>
              <a:t>Second level</a:t>
            </a:r>
          </a:p>
          <a:p>
            <a:pPr lvl="0"/>
            <a:r>
              <a:rPr lang="en-AU" noProof="0" smtClean="0"/>
              <a:t>Third level</a:t>
            </a:r>
          </a:p>
          <a:p>
            <a:pPr lvl="0"/>
            <a:r>
              <a:rPr lang="en-AU" noProof="0" smtClean="0"/>
              <a:t>Fourth level</a:t>
            </a:r>
          </a:p>
          <a:p>
            <a:pPr lvl="0"/>
            <a:r>
              <a:rPr lang="en-AU" noProof="0" smtClean="0"/>
              <a:t>Fifth level</a:t>
            </a:r>
          </a:p>
        </p:txBody>
      </p:sp>
      <p:sp>
        <p:nvSpPr>
          <p:cNvPr id="6" name="Footer Placeholder 5"/>
          <p:cNvSpPr>
            <a:spLocks noGrp="1"/>
          </p:cNvSpPr>
          <p:nvPr>
            <p:ph type="ftr" sz="quarter" idx="4"/>
          </p:nvPr>
        </p:nvSpPr>
        <p:spPr bwMode="auto">
          <a:xfrm>
            <a:off x="1" y="6743202"/>
            <a:ext cx="4435798"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defTabSz="658966">
              <a:defRPr sz="1200" dirty="0">
                <a:latin typeface="Calibri" pitchFamily="34" charset="0"/>
              </a:defRPr>
            </a:lvl1pPr>
          </a:lstStyle>
          <a:p>
            <a:pPr>
              <a:defRPr/>
            </a:pPr>
            <a:endParaRPr lang="en-AU" dirty="0"/>
          </a:p>
        </p:txBody>
      </p:sp>
      <p:sp>
        <p:nvSpPr>
          <p:cNvPr id="7" name="Slide Number Placeholder 6"/>
          <p:cNvSpPr>
            <a:spLocks noGrp="1"/>
          </p:cNvSpPr>
          <p:nvPr>
            <p:ph type="sldNum" sz="quarter" idx="5"/>
          </p:nvPr>
        </p:nvSpPr>
        <p:spPr bwMode="auto">
          <a:xfrm>
            <a:off x="5798822" y="6743202"/>
            <a:ext cx="4433403" cy="354965"/>
          </a:xfrm>
          <a:prstGeom prst="rect">
            <a:avLst/>
          </a:prstGeom>
          <a:noFill/>
          <a:ln w="9525">
            <a:noFill/>
            <a:miter lim="800000"/>
            <a:headEnd/>
            <a:tailEnd/>
          </a:ln>
        </p:spPr>
        <p:txBody>
          <a:bodyPr vert="horz" wrap="square" lIns="100374" tIns="50187" rIns="100374" bIns="50187" numCol="1" anchor="b" anchorCtr="0" compatLnSpc="1">
            <a:prstTxWarp prst="textNoShape">
              <a:avLst/>
            </a:prstTxWarp>
          </a:bodyPr>
          <a:lstStyle>
            <a:lvl1pPr algn="r" defTabSz="658966">
              <a:defRPr sz="1200">
                <a:latin typeface="Calibri" pitchFamily="34" charset="0"/>
              </a:defRPr>
            </a:lvl1pPr>
          </a:lstStyle>
          <a:p>
            <a:pPr>
              <a:defRPr/>
            </a:pPr>
            <a:fld id="{DB19E439-0A36-4389-B1D4-036D35E9F4EA}" type="slidenum">
              <a:rPr lang="en-AU" smtClean="0"/>
              <a:pPr>
                <a:defRPr/>
              </a:pPr>
              <a:t>‹#›</a:t>
            </a:fld>
            <a:endParaRPr lang="en-AU" dirty="0"/>
          </a:p>
        </p:txBody>
      </p:sp>
    </p:spTree>
    <p:extLst>
      <p:ext uri="{BB962C8B-B14F-4D97-AF65-F5344CB8AC3E}">
        <p14:creationId xmlns:p14="http://schemas.microsoft.com/office/powerpoint/2010/main" val="4058878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742950" indent="-285750" algn="l" rtl="0" eaLnBrk="0" fontAlgn="base" hangingPunct="0">
      <a:spcBef>
        <a:spcPct val="30000"/>
      </a:spcBef>
      <a:spcAft>
        <a:spcPct val="0"/>
      </a:spcAft>
      <a:defRPr sz="1100" kern="1200">
        <a:solidFill>
          <a:schemeClr val="tx1"/>
        </a:solidFill>
        <a:latin typeface="+mn-lt"/>
        <a:ea typeface="+mn-ea"/>
        <a:cs typeface="+mn-cs"/>
      </a:defRPr>
    </a:lvl2pPr>
    <a:lvl3pPr marL="1143000" indent="-228600" algn="l" rtl="0" eaLnBrk="0" fontAlgn="base" hangingPunct="0">
      <a:spcBef>
        <a:spcPct val="30000"/>
      </a:spcBef>
      <a:spcAft>
        <a:spcPct val="0"/>
      </a:spcAft>
      <a:defRPr sz="1100" kern="1200">
        <a:solidFill>
          <a:schemeClr val="tx1"/>
        </a:solidFill>
        <a:latin typeface="+mn-lt"/>
        <a:ea typeface="+mn-ea"/>
        <a:cs typeface="+mn-cs"/>
      </a:defRPr>
    </a:lvl3pPr>
    <a:lvl4pPr marL="1600200" indent="-228600" algn="l" rtl="0" eaLnBrk="0" fontAlgn="base" hangingPunct="0">
      <a:spcBef>
        <a:spcPct val="30000"/>
      </a:spcBef>
      <a:spcAft>
        <a:spcPct val="0"/>
      </a:spcAft>
      <a:defRPr sz="1100" kern="1200">
        <a:solidFill>
          <a:schemeClr val="tx1"/>
        </a:solidFill>
        <a:latin typeface="+mn-lt"/>
        <a:ea typeface="+mn-ea"/>
        <a:cs typeface="+mn-cs"/>
      </a:defRPr>
    </a:lvl4pPr>
    <a:lvl5pPr marL="2057400" indent="-228600" algn="l" rtl="0" eaLnBrk="0" fontAlgn="base" hangingPunct="0">
      <a:spcBef>
        <a:spcPct val="30000"/>
      </a:spcBef>
      <a:spcAft>
        <a:spcPct val="0"/>
      </a:spcAft>
      <a:defRPr sz="1100" kern="1200">
        <a:solidFill>
          <a:schemeClr val="tx1"/>
        </a:solidFill>
        <a:latin typeface="+mn-lt"/>
        <a:ea typeface="+mn-ea"/>
        <a:cs typeface="+mn-cs"/>
      </a:defRPr>
    </a:lvl5pPr>
    <a:lvl6pPr marL="2148780" algn="l" defTabSz="859512" rtl="0" eaLnBrk="1" latinLnBrk="0" hangingPunct="1">
      <a:defRPr sz="1100" kern="1200">
        <a:solidFill>
          <a:schemeClr val="tx1"/>
        </a:solidFill>
        <a:latin typeface="+mn-lt"/>
        <a:ea typeface="+mn-ea"/>
        <a:cs typeface="+mn-cs"/>
      </a:defRPr>
    </a:lvl6pPr>
    <a:lvl7pPr marL="2578536" algn="l" defTabSz="859512" rtl="0" eaLnBrk="1" latinLnBrk="0" hangingPunct="1">
      <a:defRPr sz="1100" kern="1200">
        <a:solidFill>
          <a:schemeClr val="tx1"/>
        </a:solidFill>
        <a:latin typeface="+mn-lt"/>
        <a:ea typeface="+mn-ea"/>
        <a:cs typeface="+mn-cs"/>
      </a:defRPr>
    </a:lvl7pPr>
    <a:lvl8pPr marL="3008291" algn="l" defTabSz="859512" rtl="0" eaLnBrk="1" latinLnBrk="0" hangingPunct="1">
      <a:defRPr sz="1100" kern="1200">
        <a:solidFill>
          <a:schemeClr val="tx1"/>
        </a:solidFill>
        <a:latin typeface="+mn-lt"/>
        <a:ea typeface="+mn-ea"/>
        <a:cs typeface="+mn-cs"/>
      </a:defRPr>
    </a:lvl8pPr>
    <a:lvl9pPr marL="3438048" algn="l" defTabSz="85951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109" charset="-128"/>
              </a:defRPr>
            </a:lvl1pPr>
            <a:lvl2pPr marL="39263129" indent="-38789881">
              <a:defRPr sz="1200">
                <a:solidFill>
                  <a:schemeClr val="tx1"/>
                </a:solidFill>
                <a:latin typeface="Arial" charset="0"/>
                <a:ea typeface="ＭＳ Ｐゴシック" pitchFamily="-109" charset="-128"/>
              </a:defRPr>
            </a:lvl2pPr>
            <a:lvl3pPr>
              <a:defRPr sz="1200">
                <a:solidFill>
                  <a:schemeClr val="tx1"/>
                </a:solidFill>
                <a:latin typeface="Arial" charset="0"/>
                <a:ea typeface="ＭＳ Ｐゴシック" pitchFamily="-109" charset="-128"/>
              </a:defRPr>
            </a:lvl3pPr>
            <a:lvl4pPr>
              <a:defRPr sz="1200">
                <a:solidFill>
                  <a:schemeClr val="tx1"/>
                </a:solidFill>
                <a:latin typeface="Arial" charset="0"/>
                <a:ea typeface="ＭＳ Ｐゴシック" pitchFamily="-109" charset="-128"/>
              </a:defRPr>
            </a:lvl4pPr>
            <a:lvl5pPr>
              <a:defRPr sz="1200">
                <a:solidFill>
                  <a:schemeClr val="tx1"/>
                </a:solidFill>
                <a:latin typeface="Arial" charset="0"/>
                <a:ea typeface="ＭＳ Ｐゴシック" pitchFamily="-109" charset="-128"/>
              </a:defRPr>
            </a:lvl5pPr>
            <a:lvl6pPr marL="473248" eaLnBrk="0" fontAlgn="base" hangingPunct="0">
              <a:spcBef>
                <a:spcPct val="0"/>
              </a:spcBef>
              <a:spcAft>
                <a:spcPct val="0"/>
              </a:spcAft>
              <a:defRPr sz="1200">
                <a:solidFill>
                  <a:schemeClr val="tx1"/>
                </a:solidFill>
                <a:latin typeface="Arial" charset="0"/>
                <a:ea typeface="ＭＳ Ｐゴシック" pitchFamily="-109" charset="-128"/>
              </a:defRPr>
            </a:lvl6pPr>
            <a:lvl7pPr marL="946495" eaLnBrk="0" fontAlgn="base" hangingPunct="0">
              <a:spcBef>
                <a:spcPct val="0"/>
              </a:spcBef>
              <a:spcAft>
                <a:spcPct val="0"/>
              </a:spcAft>
              <a:defRPr sz="1200">
                <a:solidFill>
                  <a:schemeClr val="tx1"/>
                </a:solidFill>
                <a:latin typeface="Arial" charset="0"/>
                <a:ea typeface="ＭＳ Ｐゴシック" pitchFamily="-109" charset="-128"/>
              </a:defRPr>
            </a:lvl7pPr>
            <a:lvl8pPr marL="1419743" eaLnBrk="0" fontAlgn="base" hangingPunct="0">
              <a:spcBef>
                <a:spcPct val="0"/>
              </a:spcBef>
              <a:spcAft>
                <a:spcPct val="0"/>
              </a:spcAft>
              <a:defRPr sz="1200">
                <a:solidFill>
                  <a:schemeClr val="tx1"/>
                </a:solidFill>
                <a:latin typeface="Arial" charset="0"/>
                <a:ea typeface="ＭＳ Ｐゴシック" pitchFamily="-109" charset="-128"/>
              </a:defRPr>
            </a:lvl8pPr>
            <a:lvl9pPr marL="1892991" eaLnBrk="0" fontAlgn="base" hangingPunct="0">
              <a:spcBef>
                <a:spcPct val="0"/>
              </a:spcBef>
              <a:spcAft>
                <a:spcPct val="0"/>
              </a:spcAft>
              <a:defRPr sz="1200">
                <a:solidFill>
                  <a:schemeClr val="tx1"/>
                </a:solidFill>
                <a:latin typeface="Arial" charset="0"/>
                <a:ea typeface="ＭＳ Ｐゴシック" pitchFamily="-109" charset="-128"/>
              </a:defRPr>
            </a:lvl9pPr>
          </a:lstStyle>
          <a:p>
            <a:fld id="{C5469CD4-A105-4F60-87CC-AA0ECBD31DDD}" type="slidenum">
              <a:rPr lang="en-US"/>
              <a:pPr/>
              <a:t>0</a:t>
            </a:fld>
            <a:endParaRPr lang="en-US" dirty="0"/>
          </a:p>
        </p:txBody>
      </p:sp>
      <p:sp>
        <p:nvSpPr>
          <p:cNvPr id="15363" name="Rectangle 2"/>
          <p:cNvSpPr>
            <a:spLocks noGrp="1" noRot="1" noChangeAspect="1" noChangeArrowheads="1"/>
          </p:cNvSpPr>
          <p:nvPr>
            <p:ph type="sldImg"/>
          </p:nvPr>
        </p:nvSpPr>
        <p:spPr>
          <a:xfrm>
            <a:off x="3346450" y="533400"/>
            <a:ext cx="3543300" cy="2659063"/>
          </a:xfrm>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latin typeface="Arial" charset="0"/>
              <a:ea typeface="ＭＳ Ｐゴシック" pitchFamily="-109"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9</a:t>
            </a:fld>
            <a:endParaRPr lang="en-AU" dirty="0"/>
          </a:p>
        </p:txBody>
      </p:sp>
    </p:spTree>
    <p:extLst>
      <p:ext uri="{BB962C8B-B14F-4D97-AF65-F5344CB8AC3E}">
        <p14:creationId xmlns:p14="http://schemas.microsoft.com/office/powerpoint/2010/main" val="136988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10</a:t>
            </a:fld>
            <a:endParaRPr lang="en-AU" dirty="0"/>
          </a:p>
        </p:txBody>
      </p:sp>
    </p:spTree>
    <p:extLst>
      <p:ext uri="{BB962C8B-B14F-4D97-AF65-F5344CB8AC3E}">
        <p14:creationId xmlns:p14="http://schemas.microsoft.com/office/powerpoint/2010/main" val="86497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11</a:t>
            </a:fld>
            <a:endParaRPr lang="en-AU" dirty="0"/>
          </a:p>
        </p:txBody>
      </p:sp>
    </p:spTree>
    <p:extLst>
      <p:ext uri="{BB962C8B-B14F-4D97-AF65-F5344CB8AC3E}">
        <p14:creationId xmlns:p14="http://schemas.microsoft.com/office/powerpoint/2010/main" val="401410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12</a:t>
            </a:fld>
            <a:endParaRPr lang="en-AU" dirty="0"/>
          </a:p>
        </p:txBody>
      </p:sp>
    </p:spTree>
    <p:extLst>
      <p:ext uri="{BB962C8B-B14F-4D97-AF65-F5344CB8AC3E}">
        <p14:creationId xmlns:p14="http://schemas.microsoft.com/office/powerpoint/2010/main" val="12466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13</a:t>
            </a:fld>
            <a:endParaRPr lang="en-AU" dirty="0"/>
          </a:p>
        </p:txBody>
      </p:sp>
    </p:spTree>
    <p:extLst>
      <p:ext uri="{BB962C8B-B14F-4D97-AF65-F5344CB8AC3E}">
        <p14:creationId xmlns:p14="http://schemas.microsoft.com/office/powerpoint/2010/main" val="3118181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14</a:t>
            </a:fld>
            <a:endParaRPr lang="en-AU" dirty="0"/>
          </a:p>
        </p:txBody>
      </p:sp>
    </p:spTree>
    <p:extLst>
      <p:ext uri="{BB962C8B-B14F-4D97-AF65-F5344CB8AC3E}">
        <p14:creationId xmlns:p14="http://schemas.microsoft.com/office/powerpoint/2010/main" val="2719889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15</a:t>
            </a:fld>
            <a:endParaRPr lang="en-AU" dirty="0"/>
          </a:p>
        </p:txBody>
      </p:sp>
    </p:spTree>
    <p:extLst>
      <p:ext uri="{BB962C8B-B14F-4D97-AF65-F5344CB8AC3E}">
        <p14:creationId xmlns:p14="http://schemas.microsoft.com/office/powerpoint/2010/main" val="5301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smtClean="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20</a:t>
            </a:fld>
            <a:endParaRPr lang="en-AU" dirty="0"/>
          </a:p>
        </p:txBody>
      </p:sp>
    </p:spTree>
    <p:extLst>
      <p:ext uri="{BB962C8B-B14F-4D97-AF65-F5344CB8AC3E}">
        <p14:creationId xmlns:p14="http://schemas.microsoft.com/office/powerpoint/2010/main" val="329038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21</a:t>
            </a:fld>
            <a:endParaRPr lang="en-AU" dirty="0"/>
          </a:p>
        </p:txBody>
      </p:sp>
    </p:spTree>
    <p:extLst>
      <p:ext uri="{BB962C8B-B14F-4D97-AF65-F5344CB8AC3E}">
        <p14:creationId xmlns:p14="http://schemas.microsoft.com/office/powerpoint/2010/main" val="1987077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22</a:t>
            </a:fld>
            <a:endParaRPr lang="en-AU" dirty="0"/>
          </a:p>
        </p:txBody>
      </p:sp>
    </p:spTree>
    <p:extLst>
      <p:ext uri="{BB962C8B-B14F-4D97-AF65-F5344CB8AC3E}">
        <p14:creationId xmlns:p14="http://schemas.microsoft.com/office/powerpoint/2010/main" val="269960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1</a:t>
            </a:fld>
            <a:endParaRPr lang="en-AU" dirty="0"/>
          </a:p>
        </p:txBody>
      </p:sp>
    </p:spTree>
    <p:extLst>
      <p:ext uri="{BB962C8B-B14F-4D97-AF65-F5344CB8AC3E}">
        <p14:creationId xmlns:p14="http://schemas.microsoft.com/office/powerpoint/2010/main" val="234161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2</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3</a:t>
            </a:fld>
            <a:endParaRPr lang="en-AU" dirty="0"/>
          </a:p>
        </p:txBody>
      </p:sp>
    </p:spTree>
    <p:extLst>
      <p:ext uri="{BB962C8B-B14F-4D97-AF65-F5344CB8AC3E}">
        <p14:creationId xmlns:p14="http://schemas.microsoft.com/office/powerpoint/2010/main" val="167632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4</a:t>
            </a:fld>
            <a:endParaRPr lang="en-AU" dirty="0"/>
          </a:p>
        </p:txBody>
      </p:sp>
    </p:spTree>
    <p:extLst>
      <p:ext uri="{BB962C8B-B14F-4D97-AF65-F5344CB8AC3E}">
        <p14:creationId xmlns:p14="http://schemas.microsoft.com/office/powerpoint/2010/main" val="29152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5</a:t>
            </a:fld>
            <a:endParaRPr lang="en-AU" dirty="0"/>
          </a:p>
        </p:txBody>
      </p:sp>
    </p:spTree>
    <p:extLst>
      <p:ext uri="{BB962C8B-B14F-4D97-AF65-F5344CB8AC3E}">
        <p14:creationId xmlns:p14="http://schemas.microsoft.com/office/powerpoint/2010/main" val="38065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6</a:t>
            </a:fld>
            <a:endParaRPr lang="en-AU" dirty="0"/>
          </a:p>
        </p:txBody>
      </p:sp>
    </p:spTree>
    <p:extLst>
      <p:ext uri="{BB962C8B-B14F-4D97-AF65-F5344CB8AC3E}">
        <p14:creationId xmlns:p14="http://schemas.microsoft.com/office/powerpoint/2010/main" val="288748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7</a:t>
            </a:fld>
            <a:endParaRPr lang="en-AU" dirty="0"/>
          </a:p>
        </p:txBody>
      </p:sp>
    </p:spTree>
    <p:extLst>
      <p:ext uri="{BB962C8B-B14F-4D97-AF65-F5344CB8AC3E}">
        <p14:creationId xmlns:p14="http://schemas.microsoft.com/office/powerpoint/2010/main" val="36315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6450" y="533400"/>
            <a:ext cx="3543300" cy="2659063"/>
          </a:xfrm>
        </p:spPr>
      </p:sp>
      <p:sp>
        <p:nvSpPr>
          <p:cNvPr id="3" name="Notes Placeholder 2"/>
          <p:cNvSpPr>
            <a:spLocks noGrp="1"/>
          </p:cNvSpPr>
          <p:nvPr>
            <p:ph type="body" idx="1"/>
          </p:nvPr>
        </p:nvSpPr>
        <p:spPr/>
        <p:txBody>
          <a:bodyPr/>
          <a:lstStyle/>
          <a:p>
            <a:pPr marL="177468" indent="-177468">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AU" smtClean="0"/>
              <a:pPr>
                <a:defRPr/>
              </a:pPr>
              <a:t>8</a:t>
            </a:fld>
            <a:endParaRPr lang="en-AU" dirty="0"/>
          </a:p>
        </p:txBody>
      </p:sp>
    </p:spTree>
    <p:extLst>
      <p:ext uri="{BB962C8B-B14F-4D97-AF65-F5344CB8AC3E}">
        <p14:creationId xmlns:p14="http://schemas.microsoft.com/office/powerpoint/2010/main" val="1501085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24"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3740"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 name="Title Placeholder 1"/>
          <p:cNvSpPr>
            <a:spLocks noGrp="1"/>
          </p:cNvSpPr>
          <p:nvPr>
            <p:ph type="ctrTitle" hasCustomPrompt="1"/>
            <p:custDataLst>
              <p:tags r:id="rId3"/>
            </p:custDataLst>
          </p:nvPr>
        </p:nvSpPr>
        <p:spPr>
          <a:xfrm>
            <a:off x="1142821" y="2886328"/>
            <a:ext cx="6809231" cy="371042"/>
          </a:xfrm>
          <a:prstGeom prst="rect">
            <a:avLst/>
          </a:prstGeom>
        </p:spPr>
        <p:txBody>
          <a:bodyPr wrap="none">
            <a:spAutoFit/>
          </a:bodyPr>
          <a:lstStyle>
            <a:lvl1pPr marL="0" marR="0" indent="0" defTabSz="957998" rtl="0" eaLnBrk="0" fontAlgn="base" latinLnBrk="0" hangingPunct="0">
              <a:lnSpc>
                <a:spcPts val="2800"/>
              </a:lnSpc>
              <a:spcBef>
                <a:spcPct val="0"/>
              </a:spcBef>
              <a:spcAft>
                <a:spcPct val="0"/>
              </a:spcAft>
              <a:tabLst/>
              <a:defRPr sz="2800" b="0" baseline="0">
                <a:solidFill>
                  <a:schemeClr val="tx2"/>
                </a:solidFill>
                <a:latin typeface="Times New Roman" pitchFamily="18" charset="0"/>
              </a:defRPr>
            </a:lvl1pPr>
          </a:lstStyle>
          <a:p>
            <a:pPr lvl="0"/>
            <a:r>
              <a:rPr lang="en-AU" noProof="0" smtClean="0"/>
              <a:t>Title – Times New Roman 28pt (One line only)</a:t>
            </a:r>
          </a:p>
        </p:txBody>
      </p:sp>
      <p:sp>
        <p:nvSpPr>
          <p:cNvPr id="26" name="Text Placeholder 2"/>
          <p:cNvSpPr>
            <a:spLocks noGrp="1"/>
          </p:cNvSpPr>
          <p:nvPr>
            <p:ph type="subTitle" idx="1" hasCustomPrompt="1"/>
            <p:custDataLst>
              <p:tags r:id="rId4"/>
            </p:custDataLst>
          </p:nvPr>
        </p:nvSpPr>
        <p:spPr>
          <a:xfrm>
            <a:off x="396878" y="6084097"/>
            <a:ext cx="2104643" cy="226216"/>
          </a:xfrm>
          <a:prstGeom prst="rect">
            <a:avLst/>
          </a:prstGeom>
        </p:spPr>
        <p:txBody>
          <a:bodyPr wrap="none" lIns="0" tIns="0" rIns="0" bIns="0" anchor="b" anchorCtr="0">
            <a:spAutoFit/>
          </a:bodyPr>
          <a:lstStyle>
            <a:lvl1pPr marL="0" indent="0" eaLnBrk="1" hangingPunct="1">
              <a:lnSpc>
                <a:spcPct val="106000"/>
              </a:lnSpc>
              <a:spcBef>
                <a:spcPct val="15000"/>
              </a:spcBef>
              <a:buFont typeface="Wingdings 2" pitchFamily="18" charset="2"/>
              <a:buNone/>
              <a:defRPr b="1" smtClean="0"/>
            </a:lvl1pPr>
          </a:lstStyle>
          <a:p>
            <a:pPr eaLnBrk="1" hangingPunct="1">
              <a:lnSpc>
                <a:spcPct val="106000"/>
              </a:lnSpc>
              <a:spcBef>
                <a:spcPct val="15000"/>
              </a:spcBef>
              <a:buFont typeface="Wingdings 2" pitchFamily="18" charset="2"/>
              <a:buNone/>
            </a:pPr>
            <a:r>
              <a:rPr lang="en-AU" smtClean="0"/>
              <a:t>Location, dd Month yyyy</a:t>
            </a:r>
            <a:endParaRPr lang="en-AU" dirty="0"/>
          </a:p>
        </p:txBody>
      </p:sp>
      <p:sp>
        <p:nvSpPr>
          <p:cNvPr id="29" name="Text Placeholder 28"/>
          <p:cNvSpPr>
            <a:spLocks noGrp="1"/>
          </p:cNvSpPr>
          <p:nvPr>
            <p:ph type="body" sz="quarter" idx="10" hasCustomPrompt="1"/>
            <p:custDataLst>
              <p:tags r:id="rId5"/>
            </p:custDataLst>
          </p:nvPr>
        </p:nvSpPr>
        <p:spPr>
          <a:xfrm>
            <a:off x="1142822" y="3268721"/>
            <a:ext cx="4977575" cy="371042"/>
          </a:xfrm>
          <a:prstGeom prst="rect">
            <a:avLst/>
          </a:prstGeom>
        </p:spPr>
        <p:txBody>
          <a:bodyPr wrap="none" lIns="0" tIns="0" rIns="0" bIns="0">
            <a:spAutoFit/>
          </a:bodyPr>
          <a:lstStyle>
            <a:lvl1pPr marL="0" indent="0">
              <a:lnSpc>
                <a:spcPts val="2800"/>
              </a:lnSpc>
              <a:spcBef>
                <a:spcPts val="0"/>
              </a:spcBef>
              <a:defRPr sz="2800">
                <a:solidFill>
                  <a:schemeClr val="accent2"/>
                </a:solidFill>
                <a:latin typeface="Times New Roman" pitchFamily="18" charset="0"/>
                <a:cs typeface="Times New Roman" pitchFamily="18" charset="0"/>
              </a:defRPr>
            </a:lvl1pPr>
          </a:lstStyle>
          <a:p>
            <a:pPr lvl="0"/>
            <a:r>
              <a:rPr lang="en-AU" noProof="0" smtClean="0"/>
              <a:t>Subtitle – Times New Roman 28pt</a:t>
            </a:r>
            <a:endParaRPr lang="en-AU"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4764" name="think-cell Slide" r:id="rId8" imgW="0" imgH="0" progId="">
                  <p:embed/>
                </p:oleObj>
              </mc:Choice>
              <mc:Fallback>
                <p:oleObj name="think-cell Slide" r:id="rId8"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6"/>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_noNum">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5292"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11" name="Text Placeholder 7"/>
          <p:cNvSpPr>
            <a:spLocks noGrp="1"/>
          </p:cNvSpPr>
          <p:nvPr>
            <p:ph type="body" sz="quarter" idx="12"/>
            <p:custDataLst>
              <p:tags r:id="rId4"/>
            </p:custDataLst>
          </p:nvPr>
        </p:nvSpPr>
        <p:spPr>
          <a:xfrm>
            <a:off x="384175" y="1374779"/>
            <a:ext cx="8362950" cy="5033963"/>
          </a:xfrm>
          <a:prstGeom prst="rect">
            <a:avLst/>
          </a:prstGeom>
        </p:spPr>
        <p:txBody>
          <a:bodyPr wrap="square" lIns="0" tIns="0" rIns="0" bIns="0"/>
          <a:lstStyle>
            <a:lvl1pPr>
              <a:lnSpc>
                <a:spcPct val="106000"/>
              </a:lnSpc>
              <a:spcBef>
                <a:spcPts val="1344"/>
              </a:spcBef>
              <a:spcAft>
                <a:spcPts val="0"/>
              </a:spcAft>
              <a:defRPr sz="1800">
                <a:solidFill>
                  <a:schemeClr val="tx1"/>
                </a:solidFill>
              </a:defRPr>
            </a:lvl1pPr>
            <a:lvl2pPr>
              <a:defRPr sz="1800">
                <a:solidFill>
                  <a:schemeClr val="tx1"/>
                </a:solidFill>
              </a:defRPr>
            </a:lvl2pPr>
            <a:lvl3pPr>
              <a:lnSpc>
                <a:spcPct val="106000"/>
              </a:lnSpc>
              <a:spcBef>
                <a:spcPts val="576"/>
              </a:spcBef>
              <a:spcAft>
                <a:spcPts val="0"/>
              </a:spcAft>
              <a:defRPr sz="1600">
                <a:solidFill>
                  <a:schemeClr val="tx1"/>
                </a:solidFill>
              </a:defRPr>
            </a:lvl3pPr>
            <a:lvl4pPr>
              <a:lnSpc>
                <a:spcPct val="106000"/>
              </a:lnSpc>
              <a:spcBef>
                <a:spcPts val="576"/>
              </a:spcBef>
              <a:spcAft>
                <a:spcPts val="0"/>
              </a:spcAft>
              <a:defRPr sz="1600">
                <a:solidFill>
                  <a:schemeClr val="tx1"/>
                </a:solidFill>
              </a:defRPr>
            </a:lvl4pPr>
            <a:lvl5pPr>
              <a:lnSpc>
                <a:spcPct val="106000"/>
              </a:lnSpc>
              <a:spcBef>
                <a:spcPts val="576"/>
              </a:spcBef>
              <a:spcAft>
                <a:spcPts val="0"/>
              </a:spcAft>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8" name="Rectangle 7"/>
          <p:cNvSpPr>
            <a:spLocks noChangeArrowheads="1"/>
          </p:cNvSpPr>
          <p:nvPr userDrawn="1">
            <p:custDataLst>
              <p:tags r:id="rId5"/>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2644268" name="think-cell Slide" r:id="rId7" imgW="0" imgH="0" progId="">
                  <p:embed/>
                </p:oleObj>
              </mc:Choice>
              <mc:Fallback>
                <p:oleObj name="think-cell Slide" r:id="rId7"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dirty="0" smtClean="0"/>
          </a:p>
        </p:txBody>
      </p:sp>
      <p:sp>
        <p:nvSpPr>
          <p:cNvPr id="8" name="Rectangle 7"/>
          <p:cNvSpPr>
            <a:spLocks noChangeArrowheads="1"/>
          </p:cNvSpPr>
          <p:nvPr userDrawn="1">
            <p:custDataLst>
              <p:tags r:id="rId4"/>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2" name="TextBox 11"/>
          <p:cNvSpPr txBox="1"/>
          <p:nvPr userDrawn="1">
            <p:custDataLst>
              <p:tags r:id="rId5"/>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5788" name="think-cell Slide" r:id="rId9" imgW="0" imgH="0" progId="">
                  <p:embed/>
                </p:oleObj>
              </mc:Choice>
              <mc:Fallback>
                <p:oleObj name="think-cell Slide" r:id="rId9"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Placeholder 1"/>
          <p:cNvSpPr>
            <a:spLocks noGrp="1"/>
          </p:cNvSpPr>
          <p:nvPr>
            <p:ph type="title"/>
            <p:custDataLst>
              <p:tags r:id="rId3"/>
            </p:custDataLst>
          </p:nvPr>
        </p:nvSpPr>
        <p:spPr bwMode="auto">
          <a:xfrm>
            <a:off x="384175" y="300042"/>
            <a:ext cx="8362950" cy="595311"/>
          </a:xfrm>
          <a:prstGeom prst="rect">
            <a:avLst/>
          </a:prstGeom>
          <a:noFill/>
          <a:ln w="9525">
            <a:noFill/>
            <a:miter lim="800000"/>
            <a:headEnd/>
            <a:tailEnd/>
          </a:ln>
        </p:spPr>
        <p:txBody>
          <a:bodyPr/>
          <a:lstStyle>
            <a:lvl1pPr>
              <a:defRPr>
                <a:solidFill>
                  <a:schemeClr val="tx1"/>
                </a:solidFill>
              </a:defRPr>
            </a:lvl1pPr>
          </a:lstStyle>
          <a:p>
            <a:pPr lvl="0"/>
            <a:r>
              <a:rPr lang="en-US" noProof="0" smtClean="0"/>
              <a:t>Click to edit Master title style</a:t>
            </a:r>
            <a:endParaRPr lang="en-AU" noProof="0" smtClean="0"/>
          </a:p>
        </p:txBody>
      </p:sp>
      <p:sp>
        <p:nvSpPr>
          <p:cNvPr id="10" name="Text Placeholder 9"/>
          <p:cNvSpPr>
            <a:spLocks noGrp="1"/>
          </p:cNvSpPr>
          <p:nvPr>
            <p:ph type="body" sz="quarter" idx="12"/>
            <p:custDataLst>
              <p:tags r:id="rId4"/>
            </p:custDataLst>
          </p:nvPr>
        </p:nvSpPr>
        <p:spPr>
          <a:xfrm>
            <a:off x="384177" y="1374779"/>
            <a:ext cx="4016375" cy="503396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12" name="Text Placeholder 11"/>
          <p:cNvSpPr>
            <a:spLocks noGrp="1"/>
          </p:cNvSpPr>
          <p:nvPr>
            <p:ph type="body" sz="quarter" idx="13"/>
            <p:custDataLst>
              <p:tags r:id="rId5"/>
            </p:custDataLst>
          </p:nvPr>
        </p:nvSpPr>
        <p:spPr>
          <a:xfrm>
            <a:off x="4732338" y="1380332"/>
            <a:ext cx="4032250" cy="5028407"/>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9" name="Rectangle 8"/>
          <p:cNvSpPr>
            <a:spLocks noChangeArrowheads="1"/>
          </p:cNvSpPr>
          <p:nvPr userDrawn="1">
            <p:custDataLst>
              <p:tags r:id="rId6"/>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2012</a:t>
            </a:r>
            <a:r>
              <a:rPr lang="en-AU" sz="1000" baseline="0" dirty="0" smtClean="0">
                <a:solidFill>
                  <a:schemeClr val="tx1"/>
                </a:solidFill>
              </a:rPr>
              <a:t> Peoplenetz</a:t>
            </a:r>
            <a:endParaRPr lang="en-AU" sz="1000" dirty="0">
              <a:solidFill>
                <a:schemeClr val="tx1"/>
              </a:solidFill>
            </a:endParaRPr>
          </a:p>
        </p:txBody>
      </p:sp>
      <p:sp>
        <p:nvSpPr>
          <p:cNvPr id="14" name="TextBox 13"/>
          <p:cNvSpPr txBox="1"/>
          <p:nvPr userDrawn="1">
            <p:custDataLst>
              <p:tags r:id="rId7"/>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2"/>
      </p:bgRef>
    </p:bg>
    <p:spTree>
      <p:nvGrpSpPr>
        <p:cNvPr id="1" name=""/>
        <p:cNvGrpSpPr/>
        <p:nvPr/>
      </p:nvGrpSpPr>
      <p:grpSpPr>
        <a:xfrm>
          <a:off x="0" y="0"/>
          <a:ext cx="0" cy="0"/>
          <a:chOff x="0" y="0"/>
          <a:chExt cx="0" cy="0"/>
        </a:xfrm>
      </p:grpSpPr>
      <p:graphicFrame>
        <p:nvGraphicFramePr>
          <p:cNvPr id="3" name="Rectangle 2" hidden="1"/>
          <p:cNvGraphicFramePr>
            <a:graphicFrameLocks/>
          </p:cNvGraphicFramePr>
          <p:nvPr>
            <p:custDataLst>
              <p:tags r:id="rId2"/>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7836" name="think-cell Slide" r:id="rId5" imgW="0" imgH="0" progId="">
                  <p:embed/>
                </p:oleObj>
              </mc:Choice>
              <mc:Fallback>
                <p:oleObj name="think-cell Slide" r:id="rId5"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ctrTitle"/>
            <p:custDataLst>
              <p:tags r:id="rId3"/>
            </p:custDataLst>
          </p:nvPr>
        </p:nvSpPr>
        <p:spPr>
          <a:xfrm>
            <a:off x="1142820" y="2618107"/>
            <a:ext cx="6207508" cy="1278000"/>
          </a:xfrm>
        </p:spPr>
        <p:txBody>
          <a:bodyPr/>
          <a:lstStyle>
            <a:lvl1pPr>
              <a:lnSpc>
                <a:spcPts val="4888"/>
              </a:lnSpc>
              <a:defRPr sz="5200" b="0">
                <a:solidFill>
                  <a:schemeClr val="tx2"/>
                </a:solidFill>
                <a:latin typeface="Times New Roman" pitchFamily="18" charset="0"/>
              </a:defRPr>
            </a:lvl1pPr>
          </a:lstStyle>
          <a:p>
            <a:r>
              <a:rPr lang="en-US" noProof="0" smtClean="0"/>
              <a:t>Click to edit Master title style</a:t>
            </a:r>
            <a:endParaRPr lang="en-AU" noProof="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85345" name="Rectangle 1" hidden="1"/>
          <p:cNvGraphicFramePr>
            <a:graphicFrameLocks/>
          </p:cNvGraphicFramePr>
          <p:nvPr>
            <p:custDataLst>
              <p:tags r:id="rId10"/>
            </p:custDataLst>
          </p:nvPr>
        </p:nvGraphicFramePr>
        <p:xfrm>
          <a:off x="1" y="0"/>
          <a:ext cx="146050" cy="158750"/>
        </p:xfrm>
        <a:graphic>
          <a:graphicData uri="http://schemas.openxmlformats.org/presentationml/2006/ole">
            <mc:AlternateContent xmlns:mc="http://schemas.openxmlformats.org/markup-compatibility/2006">
              <mc:Choice xmlns:v="urn:schemas-microsoft-com:vml" Requires="v">
                <p:oleObj spid="_x0000_s1212716" name="think-cell Slide" r:id="rId14" imgW="0" imgH="0" progId="">
                  <p:embed/>
                </p:oleObj>
              </mc:Choice>
              <mc:Fallback>
                <p:oleObj name="think-cell Slide" r:id="rId14" imgW="0" imgH="0" progId="">
                  <p:embed/>
                  <p:pic>
                    <p:nvPicPr>
                      <p:cNvPr id="0" name="AutoShape 13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custDataLst>
              <p:tags r:id="rId11"/>
            </p:custDataLst>
          </p:nvPr>
        </p:nvSpPr>
        <p:spPr bwMode="auto">
          <a:xfrm>
            <a:off x="6397625" y="6495261"/>
            <a:ext cx="2312988" cy="142875"/>
          </a:xfrm>
          <a:prstGeom prst="rect">
            <a:avLst/>
          </a:prstGeom>
          <a:noFill/>
          <a:ln w="25400" algn="ctr">
            <a:noFill/>
            <a:miter lim="800000"/>
            <a:headEnd/>
            <a:tailEnd/>
          </a:ln>
        </p:spPr>
        <p:txBody>
          <a:bodyPr lIns="0" tIns="0" rIns="0" bIns="0"/>
          <a:lstStyle/>
          <a:p>
            <a:pPr algn="r" defTabSz="957998">
              <a:lnSpc>
                <a:spcPts val="1128"/>
              </a:lnSpc>
              <a:defRPr/>
            </a:pPr>
            <a:r>
              <a:rPr lang="en-AU" sz="1000" dirty="0" smtClean="0">
                <a:solidFill>
                  <a:schemeClr val="tx1"/>
                </a:solidFill>
              </a:rPr>
              <a:t>© 2011 Deloitte Touche Tohmatsu</a:t>
            </a:r>
            <a:endParaRPr lang="en-AU" sz="1000" dirty="0">
              <a:solidFill>
                <a:schemeClr val="tx1"/>
              </a:solidFill>
            </a:endParaRPr>
          </a:p>
        </p:txBody>
      </p:sp>
      <p:sp>
        <p:nvSpPr>
          <p:cNvPr id="185350" name="Title Placeholder 1"/>
          <p:cNvSpPr>
            <a:spLocks noGrp="1"/>
          </p:cNvSpPr>
          <p:nvPr>
            <p:ph type="title"/>
            <p:custDataLst>
              <p:tags r:id="rId12"/>
            </p:custDataLst>
          </p:nvPr>
        </p:nvSpPr>
        <p:spPr bwMode="auto">
          <a:xfrm>
            <a:off x="384177" y="300038"/>
            <a:ext cx="8377238" cy="595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dirty="0" smtClean="0"/>
          </a:p>
        </p:txBody>
      </p:sp>
      <p:sp>
        <p:nvSpPr>
          <p:cNvPr id="10" name="TextBox 9"/>
          <p:cNvSpPr txBox="1"/>
          <p:nvPr>
            <p:custDataLst>
              <p:tags r:id="rId13"/>
            </p:custDataLst>
          </p:nvPr>
        </p:nvSpPr>
        <p:spPr>
          <a:xfrm>
            <a:off x="384177" y="6471068"/>
            <a:ext cx="319015" cy="191261"/>
          </a:xfrm>
          <a:prstGeom prst="rect">
            <a:avLst/>
          </a:prstGeom>
          <a:noFill/>
        </p:spPr>
        <p:txBody>
          <a:bodyPr wrap="none" lIns="36000" rIns="36000" rtlCol="0">
            <a:noAutofit/>
          </a:bodyPr>
          <a:lstStyle/>
          <a:p>
            <a:fld id="{1F12609F-3964-4A91-9A8D-ACEC4DE2092F}" type="slidenum">
              <a:rPr lang="en-AU" sz="1000" smtClean="0">
                <a:solidFill>
                  <a:schemeClr val="tx1"/>
                </a:solidFill>
              </a:rPr>
              <a:pPr/>
              <a:t>‹#›</a:t>
            </a:fld>
            <a:endParaRPr lang="en-AU" sz="10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4" r:id="rId3"/>
    <p:sldLayoutId id="2147483913" r:id="rId4"/>
    <p:sldLayoutId id="2147483910" r:id="rId5"/>
    <p:sldLayoutId id="2147483912" r:id="rId6"/>
    <p:sldLayoutId id="2147483915" r:id="rId7"/>
  </p:sldLayoutIdLst>
  <p:hf hdr="0" dt="0"/>
  <p:txStyles>
    <p:titleStyle>
      <a:lvl1pPr algn="l" defTabSz="957263" rtl="0" eaLnBrk="1" fontAlgn="base" hangingPunct="1">
        <a:lnSpc>
          <a:spcPct val="106000"/>
        </a:lnSpc>
        <a:spcBef>
          <a:spcPct val="0"/>
        </a:spcBef>
        <a:spcAft>
          <a:spcPct val="0"/>
        </a:spcAft>
        <a:defRPr b="1" kern="1200">
          <a:solidFill>
            <a:schemeClr val="tx1"/>
          </a:solidFill>
          <a:latin typeface="+mj-lt"/>
          <a:ea typeface="+mj-ea"/>
          <a:cs typeface="+mj-cs"/>
        </a:defRPr>
      </a:lvl1pPr>
      <a:lvl2pPr algn="l" defTabSz="957263" rtl="0" eaLnBrk="1" fontAlgn="base" hangingPunct="1">
        <a:lnSpc>
          <a:spcPct val="106000"/>
        </a:lnSpc>
        <a:spcBef>
          <a:spcPct val="0"/>
        </a:spcBef>
        <a:spcAft>
          <a:spcPct val="0"/>
        </a:spcAft>
        <a:defRPr b="1">
          <a:solidFill>
            <a:schemeClr val="tx2"/>
          </a:solidFill>
          <a:latin typeface="Arial" charset="0"/>
        </a:defRPr>
      </a:lvl2pPr>
      <a:lvl3pPr algn="l" defTabSz="957263" rtl="0" eaLnBrk="1" fontAlgn="base" hangingPunct="1">
        <a:lnSpc>
          <a:spcPct val="106000"/>
        </a:lnSpc>
        <a:spcBef>
          <a:spcPct val="0"/>
        </a:spcBef>
        <a:spcAft>
          <a:spcPct val="0"/>
        </a:spcAft>
        <a:defRPr b="1">
          <a:solidFill>
            <a:schemeClr val="tx2"/>
          </a:solidFill>
          <a:latin typeface="Arial" charset="0"/>
        </a:defRPr>
      </a:lvl3pPr>
      <a:lvl4pPr algn="l" defTabSz="957263" rtl="0" eaLnBrk="1" fontAlgn="base" hangingPunct="1">
        <a:lnSpc>
          <a:spcPct val="106000"/>
        </a:lnSpc>
        <a:spcBef>
          <a:spcPct val="0"/>
        </a:spcBef>
        <a:spcAft>
          <a:spcPct val="0"/>
        </a:spcAft>
        <a:defRPr b="1">
          <a:solidFill>
            <a:schemeClr val="tx2"/>
          </a:solidFill>
          <a:latin typeface="Arial" charset="0"/>
        </a:defRPr>
      </a:lvl4pPr>
      <a:lvl5pPr algn="l" defTabSz="957263" rtl="0" eaLnBrk="1" fontAlgn="base" hangingPunct="1">
        <a:lnSpc>
          <a:spcPct val="106000"/>
        </a:lnSpc>
        <a:spcBef>
          <a:spcPct val="0"/>
        </a:spcBef>
        <a:spcAft>
          <a:spcPct val="0"/>
        </a:spcAft>
        <a:defRPr b="1">
          <a:solidFill>
            <a:schemeClr val="tx2"/>
          </a:solidFill>
          <a:latin typeface="Arial" charset="0"/>
        </a:defRPr>
      </a:lvl5pPr>
      <a:lvl6pPr marL="429756" algn="l" rtl="0" eaLnBrk="1" fontAlgn="base" hangingPunct="1">
        <a:spcBef>
          <a:spcPct val="0"/>
        </a:spcBef>
        <a:spcAft>
          <a:spcPct val="0"/>
        </a:spcAft>
        <a:defRPr sz="2300" b="1">
          <a:solidFill>
            <a:schemeClr val="accent1"/>
          </a:solidFill>
          <a:latin typeface="Arial" charset="0"/>
        </a:defRPr>
      </a:lvl6pPr>
      <a:lvl7pPr marL="859512" algn="l" rtl="0" eaLnBrk="1" fontAlgn="base" hangingPunct="1">
        <a:spcBef>
          <a:spcPct val="0"/>
        </a:spcBef>
        <a:spcAft>
          <a:spcPct val="0"/>
        </a:spcAft>
        <a:defRPr sz="2300" b="1">
          <a:solidFill>
            <a:schemeClr val="accent1"/>
          </a:solidFill>
          <a:latin typeface="Arial" charset="0"/>
        </a:defRPr>
      </a:lvl7pPr>
      <a:lvl8pPr marL="1289268" algn="l" rtl="0" eaLnBrk="1" fontAlgn="base" hangingPunct="1">
        <a:spcBef>
          <a:spcPct val="0"/>
        </a:spcBef>
        <a:spcAft>
          <a:spcPct val="0"/>
        </a:spcAft>
        <a:defRPr sz="2300" b="1">
          <a:solidFill>
            <a:schemeClr val="accent1"/>
          </a:solidFill>
          <a:latin typeface="Arial" charset="0"/>
        </a:defRPr>
      </a:lvl8pPr>
      <a:lvl9pPr marL="1719024" algn="l" rtl="0" eaLnBrk="1" fontAlgn="base" hangingPunct="1">
        <a:spcBef>
          <a:spcPct val="0"/>
        </a:spcBef>
        <a:spcAft>
          <a:spcPct val="0"/>
        </a:spcAft>
        <a:defRPr sz="2300" b="1">
          <a:solidFill>
            <a:schemeClr val="accent1"/>
          </a:solidFill>
          <a:latin typeface="Arial" charset="0"/>
        </a:defRPr>
      </a:lvl9pPr>
    </p:titleStyle>
    <p:body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p:bodyStyle>
    <p:otherStyle>
      <a:defPPr>
        <a:defRPr lang="en-US"/>
      </a:defPPr>
      <a:lvl1pPr marL="0" algn="l" defTabSz="859512" rtl="0" eaLnBrk="1" latinLnBrk="0" hangingPunct="1">
        <a:defRPr sz="1700" kern="1200">
          <a:solidFill>
            <a:schemeClr val="tx1"/>
          </a:solidFill>
          <a:latin typeface="+mn-lt"/>
          <a:ea typeface="+mn-ea"/>
          <a:cs typeface="+mn-cs"/>
        </a:defRPr>
      </a:lvl1pPr>
      <a:lvl2pPr marL="429756" algn="l" defTabSz="859512" rtl="0" eaLnBrk="1" latinLnBrk="0" hangingPunct="1">
        <a:defRPr sz="1700" kern="1200">
          <a:solidFill>
            <a:schemeClr val="tx1"/>
          </a:solidFill>
          <a:latin typeface="+mn-lt"/>
          <a:ea typeface="+mn-ea"/>
          <a:cs typeface="+mn-cs"/>
        </a:defRPr>
      </a:lvl2pPr>
      <a:lvl3pPr marL="859512" algn="l" defTabSz="859512" rtl="0" eaLnBrk="1" latinLnBrk="0" hangingPunct="1">
        <a:defRPr sz="1700" kern="1200">
          <a:solidFill>
            <a:schemeClr val="tx1"/>
          </a:solidFill>
          <a:latin typeface="+mn-lt"/>
          <a:ea typeface="+mn-ea"/>
          <a:cs typeface="+mn-cs"/>
        </a:defRPr>
      </a:lvl3pPr>
      <a:lvl4pPr marL="1289268" algn="l" defTabSz="859512" rtl="0" eaLnBrk="1" latinLnBrk="0" hangingPunct="1">
        <a:defRPr sz="1700" kern="1200">
          <a:solidFill>
            <a:schemeClr val="tx1"/>
          </a:solidFill>
          <a:latin typeface="+mn-lt"/>
          <a:ea typeface="+mn-ea"/>
          <a:cs typeface="+mn-cs"/>
        </a:defRPr>
      </a:lvl4pPr>
      <a:lvl5pPr marL="1719024" algn="l" defTabSz="859512" rtl="0" eaLnBrk="1" latinLnBrk="0" hangingPunct="1">
        <a:defRPr sz="1700" kern="1200">
          <a:solidFill>
            <a:schemeClr val="tx1"/>
          </a:solidFill>
          <a:latin typeface="+mn-lt"/>
          <a:ea typeface="+mn-ea"/>
          <a:cs typeface="+mn-cs"/>
        </a:defRPr>
      </a:lvl5pPr>
      <a:lvl6pPr marL="2148780" algn="l" defTabSz="859512" rtl="0" eaLnBrk="1" latinLnBrk="0" hangingPunct="1">
        <a:defRPr sz="1700" kern="1200">
          <a:solidFill>
            <a:schemeClr val="tx1"/>
          </a:solidFill>
          <a:latin typeface="+mn-lt"/>
          <a:ea typeface="+mn-ea"/>
          <a:cs typeface="+mn-cs"/>
        </a:defRPr>
      </a:lvl6pPr>
      <a:lvl7pPr marL="2578536" algn="l" defTabSz="859512" rtl="0" eaLnBrk="1" latinLnBrk="0" hangingPunct="1">
        <a:defRPr sz="1700" kern="1200">
          <a:solidFill>
            <a:schemeClr val="tx1"/>
          </a:solidFill>
          <a:latin typeface="+mn-lt"/>
          <a:ea typeface="+mn-ea"/>
          <a:cs typeface="+mn-cs"/>
        </a:defRPr>
      </a:lvl7pPr>
      <a:lvl8pPr marL="3008291" algn="l" defTabSz="859512" rtl="0" eaLnBrk="1" latinLnBrk="0" hangingPunct="1">
        <a:defRPr sz="1700" kern="1200">
          <a:solidFill>
            <a:schemeClr val="tx1"/>
          </a:solidFill>
          <a:latin typeface="+mn-lt"/>
          <a:ea typeface="+mn-ea"/>
          <a:cs typeface="+mn-cs"/>
        </a:defRPr>
      </a:lvl8pPr>
      <a:lvl9pPr marL="3438048" algn="l" defTabSz="85951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52" name="Group 16"/>
          <p:cNvGraphicFramePr>
            <a:graphicFrameLocks noGrp="1"/>
          </p:cNvGraphicFramePr>
          <p:nvPr>
            <p:extLst>
              <p:ext uri="{D42A27DB-BD31-4B8C-83A1-F6EECF244321}">
                <p14:modId xmlns:p14="http://schemas.microsoft.com/office/powerpoint/2010/main" val="3056762421"/>
              </p:ext>
            </p:extLst>
          </p:nvPr>
        </p:nvGraphicFramePr>
        <p:xfrm>
          <a:off x="3581400" y="3197225"/>
          <a:ext cx="5105401" cy="889000"/>
        </p:xfrm>
        <a:graphic>
          <a:graphicData uri="http://schemas.openxmlformats.org/drawingml/2006/table">
            <a:tbl>
              <a:tblPr>
                <a:effectLst>
                  <a:reflection stA="50000" endPos="75000" dist="12700" dir="5400000" sy="-100000" algn="bl" rotWithShape="0"/>
                </a:effectLst>
              </a:tblPr>
              <a:tblGrid>
                <a:gridCol w="814157"/>
                <a:gridCol w="4291244"/>
              </a:tblGrid>
              <a:tr h="889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Specializ™ for project management</a:t>
                      </a:r>
                      <a:endParaRPr kumimoji="0" lang="en-US" sz="2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pic>
        <p:nvPicPr>
          <p:cNvPr id="14341"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5"/>
          <a:stretch>
            <a:fillRect/>
          </a:stretch>
        </p:blipFill>
        <p:spPr>
          <a:xfrm>
            <a:off x="6438586" y="387225"/>
            <a:ext cx="2261228" cy="901950"/>
          </a:xfrm>
          <a:prstGeom prst="rect">
            <a:avLst/>
          </a:prstGeom>
        </p:spPr>
      </p:pic>
    </p:spTree>
    <p:extLst>
      <p:ext uri="{BB962C8B-B14F-4D97-AF65-F5344CB8AC3E}">
        <p14:creationId xmlns:p14="http://schemas.microsoft.com/office/powerpoint/2010/main" val="29954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98"/>
          <p:cNvSpPr/>
          <p:nvPr/>
        </p:nvSpPr>
        <p:spPr>
          <a:xfrm>
            <a:off x="7264400" y="2235200"/>
            <a:ext cx="1689100" cy="2527300"/>
          </a:xfrm>
          <a:prstGeom prst="roundRect">
            <a:avLst>
              <a:gd name="adj" fmla="val 3885"/>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Project Information gathering from the perspective of the Project Manager</a:t>
            </a:r>
            <a:endParaRPr lang="en-AU" dirty="0"/>
          </a:p>
        </p:txBody>
      </p:sp>
      <p:sp>
        <p:nvSpPr>
          <p:cNvPr id="28" name="Rectangle 27"/>
          <p:cNvSpPr/>
          <p:nvPr/>
        </p:nvSpPr>
        <p:spPr>
          <a:xfrm>
            <a:off x="368485" y="1229575"/>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Client Interviews</a:t>
            </a:r>
            <a:endParaRPr lang="en-AU" sz="1400" b="1" dirty="0">
              <a:solidFill>
                <a:schemeClr val="tx1"/>
              </a:solidFill>
            </a:endParaRPr>
          </a:p>
        </p:txBody>
      </p:sp>
      <p:grpSp>
        <p:nvGrpSpPr>
          <p:cNvPr id="26" name="Group 28"/>
          <p:cNvGrpSpPr/>
          <p:nvPr/>
        </p:nvGrpSpPr>
        <p:grpSpPr>
          <a:xfrm>
            <a:off x="429901" y="1769159"/>
            <a:ext cx="1282893" cy="491323"/>
            <a:chOff x="627797" y="2163164"/>
            <a:chExt cx="1282893" cy="491323"/>
          </a:xfrm>
        </p:grpSpPr>
        <p:sp>
          <p:nvSpPr>
            <p:cNvPr id="30" name="Left Brace 29"/>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1" name="TextBox 30"/>
            <p:cNvSpPr txBox="1"/>
            <p:nvPr/>
          </p:nvSpPr>
          <p:spPr>
            <a:xfrm>
              <a:off x="931528" y="2163164"/>
              <a:ext cx="675432" cy="257369"/>
            </a:xfrm>
            <a:prstGeom prst="rect">
              <a:avLst/>
            </a:prstGeom>
            <a:noFill/>
          </p:spPr>
          <p:txBody>
            <a:bodyPr wrap="none" lIns="36000" tIns="36000" rIns="36000" bIns="36000" rtlCol="0">
              <a:spAutoFit/>
            </a:bodyPr>
            <a:lstStyle/>
            <a:p>
              <a:pPr algn="ctr"/>
              <a:r>
                <a:rPr lang="en-AU" sz="1200" dirty="0" smtClean="0"/>
                <a:t>10</a:t>
              </a:r>
              <a:r>
                <a:rPr lang="en-AU" sz="1200" dirty="0" smtClean="0">
                  <a:solidFill>
                    <a:schemeClr val="tx1"/>
                  </a:solidFill>
                </a:rPr>
                <a:t> hours</a:t>
              </a:r>
            </a:p>
          </p:txBody>
        </p:sp>
      </p:grpSp>
      <p:sp>
        <p:nvSpPr>
          <p:cNvPr id="34" name="Rectangle 33"/>
          <p:cNvSpPr/>
          <p:nvPr/>
        </p:nvSpPr>
        <p:spPr>
          <a:xfrm>
            <a:off x="2115406"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 Setup</a:t>
            </a:r>
            <a:endParaRPr lang="en-AU" sz="1400" b="1" dirty="0">
              <a:solidFill>
                <a:schemeClr val="tx1"/>
              </a:solidFill>
            </a:endParaRPr>
          </a:p>
        </p:txBody>
      </p:sp>
      <p:grpSp>
        <p:nvGrpSpPr>
          <p:cNvPr id="29" name="Group 34"/>
          <p:cNvGrpSpPr/>
          <p:nvPr/>
        </p:nvGrpSpPr>
        <p:grpSpPr>
          <a:xfrm>
            <a:off x="2176821" y="1782801"/>
            <a:ext cx="1282893" cy="491323"/>
            <a:chOff x="627797" y="2163164"/>
            <a:chExt cx="1282893" cy="491323"/>
          </a:xfrm>
        </p:grpSpPr>
        <p:sp>
          <p:nvSpPr>
            <p:cNvPr id="36" name="Left Brace 3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37" name="TextBox 3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a:t>5</a:t>
              </a:r>
              <a:r>
                <a:rPr lang="en-AU" sz="1200" dirty="0" smtClean="0">
                  <a:solidFill>
                    <a:schemeClr val="tx1"/>
                  </a:solidFill>
                </a:rPr>
                <a:t> hours</a:t>
              </a:r>
            </a:p>
          </p:txBody>
        </p:sp>
      </p:grpSp>
      <p:sp>
        <p:nvSpPr>
          <p:cNvPr id="39" name="Rectangle 38"/>
          <p:cNvSpPr/>
          <p:nvPr/>
        </p:nvSpPr>
        <p:spPr>
          <a:xfrm>
            <a:off x="3923739"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Workshop</a:t>
            </a:r>
            <a:endParaRPr lang="en-AU" sz="1400" b="1" dirty="0">
              <a:solidFill>
                <a:schemeClr val="tx1"/>
              </a:solidFill>
            </a:endParaRPr>
          </a:p>
        </p:txBody>
      </p:sp>
      <p:grpSp>
        <p:nvGrpSpPr>
          <p:cNvPr id="33" name="Group 39"/>
          <p:cNvGrpSpPr/>
          <p:nvPr/>
        </p:nvGrpSpPr>
        <p:grpSpPr>
          <a:xfrm>
            <a:off x="3985155" y="1782801"/>
            <a:ext cx="1282893" cy="491323"/>
            <a:chOff x="627797" y="2163164"/>
            <a:chExt cx="1282893" cy="491323"/>
          </a:xfrm>
        </p:grpSpPr>
        <p:sp>
          <p:nvSpPr>
            <p:cNvPr id="41" name="Left Brace 40"/>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2" name="TextBox 41"/>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3 hours</a:t>
              </a:r>
            </a:p>
          </p:txBody>
        </p:sp>
      </p:grpSp>
      <p:sp>
        <p:nvSpPr>
          <p:cNvPr id="44" name="Rectangle 43"/>
          <p:cNvSpPr/>
          <p:nvPr/>
        </p:nvSpPr>
        <p:spPr>
          <a:xfrm>
            <a:off x="5730675" y="1243220"/>
            <a:ext cx="1405720" cy="518615"/>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tx1"/>
                </a:solidFill>
              </a:rPr>
              <a:t>Analysis of Findings</a:t>
            </a:r>
            <a:endParaRPr lang="en-AU" sz="1400" b="1" dirty="0">
              <a:solidFill>
                <a:schemeClr val="tx1"/>
              </a:solidFill>
            </a:endParaRPr>
          </a:p>
        </p:txBody>
      </p:sp>
      <p:grpSp>
        <p:nvGrpSpPr>
          <p:cNvPr id="38" name="Group 44"/>
          <p:cNvGrpSpPr/>
          <p:nvPr/>
        </p:nvGrpSpPr>
        <p:grpSpPr>
          <a:xfrm>
            <a:off x="5792091" y="1782801"/>
            <a:ext cx="1282893" cy="491323"/>
            <a:chOff x="627797" y="2163164"/>
            <a:chExt cx="1282893" cy="491323"/>
          </a:xfrm>
        </p:grpSpPr>
        <p:sp>
          <p:nvSpPr>
            <p:cNvPr id="46" name="Left Brace 45"/>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47" name="TextBox 46"/>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4 hours</a:t>
              </a:r>
            </a:p>
          </p:txBody>
        </p:sp>
      </p:grpSp>
      <p:sp>
        <p:nvSpPr>
          <p:cNvPr id="54" name="TextBox 53"/>
          <p:cNvSpPr txBox="1"/>
          <p:nvPr/>
        </p:nvSpPr>
        <p:spPr>
          <a:xfrm>
            <a:off x="429898" y="2274128"/>
            <a:ext cx="1282894" cy="955343"/>
          </a:xfrm>
          <a:prstGeom prst="rect">
            <a:avLst/>
          </a:prstGeom>
          <a:noFill/>
        </p:spPr>
        <p:txBody>
          <a:bodyPr wrap="square" lIns="36000" tIns="36000" rIns="36000" bIns="36000" rtlCol="0" anchor="t" anchorCtr="0">
            <a:noAutofit/>
          </a:bodyPr>
          <a:lstStyle/>
          <a:p>
            <a:pPr algn="ctr"/>
            <a:r>
              <a:rPr lang="en-AU" sz="1200" dirty="0" smtClean="0"/>
              <a:t>Meet with up to 10 individuals to understand their input</a:t>
            </a:r>
            <a:endParaRPr lang="en-AU" sz="1200" dirty="0" smtClean="0">
              <a:solidFill>
                <a:schemeClr val="tx1"/>
              </a:solidFill>
            </a:endParaRPr>
          </a:p>
        </p:txBody>
      </p:sp>
      <p:sp>
        <p:nvSpPr>
          <p:cNvPr id="57" name="TextBox 56"/>
          <p:cNvSpPr txBox="1"/>
          <p:nvPr/>
        </p:nvSpPr>
        <p:spPr>
          <a:xfrm>
            <a:off x="2176819" y="2274128"/>
            <a:ext cx="1282894" cy="955343"/>
          </a:xfrm>
          <a:prstGeom prst="rect">
            <a:avLst/>
          </a:prstGeom>
          <a:noFill/>
        </p:spPr>
        <p:txBody>
          <a:bodyPr wrap="square" lIns="36000" tIns="36000" rIns="36000" bIns="36000" rtlCol="0" anchor="t" anchorCtr="0">
            <a:noAutofit/>
          </a:bodyPr>
          <a:lstStyle/>
          <a:p>
            <a:pPr algn="ctr"/>
            <a:r>
              <a:rPr lang="en-AU" sz="1200" dirty="0" smtClean="0"/>
              <a:t>Preparatory and setup work to conduct a workshop</a:t>
            </a:r>
            <a:endParaRPr lang="en-AU" sz="1200" dirty="0" smtClean="0">
              <a:solidFill>
                <a:schemeClr val="tx1"/>
              </a:solidFill>
            </a:endParaRPr>
          </a:p>
        </p:txBody>
      </p:sp>
      <p:sp>
        <p:nvSpPr>
          <p:cNvPr id="58" name="TextBox 57"/>
          <p:cNvSpPr txBox="1"/>
          <p:nvPr/>
        </p:nvSpPr>
        <p:spPr>
          <a:xfrm>
            <a:off x="3979417" y="2274128"/>
            <a:ext cx="1282894" cy="955343"/>
          </a:xfrm>
          <a:prstGeom prst="rect">
            <a:avLst/>
          </a:prstGeom>
          <a:noFill/>
        </p:spPr>
        <p:txBody>
          <a:bodyPr wrap="square" lIns="36000" tIns="36000" rIns="36000" bIns="36000" rtlCol="0" anchor="t" anchorCtr="0">
            <a:noAutofit/>
          </a:bodyPr>
          <a:lstStyle/>
          <a:p>
            <a:pPr algn="ctr"/>
            <a:r>
              <a:rPr lang="en-AU" sz="1200" dirty="0" smtClean="0"/>
              <a:t>Conduct the workshop  with up to 10 individuals</a:t>
            </a:r>
            <a:endParaRPr lang="en-AU" sz="1200" dirty="0" smtClean="0">
              <a:solidFill>
                <a:schemeClr val="tx1"/>
              </a:solidFill>
            </a:endParaRPr>
          </a:p>
        </p:txBody>
      </p:sp>
      <p:sp>
        <p:nvSpPr>
          <p:cNvPr id="59" name="TextBox 58"/>
          <p:cNvSpPr txBox="1"/>
          <p:nvPr/>
        </p:nvSpPr>
        <p:spPr>
          <a:xfrm>
            <a:off x="5792089" y="2274136"/>
            <a:ext cx="1282894" cy="955343"/>
          </a:xfrm>
          <a:prstGeom prst="rect">
            <a:avLst/>
          </a:prstGeom>
          <a:noFill/>
        </p:spPr>
        <p:txBody>
          <a:bodyPr wrap="square" lIns="36000" tIns="36000" rIns="36000" bIns="36000" rtlCol="0" anchor="t" anchorCtr="0">
            <a:noAutofit/>
          </a:bodyPr>
          <a:lstStyle/>
          <a:p>
            <a:pPr algn="ctr"/>
            <a:r>
              <a:rPr lang="en-AU" sz="1200" dirty="0" smtClean="0"/>
              <a:t>Analyse the findings from the workshop and gain consensus</a:t>
            </a:r>
            <a:endParaRPr lang="en-AU" sz="1200" dirty="0" smtClean="0">
              <a:solidFill>
                <a:schemeClr val="tx1"/>
              </a:solidFill>
            </a:endParaRPr>
          </a:p>
        </p:txBody>
      </p:sp>
      <p:sp>
        <p:nvSpPr>
          <p:cNvPr id="61" name="TextBox 60"/>
          <p:cNvSpPr txBox="1"/>
          <p:nvPr/>
        </p:nvSpPr>
        <p:spPr>
          <a:xfrm>
            <a:off x="7246566" y="1274545"/>
            <a:ext cx="1747842" cy="934478"/>
          </a:xfrm>
          <a:prstGeom prst="rect">
            <a:avLst/>
          </a:prstGeom>
          <a:noFill/>
        </p:spPr>
        <p:txBody>
          <a:bodyPr wrap="square" lIns="36000" tIns="36000" rIns="36000" bIns="36000" rtlCol="0">
            <a:spAutoFit/>
          </a:bodyPr>
          <a:lstStyle/>
          <a:p>
            <a:r>
              <a:rPr lang="en-AU" sz="2800" dirty="0" smtClean="0">
                <a:solidFill>
                  <a:schemeClr val="tx1"/>
                </a:solidFill>
              </a:rPr>
              <a:t>= 22 hrs </a:t>
            </a:r>
          </a:p>
          <a:p>
            <a:r>
              <a:rPr lang="en-AU" sz="2800" dirty="0" smtClean="0">
                <a:solidFill>
                  <a:schemeClr val="tx1"/>
                </a:solidFill>
              </a:rPr>
              <a:t>x 7 LOBs</a:t>
            </a:r>
            <a:endParaRPr lang="en-AU" sz="2800" b="1" dirty="0" smtClean="0"/>
          </a:p>
        </p:txBody>
      </p:sp>
      <p:sp>
        <p:nvSpPr>
          <p:cNvPr id="70" name="TextBox 69"/>
          <p:cNvSpPr txBox="1"/>
          <p:nvPr/>
        </p:nvSpPr>
        <p:spPr>
          <a:xfrm>
            <a:off x="1785222"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1" name="TextBox 70"/>
          <p:cNvSpPr txBox="1"/>
          <p:nvPr/>
        </p:nvSpPr>
        <p:spPr>
          <a:xfrm>
            <a:off x="3566636"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72" name="TextBox 71"/>
          <p:cNvSpPr txBox="1"/>
          <p:nvPr/>
        </p:nvSpPr>
        <p:spPr>
          <a:xfrm>
            <a:off x="5370408" y="1243216"/>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grpSp>
        <p:nvGrpSpPr>
          <p:cNvPr id="43" name="Group 76"/>
          <p:cNvGrpSpPr/>
          <p:nvPr/>
        </p:nvGrpSpPr>
        <p:grpSpPr>
          <a:xfrm>
            <a:off x="252722" y="786014"/>
            <a:ext cx="8631517" cy="100083"/>
            <a:chOff x="252720" y="1187356"/>
            <a:chExt cx="8631517" cy="100083"/>
          </a:xfrm>
        </p:grpSpPr>
        <p:cxnSp>
          <p:nvCxnSpPr>
            <p:cNvPr id="78" name="Straight Connector 77"/>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5" name="Group 79"/>
          <p:cNvGrpSpPr/>
          <p:nvPr/>
        </p:nvGrpSpPr>
        <p:grpSpPr>
          <a:xfrm>
            <a:off x="252722" y="3283566"/>
            <a:ext cx="8631517" cy="100083"/>
            <a:chOff x="252720" y="1187356"/>
            <a:chExt cx="8631517" cy="100083"/>
          </a:xfrm>
        </p:grpSpPr>
        <p:cxnSp>
          <p:nvCxnSpPr>
            <p:cNvPr id="81" name="Straight Connector 80"/>
            <p:cNvCxnSpPr/>
            <p:nvPr/>
          </p:nvCxnSpPr>
          <p:spPr>
            <a:xfrm>
              <a:off x="259307" y="1187356"/>
              <a:ext cx="862493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52720" y="1287439"/>
              <a:ext cx="862493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68487" y="943933"/>
            <a:ext cx="6767910" cy="257369"/>
          </a:xfrm>
          <a:prstGeom prst="rect">
            <a:avLst/>
          </a:prstGeom>
          <a:solidFill>
            <a:schemeClr val="tx1">
              <a:lumMod val="50000"/>
              <a:lumOff val="50000"/>
            </a:schemeClr>
          </a:solidFill>
        </p:spPr>
        <p:txBody>
          <a:bodyPr wrap="square" lIns="36000" tIns="36000" rIns="36000" bIns="36000" rtlCol="0">
            <a:spAutoFit/>
          </a:bodyPr>
          <a:lstStyle/>
          <a:p>
            <a:pPr algn="ctr"/>
            <a:r>
              <a:rPr lang="en-AU" sz="1200" b="1" dirty="0" smtClean="0">
                <a:solidFill>
                  <a:schemeClr val="bg1"/>
                </a:solidFill>
              </a:rPr>
              <a:t>Interview/Workshop Approach</a:t>
            </a:r>
          </a:p>
        </p:txBody>
      </p:sp>
      <p:sp>
        <p:nvSpPr>
          <p:cNvPr id="6" name="Rectangle 5"/>
          <p:cNvSpPr/>
          <p:nvPr/>
        </p:nvSpPr>
        <p:spPr>
          <a:xfrm>
            <a:off x="2202022"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Client Meetings</a:t>
            </a:r>
            <a:endParaRPr lang="en-AU" sz="1400" b="1" dirty="0"/>
          </a:p>
        </p:txBody>
      </p:sp>
      <p:grpSp>
        <p:nvGrpSpPr>
          <p:cNvPr id="12" name="Group 20"/>
          <p:cNvGrpSpPr/>
          <p:nvPr/>
        </p:nvGrpSpPr>
        <p:grpSpPr>
          <a:xfrm>
            <a:off x="2263437" y="4361420"/>
            <a:ext cx="1282893" cy="491323"/>
            <a:chOff x="627797" y="2163164"/>
            <a:chExt cx="1282893" cy="491323"/>
          </a:xfrm>
        </p:grpSpPr>
        <p:sp>
          <p:nvSpPr>
            <p:cNvPr id="13" name="Left Brace 12"/>
            <p:cNvSpPr/>
            <p:nvPr/>
          </p:nvSpPr>
          <p:spPr>
            <a:xfrm rot="16200000">
              <a:off x="1098646"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6" name="TextBox 15"/>
            <p:cNvSpPr txBox="1"/>
            <p:nvPr/>
          </p:nvSpPr>
          <p:spPr>
            <a:xfrm>
              <a:off x="976249" y="2163164"/>
              <a:ext cx="585990" cy="257369"/>
            </a:xfrm>
            <a:prstGeom prst="rect">
              <a:avLst/>
            </a:prstGeom>
            <a:noFill/>
          </p:spPr>
          <p:txBody>
            <a:bodyPr wrap="none" lIns="36000" tIns="36000" rIns="36000" bIns="36000" rtlCol="0">
              <a:spAutoFit/>
            </a:bodyPr>
            <a:lstStyle/>
            <a:p>
              <a:pPr algn="ctr"/>
              <a:r>
                <a:rPr lang="en-AU" sz="1200" dirty="0" smtClean="0">
                  <a:solidFill>
                    <a:schemeClr val="tx1"/>
                  </a:solidFill>
                </a:rPr>
                <a:t>2 hours</a:t>
              </a:r>
            </a:p>
          </p:txBody>
        </p:sp>
      </p:grpSp>
      <p:sp>
        <p:nvSpPr>
          <p:cNvPr id="7" name="Rectangle 6"/>
          <p:cNvSpPr/>
          <p:nvPr/>
        </p:nvSpPr>
        <p:spPr>
          <a:xfrm>
            <a:off x="3948943"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solidFill>
                  <a:schemeClr val="bg1"/>
                </a:solidFill>
              </a:rPr>
              <a:t>Configuration</a:t>
            </a:r>
            <a:endParaRPr lang="en-AU" sz="1400" b="1" dirty="0">
              <a:solidFill>
                <a:schemeClr val="bg1"/>
              </a:solidFill>
            </a:endParaRPr>
          </a:p>
        </p:txBody>
      </p:sp>
      <p:grpSp>
        <p:nvGrpSpPr>
          <p:cNvPr id="20" name="Group 22"/>
          <p:cNvGrpSpPr/>
          <p:nvPr/>
        </p:nvGrpSpPr>
        <p:grpSpPr>
          <a:xfrm>
            <a:off x="4010357" y="4361420"/>
            <a:ext cx="1282893" cy="491323"/>
            <a:chOff x="2395186" y="2163164"/>
            <a:chExt cx="1282893" cy="491323"/>
          </a:xfrm>
        </p:grpSpPr>
        <p:sp>
          <p:nvSpPr>
            <p:cNvPr id="14" name="Left Brace 13"/>
            <p:cNvSpPr/>
            <p:nvPr/>
          </p:nvSpPr>
          <p:spPr>
            <a:xfrm rot="16200000">
              <a:off x="2866035"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7" name="TextBox 16"/>
            <p:cNvSpPr txBox="1"/>
            <p:nvPr/>
          </p:nvSpPr>
          <p:spPr>
            <a:xfrm>
              <a:off x="2621971" y="2163164"/>
              <a:ext cx="829321" cy="257369"/>
            </a:xfrm>
            <a:prstGeom prst="rect">
              <a:avLst/>
            </a:prstGeom>
            <a:noFill/>
          </p:spPr>
          <p:txBody>
            <a:bodyPr wrap="none" lIns="36000" tIns="36000" rIns="36000" bIns="36000" rtlCol="0">
              <a:spAutoFit/>
            </a:bodyPr>
            <a:lstStyle/>
            <a:p>
              <a:pPr algn="ctr"/>
              <a:r>
                <a:rPr lang="en-AU" sz="1200" dirty="0" smtClean="0"/>
                <a:t>30 minutes</a:t>
              </a:r>
              <a:endParaRPr lang="en-AU" sz="1200" dirty="0" smtClean="0">
                <a:solidFill>
                  <a:schemeClr val="tx1"/>
                </a:solidFill>
              </a:endParaRPr>
            </a:p>
          </p:txBody>
        </p:sp>
      </p:grpSp>
      <p:sp>
        <p:nvSpPr>
          <p:cNvPr id="8" name="Rectangle 7"/>
          <p:cNvSpPr/>
          <p:nvPr/>
        </p:nvSpPr>
        <p:spPr>
          <a:xfrm>
            <a:off x="5695861" y="3821833"/>
            <a:ext cx="1405720" cy="518615"/>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SME Input</a:t>
            </a:r>
            <a:endParaRPr lang="en-AU" sz="1400" b="1" dirty="0"/>
          </a:p>
        </p:txBody>
      </p:sp>
      <p:grpSp>
        <p:nvGrpSpPr>
          <p:cNvPr id="22" name="Group 24"/>
          <p:cNvGrpSpPr/>
          <p:nvPr/>
        </p:nvGrpSpPr>
        <p:grpSpPr>
          <a:xfrm>
            <a:off x="5757277" y="4361420"/>
            <a:ext cx="1282893" cy="491323"/>
            <a:chOff x="4155754" y="2163164"/>
            <a:chExt cx="1282893" cy="491323"/>
          </a:xfrm>
        </p:grpSpPr>
        <p:sp>
          <p:nvSpPr>
            <p:cNvPr id="15" name="Left Brace 14"/>
            <p:cNvSpPr/>
            <p:nvPr/>
          </p:nvSpPr>
          <p:spPr>
            <a:xfrm rot="16200000">
              <a:off x="4626603" y="1842443"/>
              <a:ext cx="341195" cy="1282893"/>
            </a:xfrm>
            <a:prstGeom prst="leftBrace">
              <a:avLst/>
            </a:prstGeom>
            <a:ln>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ln>
                  <a:solidFill>
                    <a:schemeClr val="accent5"/>
                  </a:solidFill>
                </a:ln>
              </a:endParaRPr>
            </a:p>
          </p:txBody>
        </p:sp>
        <p:sp>
          <p:nvSpPr>
            <p:cNvPr id="18" name="TextBox 17"/>
            <p:cNvSpPr txBox="1"/>
            <p:nvPr/>
          </p:nvSpPr>
          <p:spPr>
            <a:xfrm>
              <a:off x="4542679" y="2163164"/>
              <a:ext cx="509046" cy="257369"/>
            </a:xfrm>
            <a:prstGeom prst="rect">
              <a:avLst/>
            </a:prstGeom>
            <a:noFill/>
          </p:spPr>
          <p:txBody>
            <a:bodyPr wrap="none" lIns="36000" tIns="36000" rIns="36000" bIns="36000" rtlCol="0">
              <a:spAutoFit/>
            </a:bodyPr>
            <a:lstStyle/>
            <a:p>
              <a:pPr algn="ctr"/>
              <a:r>
                <a:rPr lang="en-AU" sz="1200" dirty="0" smtClean="0">
                  <a:solidFill>
                    <a:schemeClr val="tx1"/>
                  </a:solidFill>
                </a:rPr>
                <a:t>1 hour</a:t>
              </a:r>
            </a:p>
          </p:txBody>
        </p:sp>
      </p:grpSp>
      <p:sp>
        <p:nvSpPr>
          <p:cNvPr id="51" name="TextBox 50"/>
          <p:cNvSpPr txBox="1"/>
          <p:nvPr/>
        </p:nvSpPr>
        <p:spPr>
          <a:xfrm>
            <a:off x="2229568" y="4866391"/>
            <a:ext cx="1360300" cy="955343"/>
          </a:xfrm>
          <a:prstGeom prst="rect">
            <a:avLst/>
          </a:prstGeom>
          <a:noFill/>
        </p:spPr>
        <p:txBody>
          <a:bodyPr wrap="square" lIns="36000" tIns="36000" rIns="36000" bIns="36000" rtlCol="0" anchor="t" anchorCtr="0">
            <a:noAutofit/>
          </a:bodyPr>
          <a:lstStyle/>
          <a:p>
            <a:pPr algn="ctr"/>
            <a:r>
              <a:rPr lang="en-AU" sz="1200" dirty="0" smtClean="0"/>
              <a:t>Meet with the client gather data and reporting requirements</a:t>
            </a:r>
            <a:endParaRPr lang="en-AU" sz="1200" dirty="0" smtClean="0">
              <a:solidFill>
                <a:schemeClr val="tx1"/>
              </a:solidFill>
            </a:endParaRPr>
          </a:p>
        </p:txBody>
      </p:sp>
      <p:sp>
        <p:nvSpPr>
          <p:cNvPr id="52" name="TextBox 51"/>
          <p:cNvSpPr txBox="1"/>
          <p:nvPr/>
        </p:nvSpPr>
        <p:spPr>
          <a:xfrm>
            <a:off x="4010354" y="4852739"/>
            <a:ext cx="1282894" cy="955342"/>
          </a:xfrm>
          <a:prstGeom prst="rect">
            <a:avLst/>
          </a:prstGeom>
          <a:noFill/>
        </p:spPr>
        <p:txBody>
          <a:bodyPr wrap="square" lIns="36000" tIns="36000" rIns="36000" bIns="36000" rtlCol="0" anchor="t" anchorCtr="0">
            <a:noAutofit/>
          </a:bodyPr>
          <a:lstStyle/>
          <a:p>
            <a:pPr algn="ctr"/>
            <a:r>
              <a:rPr lang="en-AU" sz="1200" dirty="0" smtClean="0"/>
              <a:t>Configure the client objectives, risk and control requirements</a:t>
            </a:r>
            <a:endParaRPr lang="en-AU" sz="1200" dirty="0" smtClean="0">
              <a:solidFill>
                <a:schemeClr val="tx1"/>
              </a:solidFill>
            </a:endParaRPr>
          </a:p>
        </p:txBody>
      </p:sp>
      <p:sp>
        <p:nvSpPr>
          <p:cNvPr id="53" name="TextBox 52"/>
          <p:cNvSpPr txBox="1"/>
          <p:nvPr/>
        </p:nvSpPr>
        <p:spPr>
          <a:xfrm>
            <a:off x="5757275" y="4866387"/>
            <a:ext cx="1282894" cy="955342"/>
          </a:xfrm>
          <a:prstGeom prst="rect">
            <a:avLst/>
          </a:prstGeom>
          <a:noFill/>
        </p:spPr>
        <p:txBody>
          <a:bodyPr wrap="square" lIns="36000" tIns="36000" rIns="36000" bIns="36000" rtlCol="0" anchor="t" anchorCtr="0">
            <a:noAutofit/>
          </a:bodyPr>
          <a:lstStyle/>
          <a:p>
            <a:pPr algn="ctr"/>
            <a:r>
              <a:rPr lang="en-AU" sz="1200" dirty="0" smtClean="0"/>
              <a:t>Assign SME to manage the quality of the output</a:t>
            </a:r>
            <a:endParaRPr lang="en-AU" sz="1200" dirty="0" smtClean="0">
              <a:solidFill>
                <a:schemeClr val="tx1"/>
              </a:solidFill>
            </a:endParaRPr>
          </a:p>
        </p:txBody>
      </p:sp>
      <p:sp>
        <p:nvSpPr>
          <p:cNvPr id="55" name="TextBox 54"/>
          <p:cNvSpPr txBox="1"/>
          <p:nvPr/>
        </p:nvSpPr>
        <p:spPr>
          <a:xfrm>
            <a:off x="3618758"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56" name="TextBox 55"/>
          <p:cNvSpPr txBox="1"/>
          <p:nvPr/>
        </p:nvSpPr>
        <p:spPr>
          <a:xfrm>
            <a:off x="5385777" y="3798565"/>
            <a:ext cx="312352" cy="565146"/>
          </a:xfrm>
          <a:prstGeom prst="rect">
            <a:avLst/>
          </a:prstGeom>
          <a:noFill/>
        </p:spPr>
        <p:txBody>
          <a:bodyPr wrap="none" lIns="36000" tIns="36000" rIns="36000" bIns="36000" rtlCol="0">
            <a:spAutoFit/>
          </a:bodyPr>
          <a:lstStyle/>
          <a:p>
            <a:r>
              <a:rPr lang="en-AU" sz="3200" b="1" dirty="0" smtClean="0">
                <a:solidFill>
                  <a:schemeClr val="tx1"/>
                </a:solidFill>
              </a:rPr>
              <a:t>+</a:t>
            </a:r>
          </a:p>
        </p:txBody>
      </p:sp>
      <p:sp>
        <p:nvSpPr>
          <p:cNvPr id="86" name="TextBox 85"/>
          <p:cNvSpPr txBox="1"/>
          <p:nvPr/>
        </p:nvSpPr>
        <p:spPr>
          <a:xfrm>
            <a:off x="2202023" y="3527550"/>
            <a:ext cx="4893826" cy="257369"/>
          </a:xfrm>
          <a:prstGeom prst="rect">
            <a:avLst/>
          </a:prstGeom>
          <a:solidFill>
            <a:schemeClr val="accent2"/>
          </a:solidFill>
        </p:spPr>
        <p:txBody>
          <a:bodyPr wrap="square" lIns="36000" tIns="36000" rIns="36000" bIns="36000" rtlCol="0">
            <a:spAutoFit/>
          </a:bodyPr>
          <a:lstStyle/>
          <a:p>
            <a:pPr algn="ctr"/>
            <a:r>
              <a:rPr lang="en-AU" sz="1200" b="1" dirty="0" smtClean="0"/>
              <a:t>Specializ Approach</a:t>
            </a:r>
          </a:p>
        </p:txBody>
      </p:sp>
      <p:grpSp>
        <p:nvGrpSpPr>
          <p:cNvPr id="48" name="Group 11"/>
          <p:cNvGrpSpPr/>
          <p:nvPr/>
        </p:nvGrpSpPr>
        <p:grpSpPr>
          <a:xfrm>
            <a:off x="478290" y="3510843"/>
            <a:ext cx="961369" cy="819613"/>
            <a:chOff x="7560860" y="1390246"/>
            <a:chExt cx="1320541" cy="1125823"/>
          </a:xfrm>
        </p:grpSpPr>
        <p:sp>
          <p:nvSpPr>
            <p:cNvPr id="3" name="Rectangle 2"/>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 name="TextBox 3"/>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75" name="TextBox 74"/>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7349069" y="3841617"/>
            <a:ext cx="153950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3.5 hrs</a:t>
            </a:r>
          </a:p>
          <a:p>
            <a:pPr algn="ctr"/>
            <a:r>
              <a:rPr lang="en-AU" sz="2400" b="1" dirty="0" smtClean="0">
                <a:solidFill>
                  <a:schemeClr val="bg1"/>
                </a:solidFill>
              </a:rPr>
              <a:t> Total</a:t>
            </a:r>
          </a:p>
        </p:txBody>
      </p:sp>
      <p:sp>
        <p:nvSpPr>
          <p:cNvPr id="95" name="TextBox 94"/>
          <p:cNvSpPr txBox="1"/>
          <p:nvPr/>
        </p:nvSpPr>
        <p:spPr>
          <a:xfrm>
            <a:off x="7342011" y="2322123"/>
            <a:ext cx="1506915" cy="811367"/>
          </a:xfrm>
          <a:prstGeom prst="rect">
            <a:avLst/>
          </a:prstGeom>
          <a:solidFill>
            <a:schemeClr val="tx2">
              <a:lumMod val="75000"/>
            </a:schemeClr>
          </a:solidFill>
        </p:spPr>
        <p:txBody>
          <a:bodyPr wrap="square" lIns="36000" tIns="36000" rIns="36000" bIns="36000" rtlCol="0">
            <a:spAutoFit/>
          </a:bodyPr>
          <a:lstStyle/>
          <a:p>
            <a:pPr algn="ctr"/>
            <a:r>
              <a:rPr lang="en-AU" sz="2400" b="1" dirty="0" smtClean="0">
                <a:solidFill>
                  <a:schemeClr val="bg1"/>
                </a:solidFill>
              </a:rPr>
              <a:t>= 154 hrs</a:t>
            </a:r>
          </a:p>
          <a:p>
            <a:pPr algn="ctr"/>
            <a:r>
              <a:rPr lang="en-AU" sz="2400" b="1" dirty="0" smtClean="0">
                <a:solidFill>
                  <a:schemeClr val="bg1"/>
                </a:solidFill>
              </a:rPr>
              <a:t> Total</a:t>
            </a:r>
          </a:p>
        </p:txBody>
      </p:sp>
      <p:sp>
        <p:nvSpPr>
          <p:cNvPr id="98" name="Rounded Rectangle 97"/>
          <p:cNvSpPr/>
          <p:nvPr/>
        </p:nvSpPr>
        <p:spPr>
          <a:xfrm>
            <a:off x="215900" y="5791200"/>
            <a:ext cx="8699500" cy="635000"/>
          </a:xfrm>
          <a:prstGeom prst="round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b="1" dirty="0"/>
              <a:t>Using Specializ requires 3.5 hours regardless of quantity of </a:t>
            </a:r>
            <a:r>
              <a:rPr lang="en-AU" sz="1400" b="1" dirty="0" smtClean="0"/>
              <a:t>project stakeholders</a:t>
            </a:r>
            <a:endParaRPr lang="en-AU" sz="1400" b="1" dirty="0"/>
          </a:p>
          <a:p>
            <a:pPr marL="358775" indent="-358775" defTabSz="957263">
              <a:lnSpc>
                <a:spcPct val="106000"/>
              </a:lnSpc>
              <a:buFont typeface="Wingdings" pitchFamily="2" charset="2"/>
              <a:buChar char="ü"/>
            </a:pPr>
            <a:r>
              <a:rPr lang="en-AU" sz="1400" b="1" dirty="0"/>
              <a:t>This enabled information collection 44x times faster at BNH Bank than the workshop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Specializ</a:t>
            </a:r>
            <a:r>
              <a:rPr lang="en-AU" dirty="0" smtClean="0"/>
              <a:t> Time-to-Assess decreases with each Assessment</a:t>
            </a:r>
            <a:endParaRPr lang="en-AU" dirty="0"/>
          </a:p>
        </p:txBody>
      </p:sp>
      <p:graphicFrame>
        <p:nvGraphicFramePr>
          <p:cNvPr id="9" name="Chart 8"/>
          <p:cNvGraphicFramePr/>
          <p:nvPr>
            <p:extLst>
              <p:ext uri="{D42A27DB-BD31-4B8C-83A1-F6EECF244321}">
                <p14:modId xmlns:p14="http://schemas.microsoft.com/office/powerpoint/2010/main" val="2106131149"/>
              </p:ext>
            </p:extLst>
          </p:nvPr>
        </p:nvGraphicFramePr>
        <p:xfrm>
          <a:off x="1167514" y="2941791"/>
          <a:ext cx="6686562" cy="3147376"/>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17"/>
          <p:cNvSpPr/>
          <p:nvPr/>
        </p:nvSpPr>
        <p:spPr>
          <a:xfrm>
            <a:off x="5774813" y="1219668"/>
            <a:ext cx="2902138" cy="622443"/>
          </a:xfrm>
          <a:custGeom>
            <a:avLst/>
            <a:gdLst>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805218 w 3152633"/>
              <a:gd name="connsiteY7" fmla="*/ 27295 h 655092"/>
              <a:gd name="connsiteX8" fmla="*/ 928048 w 3152633"/>
              <a:gd name="connsiteY8" fmla="*/ 0 h 655092"/>
              <a:gd name="connsiteX9" fmla="*/ 1201003 w 3152633"/>
              <a:gd name="connsiteY9" fmla="*/ 13648 h 655092"/>
              <a:gd name="connsiteX10" fmla="*/ 1337480 w 3152633"/>
              <a:gd name="connsiteY10" fmla="*/ 54591 h 655092"/>
              <a:gd name="connsiteX11" fmla="*/ 1433015 w 3152633"/>
              <a:gd name="connsiteY11" fmla="*/ 81886 h 655092"/>
              <a:gd name="connsiteX12" fmla="*/ 1487606 w 3152633"/>
              <a:gd name="connsiteY12" fmla="*/ 109182 h 655092"/>
              <a:gd name="connsiteX13" fmla="*/ 1583140 w 3152633"/>
              <a:gd name="connsiteY13" fmla="*/ 136477 h 655092"/>
              <a:gd name="connsiteX14" fmla="*/ 1705970 w 3152633"/>
              <a:gd name="connsiteY14" fmla="*/ 218364 h 655092"/>
              <a:gd name="connsiteX15" fmla="*/ 1746913 w 3152633"/>
              <a:gd name="connsiteY15" fmla="*/ 245660 h 655092"/>
              <a:gd name="connsiteX16" fmla="*/ 1883391 w 3152633"/>
              <a:gd name="connsiteY16" fmla="*/ 341194 h 655092"/>
              <a:gd name="connsiteX17" fmla="*/ 1937982 w 3152633"/>
              <a:gd name="connsiteY17" fmla="*/ 382137 h 655092"/>
              <a:gd name="connsiteX18" fmla="*/ 1978925 w 3152633"/>
              <a:gd name="connsiteY18" fmla="*/ 423080 h 655092"/>
              <a:gd name="connsiteX19" fmla="*/ 2019868 w 3152633"/>
              <a:gd name="connsiteY19" fmla="*/ 436728 h 655092"/>
              <a:gd name="connsiteX20" fmla="*/ 2156346 w 3152633"/>
              <a:gd name="connsiteY20" fmla="*/ 559558 h 655092"/>
              <a:gd name="connsiteX21" fmla="*/ 2197289 w 3152633"/>
              <a:gd name="connsiteY21" fmla="*/ 573206 h 655092"/>
              <a:gd name="connsiteX22" fmla="*/ 2347415 w 3152633"/>
              <a:gd name="connsiteY22" fmla="*/ 655092 h 655092"/>
              <a:gd name="connsiteX23" fmla="*/ 2797791 w 3152633"/>
              <a:gd name="connsiteY23" fmla="*/ 614149 h 655092"/>
              <a:gd name="connsiteX24" fmla="*/ 2893325 w 3152633"/>
              <a:gd name="connsiteY24" fmla="*/ 586854 h 655092"/>
              <a:gd name="connsiteX25" fmla="*/ 2920621 w 3152633"/>
              <a:gd name="connsiteY25" fmla="*/ 545910 h 655092"/>
              <a:gd name="connsiteX26" fmla="*/ 2961564 w 3152633"/>
              <a:gd name="connsiteY26" fmla="*/ 518615 h 655092"/>
              <a:gd name="connsiteX27" fmla="*/ 3002507 w 3152633"/>
              <a:gd name="connsiteY27" fmla="*/ 477671 h 655092"/>
              <a:gd name="connsiteX28" fmla="*/ 3043451 w 3152633"/>
              <a:gd name="connsiteY28" fmla="*/ 450376 h 655092"/>
              <a:gd name="connsiteX29" fmla="*/ 3084394 w 3152633"/>
              <a:gd name="connsiteY29" fmla="*/ 409433 h 655092"/>
              <a:gd name="connsiteX30" fmla="*/ 3152633 w 3152633"/>
              <a:gd name="connsiteY30"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436728 w 3152633"/>
              <a:gd name="connsiteY5" fmla="*/ 68239 h 655092"/>
              <a:gd name="connsiteX6" fmla="*/ 545910 w 3152633"/>
              <a:gd name="connsiteY6" fmla="*/ 40943 h 655092"/>
              <a:gd name="connsiteX7" fmla="*/ 928048 w 3152633"/>
              <a:gd name="connsiteY7" fmla="*/ 0 h 655092"/>
              <a:gd name="connsiteX8" fmla="*/ 1201003 w 3152633"/>
              <a:gd name="connsiteY8" fmla="*/ 13648 h 655092"/>
              <a:gd name="connsiteX9" fmla="*/ 1337480 w 3152633"/>
              <a:gd name="connsiteY9" fmla="*/ 54591 h 655092"/>
              <a:gd name="connsiteX10" fmla="*/ 1433015 w 3152633"/>
              <a:gd name="connsiteY10" fmla="*/ 81886 h 655092"/>
              <a:gd name="connsiteX11" fmla="*/ 1487606 w 3152633"/>
              <a:gd name="connsiteY11" fmla="*/ 109182 h 655092"/>
              <a:gd name="connsiteX12" fmla="*/ 1583140 w 3152633"/>
              <a:gd name="connsiteY12" fmla="*/ 136477 h 655092"/>
              <a:gd name="connsiteX13" fmla="*/ 1705970 w 3152633"/>
              <a:gd name="connsiteY13" fmla="*/ 218364 h 655092"/>
              <a:gd name="connsiteX14" fmla="*/ 1746913 w 3152633"/>
              <a:gd name="connsiteY14" fmla="*/ 245660 h 655092"/>
              <a:gd name="connsiteX15" fmla="*/ 1883391 w 3152633"/>
              <a:gd name="connsiteY15" fmla="*/ 341194 h 655092"/>
              <a:gd name="connsiteX16" fmla="*/ 1937982 w 3152633"/>
              <a:gd name="connsiteY16" fmla="*/ 382137 h 655092"/>
              <a:gd name="connsiteX17" fmla="*/ 1978925 w 3152633"/>
              <a:gd name="connsiteY17" fmla="*/ 423080 h 655092"/>
              <a:gd name="connsiteX18" fmla="*/ 2019868 w 3152633"/>
              <a:gd name="connsiteY18" fmla="*/ 436728 h 655092"/>
              <a:gd name="connsiteX19" fmla="*/ 2156346 w 3152633"/>
              <a:gd name="connsiteY19" fmla="*/ 559558 h 655092"/>
              <a:gd name="connsiteX20" fmla="*/ 2197289 w 3152633"/>
              <a:gd name="connsiteY20" fmla="*/ 573206 h 655092"/>
              <a:gd name="connsiteX21" fmla="*/ 2347415 w 3152633"/>
              <a:gd name="connsiteY21" fmla="*/ 655092 h 655092"/>
              <a:gd name="connsiteX22" fmla="*/ 2797791 w 3152633"/>
              <a:gd name="connsiteY22" fmla="*/ 614149 h 655092"/>
              <a:gd name="connsiteX23" fmla="*/ 2893325 w 3152633"/>
              <a:gd name="connsiteY23" fmla="*/ 586854 h 655092"/>
              <a:gd name="connsiteX24" fmla="*/ 2920621 w 3152633"/>
              <a:gd name="connsiteY24" fmla="*/ 545910 h 655092"/>
              <a:gd name="connsiteX25" fmla="*/ 2961564 w 3152633"/>
              <a:gd name="connsiteY25" fmla="*/ 518615 h 655092"/>
              <a:gd name="connsiteX26" fmla="*/ 3002507 w 3152633"/>
              <a:gd name="connsiteY26" fmla="*/ 477671 h 655092"/>
              <a:gd name="connsiteX27" fmla="*/ 3043451 w 3152633"/>
              <a:gd name="connsiteY27" fmla="*/ 450376 h 655092"/>
              <a:gd name="connsiteX28" fmla="*/ 3084394 w 3152633"/>
              <a:gd name="connsiteY28" fmla="*/ 409433 h 655092"/>
              <a:gd name="connsiteX29" fmla="*/ 3152633 w 3152633"/>
              <a:gd name="connsiteY29" fmla="*/ 368489 h 655092"/>
              <a:gd name="connsiteX0" fmla="*/ 0 w 3152633"/>
              <a:gd name="connsiteY0" fmla="*/ 204716 h 655092"/>
              <a:gd name="connsiteX1" fmla="*/ 68239 w 3152633"/>
              <a:gd name="connsiteY1" fmla="*/ 191068 h 655092"/>
              <a:gd name="connsiteX2" fmla="*/ 109182 w 3152633"/>
              <a:gd name="connsiteY2" fmla="*/ 177421 h 655092"/>
              <a:gd name="connsiteX3" fmla="*/ 163773 w 3152633"/>
              <a:gd name="connsiteY3" fmla="*/ 163773 h 655092"/>
              <a:gd name="connsiteX4" fmla="*/ 300251 w 3152633"/>
              <a:gd name="connsiteY4" fmla="*/ 122830 h 655092"/>
              <a:gd name="connsiteX5" fmla="*/ 545910 w 3152633"/>
              <a:gd name="connsiteY5" fmla="*/ 40943 h 655092"/>
              <a:gd name="connsiteX6" fmla="*/ 928048 w 3152633"/>
              <a:gd name="connsiteY6" fmla="*/ 0 h 655092"/>
              <a:gd name="connsiteX7" fmla="*/ 1201003 w 3152633"/>
              <a:gd name="connsiteY7" fmla="*/ 13648 h 655092"/>
              <a:gd name="connsiteX8" fmla="*/ 1337480 w 3152633"/>
              <a:gd name="connsiteY8" fmla="*/ 54591 h 655092"/>
              <a:gd name="connsiteX9" fmla="*/ 1433015 w 3152633"/>
              <a:gd name="connsiteY9" fmla="*/ 81886 h 655092"/>
              <a:gd name="connsiteX10" fmla="*/ 1487606 w 3152633"/>
              <a:gd name="connsiteY10" fmla="*/ 109182 h 655092"/>
              <a:gd name="connsiteX11" fmla="*/ 1583140 w 3152633"/>
              <a:gd name="connsiteY11" fmla="*/ 136477 h 655092"/>
              <a:gd name="connsiteX12" fmla="*/ 1705970 w 3152633"/>
              <a:gd name="connsiteY12" fmla="*/ 218364 h 655092"/>
              <a:gd name="connsiteX13" fmla="*/ 1746913 w 3152633"/>
              <a:gd name="connsiteY13" fmla="*/ 245660 h 655092"/>
              <a:gd name="connsiteX14" fmla="*/ 1883391 w 3152633"/>
              <a:gd name="connsiteY14" fmla="*/ 341194 h 655092"/>
              <a:gd name="connsiteX15" fmla="*/ 1937982 w 3152633"/>
              <a:gd name="connsiteY15" fmla="*/ 382137 h 655092"/>
              <a:gd name="connsiteX16" fmla="*/ 1978925 w 3152633"/>
              <a:gd name="connsiteY16" fmla="*/ 423080 h 655092"/>
              <a:gd name="connsiteX17" fmla="*/ 2019868 w 3152633"/>
              <a:gd name="connsiteY17" fmla="*/ 436728 h 655092"/>
              <a:gd name="connsiteX18" fmla="*/ 2156346 w 3152633"/>
              <a:gd name="connsiteY18" fmla="*/ 559558 h 655092"/>
              <a:gd name="connsiteX19" fmla="*/ 2197289 w 3152633"/>
              <a:gd name="connsiteY19" fmla="*/ 573206 h 655092"/>
              <a:gd name="connsiteX20" fmla="*/ 2347415 w 3152633"/>
              <a:gd name="connsiteY20" fmla="*/ 655092 h 655092"/>
              <a:gd name="connsiteX21" fmla="*/ 2797791 w 3152633"/>
              <a:gd name="connsiteY21" fmla="*/ 614149 h 655092"/>
              <a:gd name="connsiteX22" fmla="*/ 2893325 w 3152633"/>
              <a:gd name="connsiteY22" fmla="*/ 586854 h 655092"/>
              <a:gd name="connsiteX23" fmla="*/ 2920621 w 3152633"/>
              <a:gd name="connsiteY23" fmla="*/ 545910 h 655092"/>
              <a:gd name="connsiteX24" fmla="*/ 2961564 w 3152633"/>
              <a:gd name="connsiteY24" fmla="*/ 518615 h 655092"/>
              <a:gd name="connsiteX25" fmla="*/ 3002507 w 3152633"/>
              <a:gd name="connsiteY25" fmla="*/ 477671 h 655092"/>
              <a:gd name="connsiteX26" fmla="*/ 3043451 w 3152633"/>
              <a:gd name="connsiteY26" fmla="*/ 450376 h 655092"/>
              <a:gd name="connsiteX27" fmla="*/ 3084394 w 3152633"/>
              <a:gd name="connsiteY27" fmla="*/ 409433 h 655092"/>
              <a:gd name="connsiteX28" fmla="*/ 3152633 w 3152633"/>
              <a:gd name="connsiteY28" fmla="*/ 368489 h 655092"/>
              <a:gd name="connsiteX0" fmla="*/ 0 w 3152633"/>
              <a:gd name="connsiteY0" fmla="*/ 204716 h 655092"/>
              <a:gd name="connsiteX1" fmla="*/ 68239 w 3152633"/>
              <a:gd name="connsiteY1" fmla="*/ 191068 h 655092"/>
              <a:gd name="connsiteX2" fmla="*/ 163773 w 3152633"/>
              <a:gd name="connsiteY2" fmla="*/ 163773 h 655092"/>
              <a:gd name="connsiteX3" fmla="*/ 300251 w 3152633"/>
              <a:gd name="connsiteY3" fmla="*/ 122830 h 655092"/>
              <a:gd name="connsiteX4" fmla="*/ 545910 w 3152633"/>
              <a:gd name="connsiteY4" fmla="*/ 40943 h 655092"/>
              <a:gd name="connsiteX5" fmla="*/ 928048 w 3152633"/>
              <a:gd name="connsiteY5" fmla="*/ 0 h 655092"/>
              <a:gd name="connsiteX6" fmla="*/ 1201003 w 3152633"/>
              <a:gd name="connsiteY6" fmla="*/ 13648 h 655092"/>
              <a:gd name="connsiteX7" fmla="*/ 1337480 w 3152633"/>
              <a:gd name="connsiteY7" fmla="*/ 54591 h 655092"/>
              <a:gd name="connsiteX8" fmla="*/ 1433015 w 3152633"/>
              <a:gd name="connsiteY8" fmla="*/ 81886 h 655092"/>
              <a:gd name="connsiteX9" fmla="*/ 1487606 w 3152633"/>
              <a:gd name="connsiteY9" fmla="*/ 109182 h 655092"/>
              <a:gd name="connsiteX10" fmla="*/ 1583140 w 3152633"/>
              <a:gd name="connsiteY10" fmla="*/ 136477 h 655092"/>
              <a:gd name="connsiteX11" fmla="*/ 1705970 w 3152633"/>
              <a:gd name="connsiteY11" fmla="*/ 218364 h 655092"/>
              <a:gd name="connsiteX12" fmla="*/ 1746913 w 3152633"/>
              <a:gd name="connsiteY12" fmla="*/ 245660 h 655092"/>
              <a:gd name="connsiteX13" fmla="*/ 1883391 w 3152633"/>
              <a:gd name="connsiteY13" fmla="*/ 341194 h 655092"/>
              <a:gd name="connsiteX14" fmla="*/ 1937982 w 3152633"/>
              <a:gd name="connsiteY14" fmla="*/ 382137 h 655092"/>
              <a:gd name="connsiteX15" fmla="*/ 1978925 w 3152633"/>
              <a:gd name="connsiteY15" fmla="*/ 423080 h 655092"/>
              <a:gd name="connsiteX16" fmla="*/ 2019868 w 3152633"/>
              <a:gd name="connsiteY16" fmla="*/ 436728 h 655092"/>
              <a:gd name="connsiteX17" fmla="*/ 2156346 w 3152633"/>
              <a:gd name="connsiteY17" fmla="*/ 559558 h 655092"/>
              <a:gd name="connsiteX18" fmla="*/ 2197289 w 3152633"/>
              <a:gd name="connsiteY18" fmla="*/ 573206 h 655092"/>
              <a:gd name="connsiteX19" fmla="*/ 2347415 w 3152633"/>
              <a:gd name="connsiteY19" fmla="*/ 655092 h 655092"/>
              <a:gd name="connsiteX20" fmla="*/ 2797791 w 3152633"/>
              <a:gd name="connsiteY20" fmla="*/ 614149 h 655092"/>
              <a:gd name="connsiteX21" fmla="*/ 2893325 w 3152633"/>
              <a:gd name="connsiteY21" fmla="*/ 586854 h 655092"/>
              <a:gd name="connsiteX22" fmla="*/ 2920621 w 3152633"/>
              <a:gd name="connsiteY22" fmla="*/ 545910 h 655092"/>
              <a:gd name="connsiteX23" fmla="*/ 2961564 w 3152633"/>
              <a:gd name="connsiteY23" fmla="*/ 518615 h 655092"/>
              <a:gd name="connsiteX24" fmla="*/ 3002507 w 3152633"/>
              <a:gd name="connsiteY24" fmla="*/ 477671 h 655092"/>
              <a:gd name="connsiteX25" fmla="*/ 3043451 w 3152633"/>
              <a:gd name="connsiteY25" fmla="*/ 450376 h 655092"/>
              <a:gd name="connsiteX26" fmla="*/ 3084394 w 3152633"/>
              <a:gd name="connsiteY26" fmla="*/ 409433 h 655092"/>
              <a:gd name="connsiteX27" fmla="*/ 3152633 w 3152633"/>
              <a:gd name="connsiteY27" fmla="*/ 368489 h 655092"/>
              <a:gd name="connsiteX0" fmla="*/ 0 w 3152633"/>
              <a:gd name="connsiteY0" fmla="*/ 204716 h 655092"/>
              <a:gd name="connsiteX1" fmla="*/ 68239 w 3152633"/>
              <a:gd name="connsiteY1" fmla="*/ 191068 h 655092"/>
              <a:gd name="connsiteX2" fmla="*/ 300251 w 3152633"/>
              <a:gd name="connsiteY2" fmla="*/ 122830 h 655092"/>
              <a:gd name="connsiteX3" fmla="*/ 545910 w 3152633"/>
              <a:gd name="connsiteY3" fmla="*/ 40943 h 655092"/>
              <a:gd name="connsiteX4" fmla="*/ 928048 w 3152633"/>
              <a:gd name="connsiteY4" fmla="*/ 0 h 655092"/>
              <a:gd name="connsiteX5" fmla="*/ 1201003 w 3152633"/>
              <a:gd name="connsiteY5" fmla="*/ 13648 h 655092"/>
              <a:gd name="connsiteX6" fmla="*/ 1337480 w 3152633"/>
              <a:gd name="connsiteY6" fmla="*/ 54591 h 655092"/>
              <a:gd name="connsiteX7" fmla="*/ 1433015 w 3152633"/>
              <a:gd name="connsiteY7" fmla="*/ 81886 h 655092"/>
              <a:gd name="connsiteX8" fmla="*/ 1487606 w 3152633"/>
              <a:gd name="connsiteY8" fmla="*/ 109182 h 655092"/>
              <a:gd name="connsiteX9" fmla="*/ 1583140 w 3152633"/>
              <a:gd name="connsiteY9" fmla="*/ 136477 h 655092"/>
              <a:gd name="connsiteX10" fmla="*/ 1705970 w 3152633"/>
              <a:gd name="connsiteY10" fmla="*/ 218364 h 655092"/>
              <a:gd name="connsiteX11" fmla="*/ 1746913 w 3152633"/>
              <a:gd name="connsiteY11" fmla="*/ 245660 h 655092"/>
              <a:gd name="connsiteX12" fmla="*/ 1883391 w 3152633"/>
              <a:gd name="connsiteY12" fmla="*/ 341194 h 655092"/>
              <a:gd name="connsiteX13" fmla="*/ 1937982 w 3152633"/>
              <a:gd name="connsiteY13" fmla="*/ 382137 h 655092"/>
              <a:gd name="connsiteX14" fmla="*/ 1978925 w 3152633"/>
              <a:gd name="connsiteY14" fmla="*/ 423080 h 655092"/>
              <a:gd name="connsiteX15" fmla="*/ 2019868 w 3152633"/>
              <a:gd name="connsiteY15" fmla="*/ 436728 h 655092"/>
              <a:gd name="connsiteX16" fmla="*/ 2156346 w 3152633"/>
              <a:gd name="connsiteY16" fmla="*/ 559558 h 655092"/>
              <a:gd name="connsiteX17" fmla="*/ 2197289 w 3152633"/>
              <a:gd name="connsiteY17" fmla="*/ 573206 h 655092"/>
              <a:gd name="connsiteX18" fmla="*/ 2347415 w 3152633"/>
              <a:gd name="connsiteY18" fmla="*/ 655092 h 655092"/>
              <a:gd name="connsiteX19" fmla="*/ 2797791 w 3152633"/>
              <a:gd name="connsiteY19" fmla="*/ 614149 h 655092"/>
              <a:gd name="connsiteX20" fmla="*/ 2893325 w 3152633"/>
              <a:gd name="connsiteY20" fmla="*/ 586854 h 655092"/>
              <a:gd name="connsiteX21" fmla="*/ 2920621 w 3152633"/>
              <a:gd name="connsiteY21" fmla="*/ 545910 h 655092"/>
              <a:gd name="connsiteX22" fmla="*/ 2961564 w 3152633"/>
              <a:gd name="connsiteY22" fmla="*/ 518615 h 655092"/>
              <a:gd name="connsiteX23" fmla="*/ 3002507 w 3152633"/>
              <a:gd name="connsiteY23" fmla="*/ 477671 h 655092"/>
              <a:gd name="connsiteX24" fmla="*/ 3043451 w 3152633"/>
              <a:gd name="connsiteY24" fmla="*/ 450376 h 655092"/>
              <a:gd name="connsiteX25" fmla="*/ 3084394 w 3152633"/>
              <a:gd name="connsiteY25" fmla="*/ 409433 h 655092"/>
              <a:gd name="connsiteX26" fmla="*/ 3152633 w 3152633"/>
              <a:gd name="connsiteY26" fmla="*/ 368489 h 655092"/>
              <a:gd name="connsiteX0" fmla="*/ 0 w 3152633"/>
              <a:gd name="connsiteY0" fmla="*/ 210902 h 661278"/>
              <a:gd name="connsiteX1" fmla="*/ 68239 w 3152633"/>
              <a:gd name="connsiteY1" fmla="*/ 197254 h 661278"/>
              <a:gd name="connsiteX2" fmla="*/ 300251 w 3152633"/>
              <a:gd name="connsiteY2" fmla="*/ 129016 h 661278"/>
              <a:gd name="connsiteX3" fmla="*/ 928048 w 3152633"/>
              <a:gd name="connsiteY3" fmla="*/ 6186 h 661278"/>
              <a:gd name="connsiteX4" fmla="*/ 1201003 w 3152633"/>
              <a:gd name="connsiteY4" fmla="*/ 19834 h 661278"/>
              <a:gd name="connsiteX5" fmla="*/ 1337480 w 3152633"/>
              <a:gd name="connsiteY5" fmla="*/ 60777 h 661278"/>
              <a:gd name="connsiteX6" fmla="*/ 1433015 w 3152633"/>
              <a:gd name="connsiteY6" fmla="*/ 88072 h 661278"/>
              <a:gd name="connsiteX7" fmla="*/ 1487606 w 3152633"/>
              <a:gd name="connsiteY7" fmla="*/ 115368 h 661278"/>
              <a:gd name="connsiteX8" fmla="*/ 1583140 w 3152633"/>
              <a:gd name="connsiteY8" fmla="*/ 142663 h 661278"/>
              <a:gd name="connsiteX9" fmla="*/ 1705970 w 3152633"/>
              <a:gd name="connsiteY9" fmla="*/ 224550 h 661278"/>
              <a:gd name="connsiteX10" fmla="*/ 1746913 w 3152633"/>
              <a:gd name="connsiteY10" fmla="*/ 251846 h 661278"/>
              <a:gd name="connsiteX11" fmla="*/ 1883391 w 3152633"/>
              <a:gd name="connsiteY11" fmla="*/ 347380 h 661278"/>
              <a:gd name="connsiteX12" fmla="*/ 1937982 w 3152633"/>
              <a:gd name="connsiteY12" fmla="*/ 388323 h 661278"/>
              <a:gd name="connsiteX13" fmla="*/ 1978925 w 3152633"/>
              <a:gd name="connsiteY13" fmla="*/ 429266 h 661278"/>
              <a:gd name="connsiteX14" fmla="*/ 2019868 w 3152633"/>
              <a:gd name="connsiteY14" fmla="*/ 442914 h 661278"/>
              <a:gd name="connsiteX15" fmla="*/ 2156346 w 3152633"/>
              <a:gd name="connsiteY15" fmla="*/ 565744 h 661278"/>
              <a:gd name="connsiteX16" fmla="*/ 2197289 w 3152633"/>
              <a:gd name="connsiteY16" fmla="*/ 579392 h 661278"/>
              <a:gd name="connsiteX17" fmla="*/ 2347415 w 3152633"/>
              <a:gd name="connsiteY17" fmla="*/ 661278 h 661278"/>
              <a:gd name="connsiteX18" fmla="*/ 2797791 w 3152633"/>
              <a:gd name="connsiteY18" fmla="*/ 620335 h 661278"/>
              <a:gd name="connsiteX19" fmla="*/ 2893325 w 3152633"/>
              <a:gd name="connsiteY19" fmla="*/ 593040 h 661278"/>
              <a:gd name="connsiteX20" fmla="*/ 2920621 w 3152633"/>
              <a:gd name="connsiteY20" fmla="*/ 552096 h 661278"/>
              <a:gd name="connsiteX21" fmla="*/ 2961564 w 3152633"/>
              <a:gd name="connsiteY21" fmla="*/ 524801 h 661278"/>
              <a:gd name="connsiteX22" fmla="*/ 3002507 w 3152633"/>
              <a:gd name="connsiteY22" fmla="*/ 483857 h 661278"/>
              <a:gd name="connsiteX23" fmla="*/ 3043451 w 3152633"/>
              <a:gd name="connsiteY23" fmla="*/ 456562 h 661278"/>
              <a:gd name="connsiteX24" fmla="*/ 3084394 w 3152633"/>
              <a:gd name="connsiteY24" fmla="*/ 415619 h 661278"/>
              <a:gd name="connsiteX25" fmla="*/ 3152633 w 3152633"/>
              <a:gd name="connsiteY25" fmla="*/ 374675 h 661278"/>
              <a:gd name="connsiteX0" fmla="*/ 16404 w 3169037"/>
              <a:gd name="connsiteY0" fmla="*/ 215759 h 666135"/>
              <a:gd name="connsiteX1" fmla="*/ 84643 w 3169037"/>
              <a:gd name="connsiteY1" fmla="*/ 202111 h 666135"/>
              <a:gd name="connsiteX2" fmla="*/ 944452 w 3169037"/>
              <a:gd name="connsiteY2" fmla="*/ 11043 h 666135"/>
              <a:gd name="connsiteX3" fmla="*/ 1217407 w 3169037"/>
              <a:gd name="connsiteY3" fmla="*/ 24691 h 666135"/>
              <a:gd name="connsiteX4" fmla="*/ 1353884 w 3169037"/>
              <a:gd name="connsiteY4" fmla="*/ 65634 h 666135"/>
              <a:gd name="connsiteX5" fmla="*/ 1449419 w 3169037"/>
              <a:gd name="connsiteY5" fmla="*/ 92929 h 666135"/>
              <a:gd name="connsiteX6" fmla="*/ 1504010 w 3169037"/>
              <a:gd name="connsiteY6" fmla="*/ 120225 h 666135"/>
              <a:gd name="connsiteX7" fmla="*/ 1599544 w 3169037"/>
              <a:gd name="connsiteY7" fmla="*/ 147520 h 666135"/>
              <a:gd name="connsiteX8" fmla="*/ 1722374 w 3169037"/>
              <a:gd name="connsiteY8" fmla="*/ 229407 h 666135"/>
              <a:gd name="connsiteX9" fmla="*/ 1763317 w 3169037"/>
              <a:gd name="connsiteY9" fmla="*/ 256703 h 666135"/>
              <a:gd name="connsiteX10" fmla="*/ 1899795 w 3169037"/>
              <a:gd name="connsiteY10" fmla="*/ 352237 h 666135"/>
              <a:gd name="connsiteX11" fmla="*/ 1954386 w 3169037"/>
              <a:gd name="connsiteY11" fmla="*/ 393180 h 666135"/>
              <a:gd name="connsiteX12" fmla="*/ 1995329 w 3169037"/>
              <a:gd name="connsiteY12" fmla="*/ 434123 h 666135"/>
              <a:gd name="connsiteX13" fmla="*/ 2036272 w 3169037"/>
              <a:gd name="connsiteY13" fmla="*/ 447771 h 666135"/>
              <a:gd name="connsiteX14" fmla="*/ 2172750 w 3169037"/>
              <a:gd name="connsiteY14" fmla="*/ 570601 h 666135"/>
              <a:gd name="connsiteX15" fmla="*/ 2213693 w 3169037"/>
              <a:gd name="connsiteY15" fmla="*/ 584249 h 666135"/>
              <a:gd name="connsiteX16" fmla="*/ 2363819 w 3169037"/>
              <a:gd name="connsiteY16" fmla="*/ 666135 h 666135"/>
              <a:gd name="connsiteX17" fmla="*/ 2814195 w 3169037"/>
              <a:gd name="connsiteY17" fmla="*/ 625192 h 666135"/>
              <a:gd name="connsiteX18" fmla="*/ 2909729 w 3169037"/>
              <a:gd name="connsiteY18" fmla="*/ 597897 h 666135"/>
              <a:gd name="connsiteX19" fmla="*/ 2937025 w 3169037"/>
              <a:gd name="connsiteY19" fmla="*/ 556953 h 666135"/>
              <a:gd name="connsiteX20" fmla="*/ 2977968 w 3169037"/>
              <a:gd name="connsiteY20" fmla="*/ 529658 h 666135"/>
              <a:gd name="connsiteX21" fmla="*/ 3018911 w 3169037"/>
              <a:gd name="connsiteY21" fmla="*/ 488714 h 666135"/>
              <a:gd name="connsiteX22" fmla="*/ 3059855 w 3169037"/>
              <a:gd name="connsiteY22" fmla="*/ 461419 h 666135"/>
              <a:gd name="connsiteX23" fmla="*/ 3100798 w 3169037"/>
              <a:gd name="connsiteY23" fmla="*/ 420476 h 666135"/>
              <a:gd name="connsiteX24" fmla="*/ 3169037 w 3169037"/>
              <a:gd name="connsiteY24" fmla="*/ 379532 h 66613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04010 w 3169037"/>
              <a:gd name="connsiteY5" fmla="*/ 114045 h 659955"/>
              <a:gd name="connsiteX6" fmla="*/ 1599544 w 3169037"/>
              <a:gd name="connsiteY6" fmla="*/ 141340 h 659955"/>
              <a:gd name="connsiteX7" fmla="*/ 1722374 w 3169037"/>
              <a:gd name="connsiteY7" fmla="*/ 223227 h 659955"/>
              <a:gd name="connsiteX8" fmla="*/ 1763317 w 3169037"/>
              <a:gd name="connsiteY8" fmla="*/ 250523 h 659955"/>
              <a:gd name="connsiteX9" fmla="*/ 1899795 w 3169037"/>
              <a:gd name="connsiteY9" fmla="*/ 346057 h 659955"/>
              <a:gd name="connsiteX10" fmla="*/ 1954386 w 3169037"/>
              <a:gd name="connsiteY10" fmla="*/ 387000 h 659955"/>
              <a:gd name="connsiteX11" fmla="*/ 1995329 w 3169037"/>
              <a:gd name="connsiteY11" fmla="*/ 427943 h 659955"/>
              <a:gd name="connsiteX12" fmla="*/ 2036272 w 3169037"/>
              <a:gd name="connsiteY12" fmla="*/ 441591 h 659955"/>
              <a:gd name="connsiteX13" fmla="*/ 2172750 w 3169037"/>
              <a:gd name="connsiteY13" fmla="*/ 564421 h 659955"/>
              <a:gd name="connsiteX14" fmla="*/ 2213693 w 3169037"/>
              <a:gd name="connsiteY14" fmla="*/ 578069 h 659955"/>
              <a:gd name="connsiteX15" fmla="*/ 2363819 w 3169037"/>
              <a:gd name="connsiteY15" fmla="*/ 659955 h 659955"/>
              <a:gd name="connsiteX16" fmla="*/ 2814195 w 3169037"/>
              <a:gd name="connsiteY16" fmla="*/ 619012 h 659955"/>
              <a:gd name="connsiteX17" fmla="*/ 2909729 w 3169037"/>
              <a:gd name="connsiteY17" fmla="*/ 591717 h 659955"/>
              <a:gd name="connsiteX18" fmla="*/ 2937025 w 3169037"/>
              <a:gd name="connsiteY18" fmla="*/ 550773 h 659955"/>
              <a:gd name="connsiteX19" fmla="*/ 2977968 w 3169037"/>
              <a:gd name="connsiteY19" fmla="*/ 523478 h 659955"/>
              <a:gd name="connsiteX20" fmla="*/ 3018911 w 3169037"/>
              <a:gd name="connsiteY20" fmla="*/ 482534 h 659955"/>
              <a:gd name="connsiteX21" fmla="*/ 3059855 w 3169037"/>
              <a:gd name="connsiteY21" fmla="*/ 455239 h 659955"/>
              <a:gd name="connsiteX22" fmla="*/ 3100798 w 3169037"/>
              <a:gd name="connsiteY22" fmla="*/ 414296 h 659955"/>
              <a:gd name="connsiteX23" fmla="*/ 3169037 w 3169037"/>
              <a:gd name="connsiteY2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599544 w 3169037"/>
              <a:gd name="connsiteY5" fmla="*/ 141340 h 659955"/>
              <a:gd name="connsiteX6" fmla="*/ 1722374 w 3169037"/>
              <a:gd name="connsiteY6" fmla="*/ 223227 h 659955"/>
              <a:gd name="connsiteX7" fmla="*/ 1763317 w 3169037"/>
              <a:gd name="connsiteY7" fmla="*/ 250523 h 659955"/>
              <a:gd name="connsiteX8" fmla="*/ 1899795 w 3169037"/>
              <a:gd name="connsiteY8" fmla="*/ 346057 h 659955"/>
              <a:gd name="connsiteX9" fmla="*/ 1954386 w 3169037"/>
              <a:gd name="connsiteY9" fmla="*/ 387000 h 659955"/>
              <a:gd name="connsiteX10" fmla="*/ 1995329 w 3169037"/>
              <a:gd name="connsiteY10" fmla="*/ 427943 h 659955"/>
              <a:gd name="connsiteX11" fmla="*/ 2036272 w 3169037"/>
              <a:gd name="connsiteY11" fmla="*/ 441591 h 659955"/>
              <a:gd name="connsiteX12" fmla="*/ 2172750 w 3169037"/>
              <a:gd name="connsiteY12" fmla="*/ 564421 h 659955"/>
              <a:gd name="connsiteX13" fmla="*/ 2213693 w 3169037"/>
              <a:gd name="connsiteY13" fmla="*/ 578069 h 659955"/>
              <a:gd name="connsiteX14" fmla="*/ 2363819 w 3169037"/>
              <a:gd name="connsiteY14" fmla="*/ 659955 h 659955"/>
              <a:gd name="connsiteX15" fmla="*/ 2814195 w 3169037"/>
              <a:gd name="connsiteY15" fmla="*/ 619012 h 659955"/>
              <a:gd name="connsiteX16" fmla="*/ 2909729 w 3169037"/>
              <a:gd name="connsiteY16" fmla="*/ 591717 h 659955"/>
              <a:gd name="connsiteX17" fmla="*/ 2937025 w 3169037"/>
              <a:gd name="connsiteY17" fmla="*/ 550773 h 659955"/>
              <a:gd name="connsiteX18" fmla="*/ 2977968 w 3169037"/>
              <a:gd name="connsiteY18" fmla="*/ 523478 h 659955"/>
              <a:gd name="connsiteX19" fmla="*/ 3018911 w 3169037"/>
              <a:gd name="connsiteY19" fmla="*/ 482534 h 659955"/>
              <a:gd name="connsiteX20" fmla="*/ 3059855 w 3169037"/>
              <a:gd name="connsiteY20" fmla="*/ 455239 h 659955"/>
              <a:gd name="connsiteX21" fmla="*/ 3100798 w 3169037"/>
              <a:gd name="connsiteY21" fmla="*/ 414296 h 659955"/>
              <a:gd name="connsiteX22" fmla="*/ 3169037 w 3169037"/>
              <a:gd name="connsiteY2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763317 w 3169037"/>
              <a:gd name="connsiteY6" fmla="*/ 250523 h 659955"/>
              <a:gd name="connsiteX7" fmla="*/ 1899795 w 3169037"/>
              <a:gd name="connsiteY7" fmla="*/ 346057 h 659955"/>
              <a:gd name="connsiteX8" fmla="*/ 1954386 w 3169037"/>
              <a:gd name="connsiteY8" fmla="*/ 387000 h 659955"/>
              <a:gd name="connsiteX9" fmla="*/ 1995329 w 3169037"/>
              <a:gd name="connsiteY9" fmla="*/ 427943 h 659955"/>
              <a:gd name="connsiteX10" fmla="*/ 2036272 w 3169037"/>
              <a:gd name="connsiteY10" fmla="*/ 441591 h 659955"/>
              <a:gd name="connsiteX11" fmla="*/ 2172750 w 3169037"/>
              <a:gd name="connsiteY11" fmla="*/ 564421 h 659955"/>
              <a:gd name="connsiteX12" fmla="*/ 2213693 w 3169037"/>
              <a:gd name="connsiteY12" fmla="*/ 578069 h 659955"/>
              <a:gd name="connsiteX13" fmla="*/ 2363819 w 3169037"/>
              <a:gd name="connsiteY13" fmla="*/ 659955 h 659955"/>
              <a:gd name="connsiteX14" fmla="*/ 2814195 w 3169037"/>
              <a:gd name="connsiteY14" fmla="*/ 619012 h 659955"/>
              <a:gd name="connsiteX15" fmla="*/ 2909729 w 3169037"/>
              <a:gd name="connsiteY15" fmla="*/ 591717 h 659955"/>
              <a:gd name="connsiteX16" fmla="*/ 2937025 w 3169037"/>
              <a:gd name="connsiteY16" fmla="*/ 550773 h 659955"/>
              <a:gd name="connsiteX17" fmla="*/ 2977968 w 3169037"/>
              <a:gd name="connsiteY17" fmla="*/ 523478 h 659955"/>
              <a:gd name="connsiteX18" fmla="*/ 3018911 w 3169037"/>
              <a:gd name="connsiteY18" fmla="*/ 482534 h 659955"/>
              <a:gd name="connsiteX19" fmla="*/ 3059855 w 3169037"/>
              <a:gd name="connsiteY19" fmla="*/ 455239 h 659955"/>
              <a:gd name="connsiteX20" fmla="*/ 3100798 w 3169037"/>
              <a:gd name="connsiteY20" fmla="*/ 414296 h 659955"/>
              <a:gd name="connsiteX21" fmla="*/ 3169037 w 3169037"/>
              <a:gd name="connsiteY2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1995329 w 3169037"/>
              <a:gd name="connsiteY8" fmla="*/ 427943 h 659955"/>
              <a:gd name="connsiteX9" fmla="*/ 2036272 w 3169037"/>
              <a:gd name="connsiteY9" fmla="*/ 441591 h 659955"/>
              <a:gd name="connsiteX10" fmla="*/ 2172750 w 3169037"/>
              <a:gd name="connsiteY10" fmla="*/ 564421 h 659955"/>
              <a:gd name="connsiteX11" fmla="*/ 2213693 w 3169037"/>
              <a:gd name="connsiteY11" fmla="*/ 578069 h 659955"/>
              <a:gd name="connsiteX12" fmla="*/ 2363819 w 3169037"/>
              <a:gd name="connsiteY12" fmla="*/ 659955 h 659955"/>
              <a:gd name="connsiteX13" fmla="*/ 2814195 w 3169037"/>
              <a:gd name="connsiteY13" fmla="*/ 619012 h 659955"/>
              <a:gd name="connsiteX14" fmla="*/ 2909729 w 3169037"/>
              <a:gd name="connsiteY14" fmla="*/ 591717 h 659955"/>
              <a:gd name="connsiteX15" fmla="*/ 2937025 w 3169037"/>
              <a:gd name="connsiteY15" fmla="*/ 550773 h 659955"/>
              <a:gd name="connsiteX16" fmla="*/ 2977968 w 3169037"/>
              <a:gd name="connsiteY16" fmla="*/ 523478 h 659955"/>
              <a:gd name="connsiteX17" fmla="*/ 3018911 w 3169037"/>
              <a:gd name="connsiteY17" fmla="*/ 482534 h 659955"/>
              <a:gd name="connsiteX18" fmla="*/ 3059855 w 3169037"/>
              <a:gd name="connsiteY18" fmla="*/ 455239 h 659955"/>
              <a:gd name="connsiteX19" fmla="*/ 3100798 w 3169037"/>
              <a:gd name="connsiteY19" fmla="*/ 414296 h 659955"/>
              <a:gd name="connsiteX20" fmla="*/ 3169037 w 3169037"/>
              <a:gd name="connsiteY2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1954386 w 3169037"/>
              <a:gd name="connsiteY7" fmla="*/ 387000 h 659955"/>
              <a:gd name="connsiteX8" fmla="*/ 2036272 w 3169037"/>
              <a:gd name="connsiteY8" fmla="*/ 441591 h 659955"/>
              <a:gd name="connsiteX9" fmla="*/ 2172750 w 3169037"/>
              <a:gd name="connsiteY9" fmla="*/ 564421 h 659955"/>
              <a:gd name="connsiteX10" fmla="*/ 2213693 w 3169037"/>
              <a:gd name="connsiteY10" fmla="*/ 578069 h 659955"/>
              <a:gd name="connsiteX11" fmla="*/ 2363819 w 3169037"/>
              <a:gd name="connsiteY11" fmla="*/ 659955 h 659955"/>
              <a:gd name="connsiteX12" fmla="*/ 2814195 w 3169037"/>
              <a:gd name="connsiteY12" fmla="*/ 619012 h 659955"/>
              <a:gd name="connsiteX13" fmla="*/ 2909729 w 3169037"/>
              <a:gd name="connsiteY13" fmla="*/ 591717 h 659955"/>
              <a:gd name="connsiteX14" fmla="*/ 2937025 w 3169037"/>
              <a:gd name="connsiteY14" fmla="*/ 550773 h 659955"/>
              <a:gd name="connsiteX15" fmla="*/ 2977968 w 3169037"/>
              <a:gd name="connsiteY15" fmla="*/ 523478 h 659955"/>
              <a:gd name="connsiteX16" fmla="*/ 3018911 w 3169037"/>
              <a:gd name="connsiteY16" fmla="*/ 482534 h 659955"/>
              <a:gd name="connsiteX17" fmla="*/ 3059855 w 3169037"/>
              <a:gd name="connsiteY17" fmla="*/ 455239 h 659955"/>
              <a:gd name="connsiteX18" fmla="*/ 3100798 w 3169037"/>
              <a:gd name="connsiteY18" fmla="*/ 414296 h 659955"/>
              <a:gd name="connsiteX19" fmla="*/ 3169037 w 3169037"/>
              <a:gd name="connsiteY1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036272 w 3169037"/>
              <a:gd name="connsiteY7" fmla="*/ 441591 h 659955"/>
              <a:gd name="connsiteX8" fmla="*/ 2172750 w 3169037"/>
              <a:gd name="connsiteY8" fmla="*/ 564421 h 659955"/>
              <a:gd name="connsiteX9" fmla="*/ 2213693 w 3169037"/>
              <a:gd name="connsiteY9" fmla="*/ 578069 h 659955"/>
              <a:gd name="connsiteX10" fmla="*/ 2363819 w 3169037"/>
              <a:gd name="connsiteY10" fmla="*/ 659955 h 659955"/>
              <a:gd name="connsiteX11" fmla="*/ 2814195 w 3169037"/>
              <a:gd name="connsiteY11" fmla="*/ 619012 h 659955"/>
              <a:gd name="connsiteX12" fmla="*/ 2909729 w 3169037"/>
              <a:gd name="connsiteY12" fmla="*/ 591717 h 659955"/>
              <a:gd name="connsiteX13" fmla="*/ 2937025 w 3169037"/>
              <a:gd name="connsiteY13" fmla="*/ 550773 h 659955"/>
              <a:gd name="connsiteX14" fmla="*/ 2977968 w 3169037"/>
              <a:gd name="connsiteY14" fmla="*/ 523478 h 659955"/>
              <a:gd name="connsiteX15" fmla="*/ 3018911 w 3169037"/>
              <a:gd name="connsiteY15" fmla="*/ 482534 h 659955"/>
              <a:gd name="connsiteX16" fmla="*/ 3059855 w 3169037"/>
              <a:gd name="connsiteY16" fmla="*/ 455239 h 659955"/>
              <a:gd name="connsiteX17" fmla="*/ 3100798 w 3169037"/>
              <a:gd name="connsiteY17" fmla="*/ 414296 h 659955"/>
              <a:gd name="connsiteX18" fmla="*/ 3169037 w 3169037"/>
              <a:gd name="connsiteY1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213693 w 3169037"/>
              <a:gd name="connsiteY8" fmla="*/ 578069 h 659955"/>
              <a:gd name="connsiteX9" fmla="*/ 2363819 w 3169037"/>
              <a:gd name="connsiteY9" fmla="*/ 659955 h 659955"/>
              <a:gd name="connsiteX10" fmla="*/ 2814195 w 3169037"/>
              <a:gd name="connsiteY10" fmla="*/ 619012 h 659955"/>
              <a:gd name="connsiteX11" fmla="*/ 2909729 w 3169037"/>
              <a:gd name="connsiteY11" fmla="*/ 591717 h 659955"/>
              <a:gd name="connsiteX12" fmla="*/ 2937025 w 3169037"/>
              <a:gd name="connsiteY12" fmla="*/ 550773 h 659955"/>
              <a:gd name="connsiteX13" fmla="*/ 2977968 w 3169037"/>
              <a:gd name="connsiteY13" fmla="*/ 523478 h 659955"/>
              <a:gd name="connsiteX14" fmla="*/ 3018911 w 3169037"/>
              <a:gd name="connsiteY14" fmla="*/ 482534 h 659955"/>
              <a:gd name="connsiteX15" fmla="*/ 3059855 w 3169037"/>
              <a:gd name="connsiteY15" fmla="*/ 455239 h 659955"/>
              <a:gd name="connsiteX16" fmla="*/ 3100798 w 3169037"/>
              <a:gd name="connsiteY16" fmla="*/ 414296 h 659955"/>
              <a:gd name="connsiteX17" fmla="*/ 3169037 w 3169037"/>
              <a:gd name="connsiteY1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722374 w 3169037"/>
              <a:gd name="connsiteY5" fmla="*/ 223227 h 659955"/>
              <a:gd name="connsiteX6" fmla="*/ 1899795 w 3169037"/>
              <a:gd name="connsiteY6" fmla="*/ 346057 h 659955"/>
              <a:gd name="connsiteX7" fmla="*/ 2172750 w 3169037"/>
              <a:gd name="connsiteY7" fmla="*/ 564421 h 659955"/>
              <a:gd name="connsiteX8" fmla="*/ 2363819 w 3169037"/>
              <a:gd name="connsiteY8" fmla="*/ 659955 h 659955"/>
              <a:gd name="connsiteX9" fmla="*/ 2814195 w 3169037"/>
              <a:gd name="connsiteY9" fmla="*/ 619012 h 659955"/>
              <a:gd name="connsiteX10" fmla="*/ 2909729 w 3169037"/>
              <a:gd name="connsiteY10" fmla="*/ 591717 h 659955"/>
              <a:gd name="connsiteX11" fmla="*/ 2937025 w 3169037"/>
              <a:gd name="connsiteY11" fmla="*/ 550773 h 659955"/>
              <a:gd name="connsiteX12" fmla="*/ 2977968 w 3169037"/>
              <a:gd name="connsiteY12" fmla="*/ 523478 h 659955"/>
              <a:gd name="connsiteX13" fmla="*/ 3018911 w 3169037"/>
              <a:gd name="connsiteY13" fmla="*/ 482534 h 659955"/>
              <a:gd name="connsiteX14" fmla="*/ 3059855 w 3169037"/>
              <a:gd name="connsiteY14" fmla="*/ 455239 h 659955"/>
              <a:gd name="connsiteX15" fmla="*/ 3100798 w 3169037"/>
              <a:gd name="connsiteY15" fmla="*/ 414296 h 659955"/>
              <a:gd name="connsiteX16" fmla="*/ 3169037 w 3169037"/>
              <a:gd name="connsiteY16"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37025 w 3169037"/>
              <a:gd name="connsiteY10" fmla="*/ 550773 h 659955"/>
              <a:gd name="connsiteX11" fmla="*/ 2977968 w 3169037"/>
              <a:gd name="connsiteY11" fmla="*/ 523478 h 659955"/>
              <a:gd name="connsiteX12" fmla="*/ 3018911 w 3169037"/>
              <a:gd name="connsiteY12" fmla="*/ 482534 h 659955"/>
              <a:gd name="connsiteX13" fmla="*/ 3059855 w 3169037"/>
              <a:gd name="connsiteY13" fmla="*/ 455239 h 659955"/>
              <a:gd name="connsiteX14" fmla="*/ 3100798 w 3169037"/>
              <a:gd name="connsiteY14" fmla="*/ 414296 h 659955"/>
              <a:gd name="connsiteX15" fmla="*/ 3169037 w 3169037"/>
              <a:gd name="connsiteY15"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2977968 w 3169037"/>
              <a:gd name="connsiteY10" fmla="*/ 523478 h 659955"/>
              <a:gd name="connsiteX11" fmla="*/ 3018911 w 3169037"/>
              <a:gd name="connsiteY11" fmla="*/ 482534 h 659955"/>
              <a:gd name="connsiteX12" fmla="*/ 3059855 w 3169037"/>
              <a:gd name="connsiteY12" fmla="*/ 455239 h 659955"/>
              <a:gd name="connsiteX13" fmla="*/ 3100798 w 3169037"/>
              <a:gd name="connsiteY13" fmla="*/ 414296 h 659955"/>
              <a:gd name="connsiteX14" fmla="*/ 3169037 w 3169037"/>
              <a:gd name="connsiteY14"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00798 w 3169037"/>
              <a:gd name="connsiteY12" fmla="*/ 414296 h 659955"/>
              <a:gd name="connsiteX13" fmla="*/ 3169037 w 3169037"/>
              <a:gd name="connsiteY13"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059855 w 3169037"/>
              <a:gd name="connsiteY11" fmla="*/ 455239 h 659955"/>
              <a:gd name="connsiteX12" fmla="*/ 3169037 w 3169037"/>
              <a:gd name="connsiteY12"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018911 w 3169037"/>
              <a:gd name="connsiteY10" fmla="*/ 482534 h 659955"/>
              <a:gd name="connsiteX11" fmla="*/ 3169037 w 3169037"/>
              <a:gd name="connsiteY11"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2909729 w 3169037"/>
              <a:gd name="connsiteY9" fmla="*/ 591717 h 659955"/>
              <a:gd name="connsiteX10" fmla="*/ 3169037 w 3169037"/>
              <a:gd name="connsiteY10"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2814195 w 3169037"/>
              <a:gd name="connsiteY8" fmla="*/ 619012 h 659955"/>
              <a:gd name="connsiteX9" fmla="*/ 3169037 w 3169037"/>
              <a:gd name="connsiteY9"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172750 w 3169037"/>
              <a:gd name="connsiteY6" fmla="*/ 564421 h 659955"/>
              <a:gd name="connsiteX7" fmla="*/ 2363819 w 3169037"/>
              <a:gd name="connsiteY7" fmla="*/ 659955 h 659955"/>
              <a:gd name="connsiteX8" fmla="*/ 3169037 w 3169037"/>
              <a:gd name="connsiteY8"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1899795 w 3169037"/>
              <a:gd name="connsiteY5" fmla="*/ 346057 h 659955"/>
              <a:gd name="connsiteX6" fmla="*/ 2363819 w 3169037"/>
              <a:gd name="connsiteY6" fmla="*/ 659955 h 659955"/>
              <a:gd name="connsiteX7" fmla="*/ 3169037 w 3169037"/>
              <a:gd name="connsiteY7" fmla="*/ 373352 h 659955"/>
              <a:gd name="connsiteX0" fmla="*/ 16404 w 3169037"/>
              <a:gd name="connsiteY0" fmla="*/ 209579 h 659955"/>
              <a:gd name="connsiteX1" fmla="*/ 84643 w 3169037"/>
              <a:gd name="connsiteY1" fmla="*/ 195931 h 659955"/>
              <a:gd name="connsiteX2" fmla="*/ 944452 w 3169037"/>
              <a:gd name="connsiteY2" fmla="*/ 4863 h 659955"/>
              <a:gd name="connsiteX3" fmla="*/ 1353884 w 3169037"/>
              <a:gd name="connsiteY3" fmla="*/ 59454 h 659955"/>
              <a:gd name="connsiteX4" fmla="*/ 1449419 w 3169037"/>
              <a:gd name="connsiteY4" fmla="*/ 86749 h 659955"/>
              <a:gd name="connsiteX5" fmla="*/ 2363819 w 3169037"/>
              <a:gd name="connsiteY5" fmla="*/ 659955 h 659955"/>
              <a:gd name="connsiteX6" fmla="*/ 3169037 w 3169037"/>
              <a:gd name="connsiteY6" fmla="*/ 373352 h 659955"/>
              <a:gd name="connsiteX0" fmla="*/ 16404 w 3169037"/>
              <a:gd name="connsiteY0" fmla="*/ 215836 h 666212"/>
              <a:gd name="connsiteX1" fmla="*/ 84643 w 3169037"/>
              <a:gd name="connsiteY1" fmla="*/ 202188 h 666212"/>
              <a:gd name="connsiteX2" fmla="*/ 944452 w 3169037"/>
              <a:gd name="connsiteY2" fmla="*/ 11120 h 666212"/>
              <a:gd name="connsiteX3" fmla="*/ 1449419 w 3169037"/>
              <a:gd name="connsiteY3" fmla="*/ 93006 h 666212"/>
              <a:gd name="connsiteX4" fmla="*/ 2363819 w 3169037"/>
              <a:gd name="connsiteY4" fmla="*/ 666212 h 666212"/>
              <a:gd name="connsiteX5" fmla="*/ 3169037 w 3169037"/>
              <a:gd name="connsiteY5" fmla="*/ 379609 h 666212"/>
              <a:gd name="connsiteX0" fmla="*/ 16404 w 3169037"/>
              <a:gd name="connsiteY0" fmla="*/ 220278 h 670654"/>
              <a:gd name="connsiteX1" fmla="*/ 84643 w 3169037"/>
              <a:gd name="connsiteY1" fmla="*/ 206630 h 670654"/>
              <a:gd name="connsiteX2" fmla="*/ 944452 w 3169037"/>
              <a:gd name="connsiteY2" fmla="*/ 15562 h 670654"/>
              <a:gd name="connsiteX3" fmla="*/ 2363819 w 3169037"/>
              <a:gd name="connsiteY3" fmla="*/ 670654 h 670654"/>
              <a:gd name="connsiteX4" fmla="*/ 3169037 w 3169037"/>
              <a:gd name="connsiteY4" fmla="*/ 384051 h 670654"/>
              <a:gd name="connsiteX0" fmla="*/ 0 w 3152633"/>
              <a:gd name="connsiteY0" fmla="*/ 219294 h 669670"/>
              <a:gd name="connsiteX1" fmla="*/ 928048 w 3152633"/>
              <a:gd name="connsiteY1" fmla="*/ 14578 h 669670"/>
              <a:gd name="connsiteX2" fmla="*/ 2347415 w 3152633"/>
              <a:gd name="connsiteY2" fmla="*/ 669670 h 669670"/>
              <a:gd name="connsiteX3" fmla="*/ 3152633 w 3152633"/>
              <a:gd name="connsiteY3" fmla="*/ 383067 h 669670"/>
              <a:gd name="connsiteX0" fmla="*/ 0 w 3152633"/>
              <a:gd name="connsiteY0" fmla="*/ 219294 h 670870"/>
              <a:gd name="connsiteX1" fmla="*/ 928048 w 3152633"/>
              <a:gd name="connsiteY1" fmla="*/ 14578 h 670870"/>
              <a:gd name="connsiteX2" fmla="*/ 2347415 w 3152633"/>
              <a:gd name="connsiteY2" fmla="*/ 669670 h 670870"/>
              <a:gd name="connsiteX3" fmla="*/ 3152633 w 3152633"/>
              <a:gd name="connsiteY3" fmla="*/ 383067 h 670870"/>
              <a:gd name="connsiteX0" fmla="*/ 0 w 3152633"/>
              <a:gd name="connsiteY0" fmla="*/ 219294 h 669683"/>
              <a:gd name="connsiteX1" fmla="*/ 928048 w 3152633"/>
              <a:gd name="connsiteY1" fmla="*/ 14578 h 669683"/>
              <a:gd name="connsiteX2" fmla="*/ 2347415 w 3152633"/>
              <a:gd name="connsiteY2" fmla="*/ 669670 h 669683"/>
              <a:gd name="connsiteX3" fmla="*/ 3152633 w 3152633"/>
              <a:gd name="connsiteY3" fmla="*/ 383067 h 669683"/>
              <a:gd name="connsiteX0" fmla="*/ 0 w 3152633"/>
              <a:gd name="connsiteY0" fmla="*/ 165665 h 622443"/>
              <a:gd name="connsiteX1" fmla="*/ 1156648 w 3152633"/>
              <a:gd name="connsiteY1" fmla="*/ 18099 h 622443"/>
              <a:gd name="connsiteX2" fmla="*/ 2347415 w 3152633"/>
              <a:gd name="connsiteY2" fmla="*/ 616041 h 622443"/>
              <a:gd name="connsiteX3" fmla="*/ 3152633 w 3152633"/>
              <a:gd name="connsiteY3" fmla="*/ 329438 h 622443"/>
            </a:gdLst>
            <a:ahLst/>
            <a:cxnLst>
              <a:cxn ang="0">
                <a:pos x="connsiteX0" y="connsiteY0"/>
              </a:cxn>
              <a:cxn ang="0">
                <a:pos x="connsiteX1" y="connsiteY1"/>
              </a:cxn>
              <a:cxn ang="0">
                <a:pos x="connsiteX2" y="connsiteY2"/>
              </a:cxn>
              <a:cxn ang="0">
                <a:pos x="connsiteX3" y="connsiteY3"/>
              </a:cxn>
            </a:cxnLst>
            <a:rect l="l" t="t" r="r" b="b"/>
            <a:pathLst>
              <a:path w="3152633" h="622443">
                <a:moveTo>
                  <a:pt x="0" y="165665"/>
                </a:moveTo>
                <a:cubicBezTo>
                  <a:pt x="193343" y="123016"/>
                  <a:pt x="765412" y="-56964"/>
                  <a:pt x="1156648" y="18099"/>
                </a:cubicBezTo>
                <a:cubicBezTo>
                  <a:pt x="1547884" y="93162"/>
                  <a:pt x="2014751" y="564151"/>
                  <a:pt x="2347415" y="616041"/>
                </a:cubicBezTo>
                <a:cubicBezTo>
                  <a:pt x="2680079" y="667931"/>
                  <a:pt x="2984879" y="389147"/>
                  <a:pt x="3152633" y="329438"/>
                </a:cubicBezTo>
              </a:path>
            </a:pathLst>
          </a:custGeom>
          <a:noFill/>
          <a:ln w="19050">
            <a:solidFill>
              <a:srgbClr val="00B050"/>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370528" y="4736135"/>
            <a:ext cx="3349948" cy="257369"/>
          </a:xfrm>
          <a:prstGeom prst="rect">
            <a:avLst/>
          </a:prstGeom>
          <a:noFill/>
        </p:spPr>
        <p:txBody>
          <a:bodyPr wrap="square" lIns="36000" tIns="36000" rIns="36000" bIns="36000" rtlCol="0">
            <a:spAutoFit/>
          </a:bodyPr>
          <a:lstStyle/>
          <a:p>
            <a:r>
              <a:rPr lang="en-AU" sz="1200" i="1" dirty="0" smtClean="0"/>
              <a:t>With </a:t>
            </a:r>
            <a:r>
              <a:rPr lang="en-AU" sz="1200" i="1" dirty="0" err="1" smtClean="0"/>
              <a:t>Specializ</a:t>
            </a:r>
            <a:r>
              <a:rPr lang="en-AU" sz="1200" i="1" dirty="0" smtClean="0"/>
              <a:t> – Effort decreases with usage</a:t>
            </a:r>
            <a:endParaRPr lang="en-AU" sz="1200" i="1" dirty="0" smtClean="0">
              <a:solidFill>
                <a:schemeClr val="tx1"/>
              </a:solidFill>
            </a:endParaRPr>
          </a:p>
        </p:txBody>
      </p:sp>
      <p:sp>
        <p:nvSpPr>
          <p:cNvPr id="21" name="TextBox 20"/>
          <p:cNvSpPr txBox="1"/>
          <p:nvPr/>
        </p:nvSpPr>
        <p:spPr>
          <a:xfrm>
            <a:off x="2334004" y="2885496"/>
            <a:ext cx="3138117" cy="442035"/>
          </a:xfrm>
          <a:prstGeom prst="rect">
            <a:avLst/>
          </a:prstGeom>
          <a:noFill/>
        </p:spPr>
        <p:txBody>
          <a:bodyPr wrap="square" lIns="36000" tIns="36000" rIns="36000" bIns="36000" rtlCol="0">
            <a:spAutoFit/>
          </a:bodyPr>
          <a:lstStyle/>
          <a:p>
            <a:r>
              <a:rPr lang="en-AU" sz="1200" i="1" dirty="0" smtClean="0"/>
              <a:t>Workshop approach – Effort is constant and duplicated across assessments</a:t>
            </a:r>
            <a:endParaRPr lang="en-AU" sz="1200" i="1" dirty="0" smtClean="0">
              <a:solidFill>
                <a:schemeClr val="tx1"/>
              </a:solidFill>
            </a:endParaRPr>
          </a:p>
        </p:txBody>
      </p:sp>
      <p:sp>
        <p:nvSpPr>
          <p:cNvPr id="3" name="Text Placeholder 2"/>
          <p:cNvSpPr>
            <a:spLocks noGrp="1"/>
          </p:cNvSpPr>
          <p:nvPr>
            <p:ph type="body" sz="quarter" idx="12"/>
          </p:nvPr>
        </p:nvSpPr>
        <p:spPr>
          <a:xfrm>
            <a:off x="362142" y="834950"/>
            <a:ext cx="8362950" cy="2029436"/>
          </a:xfrm>
          <a:solidFill>
            <a:schemeClr val="bg1"/>
          </a:solidFill>
        </p:spPr>
        <p:txBody>
          <a:bodyPr/>
          <a:lstStyle/>
          <a:p>
            <a:pPr marL="231775" indent="-231775">
              <a:buFont typeface="Wingdings" pitchFamily="2" charset="2"/>
              <a:buChar char="§"/>
            </a:pPr>
            <a:r>
              <a:rPr lang="en-AU" dirty="0" smtClean="0"/>
              <a:t>Each issue across all project dimensions will require ~ 154 hours per incident using the interview/workshop approach</a:t>
            </a:r>
          </a:p>
          <a:p>
            <a:pPr marL="231775" indent="-231775">
              <a:buFont typeface="Wingdings" pitchFamily="2" charset="2"/>
              <a:buChar char="§"/>
            </a:pPr>
            <a:r>
              <a:rPr lang="en-AU" dirty="0" err="1" smtClean="0"/>
              <a:t>Specializ</a:t>
            </a:r>
            <a:r>
              <a:rPr lang="en-AU" dirty="0" smtClean="0"/>
              <a:t> requires only 3.5 hours for the initial assessment and a fraction of that for each subsequent assessment, regardless of the topic of interest</a:t>
            </a:r>
          </a:p>
          <a:p>
            <a:pPr marL="231775" indent="-231775">
              <a:buFont typeface="Wingdings" pitchFamily="2" charset="2"/>
              <a:buChar char="§"/>
            </a:pPr>
            <a:r>
              <a:rPr lang="en-AU" dirty="0" smtClean="0"/>
              <a:t>If required, one-off assessments can be accomplished in minutes</a:t>
            </a:r>
          </a:p>
        </p:txBody>
      </p:sp>
      <p:sp>
        <p:nvSpPr>
          <p:cNvPr id="31" name="TextBox 30"/>
          <p:cNvSpPr txBox="1"/>
          <p:nvPr/>
        </p:nvSpPr>
        <p:spPr>
          <a:xfrm rot="16200000">
            <a:off x="537739" y="4350655"/>
            <a:ext cx="988916" cy="257369"/>
          </a:xfrm>
          <a:prstGeom prst="rect">
            <a:avLst/>
          </a:prstGeom>
          <a:noFill/>
        </p:spPr>
        <p:txBody>
          <a:bodyPr wrap="square" lIns="36000" tIns="36000" rIns="36000" bIns="36000" rtlCol="0">
            <a:spAutoFit/>
          </a:bodyPr>
          <a:lstStyle/>
          <a:p>
            <a:pPr indent="177800" algn="ctr"/>
            <a:r>
              <a:rPr lang="en-US" sz="1200" b="1" dirty="0" smtClean="0">
                <a:solidFill>
                  <a:schemeClr val="tx1"/>
                </a:solidFill>
              </a:rPr>
              <a:t>Hours</a:t>
            </a:r>
          </a:p>
        </p:txBody>
      </p:sp>
      <p:grpSp>
        <p:nvGrpSpPr>
          <p:cNvPr id="16" name="Group 15"/>
          <p:cNvGrpSpPr/>
          <p:nvPr/>
        </p:nvGrpSpPr>
        <p:grpSpPr>
          <a:xfrm>
            <a:off x="0" y="6223000"/>
            <a:ext cx="9144000" cy="635000"/>
            <a:chOff x="0" y="6223000"/>
            <a:chExt cx="9144000" cy="635000"/>
          </a:xfrm>
        </p:grpSpPr>
        <p:pic>
          <p:nvPicPr>
            <p:cNvPr id="17" name="Picture 10" descr="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pecializ.png"/>
            <p:cNvPicPr>
              <a:picLocks noChangeAspect="1"/>
            </p:cNvPicPr>
            <p:nvPr/>
          </p:nvPicPr>
          <p:blipFill>
            <a:blip r:embed="rId5"/>
            <a:stretch>
              <a:fillRect/>
            </a:stretch>
          </p:blipFill>
          <p:spPr>
            <a:xfrm>
              <a:off x="7708900" y="6223000"/>
              <a:ext cx="1016000" cy="405258"/>
            </a:xfrm>
            <a:prstGeom prst="rect">
              <a:avLst/>
            </a:prstGeom>
          </p:spPr>
        </p:pic>
      </p:grpSp>
      <p:grpSp>
        <p:nvGrpSpPr>
          <p:cNvPr id="13" name="Group 23"/>
          <p:cNvGrpSpPr/>
          <p:nvPr/>
        </p:nvGrpSpPr>
        <p:grpSpPr>
          <a:xfrm>
            <a:off x="6267243" y="4711342"/>
            <a:ext cx="961369" cy="819613"/>
            <a:chOff x="7560860" y="1390246"/>
            <a:chExt cx="1320541" cy="1125823"/>
          </a:xfrm>
        </p:grpSpPr>
        <p:sp>
          <p:nvSpPr>
            <p:cNvPr id="25" name="Rectangle 24"/>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26" name="TextBox 25"/>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27" name="TextBox 26"/>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28" name="Straight Connector 27"/>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8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Scheduling and performing Project Risk Assessments</a:t>
            </a:r>
            <a:endParaRPr lang="en-AU" dirty="0"/>
          </a:p>
        </p:txBody>
      </p:sp>
      <p:graphicFrame>
        <p:nvGraphicFramePr>
          <p:cNvPr id="4" name="Diagram 3"/>
          <p:cNvGraphicFramePr/>
          <p:nvPr>
            <p:extLst>
              <p:ext uri="{D42A27DB-BD31-4B8C-83A1-F6EECF244321}">
                <p14:modId xmlns:p14="http://schemas.microsoft.com/office/powerpoint/2010/main" val="2291406241"/>
              </p:ext>
            </p:extLst>
          </p:nvPr>
        </p:nvGraphicFramePr>
        <p:xfrm>
          <a:off x="-116009" y="862597"/>
          <a:ext cx="9376019" cy="51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626592" y="2213734"/>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7" name="TextBox 6"/>
          <p:cNvSpPr txBox="1"/>
          <p:nvPr/>
        </p:nvSpPr>
        <p:spPr>
          <a:xfrm>
            <a:off x="4626592" y="2840435"/>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8" name="TextBox 7"/>
          <p:cNvSpPr txBox="1"/>
          <p:nvPr/>
        </p:nvSpPr>
        <p:spPr>
          <a:xfrm>
            <a:off x="4626592" y="3467136"/>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9" name="TextBox 8"/>
          <p:cNvSpPr txBox="1"/>
          <p:nvPr/>
        </p:nvSpPr>
        <p:spPr>
          <a:xfrm>
            <a:off x="4626592" y="4093837"/>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0" name="TextBox 9"/>
          <p:cNvSpPr txBox="1"/>
          <p:nvPr/>
        </p:nvSpPr>
        <p:spPr>
          <a:xfrm>
            <a:off x="4626592" y="4720538"/>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1" name="TextBox 10"/>
          <p:cNvSpPr txBox="1"/>
          <p:nvPr/>
        </p:nvSpPr>
        <p:spPr>
          <a:xfrm>
            <a:off x="4626592" y="5347239"/>
            <a:ext cx="435408" cy="626701"/>
          </a:xfrm>
          <a:prstGeom prst="rect">
            <a:avLst/>
          </a:prstGeom>
          <a:noFill/>
        </p:spPr>
        <p:txBody>
          <a:bodyPr wrap="none" lIns="36000" tIns="36000" rIns="36000" bIns="36000" rtlCol="0">
            <a:spAutoFit/>
          </a:bodyPr>
          <a:lstStyle/>
          <a:p>
            <a:pPr marL="171450" indent="-171450">
              <a:buFont typeface="Wingdings" pitchFamily="2" charset="2"/>
              <a:buChar char="ü"/>
            </a:pPr>
            <a:r>
              <a:rPr lang="en-AU" sz="3600" b="1" dirty="0" smtClean="0">
                <a:solidFill>
                  <a:srgbClr val="00B050"/>
                </a:solidFill>
              </a:rPr>
              <a:t> </a:t>
            </a:r>
          </a:p>
        </p:txBody>
      </p:sp>
      <p:sp>
        <p:nvSpPr>
          <p:cNvPr id="12" name="TextBox 11"/>
          <p:cNvSpPr txBox="1"/>
          <p:nvPr/>
        </p:nvSpPr>
        <p:spPr>
          <a:xfrm>
            <a:off x="778622" y="226163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3" name="TextBox 12"/>
          <p:cNvSpPr txBox="1"/>
          <p:nvPr/>
        </p:nvSpPr>
        <p:spPr>
          <a:xfrm>
            <a:off x="778622" y="2881655"/>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4" name="TextBox 13"/>
          <p:cNvSpPr txBox="1"/>
          <p:nvPr/>
        </p:nvSpPr>
        <p:spPr>
          <a:xfrm>
            <a:off x="778622" y="3511557"/>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5" name="TextBox 14"/>
          <p:cNvSpPr txBox="1"/>
          <p:nvPr/>
        </p:nvSpPr>
        <p:spPr>
          <a:xfrm>
            <a:off x="778622" y="4124610"/>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6" name="TextBox 15"/>
          <p:cNvSpPr txBox="1"/>
          <p:nvPr/>
        </p:nvSpPr>
        <p:spPr>
          <a:xfrm>
            <a:off x="778622" y="4761758"/>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sp>
        <p:nvSpPr>
          <p:cNvPr id="17" name="TextBox 16"/>
          <p:cNvSpPr txBox="1"/>
          <p:nvPr/>
        </p:nvSpPr>
        <p:spPr>
          <a:xfrm>
            <a:off x="778622" y="5378012"/>
            <a:ext cx="393304" cy="565146"/>
          </a:xfrm>
          <a:prstGeom prst="rect">
            <a:avLst/>
          </a:prstGeom>
          <a:noFill/>
        </p:spPr>
        <p:txBody>
          <a:bodyPr wrap="none" lIns="36000" tIns="36000" rIns="36000" bIns="36000" rtlCol="0">
            <a:spAutoFit/>
          </a:bodyPr>
          <a:lstStyle/>
          <a:p>
            <a:r>
              <a:rPr lang="en-AU" sz="3200" dirty="0" smtClean="0">
                <a:solidFill>
                  <a:srgbClr val="FF0000"/>
                </a:solidFill>
                <a:latin typeface="Arial Black" pitchFamily="34" charset="0"/>
              </a:rPr>
              <a:t>X</a:t>
            </a:r>
          </a:p>
        </p:txBody>
      </p:sp>
      <p:grpSp>
        <p:nvGrpSpPr>
          <p:cNvPr id="18" name="Group 17"/>
          <p:cNvGrpSpPr/>
          <p:nvPr/>
        </p:nvGrpSpPr>
        <p:grpSpPr>
          <a:xfrm>
            <a:off x="0" y="6223000"/>
            <a:ext cx="9144000" cy="635000"/>
            <a:chOff x="0" y="6223000"/>
            <a:chExt cx="9144000" cy="635000"/>
          </a:xfrm>
        </p:grpSpPr>
        <p:pic>
          <p:nvPicPr>
            <p:cNvPr id="19"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4464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Assessment statistics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3714596"/>
              </p:ext>
            </p:extLst>
          </p:nvPr>
        </p:nvGraphicFramePr>
        <p:xfrm>
          <a:off x="368492" y="810334"/>
          <a:ext cx="8407020" cy="5078542"/>
        </p:xfrm>
        <a:graphic>
          <a:graphicData uri="http://schemas.openxmlformats.org/drawingml/2006/table">
            <a:tbl>
              <a:tblPr firstRow="1" bandRow="1">
                <a:tableStyleId>{58DD5831-5125-4D1D-A9A5-347843CA56AB}</a:tableStyleId>
              </a:tblPr>
              <a:tblGrid>
                <a:gridCol w="2143356"/>
                <a:gridCol w="3426246"/>
                <a:gridCol w="2837418"/>
              </a:tblGrid>
              <a:tr h="391995">
                <a:tc rowSpan="2">
                  <a:txBody>
                    <a:bodyPr/>
                    <a:lstStyle/>
                    <a:p>
                      <a:pPr algn="ctr"/>
                      <a:r>
                        <a:rPr lang="en-AU" dirty="0" smtClean="0"/>
                        <a:t>Consideration</a:t>
                      </a:r>
                      <a:endParaRPr lang="en-AU" dirty="0"/>
                    </a:p>
                  </a:txBody>
                  <a:tcPr anchor="ctr">
                    <a:lnR w="28575" cap="flat" cmpd="sng" algn="ctr">
                      <a:solidFill>
                        <a:schemeClr val="tx2">
                          <a:lumMod val="60000"/>
                          <a:lumOff val="40000"/>
                        </a:schemeClr>
                      </a:solidFill>
                      <a:prstDash val="solid"/>
                      <a:round/>
                      <a:headEnd type="none" w="med" len="med"/>
                      <a:tailEnd type="none" w="med" len="med"/>
                    </a:lnR>
                  </a:tcPr>
                </a:tc>
                <a:tc gridSpan="2">
                  <a:txBody>
                    <a:bodyPr/>
                    <a:lstStyle/>
                    <a:p>
                      <a:pPr algn="ctr"/>
                      <a:r>
                        <a:rPr lang="en-AU" dirty="0" smtClean="0"/>
                        <a:t>Data </a:t>
                      </a:r>
                      <a:r>
                        <a:rPr lang="en-AU" b="0" dirty="0" smtClean="0"/>
                        <a:t>Collection</a:t>
                      </a:r>
                      <a:r>
                        <a:rPr lang="en-AU" dirty="0" smtClean="0"/>
                        <a:t> Method</a:t>
                      </a:r>
                      <a:endParaRPr lang="en-AU" dirty="0"/>
                    </a:p>
                  </a:txBody>
                  <a:tcPr>
                    <a:lnL w="28575" cap="flat" cmpd="sng" algn="ctr">
                      <a:solidFill>
                        <a:schemeClr val="tx2">
                          <a:lumMod val="60000"/>
                          <a:lumOff val="40000"/>
                        </a:schemeClr>
                      </a:solidFill>
                      <a:prstDash val="solid"/>
                      <a:round/>
                      <a:headEnd type="none" w="med" len="med"/>
                      <a:tailEnd type="none" w="med" len="med"/>
                    </a:lnL>
                  </a:tcPr>
                </a:tc>
                <a:tc hMerge="1">
                  <a:txBody>
                    <a:bodyPr/>
                    <a:lstStyle/>
                    <a:p>
                      <a:endParaRPr lang="en-AU" dirty="0"/>
                    </a:p>
                  </a:txBody>
                  <a:tcPr/>
                </a:tc>
              </a:tr>
              <a:tr h="391995">
                <a:tc vMerge="1">
                  <a:txBody>
                    <a:bodyPr/>
                    <a:lstStyle/>
                    <a:p>
                      <a:endParaRPr lang="en-AU" dirty="0"/>
                    </a:p>
                  </a:txBody>
                  <a:tcPr/>
                </a:tc>
                <a:tc>
                  <a:txBody>
                    <a:bodyPr/>
                    <a:lstStyle/>
                    <a:p>
                      <a:pPr algn="ctr"/>
                      <a:r>
                        <a:rPr lang="en-AU" dirty="0" smtClean="0"/>
                        <a:t>Workshop</a:t>
                      </a:r>
                      <a:endParaRPr lang="en-AU"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solidFill>
                      <a:schemeClr val="tx2">
                        <a:lumMod val="20000"/>
                        <a:lumOff val="80000"/>
                      </a:schemeClr>
                    </a:solidFill>
                  </a:tcPr>
                </a:tc>
                <a:tc>
                  <a:txBody>
                    <a:bodyPr/>
                    <a:lstStyle/>
                    <a:p>
                      <a:pPr algn="ctr"/>
                      <a:r>
                        <a:rPr lang="en-AU" dirty="0" smtClean="0"/>
                        <a:t>Specializ</a:t>
                      </a:r>
                      <a:endParaRPr lang="en-AU" dirty="0"/>
                    </a:p>
                  </a:txBody>
                  <a:tcPr>
                    <a:lnL w="12700" cap="flat" cmpd="sng" algn="ctr">
                      <a:solidFill>
                        <a:schemeClr val="tx2">
                          <a:lumMod val="60000"/>
                          <a:lumOff val="40000"/>
                        </a:schemeClr>
                      </a:solidFill>
                      <a:prstDash val="solid"/>
                      <a:round/>
                      <a:headEnd type="none" w="med" len="med"/>
                      <a:tailEnd type="none" w="med" len="med"/>
                    </a:lnL>
                    <a:solidFill>
                      <a:schemeClr val="tx2">
                        <a:lumMod val="20000"/>
                        <a:lumOff val="80000"/>
                      </a:schemeClr>
                    </a:solidFill>
                  </a:tcPr>
                </a:tc>
              </a:tr>
              <a:tr h="374951">
                <a:tc>
                  <a:txBody>
                    <a:bodyPr/>
                    <a:lstStyle/>
                    <a:p>
                      <a:r>
                        <a:rPr lang="en-AU" sz="1600" dirty="0" smtClean="0"/>
                        <a:t>Project</a:t>
                      </a:r>
                      <a:r>
                        <a:rPr lang="en-AU" sz="1600" baseline="0" dirty="0" smtClean="0"/>
                        <a:t> </a:t>
                      </a:r>
                      <a:r>
                        <a:rPr lang="en-AU" sz="1600" dirty="0" smtClean="0"/>
                        <a:t>Manager’s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22</a:t>
                      </a:r>
                      <a:r>
                        <a:rPr lang="en-AU" sz="1600" b="0" baseline="0" dirty="0" smtClean="0"/>
                        <a:t> x 7 x $100 = </a:t>
                      </a:r>
                      <a:r>
                        <a:rPr lang="en-AU" sz="1600" b="1" baseline="0" dirty="0" smtClean="0"/>
                        <a:t>$15,400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3.5 x $100 = </a:t>
                      </a:r>
                      <a:r>
                        <a:rPr lang="en-AU" sz="1600" b="1" dirty="0" smtClean="0"/>
                        <a:t>$350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374951">
                <a:tc>
                  <a:txBody>
                    <a:bodyPr/>
                    <a:lstStyle/>
                    <a:p>
                      <a:r>
                        <a:rPr lang="en-AU" sz="1600" dirty="0" smtClean="0"/>
                        <a:t>Participants’ time</a:t>
                      </a:r>
                      <a:endParaRPr lang="en-AU" sz="16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4 x $100 = </a:t>
                      </a:r>
                      <a:r>
                        <a:rPr lang="en-AU" sz="1600" b="1" dirty="0" smtClean="0"/>
                        <a:t>$28,000</a:t>
                      </a:r>
                      <a:endParaRPr lang="en-AU" sz="1600" b="1"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600" b="0" dirty="0" smtClean="0"/>
                        <a:t>70 x .75 x $100</a:t>
                      </a:r>
                      <a:r>
                        <a:rPr lang="en-AU" sz="1600" b="0" baseline="0" dirty="0" smtClean="0"/>
                        <a:t> = $</a:t>
                      </a:r>
                      <a:r>
                        <a:rPr lang="en-AU" sz="1600" b="1" baseline="0" dirty="0" smtClean="0"/>
                        <a:t>5,250</a:t>
                      </a:r>
                      <a:endParaRPr lang="en-AU" sz="1600" b="1" dirty="0"/>
                    </a:p>
                  </a:txBody>
                  <a:tcPr>
                    <a:lnL w="12700" cap="flat" cmpd="sng" algn="ctr">
                      <a:solidFill>
                        <a:schemeClr val="tx2">
                          <a:lumMod val="60000"/>
                          <a:lumOff val="40000"/>
                        </a:schemeClr>
                      </a:solidFill>
                      <a:prstDash val="solid"/>
                      <a:round/>
                      <a:headEnd type="none" w="med" len="med"/>
                      <a:tailEnd type="none" w="med" len="med"/>
                    </a:lnL>
                  </a:tcPr>
                </a:tc>
              </a:tr>
              <a:tr h="2522404">
                <a:tc>
                  <a:txBody>
                    <a:bodyPr/>
                    <a:lstStyle/>
                    <a:p>
                      <a:r>
                        <a:rPr lang="en-AU" dirty="0" smtClean="0"/>
                        <a:t>Mitigation Inaccuracy</a:t>
                      </a:r>
                    </a:p>
                    <a:p>
                      <a:r>
                        <a:rPr lang="en-AU" sz="1200" dirty="0" smtClean="0"/>
                        <a:t>(Actual risk mitigation spending should be $250,000)</a:t>
                      </a:r>
                      <a:endParaRPr lang="en-AU" sz="1200"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b="1" i="0" dirty="0" smtClean="0"/>
                        <a:t>The</a:t>
                      </a:r>
                      <a:r>
                        <a:rPr lang="en-AU" sz="1400" b="1" i="0" baseline="0" dirty="0" smtClean="0"/>
                        <a:t> fewer participants, the greater the degree of inaccuracy. </a:t>
                      </a:r>
                      <a:endParaRPr lang="en-AU" sz="800" b="1" i="0" baseline="0" dirty="0" smtClean="0"/>
                    </a:p>
                    <a:p>
                      <a:endParaRPr lang="en-AU" sz="800" baseline="0" dirty="0" smtClean="0"/>
                    </a:p>
                    <a:p>
                      <a:r>
                        <a:rPr lang="en-AU" sz="1400" u="sng" baseline="0" dirty="0" smtClean="0"/>
                        <a:t>Example</a:t>
                      </a:r>
                      <a:r>
                        <a:rPr lang="en-AU" sz="1400" baseline="0" dirty="0" smtClean="0"/>
                        <a:t>: An organization has 15,000 employees and only 70 are sampled (0.05%)</a:t>
                      </a:r>
                      <a:endParaRPr lang="en-AU" sz="800" baseline="0" dirty="0" smtClean="0"/>
                    </a:p>
                    <a:p>
                      <a:endParaRPr lang="en-AU" sz="800" baseline="0" dirty="0" smtClean="0"/>
                    </a:p>
                    <a:p>
                      <a:r>
                        <a:rPr lang="en-AU" sz="1400" u="sng" baseline="0" dirty="0" smtClean="0"/>
                        <a:t>Result</a:t>
                      </a:r>
                      <a:r>
                        <a:rPr lang="en-AU" sz="1400" baseline="0" dirty="0" smtClean="0"/>
                        <a:t>: Due to the extremely limited data collected from this small sample, accuracy could be off by as much as 1,000%, resulting in over/under assessment of risk funding requirements</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Specializ can include all 15,000 employees as easily as</a:t>
                      </a:r>
                      <a:r>
                        <a:rPr lang="en-AU" sz="1400" baseline="0" dirty="0" smtClean="0"/>
                        <a:t> 70, dramatically increasing the accuracy of the results.</a:t>
                      </a:r>
                      <a:endParaRPr lang="en-AU" sz="800" baseline="0" dirty="0" smtClean="0"/>
                    </a:p>
                    <a:p>
                      <a:endParaRPr lang="en-AU" sz="800" baseline="0" dirty="0" smtClean="0"/>
                    </a:p>
                    <a:p>
                      <a:r>
                        <a:rPr lang="en-AU" sz="1400" baseline="0" dirty="0" smtClean="0"/>
                        <a:t>This brings mitigation spending estimates much closer to their true values</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r h="818077">
                <a:tc>
                  <a:txBody>
                    <a:bodyPr/>
                    <a:lstStyle/>
                    <a:p>
                      <a:r>
                        <a:rPr lang="en-AU" sz="1400" b="1" dirty="0" smtClean="0"/>
                        <a:t>Number of yearly</a:t>
                      </a:r>
                      <a:r>
                        <a:rPr lang="en-AU" sz="1400" b="1" baseline="0" dirty="0" smtClean="0"/>
                        <a:t> health assessments</a:t>
                      </a:r>
                      <a:endParaRPr lang="en-AU" sz="1400" b="1" dirty="0"/>
                    </a:p>
                  </a:txBody>
                  <a:tcPr>
                    <a:lnR w="28575"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Limited</a:t>
                      </a:r>
                      <a:r>
                        <a:rPr lang="en-AU" sz="1400" baseline="0" dirty="0" smtClean="0"/>
                        <a:t> to about 12 workshops per year per project manager</a:t>
                      </a:r>
                      <a:endParaRPr lang="en-AU" sz="1400" dirty="0"/>
                    </a:p>
                  </a:txBody>
                  <a:tcPr>
                    <a:lnL w="28575"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tcPr>
                </a:tc>
                <a:tc>
                  <a:txBody>
                    <a:bodyPr/>
                    <a:lstStyle/>
                    <a:p>
                      <a:r>
                        <a:rPr lang="en-AU" sz="1400" dirty="0" smtClean="0"/>
                        <a:t>Can</a:t>
                      </a:r>
                      <a:r>
                        <a:rPr lang="en-AU" sz="1400" baseline="0" dirty="0" smtClean="0"/>
                        <a:t> perform up to 900 Project Assessment with one project manager</a:t>
                      </a:r>
                      <a:endParaRPr lang="en-AU" sz="1400" dirty="0"/>
                    </a:p>
                  </a:txBody>
                  <a:tcPr>
                    <a:lnL w="12700" cap="flat" cmpd="sng" algn="ctr">
                      <a:solidFill>
                        <a:schemeClr val="tx2">
                          <a:lumMod val="60000"/>
                          <a:lumOff val="40000"/>
                        </a:schemeClr>
                      </a:solidFill>
                      <a:prstDash val="solid"/>
                      <a:round/>
                      <a:headEnd type="none" w="med" len="med"/>
                      <a:tailEnd type="none" w="med" len="med"/>
                    </a:lnL>
                  </a:tcPr>
                </a:tc>
              </a:tr>
            </a:tbl>
          </a:graphicData>
        </a:graphic>
      </p:graphicFrame>
      <p:grpSp>
        <p:nvGrpSpPr>
          <p:cNvPr id="5" name="Group 4"/>
          <p:cNvGrpSpPr/>
          <p:nvPr/>
        </p:nvGrpSpPr>
        <p:grpSpPr>
          <a:xfrm>
            <a:off x="7691616" y="4113636"/>
            <a:ext cx="961369" cy="819613"/>
            <a:chOff x="7560860" y="1390246"/>
            <a:chExt cx="1320541" cy="1125823"/>
          </a:xfrm>
        </p:grpSpPr>
        <p:sp>
          <p:nvSpPr>
            <p:cNvPr id="6" name="Rectangle 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7" name="TextBox 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8" name="TextBox 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9" name="Straight Connector 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Rounded Rectangle 14"/>
          <p:cNvSpPr/>
          <p:nvPr/>
        </p:nvSpPr>
        <p:spPr>
          <a:xfrm>
            <a:off x="374573" y="5761822"/>
            <a:ext cx="8416887" cy="672028"/>
          </a:xfrm>
          <a:prstGeom prst="roundRect">
            <a:avLst>
              <a:gd name="adj" fmla="val 13388"/>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p:cNvSpPr txBox="1">
            <a:spLocks/>
          </p:cNvSpPr>
          <p:nvPr/>
        </p:nvSpPr>
        <p:spPr>
          <a:xfrm>
            <a:off x="525561" y="5820582"/>
            <a:ext cx="8232849" cy="713331"/>
          </a:xfrm>
          <a:prstGeom prst="rect">
            <a:avLst/>
          </a:prstGeom>
        </p:spPr>
        <p:txBody>
          <a:bodyPr wrap="square" lIns="0" tIns="0" rIns="0" bIns="0"/>
          <a:lstStyle/>
          <a:p>
            <a:pPr lvl="0" defTabSz="957263">
              <a:lnSpc>
                <a:spcPct val="106000"/>
              </a:lnSpc>
              <a:spcBef>
                <a:spcPts val="1344"/>
              </a:spcBef>
              <a:spcAft>
                <a:spcPts val="0"/>
              </a:spcAft>
            </a:pPr>
            <a:r>
              <a:rPr kumimoji="0" lang="en-AU" sz="1800" b="0" i="1" u="none" strike="noStrike" kern="1200" cap="none" spc="0" normalizeH="0" baseline="0" noProof="0" dirty="0" smtClean="0">
                <a:ln>
                  <a:noFill/>
                </a:ln>
                <a:solidFill>
                  <a:schemeClr val="tx1"/>
                </a:solidFill>
                <a:effectLst/>
                <a:uLnTx/>
                <a:uFillTx/>
                <a:latin typeface="+mn-lt"/>
                <a:ea typeface="+mn-ea"/>
                <a:cs typeface="+mn-cs"/>
              </a:rPr>
              <a:t>In the above example, </a:t>
            </a:r>
            <a:r>
              <a:rPr kumimoji="0" lang="en-AU" sz="1800" b="0" i="1" u="none" strike="noStrike" kern="1200" cap="none" spc="0" normalizeH="0" baseline="0" noProof="0" dirty="0" err="1" smtClean="0">
                <a:ln>
                  <a:noFill/>
                </a:ln>
                <a:solidFill>
                  <a:schemeClr val="tx1"/>
                </a:solidFill>
                <a:effectLst/>
                <a:uLnTx/>
                <a:uFillTx/>
                <a:latin typeface="+mn-lt"/>
                <a:ea typeface="+mn-ea"/>
                <a:cs typeface="+mn-cs"/>
              </a:rPr>
              <a:t>Specializ</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 cost savings over one </a:t>
            </a:r>
            <a:r>
              <a:rPr lang="en-AU" sz="1800" i="1" dirty="0" smtClean="0">
                <a:latin typeface="+mn-lt"/>
                <a:cs typeface="+mn-cs"/>
              </a:rPr>
              <a:t>workshop is </a:t>
            </a:r>
            <a:r>
              <a:rPr lang="en-AU" sz="1800" b="1" i="1" dirty="0" smtClean="0">
                <a:latin typeface="+mn-lt"/>
                <a:cs typeface="+mn-cs"/>
              </a:rPr>
              <a:t>$37,800</a:t>
            </a:r>
            <a:r>
              <a:rPr lang="en-AU" sz="1800" i="1" dirty="0" smtClean="0">
                <a:latin typeface="+mn-lt"/>
                <a:cs typeface="+mn-cs"/>
              </a:rPr>
              <a:t>, </a:t>
            </a:r>
            <a:r>
              <a:rPr kumimoji="0" lang="en-AU" sz="1800" b="0" i="1" u="none" strike="noStrike" kern="1200" cap="none" spc="0" normalizeH="0" baseline="0" noProof="0" dirty="0" smtClean="0">
                <a:ln>
                  <a:noFill/>
                </a:ln>
                <a:solidFill>
                  <a:schemeClr val="tx1"/>
                </a:solidFill>
                <a:effectLst/>
                <a:uLnTx/>
                <a:uFillTx/>
                <a:latin typeface="+mn-lt"/>
                <a:ea typeface="+mn-ea"/>
                <a:cs typeface="+mn-cs"/>
              </a:rPr>
              <a:t>considering only participants’ and risk manager’s time</a:t>
            </a:r>
            <a:endParaRPr kumimoji="0" lang="en-AU" sz="18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0180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process of developing Project Assessments</a:t>
            </a:r>
            <a:endParaRPr lang="en-AU" dirty="0"/>
          </a:p>
        </p:txBody>
      </p:sp>
      <p:graphicFrame>
        <p:nvGraphicFramePr>
          <p:cNvPr id="5" name="Diagram 4"/>
          <p:cNvGraphicFramePr/>
          <p:nvPr>
            <p:extLst>
              <p:ext uri="{D42A27DB-BD31-4B8C-83A1-F6EECF244321}">
                <p14:modId xmlns:p14="http://schemas.microsoft.com/office/powerpoint/2010/main" val="1984959863"/>
              </p:ext>
            </p:extLst>
          </p:nvPr>
        </p:nvGraphicFramePr>
        <p:xfrm>
          <a:off x="-55073" y="1085095"/>
          <a:ext cx="6305266" cy="4928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a:spLocks noChangeAspect="1"/>
          </p:cNvSpPr>
          <p:nvPr/>
        </p:nvSpPr>
        <p:spPr>
          <a:xfrm>
            <a:off x="2124288" y="1459835"/>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solidFill>
                  <a:schemeClr val="accent5"/>
                </a:solidFill>
              </a:rPr>
              <a:t>1</a:t>
            </a:r>
            <a:endParaRPr lang="en-AU" sz="2800" b="1" dirty="0">
              <a:solidFill>
                <a:schemeClr val="accent5"/>
              </a:solidFill>
            </a:endParaRPr>
          </a:p>
        </p:txBody>
      </p:sp>
      <p:sp>
        <p:nvSpPr>
          <p:cNvPr id="8" name="Rectangle 7"/>
          <p:cNvSpPr>
            <a:spLocks noChangeAspect="1"/>
          </p:cNvSpPr>
          <p:nvPr/>
        </p:nvSpPr>
        <p:spPr>
          <a:xfrm>
            <a:off x="4073780"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2</a:t>
            </a:r>
          </a:p>
        </p:txBody>
      </p:sp>
      <p:sp>
        <p:nvSpPr>
          <p:cNvPr id="9" name="Rectangle 8"/>
          <p:cNvSpPr>
            <a:spLocks noChangeAspect="1"/>
          </p:cNvSpPr>
          <p:nvPr/>
        </p:nvSpPr>
        <p:spPr>
          <a:xfrm>
            <a:off x="3297996" y="5117434"/>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3</a:t>
            </a:r>
          </a:p>
        </p:txBody>
      </p:sp>
      <p:sp>
        <p:nvSpPr>
          <p:cNvPr id="10" name="Rectangle 9"/>
          <p:cNvSpPr>
            <a:spLocks noChangeAspect="1"/>
          </p:cNvSpPr>
          <p:nvPr/>
        </p:nvSpPr>
        <p:spPr>
          <a:xfrm>
            <a:off x="991523" y="5112172"/>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4</a:t>
            </a:r>
          </a:p>
        </p:txBody>
      </p:sp>
      <p:sp>
        <p:nvSpPr>
          <p:cNvPr id="11" name="Rectangle 10"/>
          <p:cNvSpPr>
            <a:spLocks noChangeAspect="1"/>
          </p:cNvSpPr>
          <p:nvPr/>
        </p:nvSpPr>
        <p:spPr>
          <a:xfrm>
            <a:off x="254544" y="2879200"/>
            <a:ext cx="457200" cy="457200"/>
          </a:xfrm>
          <a:prstGeom prst="rect">
            <a:avLst/>
          </a:prstGeom>
          <a:solidFill>
            <a:schemeClr val="bg1">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accent5"/>
                </a:solidFill>
              </a:rPr>
              <a:t>5</a:t>
            </a:r>
          </a:p>
        </p:txBody>
      </p:sp>
      <p:sp>
        <p:nvSpPr>
          <p:cNvPr id="13" name="TextBox 12"/>
          <p:cNvSpPr txBox="1"/>
          <p:nvPr/>
        </p:nvSpPr>
        <p:spPr>
          <a:xfrm>
            <a:off x="5816083" y="1295235"/>
            <a:ext cx="3162663" cy="4504685"/>
          </a:xfrm>
          <a:prstGeom prst="rect">
            <a:avLst/>
          </a:prstGeom>
          <a:noFill/>
          <a:ln>
            <a:noFill/>
          </a:ln>
        </p:spPr>
        <p:txBody>
          <a:bodyPr wrap="square" lIns="36000" tIns="36000" rIns="36000" bIns="36000" rtlCol="0">
            <a:spAutoFit/>
          </a:bodyPr>
          <a:lstStyle/>
          <a:p>
            <a:pPr marL="228600" indent="-228600">
              <a:spcAft>
                <a:spcPts val="1800"/>
              </a:spcAft>
              <a:buFont typeface="+mj-lt"/>
              <a:buAutoNum type="arabicPeriod"/>
            </a:pPr>
            <a:r>
              <a:rPr lang="en-AU" sz="1200" dirty="0" smtClean="0">
                <a:solidFill>
                  <a:schemeClr val="tx1"/>
                </a:solidFill>
              </a:rPr>
              <a:t>The more individuals that contribute data in their areas of expertise, the higher the quality of the results</a:t>
            </a:r>
          </a:p>
          <a:p>
            <a:pPr marL="228600" indent="-228600">
              <a:spcAft>
                <a:spcPts val="1800"/>
              </a:spcAft>
              <a:buFont typeface="+mj-lt"/>
              <a:buAutoNum type="arabicPeriod"/>
            </a:pPr>
            <a:r>
              <a:rPr lang="en-AU" sz="1200" dirty="0" smtClean="0"/>
              <a:t>Participants can edit and delete safety issues/risks created by others, in addition to adding their own, greatly enhancing the overall information set</a:t>
            </a:r>
          </a:p>
          <a:p>
            <a:pPr marL="228600" indent="-228600">
              <a:spcAft>
                <a:spcPts val="1800"/>
              </a:spcAft>
              <a:buFont typeface="+mj-lt"/>
              <a:buAutoNum type="arabicPeriod"/>
            </a:pPr>
            <a:r>
              <a:rPr lang="en-AU" sz="1200" dirty="0" smtClean="0"/>
              <a:t>Each stream has a manager that provides quality control, helping to ensure that results are consistent and that the iterations move towards consensus</a:t>
            </a:r>
          </a:p>
          <a:p>
            <a:pPr marL="228600" indent="-228600">
              <a:spcAft>
                <a:spcPts val="1800"/>
              </a:spcAft>
              <a:buFont typeface="+mj-lt"/>
              <a:buAutoNum type="arabicPeriod"/>
            </a:pPr>
            <a:r>
              <a:rPr lang="en-AU" sz="1200" dirty="0" smtClean="0"/>
              <a:t>The consensus algorithm not only scores the existence of safety issues but also their applicability to the stream of users to ensure high quality results</a:t>
            </a:r>
          </a:p>
          <a:p>
            <a:pPr marL="228600" indent="-228600">
              <a:spcAft>
                <a:spcPts val="1800"/>
              </a:spcAft>
              <a:buFont typeface="+mj-lt"/>
              <a:buAutoNum type="arabicPeriod"/>
            </a:pPr>
            <a:r>
              <a:rPr lang="en-AU" sz="1200" dirty="0" smtClean="0"/>
              <a:t>Each participant submits his/her list to be scored and the system calculates agreement and either completes the assessment or initiates another iteration</a:t>
            </a:r>
            <a:endParaRPr lang="en-AU" sz="1200" dirty="0" smtClean="0">
              <a:solidFill>
                <a:schemeClr val="tx1"/>
              </a:solidFill>
            </a:endParaRPr>
          </a:p>
        </p:txBody>
      </p:sp>
      <p:sp>
        <p:nvSpPr>
          <p:cNvPr id="14" name="TextBox 13"/>
          <p:cNvSpPr txBox="1"/>
          <p:nvPr/>
        </p:nvSpPr>
        <p:spPr>
          <a:xfrm>
            <a:off x="5816084" y="936778"/>
            <a:ext cx="3070746" cy="257369"/>
          </a:xfrm>
          <a:prstGeom prst="rect">
            <a:avLst/>
          </a:prstGeom>
          <a:solidFill>
            <a:schemeClr val="accent5"/>
          </a:solidFill>
          <a:ln>
            <a:solidFill>
              <a:schemeClr val="accent5"/>
            </a:solidFill>
          </a:ln>
        </p:spPr>
        <p:txBody>
          <a:bodyPr wrap="square" lIns="36000" tIns="36000" rIns="36000" bIns="36000" rtlCol="0">
            <a:spAutoFit/>
          </a:bodyPr>
          <a:lstStyle/>
          <a:p>
            <a:pPr algn="ctr"/>
            <a:r>
              <a:rPr lang="en-AU" sz="1200" b="1" dirty="0" smtClean="0">
                <a:solidFill>
                  <a:schemeClr val="bg1"/>
                </a:solidFill>
              </a:rPr>
              <a:t>Specializ scoring and agreement</a:t>
            </a:r>
          </a:p>
        </p:txBody>
      </p:sp>
      <p:grpSp>
        <p:nvGrpSpPr>
          <p:cNvPr id="15" name="Group 14"/>
          <p:cNvGrpSpPr/>
          <p:nvPr/>
        </p:nvGrpSpPr>
        <p:grpSpPr>
          <a:xfrm>
            <a:off x="376742" y="1201189"/>
            <a:ext cx="961369" cy="819613"/>
            <a:chOff x="7560860" y="1390246"/>
            <a:chExt cx="1320541" cy="1125823"/>
          </a:xfrm>
        </p:grpSpPr>
        <p:sp>
          <p:nvSpPr>
            <p:cNvPr id="16" name="Rectangle 15"/>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7" name="TextBox 16"/>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8" name="TextBox 17"/>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9" name="Straight Connector 18"/>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0" y="6223000"/>
            <a:ext cx="9144000" cy="635000"/>
            <a:chOff x="0" y="6223000"/>
            <a:chExt cx="9144000" cy="635000"/>
          </a:xfrm>
        </p:grpSpPr>
        <p:pic>
          <p:nvPicPr>
            <p:cNvPr id="23" name="Picture 10" descr="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specializ.png"/>
            <p:cNvPicPr>
              <a:picLocks noChangeAspect="1"/>
            </p:cNvPicPr>
            <p:nvPr/>
          </p:nvPicPr>
          <p:blipFill>
            <a:blip r:embed="rId9"/>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5550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p:cNvSpPr/>
          <p:nvPr/>
        </p:nvSpPr>
        <p:spPr>
          <a:xfrm>
            <a:off x="7610475" y="2797175"/>
            <a:ext cx="1085850" cy="2781300"/>
          </a:xfrm>
          <a:prstGeom prst="round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Maintaining accurate project data</a:t>
            </a:r>
            <a:endParaRPr lang="en-AU" dirty="0"/>
          </a:p>
        </p:txBody>
      </p:sp>
      <p:sp>
        <p:nvSpPr>
          <p:cNvPr id="3" name="Text Placeholder 2"/>
          <p:cNvSpPr>
            <a:spLocks noGrp="1"/>
          </p:cNvSpPr>
          <p:nvPr>
            <p:ph type="body" sz="quarter" idx="12"/>
          </p:nvPr>
        </p:nvSpPr>
        <p:spPr>
          <a:xfrm>
            <a:off x="384175" y="1214260"/>
            <a:ext cx="8362950" cy="754240"/>
          </a:xfrm>
          <a:ln>
            <a:noFill/>
          </a:ln>
        </p:spPr>
        <p:txBody>
          <a:bodyPr/>
          <a:lstStyle/>
          <a:p>
            <a:pPr marL="0" indent="0"/>
            <a:r>
              <a:rPr lang="en-AU" dirty="0" smtClean="0"/>
              <a:t>Utilising workshops/interviews to collect and manage Project Assessments from stakeholders has timing problems that undermine the value of the information they generate.</a:t>
            </a:r>
          </a:p>
        </p:txBody>
      </p:sp>
      <p:sp>
        <p:nvSpPr>
          <p:cNvPr id="8" name="Isosceles Triangle 7"/>
          <p:cNvSpPr>
            <a:spLocks noChangeAspect="1"/>
          </p:cNvSpPr>
          <p:nvPr/>
        </p:nvSpPr>
        <p:spPr bwMode="auto">
          <a:xfrm rot="10800000">
            <a:off x="971564" y="3344193"/>
            <a:ext cx="192476" cy="320793"/>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600" b="0" i="0" u="none" strike="noStrike" cap="none" normalizeH="0" baseline="0" smtClean="0">
              <a:ln>
                <a:noFill/>
              </a:ln>
              <a:solidFill>
                <a:schemeClr val="tx1"/>
              </a:solidFill>
              <a:effectLst/>
              <a:latin typeface="Arial" charset="0"/>
            </a:endParaRPr>
          </a:p>
        </p:txBody>
      </p:sp>
      <p:sp>
        <p:nvSpPr>
          <p:cNvPr id="9" name="TextBox 8"/>
          <p:cNvSpPr txBox="1">
            <a:spLocks noChangeAspect="1"/>
          </p:cNvSpPr>
          <p:nvPr/>
        </p:nvSpPr>
        <p:spPr>
          <a:xfrm>
            <a:off x="564854" y="2838762"/>
            <a:ext cx="917233" cy="461665"/>
          </a:xfrm>
          <a:prstGeom prst="rect">
            <a:avLst/>
          </a:prstGeom>
          <a:noFill/>
        </p:spPr>
        <p:txBody>
          <a:bodyPr wrap="square" rtlCol="0">
            <a:spAutoFit/>
          </a:bodyPr>
          <a:lstStyle/>
          <a:p>
            <a:pPr algn="ctr"/>
            <a:r>
              <a:rPr lang="en-AU" sz="1200" b="1" dirty="0" smtClean="0"/>
              <a:t>Plan </a:t>
            </a:r>
          </a:p>
          <a:p>
            <a:pPr algn="ctr"/>
            <a:r>
              <a:rPr lang="en-AU" sz="1200" b="1" dirty="0"/>
              <a:t>w</a:t>
            </a:r>
            <a:r>
              <a:rPr lang="en-AU" sz="1200" b="1" dirty="0" smtClean="0"/>
              <a:t>orkshop</a:t>
            </a:r>
            <a:endParaRPr lang="en-AU" sz="1200" b="1" dirty="0"/>
          </a:p>
        </p:txBody>
      </p:sp>
      <p:grpSp>
        <p:nvGrpSpPr>
          <p:cNvPr id="4" name="Group 12"/>
          <p:cNvGrpSpPr>
            <a:grpSpLocks noChangeAspect="1"/>
          </p:cNvGrpSpPr>
          <p:nvPr/>
        </p:nvGrpSpPr>
        <p:grpSpPr>
          <a:xfrm>
            <a:off x="3106725" y="2878008"/>
            <a:ext cx="1134220" cy="786979"/>
            <a:chOff x="1210420" y="2833772"/>
            <a:chExt cx="1272984" cy="883260"/>
          </a:xfrm>
        </p:grpSpPr>
        <p:sp>
          <p:nvSpPr>
            <p:cNvPr id="14" name="Isosceles Triangle 13"/>
            <p:cNvSpPr/>
            <p:nvPr/>
          </p:nvSpPr>
          <p:spPr bwMode="auto">
            <a:xfrm rot="10800000">
              <a:off x="1738899" y="3356992"/>
              <a:ext cx="216024" cy="360040"/>
            </a:xfrm>
            <a:prstGeom prst="triangle">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5" name="TextBox 14"/>
            <p:cNvSpPr txBox="1"/>
            <p:nvPr/>
          </p:nvSpPr>
          <p:spPr>
            <a:xfrm>
              <a:off x="1210420" y="2833772"/>
              <a:ext cx="1272984" cy="518146"/>
            </a:xfrm>
            <a:prstGeom prst="rect">
              <a:avLst/>
            </a:prstGeom>
            <a:noFill/>
          </p:spPr>
          <p:txBody>
            <a:bodyPr wrap="none" rtlCol="0">
              <a:spAutoFit/>
            </a:bodyPr>
            <a:lstStyle/>
            <a:p>
              <a:pPr algn="ctr"/>
              <a:r>
                <a:rPr lang="en-AU" sz="1200" b="1" dirty="0" smtClean="0"/>
                <a:t>Sessions are</a:t>
              </a:r>
            </a:p>
            <a:p>
              <a:pPr algn="ctr"/>
              <a:r>
                <a:rPr lang="en-AU" sz="1200" b="1" dirty="0" smtClean="0"/>
                <a:t>completed</a:t>
              </a:r>
              <a:endParaRPr lang="en-AU" sz="1200" b="1" dirty="0"/>
            </a:p>
          </p:txBody>
        </p:sp>
      </p:grpSp>
      <p:grpSp>
        <p:nvGrpSpPr>
          <p:cNvPr id="6" name="Group 15"/>
          <p:cNvGrpSpPr>
            <a:grpSpLocks noChangeAspect="1"/>
          </p:cNvGrpSpPr>
          <p:nvPr/>
        </p:nvGrpSpPr>
        <p:grpSpPr>
          <a:xfrm>
            <a:off x="6532177" y="2878008"/>
            <a:ext cx="1014370" cy="786979"/>
            <a:chOff x="1277678" y="2833772"/>
            <a:chExt cx="1138469" cy="883260"/>
          </a:xfrm>
        </p:grpSpPr>
        <p:sp>
          <p:nvSpPr>
            <p:cNvPr id="17" name="Isosceles Triangle 16"/>
            <p:cNvSpPr/>
            <p:nvPr/>
          </p:nvSpPr>
          <p:spPr bwMode="auto">
            <a:xfrm rot="10800000">
              <a:off x="1738899" y="3356992"/>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1277678" y="2833772"/>
              <a:ext cx="1138469" cy="518146"/>
            </a:xfrm>
            <a:prstGeom prst="rect">
              <a:avLst/>
            </a:prstGeom>
            <a:noFill/>
          </p:spPr>
          <p:txBody>
            <a:bodyPr wrap="none" rtlCol="0">
              <a:spAutoFit/>
            </a:bodyPr>
            <a:lstStyle/>
            <a:p>
              <a:pPr algn="ctr"/>
              <a:r>
                <a:rPr lang="en-AU" sz="1200" b="1" dirty="0" smtClean="0"/>
                <a:t>Results are</a:t>
              </a:r>
            </a:p>
            <a:p>
              <a:pPr algn="ctr"/>
              <a:r>
                <a:rPr lang="en-AU" sz="1200" b="1" dirty="0" smtClean="0"/>
                <a:t>validated</a:t>
              </a:r>
              <a:endParaRPr lang="en-AU" sz="1200" b="1" dirty="0"/>
            </a:p>
          </p:txBody>
        </p:sp>
      </p:grpSp>
      <p:grpSp>
        <p:nvGrpSpPr>
          <p:cNvPr id="7" name="Group 18"/>
          <p:cNvGrpSpPr>
            <a:grpSpLocks noChangeAspect="1"/>
          </p:cNvGrpSpPr>
          <p:nvPr/>
        </p:nvGrpSpPr>
        <p:grpSpPr>
          <a:xfrm>
            <a:off x="7656976" y="2878008"/>
            <a:ext cx="1014370" cy="786979"/>
            <a:chOff x="1277680" y="2833772"/>
            <a:chExt cx="1138470" cy="883260"/>
          </a:xfrm>
        </p:grpSpPr>
        <p:sp>
          <p:nvSpPr>
            <p:cNvPr id="20" name="Isosceles Triangle 19"/>
            <p:cNvSpPr/>
            <p:nvPr/>
          </p:nvSpPr>
          <p:spPr bwMode="auto">
            <a:xfrm rot="10800000">
              <a:off x="1738899" y="3356992"/>
              <a:ext cx="216024" cy="360040"/>
            </a:xfrm>
            <a:prstGeom prst="triangle">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1277680" y="2833772"/>
              <a:ext cx="1138470" cy="518146"/>
            </a:xfrm>
            <a:prstGeom prst="rect">
              <a:avLst/>
            </a:prstGeom>
            <a:noFill/>
          </p:spPr>
          <p:txBody>
            <a:bodyPr wrap="none" rtlCol="0">
              <a:spAutoFit/>
            </a:bodyPr>
            <a:lstStyle/>
            <a:p>
              <a:pPr algn="ctr"/>
              <a:r>
                <a:rPr lang="en-AU" sz="1200" b="1" dirty="0" smtClean="0">
                  <a:solidFill>
                    <a:srgbClr val="FF0000"/>
                  </a:solidFill>
                </a:rPr>
                <a:t>Results are</a:t>
              </a:r>
            </a:p>
            <a:p>
              <a:pPr algn="ctr"/>
              <a:r>
                <a:rPr lang="en-AU" sz="1200" b="1" dirty="0" smtClean="0">
                  <a:solidFill>
                    <a:srgbClr val="FF0000"/>
                  </a:solidFill>
                </a:rPr>
                <a:t>out of date</a:t>
              </a:r>
              <a:endParaRPr lang="en-AU" sz="1200" b="1" dirty="0">
                <a:solidFill>
                  <a:srgbClr val="FF0000"/>
                </a:solidFill>
              </a:endParaRPr>
            </a:p>
          </p:txBody>
        </p:sp>
      </p:grpSp>
      <p:grpSp>
        <p:nvGrpSpPr>
          <p:cNvPr id="10" name="Group 21"/>
          <p:cNvGrpSpPr>
            <a:grpSpLocks noChangeAspect="1"/>
          </p:cNvGrpSpPr>
          <p:nvPr/>
        </p:nvGrpSpPr>
        <p:grpSpPr>
          <a:xfrm>
            <a:off x="458466" y="4335779"/>
            <a:ext cx="1061508" cy="1336457"/>
            <a:chOff x="2384497" y="4221088"/>
            <a:chExt cx="1191375" cy="1499962"/>
          </a:xfrm>
        </p:grpSpPr>
        <p:sp>
          <p:nvSpPr>
            <p:cNvPr id="23" name="Isosceles Triangle 22"/>
            <p:cNvSpPr/>
            <p:nvPr/>
          </p:nvSpPr>
          <p:spPr bwMode="auto">
            <a:xfrm>
              <a:off x="2872171" y="4221088"/>
              <a:ext cx="216024" cy="360040"/>
            </a:xfrm>
            <a:prstGeom prst="triangle">
              <a:avLst/>
            </a:prstGeom>
            <a:solidFill>
              <a:schemeClr val="accent5"/>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2384497" y="4581128"/>
              <a:ext cx="1191375" cy="1139922"/>
            </a:xfrm>
            <a:prstGeom prst="rect">
              <a:avLst/>
            </a:prstGeom>
            <a:noFill/>
          </p:spPr>
          <p:txBody>
            <a:bodyPr wrap="none" rtlCol="0">
              <a:spAutoFit/>
            </a:bodyPr>
            <a:lstStyle/>
            <a:p>
              <a:pPr algn="ctr"/>
              <a:r>
                <a:rPr lang="en-AU" sz="1200" b="1" dirty="0" smtClean="0"/>
                <a:t>Configure</a:t>
              </a:r>
            </a:p>
            <a:p>
              <a:pPr algn="ctr"/>
              <a:r>
                <a:rPr lang="en-AU" sz="1200" b="1" dirty="0" smtClean="0"/>
                <a:t>assessment</a:t>
              </a:r>
            </a:p>
            <a:p>
              <a:pPr algn="ctr"/>
              <a:r>
                <a:rPr lang="en-AU" sz="1200" b="1" dirty="0" smtClean="0"/>
                <a:t>design and</a:t>
              </a:r>
            </a:p>
            <a:p>
              <a:pPr algn="ctr"/>
              <a:r>
                <a:rPr lang="en-AU" sz="1200" b="1" dirty="0" smtClean="0"/>
                <a:t>begin</a:t>
              </a:r>
            </a:p>
            <a:p>
              <a:pPr algn="ctr"/>
              <a:r>
                <a:rPr lang="en-AU" sz="1200" b="1" dirty="0" smtClean="0"/>
                <a:t>assessment</a:t>
              </a:r>
            </a:p>
          </p:txBody>
        </p:sp>
      </p:grpSp>
      <p:grpSp>
        <p:nvGrpSpPr>
          <p:cNvPr id="11" name="Group 24"/>
          <p:cNvGrpSpPr>
            <a:grpSpLocks noChangeAspect="1"/>
          </p:cNvGrpSpPr>
          <p:nvPr/>
        </p:nvGrpSpPr>
        <p:grpSpPr>
          <a:xfrm>
            <a:off x="1845460" y="4335778"/>
            <a:ext cx="1247582" cy="1336455"/>
            <a:chOff x="2280077" y="4221088"/>
            <a:chExt cx="1400214" cy="1499960"/>
          </a:xfrm>
        </p:grpSpPr>
        <p:sp>
          <p:nvSpPr>
            <p:cNvPr id="26" name="Isosceles Triangle 25"/>
            <p:cNvSpPr/>
            <p:nvPr/>
          </p:nvSpPr>
          <p:spPr bwMode="auto">
            <a:xfrm>
              <a:off x="2872171" y="4221088"/>
              <a:ext cx="216024" cy="360040"/>
            </a:xfrm>
            <a:prstGeom prst="triangle">
              <a:avLst/>
            </a:prstGeom>
            <a:solidFill>
              <a:srgbClr val="00B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2280077" y="4581127"/>
              <a:ext cx="1400214" cy="1139921"/>
            </a:xfrm>
            <a:prstGeom prst="rect">
              <a:avLst/>
            </a:prstGeom>
            <a:noFill/>
          </p:spPr>
          <p:txBody>
            <a:bodyPr wrap="none" rtlCol="0">
              <a:spAutoFit/>
            </a:bodyPr>
            <a:lstStyle/>
            <a:p>
              <a:pPr algn="ctr"/>
              <a:r>
                <a:rPr lang="en-AU" sz="1200" b="1" dirty="0" smtClean="0"/>
                <a:t>Assessment</a:t>
              </a:r>
            </a:p>
            <a:p>
              <a:pPr algn="ctr"/>
              <a:r>
                <a:rPr lang="en-AU" sz="1200" b="1" dirty="0" smtClean="0"/>
                <a:t>Organisation</a:t>
              </a:r>
            </a:p>
            <a:p>
              <a:pPr algn="ctr"/>
              <a:r>
                <a:rPr lang="en-AU" sz="1200" b="1" dirty="0" smtClean="0"/>
                <a:t>Wide with ALL</a:t>
              </a:r>
            </a:p>
            <a:p>
              <a:pPr algn="ctr"/>
              <a:r>
                <a:rPr lang="en-AU" sz="1200" b="1" dirty="0" smtClean="0"/>
                <a:t>Employees is </a:t>
              </a:r>
            </a:p>
            <a:p>
              <a:pPr algn="ctr"/>
              <a:r>
                <a:rPr lang="en-AU" sz="1200" b="1" dirty="0" smtClean="0"/>
                <a:t>complete</a:t>
              </a:r>
              <a:endParaRPr lang="en-AU" sz="1200" b="1" dirty="0"/>
            </a:p>
          </p:txBody>
        </p:sp>
      </p:grpSp>
      <p:grpSp>
        <p:nvGrpSpPr>
          <p:cNvPr id="12" name="Group 27"/>
          <p:cNvGrpSpPr>
            <a:grpSpLocks noChangeAspect="1"/>
          </p:cNvGrpSpPr>
          <p:nvPr/>
        </p:nvGrpSpPr>
        <p:grpSpPr>
          <a:xfrm>
            <a:off x="7502486" y="4312295"/>
            <a:ext cx="1345784" cy="1151789"/>
            <a:chOff x="2237557" y="4221088"/>
            <a:chExt cx="1510430" cy="1292701"/>
          </a:xfrm>
        </p:grpSpPr>
        <p:sp>
          <p:nvSpPr>
            <p:cNvPr id="29" name="Isosceles Triangle 28"/>
            <p:cNvSpPr/>
            <p:nvPr/>
          </p:nvSpPr>
          <p:spPr bwMode="auto">
            <a:xfrm>
              <a:off x="2872171" y="4221088"/>
              <a:ext cx="216024" cy="360040"/>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0" name="TextBox 29"/>
            <p:cNvSpPr txBox="1"/>
            <p:nvPr/>
          </p:nvSpPr>
          <p:spPr>
            <a:xfrm>
              <a:off x="2237557" y="4581126"/>
              <a:ext cx="1510430" cy="932663"/>
            </a:xfrm>
            <a:prstGeom prst="rect">
              <a:avLst/>
            </a:prstGeom>
            <a:noFill/>
          </p:spPr>
          <p:txBody>
            <a:bodyPr wrap="square" rtlCol="0">
              <a:spAutoFit/>
            </a:bodyPr>
            <a:lstStyle/>
            <a:p>
              <a:pPr algn="ctr"/>
              <a:r>
                <a:rPr lang="en-AU" sz="1200" b="1" dirty="0" smtClean="0"/>
                <a:t>Automatic</a:t>
              </a:r>
            </a:p>
            <a:p>
              <a:pPr algn="ctr"/>
              <a:r>
                <a:rPr lang="en-AU" sz="1200" b="1" dirty="0" smtClean="0"/>
                <a:t>refresh of </a:t>
              </a:r>
            </a:p>
            <a:p>
              <a:pPr algn="ctr"/>
              <a:r>
                <a:rPr lang="en-AU" sz="1200" b="1" dirty="0" smtClean="0"/>
                <a:t>Information triggered</a:t>
              </a:r>
            </a:p>
          </p:txBody>
        </p:sp>
      </p:grpSp>
      <p:grpSp>
        <p:nvGrpSpPr>
          <p:cNvPr id="13" name="Group 30"/>
          <p:cNvGrpSpPr>
            <a:grpSpLocks noChangeAspect="1"/>
          </p:cNvGrpSpPr>
          <p:nvPr/>
        </p:nvGrpSpPr>
        <p:grpSpPr>
          <a:xfrm>
            <a:off x="4821303" y="2865848"/>
            <a:ext cx="1014370" cy="799139"/>
            <a:chOff x="1277676" y="2820124"/>
            <a:chExt cx="1138470" cy="896908"/>
          </a:xfrm>
        </p:grpSpPr>
        <p:sp>
          <p:nvSpPr>
            <p:cNvPr id="32" name="Isosceles Triangle 31"/>
            <p:cNvSpPr/>
            <p:nvPr/>
          </p:nvSpPr>
          <p:spPr bwMode="auto">
            <a:xfrm rot="10800000">
              <a:off x="1738899" y="3356992"/>
              <a:ext cx="216024" cy="360040"/>
            </a:xfrm>
            <a:prstGeom prst="triangle">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AU" sz="12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1277676" y="2820124"/>
              <a:ext cx="1138470" cy="518146"/>
            </a:xfrm>
            <a:prstGeom prst="rect">
              <a:avLst/>
            </a:prstGeom>
            <a:noFill/>
          </p:spPr>
          <p:txBody>
            <a:bodyPr wrap="none" rtlCol="0">
              <a:spAutoFit/>
            </a:bodyPr>
            <a:lstStyle/>
            <a:p>
              <a:pPr algn="ctr"/>
              <a:r>
                <a:rPr lang="en-AU" sz="1200" b="1" dirty="0" smtClean="0"/>
                <a:t>Results are </a:t>
              </a:r>
            </a:p>
            <a:p>
              <a:pPr algn="ctr"/>
              <a:r>
                <a:rPr lang="en-AU" sz="1200" b="1" dirty="0" smtClean="0"/>
                <a:t>analysed</a:t>
              </a:r>
              <a:endParaRPr lang="en-AU" sz="1200" b="1" dirty="0"/>
            </a:p>
          </p:txBody>
        </p:sp>
      </p:grpSp>
      <p:sp>
        <p:nvSpPr>
          <p:cNvPr id="40" name="Rectangle 39"/>
          <p:cNvSpPr/>
          <p:nvPr/>
        </p:nvSpPr>
        <p:spPr>
          <a:xfrm>
            <a:off x="250665" y="2244404"/>
            <a:ext cx="8518513" cy="483484"/>
          </a:xfrm>
          <a:prstGeom prst="rect">
            <a:avLst/>
          </a:prstGeom>
          <a:solidFill>
            <a:schemeClr val="bg1">
              <a:lumMod val="50000"/>
            </a:schemeClr>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Workshop Approach</a:t>
            </a:r>
            <a:endParaRPr lang="en-AU" b="1" dirty="0"/>
          </a:p>
        </p:txBody>
      </p:sp>
      <p:sp>
        <p:nvSpPr>
          <p:cNvPr id="41" name="Rectangle 40"/>
          <p:cNvSpPr/>
          <p:nvPr/>
        </p:nvSpPr>
        <p:spPr>
          <a:xfrm>
            <a:off x="250665" y="5698631"/>
            <a:ext cx="8518513" cy="483484"/>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Specializ Approach</a:t>
            </a:r>
            <a:endParaRPr lang="en-AU" b="1" dirty="0"/>
          </a:p>
        </p:txBody>
      </p:sp>
      <p:grpSp>
        <p:nvGrpSpPr>
          <p:cNvPr id="16" name="Group 42"/>
          <p:cNvGrpSpPr/>
          <p:nvPr/>
        </p:nvGrpSpPr>
        <p:grpSpPr>
          <a:xfrm>
            <a:off x="5004523" y="4656183"/>
            <a:ext cx="961369" cy="819613"/>
            <a:chOff x="7560860" y="1390246"/>
            <a:chExt cx="1320541" cy="1125823"/>
          </a:xfrm>
        </p:grpSpPr>
        <p:sp>
          <p:nvSpPr>
            <p:cNvPr id="44" name="Rectangle 43"/>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45" name="TextBox 44"/>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46" name="TextBox 45"/>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47" name="Straight Connector 46"/>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42370" y="2249893"/>
            <a:ext cx="8522208" cy="1707615"/>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930" y="3965124"/>
            <a:ext cx="8522208" cy="220961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5"/>
          <p:cNvGraphicFramePr>
            <a:graphicFrameLocks noChangeAspect="1"/>
          </p:cNvGraphicFramePr>
          <p:nvPr>
            <p:extLst>
              <p:ext uri="{D42A27DB-BD31-4B8C-83A1-F6EECF244321}">
                <p14:modId xmlns:p14="http://schemas.microsoft.com/office/powerpoint/2010/main" val="3209206533"/>
              </p:ext>
            </p:extLst>
          </p:nvPr>
        </p:nvGraphicFramePr>
        <p:xfrm>
          <a:off x="991550" y="3723494"/>
          <a:ext cx="7530835" cy="478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46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 of Workshop and Specializ approaches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373338987"/>
              </p:ext>
            </p:extLst>
          </p:nvPr>
        </p:nvGraphicFramePr>
        <p:xfrm>
          <a:off x="284319" y="945692"/>
          <a:ext cx="5372732" cy="3596772"/>
        </p:xfrm>
        <a:graphic>
          <a:graphicData uri="http://schemas.openxmlformats.org/drawingml/2006/table">
            <a:tbl>
              <a:tblPr firstRow="1" bandRow="1">
                <a:tableStyleId>{5A111915-BE36-4E01-A7E5-04B1672EAD32}</a:tableStyleId>
              </a:tblPr>
              <a:tblGrid>
                <a:gridCol w="3573770"/>
                <a:gridCol w="899481"/>
                <a:gridCol w="899481"/>
              </a:tblGrid>
              <a:tr h="415012">
                <a:tc>
                  <a:txBody>
                    <a:bodyPr/>
                    <a:lstStyle/>
                    <a:p>
                      <a:pPr algn="ctr"/>
                      <a:r>
                        <a:rPr lang="en-AU" sz="1100" b="1" dirty="0" smtClean="0"/>
                        <a:t>Activity</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Specializ</a:t>
                      </a:r>
                      <a:endParaRPr lang="en-AU" sz="1100" b="1" dirty="0"/>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algn="ctr"/>
                      <a:r>
                        <a:rPr lang="en-AU" sz="1100" b="1" dirty="0" smtClean="0"/>
                        <a:t>Workshop</a:t>
                      </a:r>
                    </a:p>
                  </a:txBody>
                  <a:tcPr marL="83002" marR="83002" marT="41501" marB="41501"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r>
              <a:tr h="318176">
                <a:tc>
                  <a:txBody>
                    <a:bodyPr/>
                    <a:lstStyle/>
                    <a:p>
                      <a:r>
                        <a:rPr lang="en-AU" sz="1100" dirty="0" smtClean="0"/>
                        <a:t>Assessment company wide</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Quick and easy</a:t>
                      </a:r>
                      <a:r>
                        <a:rPr lang="en-AU" sz="1100" baseline="0" dirty="0" smtClean="0"/>
                        <a:t> to complete</a:t>
                      </a:r>
                      <a:endParaRPr lang="en-AU" sz="1100" dirty="0" smtClean="0"/>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Anonymous technique that avoids groupthink</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Quantifiable results</a:t>
                      </a: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Guaranteed consensus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baseline="0" dirty="0" smtClean="0"/>
                        <a:t>Scheduling participants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Uses populations of</a:t>
                      </a:r>
                      <a:r>
                        <a:rPr lang="en-AU" sz="1100" baseline="0" dirty="0" smtClean="0"/>
                        <a:t> employees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Common framework for responses</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Allows</a:t>
                      </a:r>
                      <a:r>
                        <a:rPr lang="en-AU" sz="1100" baseline="0" dirty="0" smtClean="0"/>
                        <a:t> users to respond to each other’s input iteratively</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8176">
                <a:tc>
                  <a:txBody>
                    <a:bodyPr/>
                    <a:lstStyle/>
                    <a:p>
                      <a:r>
                        <a:rPr lang="en-AU" sz="1100" dirty="0" smtClean="0"/>
                        <a:t>Participant buy in and sign off</a:t>
                      </a:r>
                      <a:endParaRPr lang="en-AU" sz="1100" dirty="0" smtClean="0">
                        <a:solidFill>
                          <a:schemeClr val="tx1"/>
                        </a:solidFill>
                      </a:endParaRPr>
                    </a:p>
                  </a:txBody>
                  <a:tcPr marL="83002" marR="83002" marT="41501" marB="41501">
                    <a:lnL w="12700" cap="flat" cmpd="sng" algn="ctr">
                      <a:solidFill>
                        <a:schemeClr val="accent5"/>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AU" sz="1500" dirty="0"/>
                    </a:p>
                  </a:txBody>
                  <a:tcPr marL="83002" marR="83002" marT="41501" marB="41501">
                    <a:lnL w="3175" cap="flat" cmpd="sng" algn="ctr">
                      <a:solidFill>
                        <a:schemeClr val="tx2"/>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9525" cap="flat" cmpd="sng" algn="ctr">
                      <a:noFill/>
                      <a:prstDash val="soli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8" name="Group 27"/>
          <p:cNvGrpSpPr/>
          <p:nvPr/>
        </p:nvGrpSpPr>
        <p:grpSpPr>
          <a:xfrm>
            <a:off x="4149439" y="1314189"/>
            <a:ext cx="1194932" cy="3365362"/>
            <a:chOff x="4685343" y="1978924"/>
            <a:chExt cx="1316404" cy="3707471"/>
          </a:xfrm>
        </p:grpSpPr>
        <p:grpSp>
          <p:nvGrpSpPr>
            <p:cNvPr id="16" name="Group 15"/>
            <p:cNvGrpSpPr/>
            <p:nvPr/>
          </p:nvGrpSpPr>
          <p:grpSpPr>
            <a:xfrm>
              <a:off x="4685343" y="1978924"/>
              <a:ext cx="390876" cy="3707471"/>
              <a:chOff x="4753583" y="2101756"/>
              <a:chExt cx="390876" cy="3707471"/>
            </a:xfrm>
          </p:grpSpPr>
          <p:sp>
            <p:nvSpPr>
              <p:cNvPr id="5" name="TextBox 4"/>
              <p:cNvSpPr txBox="1"/>
              <p:nvPr/>
            </p:nvSpPr>
            <p:spPr>
              <a:xfrm>
                <a:off x="4753583" y="2101756"/>
                <a:ext cx="390876"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6" name="TextBox 5"/>
              <p:cNvSpPr txBox="1"/>
              <p:nvPr/>
            </p:nvSpPr>
            <p:spPr>
              <a:xfrm>
                <a:off x="4753583" y="2445228"/>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7" name="TextBox 6"/>
              <p:cNvSpPr txBox="1"/>
              <p:nvPr/>
            </p:nvSpPr>
            <p:spPr>
              <a:xfrm>
                <a:off x="4753583" y="280007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8" name="TextBox 7"/>
              <p:cNvSpPr txBox="1"/>
              <p:nvPr/>
            </p:nvSpPr>
            <p:spPr>
              <a:xfrm>
                <a:off x="4753583" y="315492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9" name="TextBox 8"/>
              <p:cNvSpPr txBox="1"/>
              <p:nvPr/>
            </p:nvSpPr>
            <p:spPr>
              <a:xfrm>
                <a:off x="4753583" y="3509773"/>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0" name="TextBox 9"/>
              <p:cNvSpPr txBox="1"/>
              <p:nvPr/>
            </p:nvSpPr>
            <p:spPr>
              <a:xfrm>
                <a:off x="4753583" y="3850972"/>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1" name="TextBox 10"/>
              <p:cNvSpPr txBox="1"/>
              <p:nvPr/>
            </p:nvSpPr>
            <p:spPr>
              <a:xfrm>
                <a:off x="4753583" y="42058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2" name="TextBox 11"/>
              <p:cNvSpPr txBox="1"/>
              <p:nvPr/>
            </p:nvSpPr>
            <p:spPr>
              <a:xfrm>
                <a:off x="4753583" y="4547020"/>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4" name="TextBox 13"/>
              <p:cNvSpPr txBox="1"/>
              <p:nvPr/>
            </p:nvSpPr>
            <p:spPr>
              <a:xfrm>
                <a:off x="4753583" y="4899596"/>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sp>
            <p:nvSpPr>
              <p:cNvPr id="15" name="TextBox 14"/>
              <p:cNvSpPr txBox="1"/>
              <p:nvPr/>
            </p:nvSpPr>
            <p:spPr>
              <a:xfrm>
                <a:off x="4753583" y="5254444"/>
                <a:ext cx="390875" cy="554783"/>
              </a:xfrm>
              <a:prstGeom prst="rect">
                <a:avLst/>
              </a:prstGeom>
              <a:noFill/>
            </p:spPr>
            <p:txBody>
              <a:bodyPr wrap="none" lIns="36000" tIns="36000" rIns="36000" bIns="36000" rtlCol="0">
                <a:spAutoFit/>
              </a:bodyPr>
              <a:lstStyle/>
              <a:p>
                <a:pPr marL="171450" indent="-171450">
                  <a:buFont typeface="Wingdings" pitchFamily="2" charset="2"/>
                  <a:buChar char="ü"/>
                </a:pPr>
                <a:r>
                  <a:rPr lang="en-AU" sz="2800" b="1" dirty="0">
                    <a:solidFill>
                      <a:srgbClr val="00B050"/>
                    </a:solidFill>
                  </a:rPr>
                  <a:t> </a:t>
                </a:r>
              </a:p>
            </p:txBody>
          </p:sp>
        </p:grpSp>
        <p:grpSp>
          <p:nvGrpSpPr>
            <p:cNvPr id="27" name="Group 26"/>
            <p:cNvGrpSpPr/>
            <p:nvPr/>
          </p:nvGrpSpPr>
          <p:grpSpPr>
            <a:xfrm>
              <a:off x="5663810" y="2023066"/>
              <a:ext cx="337937" cy="3503005"/>
              <a:chOff x="5663810" y="2023066"/>
              <a:chExt cx="337937" cy="3503005"/>
            </a:xfrm>
          </p:grpSpPr>
          <p:sp>
            <p:nvSpPr>
              <p:cNvPr id="17" name="Multiply 16"/>
              <p:cNvSpPr/>
              <p:nvPr/>
            </p:nvSpPr>
            <p:spPr>
              <a:xfrm>
                <a:off x="5663810" y="20230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Multiply 17"/>
              <p:cNvSpPr/>
              <p:nvPr/>
            </p:nvSpPr>
            <p:spPr>
              <a:xfrm>
                <a:off x="5663810" y="2364266"/>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Multiply 18"/>
              <p:cNvSpPr/>
              <p:nvPr/>
            </p:nvSpPr>
            <p:spPr>
              <a:xfrm>
                <a:off x="5663810" y="2719114"/>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Multiply 19"/>
              <p:cNvSpPr/>
              <p:nvPr/>
            </p:nvSpPr>
            <p:spPr>
              <a:xfrm>
                <a:off x="5663810" y="30739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Multiply 20"/>
              <p:cNvSpPr/>
              <p:nvPr/>
            </p:nvSpPr>
            <p:spPr>
              <a:xfrm>
                <a:off x="5663810" y="3415162"/>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Multiply 21"/>
              <p:cNvSpPr/>
              <p:nvPr/>
            </p:nvSpPr>
            <p:spPr>
              <a:xfrm>
                <a:off x="5663810" y="3770010"/>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Multiply 22"/>
              <p:cNvSpPr/>
              <p:nvPr/>
            </p:nvSpPr>
            <p:spPr>
              <a:xfrm>
                <a:off x="5663810" y="411964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Multiply 23"/>
              <p:cNvSpPr/>
              <p:nvPr/>
            </p:nvSpPr>
            <p:spPr>
              <a:xfrm>
                <a:off x="5663810" y="447126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Multiply 24"/>
              <p:cNvSpPr/>
              <p:nvPr/>
            </p:nvSpPr>
            <p:spPr>
              <a:xfrm>
                <a:off x="5663810" y="4823839"/>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Multiply 25"/>
              <p:cNvSpPr/>
              <p:nvPr/>
            </p:nvSpPr>
            <p:spPr>
              <a:xfrm>
                <a:off x="5663810" y="5171223"/>
                <a:ext cx="337937" cy="354848"/>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33" name="Text Placeholder 2"/>
          <p:cNvSpPr>
            <a:spLocks noGrp="1"/>
          </p:cNvSpPr>
          <p:nvPr>
            <p:ph type="body" sz="quarter" idx="12"/>
          </p:nvPr>
        </p:nvSpPr>
        <p:spPr>
          <a:xfrm>
            <a:off x="270682" y="4712116"/>
            <a:ext cx="8632020" cy="1561684"/>
          </a:xfr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spcBef>
                <a:spcPct val="0"/>
              </a:spcBef>
              <a:spcAft>
                <a:spcPct val="0"/>
              </a:spcAft>
              <a:buFont typeface="Wingdings" pitchFamily="2" charset="2"/>
              <a:buChar char="ü"/>
            </a:pPr>
            <a:r>
              <a:rPr lang="en-AU" sz="1400" b="1" dirty="0">
                <a:solidFill>
                  <a:schemeClr val="lt1"/>
                </a:solidFill>
              </a:rPr>
              <a:t>Specializ is based on a consensus building algorithm to ensure that the minimum required levels of consensus are met efficiently, effectively and with as little disruption to participants as possible. </a:t>
            </a:r>
          </a:p>
          <a:p>
            <a:pPr>
              <a:spcBef>
                <a:spcPct val="0"/>
              </a:spcBef>
              <a:spcAft>
                <a:spcPct val="0"/>
              </a:spcAft>
              <a:buFont typeface="Wingdings" pitchFamily="2" charset="2"/>
              <a:buChar char="ü"/>
            </a:pPr>
            <a:r>
              <a:rPr lang="en-AU" sz="1400" b="1" dirty="0">
                <a:solidFill>
                  <a:schemeClr val="lt1"/>
                </a:solidFill>
              </a:rPr>
              <a:t>Organisations have saved thousands of dollars using Specializ to determine risk mitigation budgets. </a:t>
            </a:r>
          </a:p>
          <a:p>
            <a:pPr>
              <a:spcBef>
                <a:spcPct val="0"/>
              </a:spcBef>
              <a:spcAft>
                <a:spcPct val="0"/>
              </a:spcAft>
              <a:buFont typeface="Wingdings" pitchFamily="2" charset="2"/>
              <a:buChar char="ü"/>
            </a:pPr>
            <a:r>
              <a:rPr lang="en-AU" sz="1400" b="1" dirty="0">
                <a:solidFill>
                  <a:schemeClr val="lt1"/>
                </a:solidFill>
              </a:rPr>
              <a:t>Stakeholder buy-in and agreement is reached before any </a:t>
            </a:r>
            <a:r>
              <a:rPr lang="en-AU" sz="1400" b="1" dirty="0" smtClean="0">
                <a:solidFill>
                  <a:schemeClr val="lt1"/>
                </a:solidFill>
              </a:rPr>
              <a:t>assessment </a:t>
            </a:r>
            <a:r>
              <a:rPr lang="en-AU" sz="1400" b="1" dirty="0">
                <a:solidFill>
                  <a:schemeClr val="lt1"/>
                </a:solidFill>
              </a:rPr>
              <a:t>is closed</a:t>
            </a:r>
          </a:p>
        </p:txBody>
      </p:sp>
      <p:graphicFrame>
        <p:nvGraphicFramePr>
          <p:cNvPr id="3" name="Table 2"/>
          <p:cNvGraphicFramePr>
            <a:graphicFrameLocks noGrp="1"/>
          </p:cNvGraphicFramePr>
          <p:nvPr>
            <p:extLst>
              <p:ext uri="{D42A27DB-BD31-4B8C-83A1-F6EECF244321}">
                <p14:modId xmlns:p14="http://schemas.microsoft.com/office/powerpoint/2010/main" val="3591628143"/>
              </p:ext>
            </p:extLst>
          </p:nvPr>
        </p:nvGraphicFramePr>
        <p:xfrm>
          <a:off x="5829300" y="948643"/>
          <a:ext cx="3060700" cy="3603543"/>
        </p:xfrm>
        <a:graphic>
          <a:graphicData uri="http://schemas.openxmlformats.org/drawingml/2006/table">
            <a:tbl>
              <a:tblPr firstRow="1" bandRow="1">
                <a:tableStyleId>{58DD5831-5125-4D1D-A9A5-347843CA56AB}</a:tableStyleId>
              </a:tblPr>
              <a:tblGrid>
                <a:gridCol w="3060700"/>
              </a:tblGrid>
              <a:tr h="194522">
                <a:tc>
                  <a:txBody>
                    <a:bodyPr/>
                    <a:lstStyle/>
                    <a:p>
                      <a:pPr algn="ctr"/>
                      <a:r>
                        <a:rPr lang="en-AU" sz="1610" dirty="0" smtClean="0">
                          <a:solidFill>
                            <a:schemeClr val="bg1"/>
                          </a:solidFill>
                        </a:rPr>
                        <a:t>Specializ</a:t>
                      </a:r>
                      <a:r>
                        <a:rPr lang="en-AU" sz="1610" baseline="0" dirty="0" smtClean="0">
                          <a:solidFill>
                            <a:schemeClr val="bg1"/>
                          </a:solidFill>
                        </a:rPr>
                        <a:t> Benefits</a:t>
                      </a:r>
                      <a:endParaRPr lang="en-AU" sz="1610" dirty="0">
                        <a:solidFill>
                          <a:schemeClr val="bg1"/>
                        </a:solidFill>
                      </a:endParaRP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solidFill>
                  </a:tcPr>
                </a:tc>
              </a:tr>
              <a:tr h="499441">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Is a structured quantitative solution to enterprise risk assessment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Provides rich, contextual health and safety attribute data quicker and with less effort</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Uses populations of users, not samples, to give your organisation the most accurate picture of your risk landscape</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Quantifies consensus per stream of risk</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7849">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sz="1300" dirty="0" smtClean="0">
                          <a:solidFill>
                            <a:schemeClr val="accent5"/>
                          </a:solidFill>
                        </a:rPr>
                        <a:t>Takes a bottom up approach allowing theoretically infinite number of risk registers to be created and maintained</a:t>
                      </a:r>
                    </a:p>
                  </a:txBody>
                  <a:tcPr>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1751324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Requirements gathering in Specializ</a:t>
            </a:r>
            <a:endParaRPr lang="en-AU" dirty="0"/>
          </a:p>
        </p:txBody>
      </p:sp>
      <p:sp>
        <p:nvSpPr>
          <p:cNvPr id="3" name="Text Placeholder 2"/>
          <p:cNvSpPr>
            <a:spLocks noGrp="1"/>
          </p:cNvSpPr>
          <p:nvPr>
            <p:ph type="body" sz="quarter" idx="12"/>
          </p:nvPr>
        </p:nvSpPr>
        <p:spPr/>
        <p:txBody>
          <a:bodyPr/>
          <a:lstStyle/>
          <a:p>
            <a:pPr marL="0" indent="0"/>
            <a:r>
              <a:rPr lang="en-AU" dirty="0" smtClean="0"/>
              <a:t>Requirements gathering and validation are typically two distinct tasks that are both very difficult to get right the first time. Even the top consulting firms in the world have line item contingencies up to 500% when requirements definition and validation are involved.</a:t>
            </a:r>
          </a:p>
          <a:p>
            <a:pPr marL="0" indent="0"/>
            <a:r>
              <a:rPr lang="en-AU" dirty="0" smtClean="0"/>
              <a:t>The process is difficult for one main reason, it is cost prohibitive to include all employees with stakeholders with pertinent information – at least it was until Specializ came along.</a:t>
            </a:r>
          </a:p>
          <a:p>
            <a:pPr marL="0" indent="0"/>
            <a:r>
              <a:rPr lang="en-AU" dirty="0" smtClean="0"/>
              <a:t>Specializ combines the requirements definition and validation phases into one process that elicits requirements, per area, from a population of interested stakeholders. Specializ uses an information elicitation process that allows participants to see and respond to each other anonymously in an iterative process until consensus is reached.</a:t>
            </a:r>
            <a:endParaRPr lang="en-AU" dirty="0"/>
          </a:p>
        </p:txBody>
      </p:sp>
    </p:spTree>
    <p:extLst>
      <p:ext uri="{BB962C8B-B14F-4D97-AF65-F5344CB8AC3E}">
        <p14:creationId xmlns:p14="http://schemas.microsoft.com/office/powerpoint/2010/main" val="242764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risk</a:t>
            </a:r>
            <a:endParaRPr lang="en-AU" dirty="0"/>
          </a:p>
        </p:txBody>
      </p:sp>
      <p:sp>
        <p:nvSpPr>
          <p:cNvPr id="3" name="Text Placeholder 2"/>
          <p:cNvSpPr>
            <a:spLocks noGrp="1"/>
          </p:cNvSpPr>
          <p:nvPr>
            <p:ph type="body" sz="quarter" idx="12"/>
          </p:nvPr>
        </p:nvSpPr>
        <p:spPr/>
        <p:txBody>
          <a:bodyPr/>
          <a:lstStyle/>
          <a:p>
            <a:pPr marL="0" indent="0"/>
            <a:r>
              <a:rPr lang="en-AU" dirty="0" smtClean="0"/>
              <a:t>Project risk may be assessed at the requirement and project levels by the stakeholders with the most knowledge pertaining to the risks underlying the project. Just like the requirements definition process, risk assessment arrives at consensus for each risk as well as any number of associated attributes such as impact and likelihood.</a:t>
            </a:r>
          </a:p>
          <a:p>
            <a:pPr marL="0" indent="0"/>
            <a:r>
              <a:rPr lang="en-AU" dirty="0"/>
              <a:t>Specializ gives stakeholders the ability to iteratively rate the risks in one or more areas in which they have expertise to gain a complete picture of risk from all appropriate stakeholders and gain consensus on those risks. </a:t>
            </a:r>
          </a:p>
          <a:p>
            <a:pPr marL="0" indent="0"/>
            <a:endParaRPr lang="en-AU" dirty="0" smtClean="0"/>
          </a:p>
        </p:txBody>
      </p:sp>
    </p:spTree>
    <p:extLst>
      <p:ext uri="{BB962C8B-B14F-4D97-AF65-F5344CB8AC3E}">
        <p14:creationId xmlns:p14="http://schemas.microsoft.com/office/powerpoint/2010/main" val="128486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assurance on requirements</a:t>
            </a:r>
            <a:endParaRPr lang="en-AU" dirty="0"/>
          </a:p>
        </p:txBody>
      </p:sp>
      <p:sp>
        <p:nvSpPr>
          <p:cNvPr id="3" name="Text Placeholder 2"/>
          <p:cNvSpPr>
            <a:spLocks noGrp="1"/>
          </p:cNvSpPr>
          <p:nvPr>
            <p:ph type="body" sz="quarter" idx="12"/>
          </p:nvPr>
        </p:nvSpPr>
        <p:spPr/>
        <p:txBody>
          <a:bodyPr/>
          <a:lstStyle/>
          <a:p>
            <a:pPr marL="0" indent="0"/>
            <a:r>
              <a:rPr lang="en-AU" dirty="0" smtClean="0"/>
              <a:t>Specializ assists in project assurance by validating that the requirements have been met and are signed off by the appropriate stakeholders. This process may be initiated at specific intervals automatically by Specializ.</a:t>
            </a:r>
          </a:p>
          <a:p>
            <a:pPr marL="0" indent="0"/>
            <a:r>
              <a:rPr lang="en-AU" dirty="0" smtClean="0"/>
              <a:t>Specializ can periodically obtain project assurance to the exact group of stakeholders that previously developed and agreed upon the requirements by evaluating the current’s project solution’s adherence to the requirements.</a:t>
            </a:r>
          </a:p>
        </p:txBody>
      </p:sp>
    </p:spTree>
    <p:extLst>
      <p:ext uri="{BB962C8B-B14F-4D97-AF65-F5344CB8AC3E}">
        <p14:creationId xmlns:p14="http://schemas.microsoft.com/office/powerpoint/2010/main" val="22775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13526988"/>
              </p:ext>
            </p:extLst>
          </p:nvPr>
        </p:nvGraphicFramePr>
        <p:xfrm>
          <a:off x="2201334" y="3302001"/>
          <a:ext cx="4690533" cy="2666150"/>
        </p:xfrm>
        <a:graphic>
          <a:graphicData uri="http://schemas.openxmlformats.org/drawingml/2006/table">
            <a:tbl>
              <a:tblPr firstRow="1" bandRow="1">
                <a:tableStyleId>{58DD5831-5125-4D1D-A9A5-347843CA56AB}</a:tableStyleId>
              </a:tblPr>
              <a:tblGrid>
                <a:gridCol w="4690533"/>
              </a:tblGrid>
              <a:tr h="441110">
                <a:tc>
                  <a:txBody>
                    <a:bodyPr/>
                    <a:lstStyle/>
                    <a:p>
                      <a:r>
                        <a:rPr lang="en-AU" dirty="0" smtClean="0"/>
                        <a:t>Item</a:t>
                      </a:r>
                      <a:endParaRPr lang="en-AU" dirty="0"/>
                    </a:p>
                  </a:txBody>
                  <a:tcPr/>
                </a:tc>
              </a:tr>
              <a:tr h="370840">
                <a:tc>
                  <a:txBody>
                    <a:bodyPr/>
                    <a:lstStyle/>
                    <a:p>
                      <a:r>
                        <a:rPr lang="en-AU" dirty="0" smtClean="0"/>
                        <a:t>Case</a:t>
                      </a:r>
                      <a:r>
                        <a:rPr lang="en-AU" baseline="0" dirty="0" smtClean="0"/>
                        <a:t> study (BNH Bank)</a:t>
                      </a:r>
                      <a:endParaRPr lang="en-AU" dirty="0"/>
                    </a:p>
                  </a:txBody>
                  <a:tcPr/>
                </a:tc>
              </a:tr>
              <a:tr h="370840">
                <a:tc>
                  <a:txBody>
                    <a:bodyPr/>
                    <a:lstStyle/>
                    <a:p>
                      <a:r>
                        <a:rPr lang="en-AU" dirty="0" smtClean="0"/>
                        <a:t>Overview of the solution</a:t>
                      </a:r>
                      <a:endParaRPr lang="en-AU" dirty="0"/>
                    </a:p>
                  </a:txBody>
                  <a:tcPr/>
                </a:tc>
              </a:tr>
              <a:tr h="370840">
                <a:tc>
                  <a:txBody>
                    <a:bodyPr/>
                    <a:lstStyle/>
                    <a:p>
                      <a:r>
                        <a:rPr lang="en-AU" dirty="0" smtClean="0"/>
                        <a:t>Specializ</a:t>
                      </a:r>
                      <a:r>
                        <a:rPr lang="en-AU" baseline="0" dirty="0" smtClean="0"/>
                        <a:t> in action</a:t>
                      </a:r>
                      <a:endParaRPr lang="en-AU" dirty="0"/>
                    </a:p>
                  </a:txBody>
                  <a:tcPr/>
                </a:tc>
              </a:tr>
              <a:tr h="370840">
                <a:tc>
                  <a:txBody>
                    <a:bodyPr/>
                    <a:lstStyle/>
                    <a:p>
                      <a:pPr marL="0" marR="0" indent="0" algn="l" defTabSz="859512" rtl="0" eaLnBrk="1" fontAlgn="auto" latinLnBrk="0" hangingPunct="1">
                        <a:lnSpc>
                          <a:spcPct val="100000"/>
                        </a:lnSpc>
                        <a:spcBef>
                          <a:spcPts val="0"/>
                        </a:spcBef>
                        <a:spcAft>
                          <a:spcPts val="0"/>
                        </a:spcAft>
                        <a:buClrTx/>
                        <a:buSzTx/>
                        <a:buFontTx/>
                        <a:buNone/>
                        <a:tabLst/>
                        <a:defRPr/>
                      </a:pPr>
                      <a:r>
                        <a:rPr lang="en-AU" dirty="0" smtClean="0"/>
                        <a:t>Solution</a:t>
                      </a:r>
                      <a:r>
                        <a:rPr lang="en-AU" baseline="0" dirty="0" smtClean="0"/>
                        <a:t> benefits</a:t>
                      </a:r>
                      <a:endParaRPr lang="en-AU" dirty="0" smtClean="0"/>
                    </a:p>
                  </a:txBody>
                  <a:tcPr/>
                </a:tc>
              </a:tr>
              <a:tr h="370840">
                <a:tc>
                  <a:txBody>
                    <a:bodyPr/>
                    <a:lstStyle/>
                    <a:p>
                      <a:r>
                        <a:rPr lang="en-AU" dirty="0" smtClean="0"/>
                        <a:t>Demonstration/Business Case</a:t>
                      </a:r>
                      <a:endParaRPr lang="en-AU" dirty="0"/>
                    </a:p>
                  </a:txBody>
                  <a:tcPr/>
                </a:tc>
              </a:tr>
              <a:tr h="370840">
                <a:tc>
                  <a:txBody>
                    <a:bodyPr/>
                    <a:lstStyle/>
                    <a:p>
                      <a:r>
                        <a:rPr lang="en-AU" dirty="0" smtClean="0"/>
                        <a:t>Conclusion</a:t>
                      </a:r>
                      <a:endParaRPr lang="en-AU" dirty="0"/>
                    </a:p>
                  </a:txBody>
                  <a:tcPr/>
                </a:tc>
              </a:tr>
            </a:tbl>
          </a:graphicData>
        </a:graphic>
      </p:graphicFrame>
      <p:sp>
        <p:nvSpPr>
          <p:cNvPr id="6" name="Text Placeholder 2"/>
          <p:cNvSpPr>
            <a:spLocks noGrp="1"/>
          </p:cNvSpPr>
          <p:nvPr>
            <p:ph type="body" sz="quarter" idx="12"/>
          </p:nvPr>
        </p:nvSpPr>
        <p:spPr>
          <a:xfrm>
            <a:off x="384175" y="1067432"/>
            <a:ext cx="8362950" cy="1928348"/>
          </a:xfrm>
        </p:spPr>
        <p:txBody>
          <a:bodyPr>
            <a:spAutoFit/>
          </a:bodyPr>
          <a:lstStyle/>
          <a:p>
            <a:pPr marL="0" indent="0"/>
            <a:r>
              <a:rPr lang="en-AU" dirty="0" smtClean="0"/>
              <a:t>This presentation will take 40 minutes during which we will illustrate how Specializ can help your organisation save considerable time and money in project management operations, specifically requirements gathering, stakeholder management, </a:t>
            </a:r>
          </a:p>
          <a:p>
            <a:pPr marL="0" indent="0"/>
            <a:r>
              <a:rPr lang="en-AU" dirty="0" smtClean="0"/>
              <a:t>The case study used describes the use Specializ for project management at a mining company.</a:t>
            </a:r>
            <a:endParaRPr lang="en-AU" dirty="0"/>
          </a:p>
        </p:txBody>
      </p:sp>
    </p:spTree>
    <p:extLst>
      <p:ext uri="{BB962C8B-B14F-4D97-AF65-F5344CB8AC3E}">
        <p14:creationId xmlns:p14="http://schemas.microsoft.com/office/powerpoint/2010/main" val="4262696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Ad-hoc project assurance</a:t>
            </a:r>
            <a:endParaRPr lang="en-AU" dirty="0"/>
          </a:p>
        </p:txBody>
      </p:sp>
      <p:sp>
        <p:nvSpPr>
          <p:cNvPr id="3" name="Text Placeholder 2"/>
          <p:cNvSpPr>
            <a:spLocks noGrp="1"/>
          </p:cNvSpPr>
          <p:nvPr>
            <p:ph type="body" sz="quarter" idx="12"/>
          </p:nvPr>
        </p:nvSpPr>
        <p:spPr/>
        <p:txBody>
          <a:bodyPr/>
          <a:lstStyle/>
          <a:p>
            <a:pPr marL="0" indent="0"/>
            <a:r>
              <a:rPr lang="en-AU" dirty="0"/>
              <a:t>Additionally, using </a:t>
            </a:r>
            <a:r>
              <a:rPr lang="en-AU" dirty="0" smtClean="0"/>
              <a:t>Specializ, other </a:t>
            </a:r>
            <a:r>
              <a:rPr lang="en-AU" dirty="0"/>
              <a:t>types of project assurance may be obtained quickly and </a:t>
            </a:r>
            <a:r>
              <a:rPr lang="en-AU" dirty="0" smtClean="0"/>
              <a:t>efficiently. The difference between using Specializ for project assurance and other solutions is that Specializ can gain consensus on the results of the assurance initiative from all stakeholders impacted, in fact, if a such assurance involved gaining acceptance from a group of 10,000 users that would be fast and efficient using Specializ. For example, you obtain the following types of information from stakeholders:</a:t>
            </a:r>
            <a:endParaRPr lang="en-AU" dirty="0"/>
          </a:p>
          <a:p>
            <a:pPr marL="285750" lvl="0" indent="-285750">
              <a:spcBef>
                <a:spcPts val="600"/>
              </a:spcBef>
              <a:buFont typeface="Arial" pitchFamily="34" charset="0"/>
              <a:buChar char="•"/>
            </a:pPr>
            <a:r>
              <a:rPr lang="en-AU" sz="1600" dirty="0"/>
              <a:t>What were the outcomes achieved by the project?</a:t>
            </a:r>
          </a:p>
          <a:p>
            <a:pPr marL="285750" lvl="0" indent="-285750">
              <a:spcBef>
                <a:spcPts val="600"/>
              </a:spcBef>
              <a:buFont typeface="Arial" pitchFamily="34" charset="0"/>
              <a:buChar char="•"/>
            </a:pPr>
            <a:r>
              <a:rPr lang="en-AU" sz="1600" dirty="0"/>
              <a:t>How do those outcomes compare to the planned objectives, in terms of timing, budget and required scope?</a:t>
            </a:r>
          </a:p>
          <a:p>
            <a:pPr marL="285750" lvl="0" indent="-285750">
              <a:spcBef>
                <a:spcPts val="600"/>
              </a:spcBef>
              <a:buFont typeface="Arial" pitchFamily="34" charset="0"/>
              <a:buChar char="•"/>
            </a:pPr>
            <a:r>
              <a:rPr lang="en-AU" sz="1600" dirty="0"/>
              <a:t>Have the planned organisational benefits been achieved?</a:t>
            </a:r>
          </a:p>
          <a:p>
            <a:pPr marL="285750" lvl="0" indent="-285750">
              <a:spcBef>
                <a:spcPts val="600"/>
              </a:spcBef>
              <a:buFont typeface="Arial" pitchFamily="34" charset="0"/>
              <a:buChar char="•"/>
            </a:pPr>
            <a:r>
              <a:rPr lang="en-AU" sz="1600" dirty="0"/>
              <a:t>Was the project managed, governed and delivered appropriately?</a:t>
            </a:r>
          </a:p>
          <a:p>
            <a:pPr marL="285750" lvl="0" indent="-285750">
              <a:spcBef>
                <a:spcPts val="600"/>
              </a:spcBef>
              <a:buFont typeface="Arial" pitchFamily="34" charset="0"/>
              <a:buChar char="•"/>
            </a:pPr>
            <a:r>
              <a:rPr lang="en-AU" sz="1600" dirty="0"/>
              <a:t>What were the root causes of issues experienced on the project?</a:t>
            </a:r>
          </a:p>
          <a:p>
            <a:pPr marL="285750" lvl="0" indent="-285750">
              <a:spcBef>
                <a:spcPts val="600"/>
              </a:spcBef>
              <a:buFont typeface="Arial" pitchFamily="34" charset="0"/>
              <a:buChar char="•"/>
            </a:pPr>
            <a:r>
              <a:rPr lang="en-AU" sz="1600" dirty="0"/>
              <a:t>What changes need to be made to delivered systems and processes?</a:t>
            </a:r>
          </a:p>
          <a:p>
            <a:pPr marL="285750" lvl="0" indent="-285750">
              <a:spcBef>
                <a:spcPts val="600"/>
              </a:spcBef>
              <a:buFont typeface="Arial" pitchFamily="34" charset="0"/>
              <a:buChar char="•"/>
            </a:pPr>
            <a:r>
              <a:rPr lang="en-AU" sz="1600" dirty="0"/>
              <a:t>What lessons should the organisation learn in order to deliver projects more successfully in the future</a:t>
            </a:r>
            <a:r>
              <a:rPr lang="en-AU" sz="1600" dirty="0" smtClean="0"/>
              <a:t>?</a:t>
            </a:r>
            <a:endParaRPr lang="en-AU" sz="1600" dirty="0"/>
          </a:p>
        </p:txBody>
      </p:sp>
    </p:spTree>
    <p:extLst>
      <p:ext uri="{BB962C8B-B14F-4D97-AF65-F5344CB8AC3E}">
        <p14:creationId xmlns:p14="http://schemas.microsoft.com/office/powerpoint/2010/main" val="326792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p:cNvGraphicFramePr>
            <a:graphicFrameLocks noGrp="1"/>
          </p:cNvGraphicFramePr>
          <p:nvPr>
            <p:extLst>
              <p:ext uri="{D42A27DB-BD31-4B8C-83A1-F6EECF244321}">
                <p14:modId xmlns:p14="http://schemas.microsoft.com/office/powerpoint/2010/main" val="654469950"/>
              </p:ext>
            </p:extLst>
          </p:nvPr>
        </p:nvGraphicFramePr>
        <p:xfrm>
          <a:off x="393699" y="736047"/>
          <a:ext cx="8331200" cy="5917606"/>
        </p:xfrm>
        <a:graphic>
          <a:graphicData uri="http://schemas.openxmlformats.org/drawingml/2006/table">
            <a:tbl>
              <a:tblPr/>
              <a:tblGrid>
                <a:gridCol w="3755096"/>
                <a:gridCol w="1144026"/>
                <a:gridCol w="1144026"/>
                <a:gridCol w="1144026"/>
                <a:gridCol w="1144026"/>
              </a:tblGrid>
              <a:tr h="122323">
                <a:tc>
                  <a:txBody>
                    <a:bodyPr/>
                    <a:lstStyle/>
                    <a:p>
                      <a:pPr algn="l" fontAlgn="b"/>
                      <a:r>
                        <a:rPr lang="en-AU" sz="1050" b="1" i="0" u="none" strike="noStrike" dirty="0">
                          <a:solidFill>
                            <a:srgbClr val="FFFFFF"/>
                          </a:solidFill>
                          <a:effectLst/>
                          <a:latin typeface="Arial"/>
                        </a:rPr>
                        <a:t>Cost Benefit Analysis </a:t>
                      </a:r>
                    </a:p>
                  </a:txBody>
                  <a:tcPr marL="7195" marR="7195" marT="7195" marB="0" anchor="b">
                    <a:lnL>
                      <a:noFill/>
                    </a:lnL>
                    <a:lnR>
                      <a:noFill/>
                    </a:lnR>
                    <a:lnT>
                      <a:noFill/>
                    </a:lnT>
                    <a:lnB>
                      <a:noFill/>
                    </a:lnB>
                    <a:solidFill>
                      <a:srgbClr val="002060"/>
                    </a:solidFill>
                  </a:tcPr>
                </a:tc>
                <a:tc gridSpan="4">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hMerge="1">
                  <a:txBody>
                    <a:bodyPr/>
                    <a:lstStyle/>
                    <a:p>
                      <a:endParaRPr lang="en-AU"/>
                    </a:p>
                  </a:txBody>
                  <a:tcPr/>
                </a:tc>
                <a:tc hMerge="1">
                  <a:txBody>
                    <a:bodyPr/>
                    <a:lstStyle/>
                    <a:p>
                      <a:endParaRPr lang="en-AU"/>
                    </a:p>
                  </a:txBody>
                  <a:tcPr/>
                </a:tc>
                <a:tc hMerge="1">
                  <a:txBody>
                    <a:bodyPr/>
                    <a:lstStyle/>
                    <a:p>
                      <a:endParaRPr lang="en-AU"/>
                    </a:p>
                  </a:txBody>
                  <a:tcPr/>
                </a:tc>
              </a:tr>
              <a:tr h="122323">
                <a:tc>
                  <a:txBody>
                    <a:bodyPr/>
                    <a:lstStyle/>
                    <a:p>
                      <a:pPr algn="l" fontAlgn="b"/>
                      <a:r>
                        <a:rPr lang="en-AU" sz="1050" b="1" i="0" u="none" strike="noStrike" dirty="0" smtClean="0">
                          <a:solidFill>
                            <a:srgbClr val="FFFFFF"/>
                          </a:solidFill>
                          <a:effectLst/>
                          <a:latin typeface="Arial"/>
                        </a:rPr>
                        <a:t>OH&amp;S Example</a:t>
                      </a:r>
                      <a:endParaRPr lang="en-AU" sz="1050" b="1" i="0" u="none" strike="noStrike" dirty="0">
                        <a:solidFill>
                          <a:srgbClr val="FFFFFF"/>
                        </a:solidFill>
                        <a:effectLst/>
                        <a:latin typeface="Arial"/>
                      </a:endParaRP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c>
                  <a:txBody>
                    <a:bodyPr/>
                    <a:lstStyle/>
                    <a:p>
                      <a:pPr algn="ctr" fontAlgn="b"/>
                      <a:r>
                        <a:rPr lang="en-AU" sz="1050" b="0" i="1" u="none" strike="noStrike">
                          <a:solidFill>
                            <a:srgbClr val="FFFFFF"/>
                          </a:solidFill>
                          <a:effectLst/>
                          <a:latin typeface="Arial"/>
                        </a:rPr>
                        <a:t> </a:t>
                      </a:r>
                    </a:p>
                  </a:txBody>
                  <a:tcPr marL="7195" marR="7195" marT="7195" marB="0" anchor="b">
                    <a:lnL>
                      <a:noFill/>
                    </a:lnL>
                    <a:lnR>
                      <a:noFill/>
                    </a:lnR>
                    <a:lnT>
                      <a:noFill/>
                    </a:lnT>
                    <a:lnB>
                      <a:noFill/>
                    </a:lnB>
                    <a:solidFill>
                      <a:srgbClr val="002060"/>
                    </a:solidFill>
                  </a:tcPr>
                </a:tc>
              </a:tr>
              <a:tr h="244647">
                <a:tc>
                  <a:txBody>
                    <a:bodyPr/>
                    <a:lstStyle/>
                    <a:p>
                      <a:pPr algn="l" fontAlgn="t"/>
                      <a:r>
                        <a:rPr lang="en-AU" sz="1050" b="1" i="0" u="none" strike="noStrike">
                          <a:effectLst/>
                          <a:latin typeface="Arial"/>
                        </a:rPr>
                        <a:t>COSTS</a:t>
                      </a:r>
                    </a:p>
                  </a:txBody>
                  <a:tcPr marL="7195" marR="7195" marT="7195" marB="0">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Capital Costs</a:t>
                      </a:r>
                    </a:p>
                  </a:txBody>
                  <a:tcPr marL="7195" marR="7195" marT="7195" marB="0" anchor="b">
                    <a:lnL>
                      <a:noFill/>
                    </a:lnL>
                    <a:lnR>
                      <a:noFill/>
                    </a:lnR>
                    <a:lnT>
                      <a:noFill/>
                    </a:lnT>
                    <a:lnB>
                      <a:noFill/>
                    </a:lnB>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c>
                  <a:txBody>
                    <a:bodyPr/>
                    <a:lstStyle/>
                    <a:p>
                      <a:pPr algn="l" fontAlgn="b"/>
                      <a:r>
                        <a:rPr lang="en-AU" sz="1050" b="0" i="0" u="none" strike="noStrike">
                          <a:effectLst/>
                          <a:latin typeface="Arial"/>
                        </a:rPr>
                        <a:t> </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Licensing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$25,000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Hosting</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Capital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Operating Costs</a:t>
                      </a: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a:effectLst/>
                          <a:latin typeface="Arial"/>
                        </a:rPr>
                        <a:t>Hosting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a:effectLst/>
                          <a:latin typeface="Arial"/>
                        </a:rPr>
                        <a:t>Specializ Administration</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$2,600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a:effectLst/>
                          <a:latin typeface="Arial"/>
                        </a:rPr>
                        <a:t>Total Operating Costs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$5,200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COSTS</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c>
                  <a:txBody>
                    <a:bodyPr/>
                    <a:lstStyle/>
                    <a:p>
                      <a:pPr algn="r" fontAlgn="b"/>
                      <a:r>
                        <a:rPr lang="en-AU" sz="1050" b="1" i="0" u="none" strike="noStrike">
                          <a:solidFill>
                            <a:srgbClr val="FFFFFF"/>
                          </a:solidFill>
                          <a:effectLst/>
                          <a:latin typeface="Arial"/>
                        </a:rPr>
                        <a:t>$32,200</a:t>
                      </a:r>
                    </a:p>
                  </a:txBody>
                  <a:tcPr marL="7195" marR="7195" marT="7195" marB="0" anchor="b">
                    <a:lnL>
                      <a:noFill/>
                    </a:lnL>
                    <a:lnR>
                      <a:noFill/>
                    </a:lnR>
                    <a:lnT>
                      <a:noFill/>
                    </a:lnT>
                    <a:lnB>
                      <a:noFill/>
                    </a:lnB>
                    <a:solidFill>
                      <a:srgbClr val="FF0000"/>
                    </a:solidFill>
                  </a:tcPr>
                </a:tc>
              </a:tr>
              <a:tr h="244647">
                <a:tc>
                  <a:txBody>
                    <a:bodyPr/>
                    <a:lstStyle/>
                    <a:p>
                      <a:pPr algn="l" fontAlgn="auto"/>
                      <a:r>
                        <a:rPr lang="en-AU" sz="1050" b="1" i="0" u="none" strike="noStrike" dirty="0">
                          <a:effectLst/>
                          <a:latin typeface="Arial"/>
                        </a:rPr>
                        <a:t>BENEFITS</a:t>
                      </a: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dirty="0">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effectLst/>
                          <a:latin typeface="Arial"/>
                        </a:rPr>
                        <a:t>Probability Assumptions</a:t>
                      </a:r>
                      <a:r>
                        <a:rPr lang="en-AU" sz="1050" b="0" i="1" u="none" strike="noStrike">
                          <a:effectLst/>
                          <a:latin typeface="Arial"/>
                        </a:rPr>
                        <a:t> </a:t>
                      </a:r>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dirty="0">
                          <a:effectLst/>
                          <a:latin typeface="Arial"/>
                        </a:rPr>
                        <a:t>%</a:t>
                      </a:r>
                    </a:p>
                  </a:txBody>
                  <a:tcPr marL="7195" marR="7195" marT="7195" marB="0" anchor="b">
                    <a:lnL>
                      <a:noFill/>
                    </a:lnL>
                    <a:lnR>
                      <a:noFill/>
                    </a:lnR>
                    <a:lnT>
                      <a:noFill/>
                    </a:lnT>
                    <a:lnB>
                      <a:noFill/>
                    </a:lnB>
                  </a:tcPr>
                </a:tc>
                <a:tc>
                  <a:txBody>
                    <a:bodyPr/>
                    <a:lstStyle/>
                    <a:p>
                      <a:pPr algn="ctr" fontAlgn="b"/>
                      <a:r>
                        <a:rPr lang="en-AU" sz="1050" b="1" i="0" u="none" strike="noStrike">
                          <a:effectLst/>
                          <a:latin typeface="Arial"/>
                        </a:rPr>
                        <a:t>%</a:t>
                      </a:r>
                    </a:p>
                  </a:txBody>
                  <a:tcPr marL="7195" marR="7195" marT="7195" marB="0" anchor="b">
                    <a:lnL>
                      <a:noFill/>
                    </a:lnL>
                    <a:lnR>
                      <a:noFill/>
                    </a:lnR>
                    <a:lnT>
                      <a:noFill/>
                    </a:lnT>
                    <a:lnB>
                      <a:noFill/>
                    </a:lnB>
                  </a:tcPr>
                </a:tc>
              </a:tr>
              <a:tr h="122323">
                <a:tc>
                  <a:txBody>
                    <a:bodyPr/>
                    <a:lstStyle/>
                    <a:p>
                      <a:pPr algn="l" fontAlgn="b"/>
                      <a:r>
                        <a:rPr lang="en-AU" sz="1050" b="0" i="1" u="none" strike="noStrike">
                          <a:effectLst/>
                          <a:latin typeface="Arial"/>
                        </a:rPr>
                        <a:t>(see notes below)</a:t>
                      </a:r>
                    </a:p>
                  </a:txBody>
                  <a:tcPr marL="7195" marR="7195" marT="7195" marB="0" anchor="b">
                    <a:lnL>
                      <a:noFill/>
                    </a:lnL>
                    <a:lnR>
                      <a:noFill/>
                    </a:lnR>
                    <a:lnT>
                      <a:noFill/>
                    </a:lnT>
                    <a:lnB>
                      <a:noFill/>
                    </a:lnB>
                  </a:tcPr>
                </a:tc>
                <a:tc>
                  <a:txBody>
                    <a:bodyPr/>
                    <a:lstStyle/>
                    <a:p>
                      <a:pPr algn="ctr" fontAlgn="b"/>
                      <a:r>
                        <a:rPr lang="en-AU" sz="1050" b="0" i="0" u="none" strike="noStrike">
                          <a:effectLst/>
                          <a:latin typeface="Arial"/>
                        </a:rPr>
                        <a:t>60%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70%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80%</a:t>
                      </a:r>
                    </a:p>
                  </a:txBody>
                  <a:tcPr marL="7195" marR="7195" marT="7195" marB="0" anchor="b">
                    <a:lnL>
                      <a:noFill/>
                    </a:lnL>
                    <a:lnR>
                      <a:noFill/>
                    </a:lnR>
                    <a:lnT>
                      <a:noFill/>
                    </a:lnT>
                    <a:lnB>
                      <a:noFill/>
                    </a:lnB>
                    <a:solidFill>
                      <a:srgbClr val="FFFF00"/>
                    </a:solidFill>
                  </a:tcPr>
                </a:tc>
                <a:tc>
                  <a:txBody>
                    <a:bodyPr/>
                    <a:lstStyle/>
                    <a:p>
                      <a:pPr algn="ctr" fontAlgn="b"/>
                      <a:r>
                        <a:rPr lang="en-AU" sz="1050" b="0" i="0" u="none" strike="noStrike">
                          <a:effectLst/>
                          <a:latin typeface="Arial"/>
                        </a:rPr>
                        <a:t>90%</a:t>
                      </a:r>
                    </a:p>
                  </a:txBody>
                  <a:tcPr marL="7195" marR="7195" marT="7195" marB="0" anchor="b">
                    <a:lnL>
                      <a:noFill/>
                    </a:lnL>
                    <a:lnR>
                      <a:noFill/>
                    </a:lnR>
                    <a:lnT>
                      <a:noFill/>
                    </a:lnT>
                    <a:lnB>
                      <a:noFill/>
                    </a:lnB>
                    <a:solidFill>
                      <a:srgbClr val="FFFF00"/>
                    </a:solidFill>
                  </a:tcPr>
                </a:tc>
              </a:tr>
              <a:tr h="122323">
                <a:tc>
                  <a:txBody>
                    <a:bodyPr/>
                    <a:lstStyle/>
                    <a:p>
                      <a:pPr algn="l" fontAlgn="b"/>
                      <a:r>
                        <a:rPr lang="en-AU" sz="1050" b="1" i="0" u="none" strike="noStrike">
                          <a:effectLst/>
                          <a:latin typeface="Arial"/>
                        </a:rPr>
                        <a:t>Revenue Streams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r>
                        <a:rPr lang="en-AU" sz="1050" b="0" i="0" u="none" strike="noStrike" dirty="0" smtClean="0">
                          <a:effectLst/>
                          <a:latin typeface="Arial"/>
                        </a:rPr>
                        <a:t>Savings from Risk </a:t>
                      </a:r>
                      <a:r>
                        <a:rPr lang="en-AU" sz="1050" b="0" i="0" u="none" strike="noStrike" dirty="0">
                          <a:effectLst/>
                          <a:latin typeface="Arial"/>
                        </a:rPr>
                        <a:t>Treatment</a:t>
                      </a:r>
                    </a:p>
                  </a:txBody>
                  <a:tcPr marL="86346" marR="7195" marT="7195" marB="0" anchor="b">
                    <a:lnL>
                      <a:noFill/>
                    </a:lnL>
                    <a:lnR>
                      <a:noFill/>
                    </a:lnR>
                    <a:lnT>
                      <a:noFill/>
                    </a:lnT>
                    <a:lnB>
                      <a:noFill/>
                    </a:lnB>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$100,000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0" i="0" u="none" strike="noStrike" dirty="0" smtClean="0">
                          <a:effectLst/>
                          <a:latin typeface="Arial"/>
                        </a:rPr>
                        <a:t>Savings from Time Reduction</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b"/>
                      <a:r>
                        <a:rPr lang="en-AU" sz="1050" b="0" i="0" u="none" strike="noStrike" dirty="0">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c>
                  <a:txBody>
                    <a:bodyPr/>
                    <a:lstStyle/>
                    <a:p>
                      <a:pPr algn="r" fontAlgn="b"/>
                      <a:r>
                        <a:rPr lang="en-AU" sz="1050" b="0" i="0" u="none" strike="noStrike">
                          <a:effectLst/>
                          <a:latin typeface="Arial"/>
                        </a:rPr>
                        <a:t>$149,600</a:t>
                      </a:r>
                    </a:p>
                  </a:txBody>
                  <a:tcPr marL="7195" marR="7195" marT="7195" marB="0" anchor="b">
                    <a:lnL>
                      <a:noFill/>
                    </a:lnL>
                    <a:lnR>
                      <a:noFill/>
                    </a:lnR>
                    <a:lnT>
                      <a:noFill/>
                    </a:lnT>
                    <a:lnB>
                      <a:noFill/>
                    </a:lnB>
                    <a:solidFill>
                      <a:srgbClr val="F2F2F2"/>
                    </a:solidFill>
                  </a:tcPr>
                </a:tc>
              </a:tr>
              <a:tr h="122323">
                <a:tc>
                  <a:txBody>
                    <a:bodyPr/>
                    <a:lstStyle/>
                    <a:p>
                      <a:pPr algn="l" fontAlgn="b"/>
                      <a:r>
                        <a:rPr lang="en-AU" sz="1050" b="1" i="0" u="none" strike="noStrike" dirty="0">
                          <a:effectLst/>
                          <a:latin typeface="Arial"/>
                        </a:rPr>
                        <a:t>Total Revenue Streams</a:t>
                      </a:r>
                    </a:p>
                  </a:txBody>
                  <a:tcPr marL="86346"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$149,760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$174,720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$199,680</a:t>
                      </a:r>
                    </a:p>
                  </a:txBody>
                  <a:tcPr marL="7195" marR="7195" marT="7195" marB="0" anchor="b">
                    <a:lnL>
                      <a:noFill/>
                    </a:lnL>
                    <a:lnR>
                      <a:noFill/>
                    </a:lnR>
                    <a:lnT>
                      <a:noFill/>
                    </a:lnT>
                    <a:lnB>
                      <a:noFill/>
                    </a:lnB>
                    <a:solidFill>
                      <a:srgbClr val="CCFFCC"/>
                    </a:solidFill>
                  </a:tcPr>
                </a:tc>
                <a:tc>
                  <a:txBody>
                    <a:bodyPr/>
                    <a:lstStyle/>
                    <a:p>
                      <a:pPr algn="r" fontAlgn="b"/>
                      <a:r>
                        <a:rPr lang="en-AU" sz="1050" b="1" i="0" u="none" strike="noStrike">
                          <a:effectLst/>
                          <a:latin typeface="Arial"/>
                        </a:rPr>
                        <a:t>$224,640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effectLst/>
                          <a:latin typeface="Arial"/>
                        </a:rPr>
                        <a:t>Positive Externalities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r h="122323">
                <a:tc>
                  <a:txBody>
                    <a:bodyPr/>
                    <a:lstStyle/>
                    <a:p>
                      <a:pPr algn="l" fontAlgn="auto"/>
                      <a:r>
                        <a:rPr lang="en-AU" sz="1050" b="0" i="0" u="none" strike="noStrike" dirty="0" smtClean="0">
                          <a:effectLst/>
                          <a:latin typeface="Arial"/>
                        </a:rPr>
                        <a:t>Reduced</a:t>
                      </a:r>
                      <a:r>
                        <a:rPr lang="en-AU" sz="1050" b="0" i="0" u="none" strike="noStrike" baseline="0" dirty="0" smtClean="0">
                          <a:effectLst/>
                          <a:latin typeface="Arial"/>
                        </a:rPr>
                        <a:t> Costs (</a:t>
                      </a:r>
                      <a:r>
                        <a:rPr lang="en-AU" sz="1050" b="0" i="0" u="none" strike="noStrike" dirty="0" smtClean="0">
                          <a:effectLst/>
                          <a:latin typeface="Arial"/>
                        </a:rPr>
                        <a:t>Loss Events)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$10,000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a:effectLst/>
                          <a:latin typeface="Arial"/>
                        </a:rPr>
                        <a:t>Reduction in </a:t>
                      </a:r>
                      <a:r>
                        <a:rPr lang="en-AU" sz="1050" b="0" i="0" u="none" strike="noStrike" dirty="0" smtClean="0">
                          <a:effectLst/>
                          <a:latin typeface="Arial"/>
                        </a:rPr>
                        <a:t>Human Resources</a:t>
                      </a:r>
                      <a:endParaRPr lang="en-AU" sz="1050" b="0" i="0" u="none" strike="noStrike" dirty="0">
                        <a:effectLst/>
                        <a:latin typeface="Arial"/>
                      </a:endParaRP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$60,000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0" i="0" u="none" strike="noStrike" dirty="0" smtClean="0">
                          <a:effectLst/>
                          <a:latin typeface="Arial"/>
                        </a:rPr>
                        <a:t>Increased </a:t>
                      </a:r>
                      <a:r>
                        <a:rPr lang="en-AU" sz="1050" b="0" i="0" u="none" strike="noStrike" dirty="0">
                          <a:effectLst/>
                          <a:latin typeface="Arial"/>
                        </a:rPr>
                        <a:t>User Satisfaction</a:t>
                      </a:r>
                    </a:p>
                  </a:txBody>
                  <a:tcPr marL="86346" marR="7195" marT="7195" marB="0" anchor="b">
                    <a:lnL>
                      <a:noFill/>
                    </a:lnL>
                    <a:lnR>
                      <a:noFill/>
                    </a:lnR>
                    <a:lnT>
                      <a:noFill/>
                    </a:lnT>
                    <a:lnB>
                      <a:noFill/>
                    </a:lnB>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c>
                  <a:txBody>
                    <a:bodyPr/>
                    <a:lstStyle/>
                    <a:p>
                      <a:pPr algn="r" fontAlgn="auto"/>
                      <a:r>
                        <a:rPr lang="en-AU" sz="1050" b="0" i="0" u="none" strike="noStrike">
                          <a:effectLst/>
                          <a:latin typeface="Arial"/>
                        </a:rPr>
                        <a:t>$7,000</a:t>
                      </a:r>
                    </a:p>
                  </a:txBody>
                  <a:tcPr marL="7195" marR="7195" marT="7195" marB="0" anchor="b">
                    <a:lnL>
                      <a:noFill/>
                    </a:lnL>
                    <a:lnR>
                      <a:noFill/>
                    </a:lnR>
                    <a:lnT>
                      <a:noFill/>
                    </a:lnT>
                    <a:lnB>
                      <a:noFill/>
                    </a:lnB>
                    <a:solidFill>
                      <a:srgbClr val="F2F2F2"/>
                    </a:solidFill>
                  </a:tcPr>
                </a:tc>
              </a:tr>
              <a:tr h="122323">
                <a:tc>
                  <a:txBody>
                    <a:bodyPr/>
                    <a:lstStyle/>
                    <a:p>
                      <a:pPr algn="l" fontAlgn="auto"/>
                      <a:r>
                        <a:rPr lang="en-AU" sz="1050" b="1" i="0" u="none" strike="noStrike">
                          <a:effectLst/>
                          <a:latin typeface="Arial"/>
                        </a:rPr>
                        <a:t>Total Positive Externalities</a:t>
                      </a:r>
                    </a:p>
                  </a:txBody>
                  <a:tcPr marL="86346"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c>
                  <a:txBody>
                    <a:bodyPr/>
                    <a:lstStyle/>
                    <a:p>
                      <a:pPr algn="r" fontAlgn="auto"/>
                      <a:r>
                        <a:rPr lang="en-AU" sz="1050" b="1" i="0" u="none" strike="noStrike">
                          <a:effectLst/>
                          <a:latin typeface="Arial"/>
                        </a:rPr>
                        <a:t>$77,000</a:t>
                      </a:r>
                    </a:p>
                  </a:txBody>
                  <a:tcPr marL="7195" marR="7195" marT="7195" marB="0" anchor="b">
                    <a:lnL>
                      <a:noFill/>
                    </a:lnL>
                    <a:lnR>
                      <a:noFill/>
                    </a:lnR>
                    <a:lnT>
                      <a:noFill/>
                    </a:lnT>
                    <a:lnB>
                      <a:noFill/>
                    </a:lnB>
                    <a:solidFill>
                      <a:srgbClr val="CCFFCC"/>
                    </a:solidFill>
                  </a:tcPr>
                </a:tc>
              </a:tr>
              <a:tr h="122323">
                <a:tc>
                  <a:txBody>
                    <a:bodyPr/>
                    <a:lstStyle/>
                    <a:p>
                      <a:pPr algn="l" fontAlgn="b"/>
                      <a:r>
                        <a:rPr lang="en-AU" sz="1050" b="1" i="0" u="none" strike="noStrike">
                          <a:solidFill>
                            <a:srgbClr val="FFFFFF"/>
                          </a:solidFill>
                          <a:effectLst/>
                          <a:latin typeface="Arial"/>
                        </a:rPr>
                        <a:t>TOTAL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226,760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251,720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276,680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301,640 </a:t>
                      </a:r>
                    </a:p>
                  </a:txBody>
                  <a:tcPr marL="7195" marR="7195" marT="7195" marB="0" anchor="b">
                    <a:lnL>
                      <a:noFill/>
                    </a:lnL>
                    <a:lnR>
                      <a:noFill/>
                    </a:lnR>
                    <a:lnT>
                      <a:noFill/>
                    </a:lnT>
                    <a:lnB>
                      <a:noFill/>
                    </a:lnB>
                    <a:solidFill>
                      <a:srgbClr val="00B050"/>
                    </a:solidFill>
                  </a:tcPr>
                </a:tc>
              </a:tr>
              <a:tr h="244647">
                <a:tc>
                  <a:txBody>
                    <a:bodyPr/>
                    <a:lstStyle/>
                    <a:p>
                      <a:pPr algn="l" fontAlgn="auto"/>
                      <a:endParaRPr lang="en-AU" sz="1050" b="1" i="0" u="none" strike="noStrike">
                        <a:effectLst/>
                        <a:latin typeface="Arial"/>
                      </a:endParaRPr>
                    </a:p>
                  </a:txBody>
                  <a:tcPr marL="7195" marR="7195" marT="7195" marB="0" anchor="b">
                    <a:lnL>
                      <a:noFill/>
                    </a:lnL>
                    <a:lnR>
                      <a:noFill/>
                    </a:lnR>
                    <a:lnT>
                      <a:noFill/>
                    </a:lnT>
                    <a:lnB>
                      <a:noFill/>
                    </a:lnB>
                  </a:tcPr>
                </a:tc>
                <a:tc>
                  <a:txBody>
                    <a:bodyPr/>
                    <a:lstStyle/>
                    <a:p>
                      <a:pPr algn="ctr" fontAlgn="auto"/>
                      <a:r>
                        <a:rPr lang="en-AU" sz="1050" b="1" i="0" u="none" strike="noStrike">
                          <a:solidFill>
                            <a:srgbClr val="FFFFFF"/>
                          </a:solidFill>
                          <a:effectLst/>
                          <a:latin typeface="Arial"/>
                        </a:rPr>
                        <a:t>Year 0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1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2 ($'000)</a:t>
                      </a:r>
                    </a:p>
                  </a:txBody>
                  <a:tcPr marL="7195" marR="7195" marT="7195" marB="0" anchor="b">
                    <a:lnL>
                      <a:noFill/>
                    </a:lnL>
                    <a:lnR>
                      <a:noFill/>
                    </a:lnR>
                    <a:lnT>
                      <a:noFill/>
                    </a:lnT>
                    <a:lnB>
                      <a:noFill/>
                    </a:lnB>
                    <a:solidFill>
                      <a:srgbClr val="00A1DE"/>
                    </a:solidFill>
                  </a:tcPr>
                </a:tc>
                <a:tc>
                  <a:txBody>
                    <a:bodyPr/>
                    <a:lstStyle/>
                    <a:p>
                      <a:pPr algn="ctr" fontAlgn="auto"/>
                      <a:r>
                        <a:rPr lang="en-AU" sz="1050" b="1" i="0" u="none" strike="noStrike">
                          <a:solidFill>
                            <a:srgbClr val="FFFFFF"/>
                          </a:solidFill>
                          <a:effectLst/>
                          <a:latin typeface="Arial"/>
                        </a:rPr>
                        <a:t>Year 3 ($'000)</a:t>
                      </a:r>
                    </a:p>
                  </a:txBody>
                  <a:tcPr marL="7195" marR="7195" marT="7195" marB="0" anchor="b">
                    <a:lnL>
                      <a:noFill/>
                    </a:lnL>
                    <a:lnR>
                      <a:noFill/>
                    </a:lnR>
                    <a:lnT>
                      <a:noFill/>
                    </a:lnT>
                    <a:lnB>
                      <a:noFill/>
                    </a:lnB>
                    <a:solidFill>
                      <a:srgbClr val="00A1DE"/>
                    </a:solidFill>
                  </a:tcPr>
                </a:tc>
              </a:tr>
              <a:tr h="122323">
                <a:tc>
                  <a:txBody>
                    <a:bodyPr/>
                    <a:lstStyle/>
                    <a:p>
                      <a:pPr algn="l" fontAlgn="b"/>
                      <a:r>
                        <a:rPr lang="en-AU" sz="1050" b="1" i="0" u="none" strike="noStrike">
                          <a:solidFill>
                            <a:srgbClr val="FFFFFF"/>
                          </a:solidFill>
                          <a:effectLst/>
                          <a:latin typeface="Arial"/>
                        </a:rPr>
                        <a:t>NET BENEFITS</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194,560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219,520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244,480 </a:t>
                      </a:r>
                    </a:p>
                  </a:txBody>
                  <a:tcPr marL="7195" marR="7195" marT="7195" marB="0" anchor="b">
                    <a:lnL>
                      <a:noFill/>
                    </a:lnL>
                    <a:lnR>
                      <a:noFill/>
                    </a:lnR>
                    <a:lnT>
                      <a:noFill/>
                    </a:lnT>
                    <a:lnB>
                      <a:noFill/>
                    </a:lnB>
                    <a:solidFill>
                      <a:srgbClr val="00B050"/>
                    </a:solidFill>
                  </a:tcPr>
                </a:tc>
                <a:tc>
                  <a:txBody>
                    <a:bodyPr/>
                    <a:lstStyle/>
                    <a:p>
                      <a:pPr algn="l" fontAlgn="b"/>
                      <a:r>
                        <a:rPr lang="en-AU" sz="1050" b="1" i="0" u="none" strike="noStrike">
                          <a:solidFill>
                            <a:srgbClr val="FFFFFF"/>
                          </a:solidFill>
                          <a:effectLst/>
                          <a:latin typeface="Arial"/>
                        </a:rPr>
                        <a:t> $    269,440 </a:t>
                      </a:r>
                    </a:p>
                  </a:txBody>
                  <a:tcPr marL="7195" marR="7195" marT="7195" marB="0" anchor="b">
                    <a:lnL>
                      <a:noFill/>
                    </a:lnL>
                    <a:lnR>
                      <a:noFill/>
                    </a:lnR>
                    <a:lnT>
                      <a:noFill/>
                    </a:lnT>
                    <a:lnB>
                      <a:noFill/>
                    </a:lnB>
                    <a:solidFill>
                      <a:srgbClr val="00B050"/>
                    </a:solidFill>
                  </a:tcPr>
                </a:tc>
              </a:tr>
              <a:tr h="122323">
                <a:tc>
                  <a:txBody>
                    <a:bodyPr/>
                    <a:lstStyle/>
                    <a:p>
                      <a:pPr algn="l" fontAlgn="b"/>
                      <a:r>
                        <a:rPr lang="en-AU" sz="1050" b="0" i="1" u="none" strike="noStrike">
                          <a:effectLst/>
                          <a:latin typeface="Arial"/>
                        </a:rPr>
                        <a:t>(Total Benefits minus Total Costs)</a:t>
                      </a: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3">
                  <a:txBody>
                    <a:bodyPr/>
                    <a:lstStyle/>
                    <a:p>
                      <a:pPr algn="l" fontAlgn="b"/>
                      <a:r>
                        <a:rPr lang="en-AU" sz="1050" b="0" i="0" u="none" strike="noStrike">
                          <a:effectLst/>
                          <a:latin typeface="Arial"/>
                        </a:rPr>
                        <a:t>Undiscounted Net Benefits ($'000)</a:t>
                      </a:r>
                    </a:p>
                  </a:txBody>
                  <a:tcPr marL="7195" marR="7195" marT="7195" marB="0" anchor="b">
                    <a:lnL>
                      <a:noFill/>
                    </a:lnL>
                    <a:lnR>
                      <a:noFill/>
                    </a:lnR>
                    <a:lnT>
                      <a:noFill/>
                    </a:lnT>
                    <a:lnB>
                      <a:noFill/>
                    </a:lnB>
                    <a:solidFill>
                      <a:srgbClr val="CCFFCC"/>
                    </a:solidFill>
                  </a:tcPr>
                </a:tc>
                <a:tc hMerge="1">
                  <a:txBody>
                    <a:bodyPr/>
                    <a:lstStyle/>
                    <a:p>
                      <a:endParaRPr lang="en-AU"/>
                    </a:p>
                  </a:txBody>
                  <a:tcPr/>
                </a:tc>
                <a:tc hMerge="1">
                  <a:txBody>
                    <a:bodyPr/>
                    <a:lstStyle/>
                    <a:p>
                      <a:endParaRPr lang="en-AU"/>
                    </a:p>
                  </a:txBody>
                  <a:tcPr/>
                </a:tc>
                <a:tc>
                  <a:txBody>
                    <a:bodyPr/>
                    <a:lstStyle/>
                    <a:p>
                      <a:pPr algn="r" fontAlgn="b"/>
                      <a:r>
                        <a:rPr lang="en-AU" sz="1050" b="0" i="0" u="none" strike="noStrike">
                          <a:effectLst/>
                          <a:latin typeface="Arial"/>
                        </a:rPr>
                        <a:t>$928,000.00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$797,611.03</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8%</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$760,473.72</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Net Present Value @ </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10%</a:t>
                      </a:r>
                    </a:p>
                  </a:txBody>
                  <a:tcPr marL="7195" marR="7195" marT="7195" marB="0" anchor="b">
                    <a:lnL>
                      <a:noFill/>
                    </a:lnL>
                    <a:lnR>
                      <a:noFill/>
                    </a:lnR>
                    <a:lnT>
                      <a:noFill/>
                    </a:lnT>
                    <a:lnB>
                      <a:noFill/>
                    </a:lnB>
                    <a:solidFill>
                      <a:srgbClr val="CCFFCC"/>
                    </a:solidFill>
                  </a:tcPr>
                </a:tc>
                <a:tc>
                  <a:txBody>
                    <a:bodyPr/>
                    <a:lstStyle/>
                    <a:p>
                      <a:pPr algn="r" fontAlgn="b"/>
                      <a:r>
                        <a:rPr lang="en-AU" sz="1050" b="0" i="0" u="none" strike="noStrike">
                          <a:effectLst/>
                          <a:latin typeface="Arial"/>
                        </a:rPr>
                        <a:t>$726,006.80</a:t>
                      </a:r>
                    </a:p>
                  </a:txBody>
                  <a:tcPr marL="7195" marR="7195" marT="7195" marB="0" anchor="b">
                    <a:lnL>
                      <a:noFill/>
                    </a:lnL>
                    <a:lnR>
                      <a:noFill/>
                    </a:lnR>
                    <a:lnT>
                      <a:noFill/>
                    </a:lnT>
                    <a:lnB>
                      <a:noFill/>
                    </a:lnB>
                    <a:solidFill>
                      <a:srgbClr val="CCFFCC"/>
                    </a:solidFill>
                  </a:tcPr>
                </a:tc>
              </a:tr>
              <a:tr h="122323">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ctr" fontAlgn="b"/>
                      <a:endParaRPr lang="en-AU" sz="1050" b="0" i="0" u="none" strike="noStrike">
                        <a:effectLst/>
                        <a:latin typeface="Arial"/>
                      </a:endParaRPr>
                    </a:p>
                  </a:txBody>
                  <a:tcPr marL="7195" marR="7195" marT="7195" marB="0" anchor="b">
                    <a:lnL>
                      <a:noFill/>
                    </a:lnL>
                    <a:lnR>
                      <a:noFill/>
                    </a:lnR>
                    <a:lnT>
                      <a:noFill/>
                    </a:lnT>
                    <a:lnB>
                      <a:noFill/>
                    </a:lnB>
                  </a:tcPr>
                </a:tc>
                <a:tc>
                  <a:txBody>
                    <a:bodyPr/>
                    <a:lstStyle/>
                    <a:p>
                      <a:pPr algn="l" fontAlgn="b"/>
                      <a:endParaRPr lang="en-AU" sz="1050" b="0" i="0" u="none" strike="noStrike">
                        <a:effectLst/>
                        <a:latin typeface="Arial"/>
                      </a:endParaRPr>
                    </a:p>
                  </a:txBody>
                  <a:tcPr marL="7195" marR="7195" marT="7195" marB="0" anchor="b">
                    <a:lnL>
                      <a:noFill/>
                    </a:lnL>
                    <a:lnR>
                      <a:noFill/>
                    </a:lnR>
                    <a:lnT>
                      <a:noFill/>
                    </a:lnT>
                    <a:lnB>
                      <a:noFill/>
                    </a:lnB>
                  </a:tcPr>
                </a:tc>
              </a:tr>
              <a:tr h="122323">
                <a:tc>
                  <a:txBody>
                    <a:bodyPr/>
                    <a:lstStyle/>
                    <a:p>
                      <a:pPr algn="l" fontAlgn="b"/>
                      <a:endParaRPr lang="en-AU" sz="1050" b="1" i="0" u="none" strike="noStrike">
                        <a:effectLst/>
                        <a:latin typeface="Arial"/>
                      </a:endParaRPr>
                    </a:p>
                  </a:txBody>
                  <a:tcPr marL="7195" marR="7195" marT="7195" marB="0" anchor="b">
                    <a:lnL>
                      <a:noFill/>
                    </a:lnL>
                    <a:lnR>
                      <a:noFill/>
                    </a:lnR>
                    <a:lnT>
                      <a:noFill/>
                    </a:lnT>
                    <a:lnB>
                      <a:noFill/>
                    </a:lnB>
                  </a:tcPr>
                </a:tc>
                <a:tc gridSpan="2">
                  <a:txBody>
                    <a:bodyPr/>
                    <a:lstStyle/>
                    <a:p>
                      <a:pPr algn="l" fontAlgn="b"/>
                      <a:r>
                        <a:rPr lang="en-AU" sz="1050" b="0" i="0" u="none" strike="noStrike">
                          <a:effectLst/>
                          <a:latin typeface="Arial"/>
                        </a:rPr>
                        <a:t>Internal Rate of Return</a:t>
                      </a:r>
                    </a:p>
                  </a:txBody>
                  <a:tcPr marL="7195" marR="7195" marT="7195" marB="0" anchor="b">
                    <a:lnL>
                      <a:noFill/>
                    </a:lnL>
                    <a:lnR>
                      <a:noFill/>
                    </a:lnR>
                    <a:lnT>
                      <a:noFill/>
                    </a:lnT>
                    <a:lnB>
                      <a:noFill/>
                    </a:lnB>
                    <a:solidFill>
                      <a:srgbClr val="CCFFCC"/>
                    </a:solidFill>
                  </a:tcPr>
                </a:tc>
                <a:tc hMerge="1">
                  <a:txBody>
                    <a:bodyPr/>
                    <a:lstStyle/>
                    <a:p>
                      <a:endParaRPr lang="en-AU"/>
                    </a:p>
                  </a:txBody>
                  <a:tcPr/>
                </a:tc>
                <a:tc>
                  <a:txBody>
                    <a:bodyPr/>
                    <a:lstStyle/>
                    <a:p>
                      <a:pPr algn="ctr" fontAlgn="b"/>
                      <a:r>
                        <a:rPr lang="en-AU" sz="1050" b="0" i="0" u="none" strike="noStrike">
                          <a:effectLst/>
                          <a:latin typeface="Arial"/>
                        </a:rPr>
                        <a:t>67%</a:t>
                      </a:r>
                    </a:p>
                  </a:txBody>
                  <a:tcPr marL="7195" marR="7195" marT="7195" marB="0" anchor="b">
                    <a:lnL>
                      <a:noFill/>
                    </a:lnL>
                    <a:lnR>
                      <a:noFill/>
                    </a:lnR>
                    <a:lnT>
                      <a:noFill/>
                    </a:lnT>
                    <a:lnB>
                      <a:noFill/>
                    </a:lnB>
                    <a:solidFill>
                      <a:srgbClr val="CCFFCC"/>
                    </a:solidFill>
                  </a:tcPr>
                </a:tc>
                <a:tc>
                  <a:txBody>
                    <a:bodyPr/>
                    <a:lstStyle/>
                    <a:p>
                      <a:pPr algn="l" fontAlgn="b"/>
                      <a:endParaRPr lang="en-AU" sz="1050" b="0" i="0" u="none" strike="noStrike" dirty="0">
                        <a:effectLst/>
                        <a:latin typeface="Arial"/>
                      </a:endParaRPr>
                    </a:p>
                  </a:txBody>
                  <a:tcPr marL="7195" marR="7195" marT="7195" marB="0" anchor="b">
                    <a:lnL>
                      <a:noFill/>
                    </a:lnL>
                    <a:lnR>
                      <a:noFill/>
                    </a:lnR>
                    <a:lnT>
                      <a:noFill/>
                    </a:lnT>
                    <a:lnB>
                      <a:noFill/>
                    </a:lnB>
                  </a:tcPr>
                </a:tc>
              </a:tr>
            </a:tbl>
          </a:graphicData>
        </a:graphic>
      </p:graphicFrame>
      <p:sp>
        <p:nvSpPr>
          <p:cNvPr id="2" name="Title 1"/>
          <p:cNvSpPr>
            <a:spLocks noGrp="1"/>
          </p:cNvSpPr>
          <p:nvPr>
            <p:ph type="title"/>
          </p:nvPr>
        </p:nvSpPr>
        <p:spPr/>
        <p:txBody>
          <a:bodyPr/>
          <a:lstStyle/>
          <a:p>
            <a:r>
              <a:rPr lang="en-AU" dirty="0" smtClean="0"/>
              <a:t>Business Case for Specializ Software Adoption</a:t>
            </a:r>
            <a:endParaRPr lang="en-AU" dirty="0"/>
          </a:p>
        </p:txBody>
      </p:sp>
      <p:sp>
        <p:nvSpPr>
          <p:cNvPr id="34" name="Rectangle 33"/>
          <p:cNvSpPr/>
          <p:nvPr/>
        </p:nvSpPr>
        <p:spPr>
          <a:xfrm>
            <a:off x="2273300" y="22542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Assumes probability of realising benefits increases over time</a:t>
            </a:r>
            <a:endParaRPr lang="en-AU" sz="1000" dirty="0"/>
          </a:p>
        </p:txBody>
      </p:sp>
      <p:sp>
        <p:nvSpPr>
          <p:cNvPr id="38" name="Rectangle 37"/>
          <p:cNvSpPr/>
          <p:nvPr/>
        </p:nvSpPr>
        <p:spPr>
          <a:xfrm>
            <a:off x="2273300" y="29527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t>Savings through better matching spending to real risks</a:t>
            </a:r>
            <a:endParaRPr lang="en-AU" sz="1000" dirty="0"/>
          </a:p>
        </p:txBody>
      </p:sp>
      <p:sp>
        <p:nvSpPr>
          <p:cNvPr id="37" name="Oval 36"/>
          <p:cNvSpPr/>
          <p:nvPr/>
        </p:nvSpPr>
        <p:spPr>
          <a:xfrm>
            <a:off x="4419600" y="35179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p:cNvSpPr/>
          <p:nvPr/>
        </p:nvSpPr>
        <p:spPr>
          <a:xfrm>
            <a:off x="4419600" y="3683000"/>
            <a:ext cx="4508500" cy="228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Elbow Connector 40"/>
          <p:cNvCxnSpPr>
            <a:stCxn id="38" idx="3"/>
            <a:endCxn id="40" idx="2"/>
          </p:cNvCxnSpPr>
          <p:nvPr/>
        </p:nvCxnSpPr>
        <p:spPr>
          <a:xfrm>
            <a:off x="3810000" y="3241675"/>
            <a:ext cx="609600" cy="555625"/>
          </a:xfrm>
          <a:prstGeom prst="bentConnector3">
            <a:avLst>
              <a:gd name="adj1" fmla="val 291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4" idx="3"/>
            <a:endCxn id="37" idx="2"/>
          </p:cNvCxnSpPr>
          <p:nvPr/>
        </p:nvCxnSpPr>
        <p:spPr>
          <a:xfrm>
            <a:off x="3810000" y="2543175"/>
            <a:ext cx="609600" cy="10890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273300" y="44894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internal/external resources are required to generate better results</a:t>
            </a:r>
            <a:endParaRPr lang="en-AU" sz="900" dirty="0"/>
          </a:p>
        </p:txBody>
      </p:sp>
      <p:cxnSp>
        <p:nvCxnSpPr>
          <p:cNvPr id="54" name="Elbow Connector 53"/>
          <p:cNvCxnSpPr>
            <a:stCxn id="51" idx="3"/>
            <a:endCxn id="66" idx="1"/>
          </p:cNvCxnSpPr>
          <p:nvPr/>
        </p:nvCxnSpPr>
        <p:spPr>
          <a:xfrm flipV="1">
            <a:off x="3810000" y="4470400"/>
            <a:ext cx="939800" cy="307975"/>
          </a:xfrm>
          <a:prstGeom prst="bentConnector3">
            <a:avLst>
              <a:gd name="adj1" fmla="val 270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01900" y="52133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Employees own the data, fewer questions regarding its validity and less risk management effort</a:t>
            </a:r>
            <a:endParaRPr lang="en-AU" sz="900" dirty="0"/>
          </a:p>
        </p:txBody>
      </p:sp>
      <p:cxnSp>
        <p:nvCxnSpPr>
          <p:cNvPr id="60" name="Elbow Connector 59"/>
          <p:cNvCxnSpPr>
            <a:stCxn id="57" idx="3"/>
            <a:endCxn id="63" idx="1"/>
          </p:cNvCxnSpPr>
          <p:nvPr/>
        </p:nvCxnSpPr>
        <p:spPr>
          <a:xfrm flipV="1">
            <a:off x="4038600" y="4635500"/>
            <a:ext cx="711200" cy="866775"/>
          </a:xfrm>
          <a:prstGeom prst="bentConnector3">
            <a:avLst>
              <a:gd name="adj1" fmla="val 160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749800" y="45593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Rectangle 65"/>
          <p:cNvSpPr/>
          <p:nvPr/>
        </p:nvSpPr>
        <p:spPr>
          <a:xfrm>
            <a:off x="4749800" y="43942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Rectangle 66"/>
          <p:cNvSpPr/>
          <p:nvPr/>
        </p:nvSpPr>
        <p:spPr>
          <a:xfrm>
            <a:off x="4749800" y="4229100"/>
            <a:ext cx="4025900" cy="15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p:cNvSpPr/>
          <p:nvPr/>
        </p:nvSpPr>
        <p:spPr>
          <a:xfrm>
            <a:off x="2273300" y="3676650"/>
            <a:ext cx="1536700" cy="57785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dirty="0" smtClean="0"/>
              <a:t>Fewer loss expenses due to better risk mitigation and control</a:t>
            </a:r>
            <a:endParaRPr lang="en-AU" sz="900" dirty="0"/>
          </a:p>
        </p:txBody>
      </p:sp>
      <p:cxnSp>
        <p:nvCxnSpPr>
          <p:cNvPr id="73" name="Elbow Connector 72"/>
          <p:cNvCxnSpPr>
            <a:stCxn id="72" idx="3"/>
            <a:endCxn id="67" idx="1"/>
          </p:cNvCxnSpPr>
          <p:nvPr/>
        </p:nvCxnSpPr>
        <p:spPr>
          <a:xfrm>
            <a:off x="3810000" y="3965575"/>
            <a:ext cx="939800" cy="3397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6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2"/>
          </p:nvPr>
        </p:nvSpPr>
        <p:spPr/>
        <p:txBody>
          <a:bodyPr/>
          <a:lstStyle/>
          <a:p>
            <a:pPr>
              <a:buFont typeface="Arial"/>
              <a:buChar char="•"/>
            </a:pPr>
            <a:r>
              <a:rPr lang="en-US" dirty="0" smtClean="0"/>
              <a:t>See the benefits for yourself. Try the software for free for 30 days. </a:t>
            </a:r>
          </a:p>
          <a:p>
            <a:pPr>
              <a:buFont typeface="Arial"/>
              <a:buChar char="•"/>
            </a:pPr>
            <a:r>
              <a:rPr lang="en-US" dirty="0" smtClean="0"/>
              <a:t>Identify one or two assessments in which we can use the tool.</a:t>
            </a:r>
          </a:p>
          <a:p>
            <a:pPr>
              <a:buFont typeface="Arial"/>
              <a:buChar char="•"/>
            </a:pPr>
            <a:r>
              <a:rPr lang="en-US" dirty="0" smtClean="0"/>
              <a:t>Identify dimensions of product evaluation.</a:t>
            </a:r>
          </a:p>
          <a:p>
            <a:pPr lvl="3">
              <a:buFont typeface="Arial"/>
              <a:buChar char="•"/>
            </a:pPr>
            <a:r>
              <a:rPr lang="en-US" dirty="0" smtClean="0"/>
              <a:t>Cost savings</a:t>
            </a:r>
          </a:p>
          <a:p>
            <a:pPr lvl="3">
              <a:buFont typeface="Arial"/>
              <a:buChar char="•"/>
            </a:pPr>
            <a:r>
              <a:rPr lang="en-US" dirty="0" smtClean="0"/>
              <a:t>Accuracy</a:t>
            </a:r>
          </a:p>
          <a:p>
            <a:pPr lvl="3">
              <a:buFont typeface="Arial"/>
              <a:buChar char="•"/>
            </a:pPr>
            <a:r>
              <a:rPr lang="en-US" dirty="0" smtClean="0"/>
              <a:t>Time savings</a:t>
            </a:r>
          </a:p>
          <a:p>
            <a:pPr lvl="3">
              <a:buFont typeface="Arial"/>
              <a:buChar char="•"/>
            </a:pPr>
            <a:r>
              <a:rPr lang="en-US" dirty="0" smtClean="0"/>
              <a:t>Other dimensions?</a:t>
            </a:r>
          </a:p>
        </p:txBody>
      </p:sp>
      <p:grpSp>
        <p:nvGrpSpPr>
          <p:cNvPr id="4" name="Group 3"/>
          <p:cNvGrpSpPr/>
          <p:nvPr/>
        </p:nvGrpSpPr>
        <p:grpSpPr>
          <a:xfrm>
            <a:off x="0" y="6223000"/>
            <a:ext cx="9144000" cy="635000"/>
            <a:chOff x="0" y="6223000"/>
            <a:chExt cx="9144000" cy="635000"/>
          </a:xfrm>
        </p:grpSpPr>
        <p:pic>
          <p:nvPicPr>
            <p:cNvPr id="5"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403575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pic>
        <p:nvPicPr>
          <p:cNvPr id="7" name="Picture 34" descr="Picture 26"/>
          <p:cNvPicPr>
            <a:picLocks noChangeAspect="1" noChangeArrowheads="1"/>
          </p:cNvPicPr>
          <p:nvPr/>
        </p:nvPicPr>
        <p:blipFill>
          <a:blip r:embed="rId3" cstate="print">
            <a:lum bright="70000" contrast="-80000"/>
            <a:grayscl/>
            <a:extLst>
              <a:ext uri="{28A0092B-C50C-407E-A947-70E740481C1C}">
                <a14:useLocalDpi xmlns:a14="http://schemas.microsoft.com/office/drawing/2010/main" val="0"/>
              </a:ext>
            </a:extLst>
          </a:blip>
          <a:srcRect/>
          <a:stretch>
            <a:fillRect/>
          </a:stretch>
        </p:blipFill>
        <p:spPr bwMode="auto">
          <a:xfrm>
            <a:off x="0" y="2139954"/>
            <a:ext cx="4876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9" descr="logo-peoplenetz"/>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6092829"/>
            <a:ext cx="2197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p:cNvSpPr>
            <a:spLocks noGrp="1"/>
          </p:cNvSpPr>
          <p:nvPr>
            <p:ph type="body" sz="quarter" idx="12"/>
          </p:nvPr>
        </p:nvSpPr>
        <p:spPr>
          <a:xfrm>
            <a:off x="384175" y="1374779"/>
            <a:ext cx="8362950" cy="5033963"/>
          </a:xfrm>
        </p:spPr>
        <p:txBody>
          <a:bodyPr/>
          <a:lstStyle/>
          <a:p>
            <a:pPr marL="0" indent="0"/>
            <a:r>
              <a:rPr lang="en-US" dirty="0" smtClean="0"/>
              <a:t>What questions may I answer?</a:t>
            </a:r>
          </a:p>
          <a:p>
            <a:pPr marL="0" indent="0"/>
            <a:r>
              <a:rPr lang="en-US" dirty="0" smtClean="0"/>
              <a:t>Presentation Feedback?</a:t>
            </a:r>
          </a:p>
          <a:p>
            <a:pPr marL="0" indent="0"/>
            <a:r>
              <a:rPr lang="en-US" dirty="0" smtClean="0"/>
              <a:t>Need further depth from a Peoplenetz functional expert?</a:t>
            </a:r>
          </a:p>
        </p:txBody>
      </p:sp>
    </p:spTree>
    <p:extLst>
      <p:ext uri="{BB962C8B-B14F-4D97-AF65-F5344CB8AC3E}">
        <p14:creationId xmlns:p14="http://schemas.microsoft.com/office/powerpoint/2010/main" val="25521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overview</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t>
            </a:r>
            <a:r>
              <a:rPr lang="en-AU" dirty="0"/>
              <a:t>is a powerful information generation tool. It is possible to gain consensus among thousands of people and slice and dice the information in virtually anyway </a:t>
            </a:r>
            <a:r>
              <a:rPr lang="en-AU" dirty="0" smtClean="0"/>
              <a:t>imaginable.</a:t>
            </a:r>
          </a:p>
          <a:p>
            <a:pPr marL="177800" indent="-177800">
              <a:buFont typeface="Arial" pitchFamily="34" charset="0"/>
              <a:buChar char="•"/>
            </a:pPr>
            <a:r>
              <a:rPr lang="en-AU" dirty="0" smtClean="0"/>
              <a:t>For </a:t>
            </a:r>
            <a:r>
              <a:rPr lang="en-AU" dirty="0"/>
              <a:t>example, </a:t>
            </a:r>
            <a:r>
              <a:rPr lang="en-AU" dirty="0" smtClean="0"/>
              <a:t>you could assess project risks, </a:t>
            </a:r>
            <a:r>
              <a:rPr lang="en-AU" dirty="0"/>
              <a:t>per </a:t>
            </a:r>
            <a:r>
              <a:rPr lang="en-AU" dirty="0" smtClean="0"/>
              <a:t>area and per geography of your project. You can also gain consensus on risk impact, likelihood, mitigation and treatment. </a:t>
            </a:r>
            <a:r>
              <a:rPr lang="en-AU" dirty="0"/>
              <a:t>We can </a:t>
            </a:r>
            <a:r>
              <a:rPr lang="en-AU" dirty="0" smtClean="0"/>
              <a:t>also gain </a:t>
            </a:r>
            <a:r>
              <a:rPr lang="en-AU" dirty="0"/>
              <a:t>different levels of consensus for each </a:t>
            </a:r>
            <a:r>
              <a:rPr lang="en-AU" dirty="0" smtClean="0"/>
              <a:t>area of project risk.</a:t>
            </a:r>
            <a:endParaRPr lang="en-AU" dirty="0"/>
          </a:p>
          <a:p>
            <a:pPr marL="177800" indent="-177800">
              <a:buFont typeface="Arial" pitchFamily="34" charset="0"/>
              <a:buChar char="•"/>
            </a:pPr>
            <a:r>
              <a:rPr lang="en-AU" dirty="0" smtClean="0"/>
              <a:t>To increase the accuracy of results Specializ </a:t>
            </a:r>
            <a:r>
              <a:rPr lang="en-AU" dirty="0"/>
              <a:t>utilises populations instead of samples and guarantees consensus amongst participants.</a:t>
            </a:r>
          </a:p>
          <a:p>
            <a:pPr marL="177800" indent="-177800">
              <a:buFont typeface="Arial" pitchFamily="34" charset="0"/>
              <a:buChar char="•"/>
            </a:pPr>
            <a:r>
              <a:rPr lang="en-AU" dirty="0" smtClean="0"/>
              <a:t>Specializ implements a standard social science research method called the Delphi Technique which was designed to generate rich contextual information among participants and gain consensus on that information.</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1506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Automating Project Assessments in Specializ</a:t>
            </a:r>
            <a:endParaRPr lang="en-AU" dirty="0"/>
          </a:p>
        </p:txBody>
      </p:sp>
      <p:sp>
        <p:nvSpPr>
          <p:cNvPr id="3" name="Text Placeholder 2"/>
          <p:cNvSpPr>
            <a:spLocks noGrp="1"/>
          </p:cNvSpPr>
          <p:nvPr>
            <p:ph type="body" sz="quarter" idx="12"/>
          </p:nvPr>
        </p:nvSpPr>
        <p:spPr/>
        <p:txBody>
          <a:bodyPr/>
          <a:lstStyle/>
          <a:p>
            <a:pPr marL="177800" indent="-177800">
              <a:buFont typeface="Arial" pitchFamily="34" charset="0"/>
              <a:buChar char="•"/>
            </a:pPr>
            <a:r>
              <a:rPr lang="en-AU" dirty="0" smtClean="0"/>
              <a:t>Specializ allows organisations to build any number of </a:t>
            </a:r>
            <a:r>
              <a:rPr lang="en-AU" b="1" i="1" dirty="0" smtClean="0">
                <a:solidFill>
                  <a:schemeClr val="accent1"/>
                </a:solidFill>
              </a:rPr>
              <a:t>libraries</a:t>
            </a:r>
            <a:r>
              <a:rPr lang="en-AU" dirty="0" smtClean="0">
                <a:solidFill>
                  <a:schemeClr val="accent1"/>
                </a:solidFill>
              </a:rPr>
              <a:t>.</a:t>
            </a:r>
            <a:r>
              <a:rPr lang="en-AU" dirty="0" smtClean="0"/>
              <a:t> For example organisations can quickly build project risk assessments, project health checks, project assurance validation and post implementation reviews unique to each project.</a:t>
            </a:r>
          </a:p>
          <a:p>
            <a:pPr marL="177800" indent="-177800">
              <a:buFont typeface="Arial" pitchFamily="34" charset="0"/>
              <a:buChar char="•"/>
            </a:pPr>
            <a:r>
              <a:rPr lang="en-AU" dirty="0" smtClean="0"/>
              <a:t>Specializ assessments not only give organisations accurate assessments at specific intervals but it also collects the data needed to develop the accurate KRIs for key project risks.</a:t>
            </a:r>
          </a:p>
          <a:p>
            <a:pPr marL="177800" indent="-177800">
              <a:buFont typeface="Arial" pitchFamily="34" charset="0"/>
              <a:buChar char="•"/>
            </a:pPr>
            <a:r>
              <a:rPr lang="en-AU" dirty="0" smtClean="0"/>
              <a:t>Specializ can just as easily assess any facet of a project from 10,000 people as easily as it can from 10 people.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127878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routing </a:t>
            </a:r>
            <a:r>
              <a:rPr lang="en-AU" dirty="0"/>
              <a:t>t</a:t>
            </a:r>
            <a:r>
              <a:rPr lang="en-AU" dirty="0" smtClean="0"/>
              <a:t>ree</a:t>
            </a:r>
            <a:endParaRPr lang="en-AU" dirty="0"/>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91197"/>
            <a:ext cx="9144000" cy="416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88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technology</a:t>
            </a:r>
            <a:endParaRPr lang="en-AU" dirty="0"/>
          </a:p>
        </p:txBody>
      </p:sp>
      <p:sp>
        <p:nvSpPr>
          <p:cNvPr id="3" name="Text Placeholder 2"/>
          <p:cNvSpPr>
            <a:spLocks noGrp="1"/>
          </p:cNvSpPr>
          <p:nvPr>
            <p:ph type="body" sz="quarter" idx="12"/>
          </p:nvPr>
        </p:nvSpPr>
        <p:spPr>
          <a:xfrm>
            <a:off x="384175" y="1374779"/>
            <a:ext cx="8362950" cy="1978025"/>
          </a:xfrm>
        </p:spPr>
        <p:txBody>
          <a:bodyPr/>
          <a:lstStyle/>
          <a:p>
            <a:pPr marL="0" indent="0"/>
            <a:r>
              <a:rPr lang="en-AU" b="1" dirty="0" smtClean="0"/>
              <a:t>Specializ operates in one of three ways:</a:t>
            </a:r>
          </a:p>
          <a:p>
            <a:pPr marL="192088" lvl="2" indent="-177800">
              <a:buFont typeface="Arial" pitchFamily="34" charset="0"/>
              <a:buChar char="•"/>
            </a:pPr>
            <a:r>
              <a:rPr lang="en-AU" sz="1800" dirty="0" err="1" smtClean="0"/>
              <a:t>SaaS</a:t>
            </a:r>
            <a:r>
              <a:rPr lang="en-AU" sz="1800" dirty="0" smtClean="0"/>
              <a:t> in the Amazon EC2 environment (over SSL) </a:t>
            </a:r>
          </a:p>
          <a:p>
            <a:pPr marL="192088" lvl="2" indent="-177800">
              <a:buFont typeface="Arial" pitchFamily="34" charset="0"/>
              <a:buChar char="•"/>
            </a:pPr>
            <a:r>
              <a:rPr lang="en-AU" sz="1800" dirty="0" smtClean="0"/>
              <a:t>Deployed to your environment as a </a:t>
            </a:r>
            <a:r>
              <a:rPr lang="en-AU" sz="1800" dirty="0" err="1" smtClean="0"/>
              <a:t>VMWare</a:t>
            </a:r>
            <a:r>
              <a:rPr lang="en-AU" sz="1800" dirty="0" smtClean="0"/>
              <a:t> Linux instance</a:t>
            </a:r>
          </a:p>
          <a:p>
            <a:pPr marL="192088" lvl="2" indent="-177800">
              <a:buFont typeface="Arial" pitchFamily="34" charset="0"/>
              <a:buChar char="•"/>
            </a:pPr>
            <a:r>
              <a:rPr lang="en-AU" sz="1800" dirty="0"/>
              <a:t>D</a:t>
            </a:r>
            <a:r>
              <a:rPr lang="en-AU" sz="1800" dirty="0" smtClean="0"/>
              <a:t>eployed to Amazon EC2 or </a:t>
            </a:r>
            <a:r>
              <a:rPr lang="en-AU" sz="1800" dirty="0" err="1" smtClean="0"/>
              <a:t>Rackspace</a:t>
            </a:r>
            <a:r>
              <a:rPr lang="en-AU" sz="1800" dirty="0" smtClean="0"/>
              <a:t> Australia and only you can access it – </a:t>
            </a:r>
            <a:r>
              <a:rPr lang="en-AU" sz="1800" b="1" i="1" dirty="0" smtClean="0">
                <a:solidFill>
                  <a:srgbClr val="FF0000"/>
                </a:solidFill>
              </a:rPr>
              <a:t>NOT EVEN WE CAN GET TO IT</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
        <p:nvSpPr>
          <p:cNvPr id="8" name="Rectangle 7"/>
          <p:cNvSpPr/>
          <p:nvPr/>
        </p:nvSpPr>
        <p:spPr>
          <a:xfrm>
            <a:off x="317502" y="3225800"/>
            <a:ext cx="8509000" cy="1651000"/>
          </a:xfrm>
          <a:prstGeom prst="rect">
            <a:avLst/>
          </a:prstGeom>
          <a:solidFill>
            <a:srgbClr val="00B050"/>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lstStyle/>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complicated technical implementation </a:t>
            </a:r>
            <a:r>
              <a:rPr lang="en-AU" sz="1400" dirty="0" smtClean="0"/>
              <a:t>with Specializ, either go directly to your website with </a:t>
            </a:r>
            <a:r>
              <a:rPr lang="en-AU" sz="1400" dirty="0" err="1" smtClean="0"/>
              <a:t>SaaS</a:t>
            </a:r>
            <a:r>
              <a:rPr lang="en-AU" sz="1400" dirty="0" smtClean="0"/>
              <a:t> or drop the </a:t>
            </a:r>
            <a:r>
              <a:rPr lang="en-AU" sz="1400" dirty="0" err="1" smtClean="0"/>
              <a:t>VMWare</a:t>
            </a:r>
            <a:r>
              <a:rPr lang="en-AU" sz="1400" dirty="0" smtClean="0"/>
              <a:t> instance into your environment – </a:t>
            </a:r>
            <a:r>
              <a:rPr lang="en-AU" sz="1400" i="1" dirty="0" smtClean="0">
                <a:solidFill>
                  <a:schemeClr val="accent5"/>
                </a:solidFill>
              </a:rPr>
              <a:t>It is that easy</a:t>
            </a:r>
            <a:endParaRPr lang="en-AU" sz="1400" i="1" dirty="0">
              <a:solidFill>
                <a:schemeClr val="accent5"/>
              </a:solidFill>
            </a:endParaRPr>
          </a:p>
          <a:p>
            <a:pPr marL="358775" indent="-358775" defTabSz="957263">
              <a:lnSpc>
                <a:spcPct val="106000"/>
              </a:lnSpc>
              <a:buFont typeface="Wingdings" pitchFamily="2" charset="2"/>
              <a:buChar char="ü"/>
            </a:pPr>
            <a:r>
              <a:rPr lang="en-AU" sz="1400" dirty="0" smtClean="0"/>
              <a:t>There is </a:t>
            </a:r>
            <a:r>
              <a:rPr lang="en-AU" sz="1400" b="1" i="1" dirty="0" smtClean="0">
                <a:solidFill>
                  <a:srgbClr val="FFFF00"/>
                </a:solidFill>
              </a:rPr>
              <a:t>no functional implementation </a:t>
            </a:r>
            <a:r>
              <a:rPr lang="en-AU" sz="1400" dirty="0" smtClean="0"/>
              <a:t>associated with Specializ, simply build your organisational hierarchy and content and you are done – </a:t>
            </a:r>
            <a:r>
              <a:rPr lang="en-AU" sz="1400" i="1" dirty="0">
                <a:solidFill>
                  <a:schemeClr val="accent5"/>
                </a:solidFill>
              </a:rPr>
              <a:t>It is that </a:t>
            </a:r>
            <a:r>
              <a:rPr lang="en-AU" sz="1400" i="1" dirty="0" smtClean="0">
                <a:solidFill>
                  <a:schemeClr val="accent5"/>
                </a:solidFill>
              </a:rPr>
              <a:t>easy</a:t>
            </a:r>
          </a:p>
          <a:p>
            <a:pPr marL="358775" indent="-358775" defTabSz="957263">
              <a:lnSpc>
                <a:spcPct val="106000"/>
              </a:lnSpc>
              <a:buFont typeface="Wingdings" pitchFamily="2" charset="2"/>
              <a:buChar char="ü"/>
            </a:pPr>
            <a:r>
              <a:rPr lang="en-AU" sz="1400" dirty="0" smtClean="0">
                <a:solidFill>
                  <a:schemeClr val="bg1"/>
                </a:solidFill>
              </a:rPr>
              <a:t>Pass through authentication to active directory so even user management is easy</a:t>
            </a:r>
          </a:p>
          <a:p>
            <a:pPr marL="358775" indent="-358775" defTabSz="957263">
              <a:lnSpc>
                <a:spcPct val="106000"/>
              </a:lnSpc>
              <a:buFont typeface="Wingdings" pitchFamily="2" charset="2"/>
              <a:buChar char="ü"/>
            </a:pPr>
            <a:r>
              <a:rPr lang="en-AU" sz="1400" dirty="0" smtClean="0">
                <a:solidFill>
                  <a:schemeClr val="bg1"/>
                </a:solidFill>
              </a:rPr>
              <a:t>There are </a:t>
            </a:r>
            <a:r>
              <a:rPr lang="en-AU" sz="1400" b="1" u="sng" dirty="0" smtClean="0">
                <a:solidFill>
                  <a:srgbClr val="FFFF00"/>
                </a:solidFill>
              </a:rPr>
              <a:t>no hidden configurations </a:t>
            </a:r>
            <a:r>
              <a:rPr lang="en-AU" sz="1400" dirty="0" smtClean="0">
                <a:solidFill>
                  <a:schemeClr val="bg1"/>
                </a:solidFill>
              </a:rPr>
              <a:t>to manage, we do all the hard work for you</a:t>
            </a:r>
            <a:endParaRPr lang="en-AU" sz="1400" dirty="0">
              <a:solidFill>
                <a:schemeClr val="bg1"/>
              </a:solidFill>
            </a:endParaRPr>
          </a:p>
        </p:txBody>
      </p:sp>
    </p:spTree>
    <p:extLst>
      <p:ext uri="{BB962C8B-B14F-4D97-AF65-F5344CB8AC3E}">
        <p14:creationId xmlns:p14="http://schemas.microsoft.com/office/powerpoint/2010/main" val="88184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Specializ Libraries </a:t>
            </a:r>
            <a:r>
              <a:rPr lang="en-AU" dirty="0"/>
              <a:t>a</a:t>
            </a:r>
            <a:r>
              <a:rPr lang="en-AU" dirty="0" smtClean="0"/>
              <a:t>ccelerate your organisation</a:t>
            </a:r>
            <a:endParaRPr lang="en-AU" dirty="0"/>
          </a:p>
        </p:txBody>
      </p:sp>
      <p:sp>
        <p:nvSpPr>
          <p:cNvPr id="3" name="Text Placeholder 2"/>
          <p:cNvSpPr>
            <a:spLocks noGrp="1"/>
          </p:cNvSpPr>
          <p:nvPr>
            <p:ph type="body" sz="quarter" idx="12"/>
          </p:nvPr>
        </p:nvSpPr>
        <p:spPr>
          <a:xfrm>
            <a:off x="384175" y="841379"/>
            <a:ext cx="8362950" cy="1190625"/>
          </a:xfrm>
        </p:spPr>
        <p:txBody>
          <a:bodyPr/>
          <a:lstStyle/>
          <a:p>
            <a:pPr marL="0" indent="0"/>
            <a:r>
              <a:rPr lang="en-AU" dirty="0"/>
              <a:t>Specializ </a:t>
            </a:r>
            <a:r>
              <a:rPr lang="en-AU" dirty="0" smtClean="0"/>
              <a:t>is not limited to any particular field or industry. Just a few of its applications across industries and functions are listed below. The solutions below already exist in Specializ as built-in libraries. If you do not see the content you need we will build it for you and </a:t>
            </a:r>
            <a:r>
              <a:rPr lang="en-AU" b="1" i="1" dirty="0" smtClean="0">
                <a:solidFill>
                  <a:schemeClr val="accent3"/>
                </a:solidFill>
              </a:rPr>
              <a:t>FAST</a:t>
            </a:r>
            <a:r>
              <a:rPr lang="en-AU" dirty="0" smtClean="0">
                <a:solidFill>
                  <a:schemeClr val="accent3"/>
                </a:solidFill>
              </a:rPr>
              <a:t> </a:t>
            </a:r>
            <a:r>
              <a:rPr lang="en-AU" dirty="0" smtClean="0"/>
              <a:t>(less than three days).</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graphicFrame>
        <p:nvGraphicFramePr>
          <p:cNvPr id="4" name="Table 3"/>
          <p:cNvGraphicFramePr>
            <a:graphicFrameLocks noGrp="1"/>
          </p:cNvGraphicFramePr>
          <p:nvPr>
            <p:extLst>
              <p:ext uri="{D42A27DB-BD31-4B8C-83A1-F6EECF244321}">
                <p14:modId xmlns:p14="http://schemas.microsoft.com/office/powerpoint/2010/main" val="2635533548"/>
              </p:ext>
            </p:extLst>
          </p:nvPr>
        </p:nvGraphicFramePr>
        <p:xfrm>
          <a:off x="381000" y="2038349"/>
          <a:ext cx="8382000" cy="4150360"/>
        </p:xfrm>
        <a:graphic>
          <a:graphicData uri="http://schemas.openxmlformats.org/drawingml/2006/table">
            <a:tbl>
              <a:tblPr firstRow="1" bandRow="1">
                <a:tableStyleId>{58DD5831-5125-4D1D-A9A5-347843CA56AB}</a:tableStyleId>
              </a:tblPr>
              <a:tblGrid>
                <a:gridCol w="2120900"/>
                <a:gridCol w="6261100"/>
              </a:tblGrid>
              <a:tr h="370840">
                <a:tc>
                  <a:txBody>
                    <a:bodyPr/>
                    <a:lstStyle/>
                    <a:p>
                      <a:r>
                        <a:rPr lang="en-AU" dirty="0" smtClean="0"/>
                        <a:t>Industry</a:t>
                      </a:r>
                      <a:endParaRPr lang="en-AU" dirty="0"/>
                    </a:p>
                  </a:txBody>
                  <a:tcPr/>
                </a:tc>
                <a:tc>
                  <a:txBody>
                    <a:bodyPr/>
                    <a:lstStyle/>
                    <a:p>
                      <a:r>
                        <a:rPr lang="en-AU" dirty="0" smtClean="0"/>
                        <a:t>Application</a:t>
                      </a:r>
                      <a:endParaRPr lang="en-AU" dirty="0"/>
                    </a:p>
                  </a:txBody>
                  <a:tcPr/>
                </a:tc>
              </a:tr>
              <a:tr h="370840">
                <a:tc>
                  <a:txBody>
                    <a:bodyPr/>
                    <a:lstStyle/>
                    <a:p>
                      <a:r>
                        <a:rPr lang="en-AU" sz="1400" dirty="0" smtClean="0"/>
                        <a:t>Project Management</a:t>
                      </a:r>
                      <a:endParaRPr lang="en-AU" sz="1400" dirty="0"/>
                    </a:p>
                  </a:txBody>
                  <a:tcPr/>
                </a:tc>
                <a:tc>
                  <a:txBody>
                    <a:bodyPr/>
                    <a:lstStyle/>
                    <a:p>
                      <a:pPr marL="285750" indent="-285750">
                        <a:buFont typeface="Arial" pitchFamily="34" charset="0"/>
                        <a:buChar char="•"/>
                      </a:pPr>
                      <a:r>
                        <a:rPr lang="en-AU" sz="1400" dirty="0" smtClean="0"/>
                        <a:t>Requirements gathering</a:t>
                      </a:r>
                    </a:p>
                    <a:p>
                      <a:pPr marL="285750" indent="-285750">
                        <a:buFont typeface="Arial" pitchFamily="34" charset="0"/>
                        <a:buChar char="•"/>
                      </a:pPr>
                      <a:r>
                        <a:rPr lang="en-AU" sz="1400" dirty="0" smtClean="0"/>
                        <a:t>Project risk</a:t>
                      </a:r>
                      <a:endParaRPr lang="en-AU" sz="1400" baseline="0" dirty="0" smtClean="0"/>
                    </a:p>
                    <a:p>
                      <a:pPr marL="285750" indent="-285750">
                        <a:buFont typeface="Arial" pitchFamily="34" charset="0"/>
                        <a:buChar char="•"/>
                      </a:pPr>
                      <a:r>
                        <a:rPr lang="en-AU" sz="1400" baseline="0" dirty="0" smtClean="0"/>
                        <a:t>Project assurance</a:t>
                      </a:r>
                    </a:p>
                    <a:p>
                      <a:pPr marL="285750" indent="-285750">
                        <a:buFont typeface="Arial" pitchFamily="34" charset="0"/>
                        <a:buChar char="•"/>
                      </a:pPr>
                      <a:r>
                        <a:rPr lang="en-AU" sz="1400" dirty="0" smtClean="0"/>
                        <a:t>Post implementation</a:t>
                      </a:r>
                      <a:r>
                        <a:rPr lang="en-AU" sz="1400" baseline="0" dirty="0" smtClean="0"/>
                        <a:t> reviews</a:t>
                      </a:r>
                      <a:endParaRPr lang="en-AU" sz="1400" dirty="0"/>
                    </a:p>
                  </a:txBody>
                  <a:tcPr/>
                </a:tc>
              </a:tr>
              <a:tr h="370840">
                <a:tc>
                  <a:txBody>
                    <a:bodyPr/>
                    <a:lstStyle/>
                    <a:p>
                      <a:r>
                        <a:rPr lang="en-AU" sz="1400" dirty="0" smtClean="0"/>
                        <a:t>Environmental, Health</a:t>
                      </a:r>
                      <a:r>
                        <a:rPr lang="en-AU" sz="1400" baseline="0" dirty="0" smtClean="0"/>
                        <a:t> and Safety</a:t>
                      </a:r>
                      <a:endParaRPr lang="en-AU" sz="1400" dirty="0"/>
                    </a:p>
                  </a:txBody>
                  <a:tcPr/>
                </a:tc>
                <a:tc>
                  <a:txBody>
                    <a:bodyPr/>
                    <a:lstStyle/>
                    <a:p>
                      <a:pPr marL="285750" indent="-285750">
                        <a:buFont typeface="Arial" pitchFamily="34" charset="0"/>
                        <a:buChar char="•"/>
                      </a:pPr>
                      <a:r>
                        <a:rPr lang="en-AU" sz="1400" dirty="0" smtClean="0"/>
                        <a:t>ISO 14000 environmental management</a:t>
                      </a:r>
                      <a:r>
                        <a:rPr lang="en-AU" sz="1400" baseline="0" dirty="0" smtClean="0"/>
                        <a:t> systems</a:t>
                      </a:r>
                    </a:p>
                    <a:p>
                      <a:pPr marL="285750" indent="-285750">
                        <a:buFont typeface="Arial" pitchFamily="34" charset="0"/>
                        <a:buChar char="•"/>
                      </a:pPr>
                      <a:r>
                        <a:rPr lang="en-AU" sz="1400" baseline="0" dirty="0" smtClean="0"/>
                        <a:t>Environmental metrics</a:t>
                      </a:r>
                    </a:p>
                    <a:p>
                      <a:pPr marL="285750" indent="-285750">
                        <a:buFont typeface="Arial" pitchFamily="34" charset="0"/>
                        <a:buChar char="•"/>
                      </a:pPr>
                      <a:r>
                        <a:rPr lang="en-AU" sz="1400" b="0" i="0" baseline="0" dirty="0" smtClean="0"/>
                        <a:t>WHS, OH&amp;S, OSHA assessment and metrics</a:t>
                      </a:r>
                      <a:endParaRPr lang="en-AU" sz="1400" b="0" i="0" dirty="0"/>
                    </a:p>
                  </a:txBody>
                  <a:tcPr/>
                </a:tc>
              </a:tr>
              <a:tr h="370840">
                <a:tc>
                  <a:txBody>
                    <a:bodyPr/>
                    <a:lstStyle/>
                    <a:p>
                      <a:r>
                        <a:rPr lang="en-AU" sz="1400" dirty="0" smtClean="0"/>
                        <a:t>Risk Management</a:t>
                      </a:r>
                      <a:endParaRPr lang="en-AU" sz="1400" dirty="0"/>
                    </a:p>
                  </a:txBody>
                  <a:tcPr/>
                </a:tc>
                <a:tc>
                  <a:txBody>
                    <a:bodyPr/>
                    <a:lstStyle/>
                    <a:p>
                      <a:pPr marL="285750" indent="-285750">
                        <a:buFont typeface="Arial" pitchFamily="34" charset="0"/>
                        <a:buChar char="•"/>
                      </a:pPr>
                      <a:r>
                        <a:rPr lang="en-AU" sz="1400" dirty="0" smtClean="0"/>
                        <a:t>COSO</a:t>
                      </a:r>
                      <a:r>
                        <a:rPr lang="en-AU" sz="1400" baseline="0" dirty="0" smtClean="0"/>
                        <a:t> enterprise risk management</a:t>
                      </a:r>
                    </a:p>
                    <a:p>
                      <a:pPr marL="285750" indent="-285750">
                        <a:buFont typeface="Arial" pitchFamily="34" charset="0"/>
                        <a:buChar char="•"/>
                      </a:pPr>
                      <a:r>
                        <a:rPr lang="en-AU" sz="1400" baseline="0" dirty="0" smtClean="0"/>
                        <a:t>IRM assessment and testing</a:t>
                      </a:r>
                    </a:p>
                    <a:p>
                      <a:pPr marL="285750" indent="-285750">
                        <a:buFont typeface="Arial" pitchFamily="34" charset="0"/>
                        <a:buChar char="•"/>
                      </a:pPr>
                      <a:r>
                        <a:rPr lang="en-AU" sz="1400" baseline="0" dirty="0" smtClean="0"/>
                        <a:t>ISO 27001 assessment and testing</a:t>
                      </a:r>
                    </a:p>
                    <a:p>
                      <a:pPr marL="285750" indent="-285750">
                        <a:buFont typeface="Arial" pitchFamily="34" charset="0"/>
                        <a:buChar char="•"/>
                      </a:pPr>
                      <a:r>
                        <a:rPr lang="en-AU" sz="1400" baseline="0" dirty="0" smtClean="0"/>
                        <a:t>NIST/DIACAP/DITSCAP assessment and testing</a:t>
                      </a:r>
                    </a:p>
                    <a:p>
                      <a:pPr marL="285750" indent="-285750">
                        <a:buFont typeface="Arial" pitchFamily="34" charset="0"/>
                        <a:buChar char="•"/>
                      </a:pPr>
                      <a:r>
                        <a:rPr lang="en-AU" sz="1400" baseline="0" dirty="0" smtClean="0"/>
                        <a:t>FISMA and A-123 compliance testing, certification and accreditation</a:t>
                      </a:r>
                    </a:p>
                    <a:p>
                      <a:pPr marL="285750" indent="-285750">
                        <a:buFont typeface="Arial" pitchFamily="34" charset="0"/>
                        <a:buChar char="•"/>
                      </a:pPr>
                      <a:r>
                        <a:rPr lang="en-AU" sz="1400" baseline="0" dirty="0" smtClean="0"/>
                        <a:t>IT maturity assessments based on COBIT</a:t>
                      </a:r>
                    </a:p>
                  </a:txBody>
                  <a:tcPr/>
                </a:tc>
              </a:tr>
              <a:tr h="370840">
                <a:tc>
                  <a:txBody>
                    <a:bodyPr/>
                    <a:lstStyle/>
                    <a:p>
                      <a:r>
                        <a:rPr lang="en-AU" sz="1400" dirty="0" smtClean="0"/>
                        <a:t>Process Improvement</a:t>
                      </a:r>
                      <a:endParaRPr lang="en-AU" sz="1400" dirty="0"/>
                    </a:p>
                  </a:txBody>
                  <a:tcPr/>
                </a:tc>
                <a:tc>
                  <a:txBody>
                    <a:bodyPr/>
                    <a:lstStyle/>
                    <a:p>
                      <a:pPr marL="285750" indent="-285750">
                        <a:buFont typeface="Arial" pitchFamily="34" charset="0"/>
                        <a:buChar char="•"/>
                      </a:pPr>
                      <a:r>
                        <a:rPr lang="en-AU" sz="1400" baseline="0" dirty="0" smtClean="0"/>
                        <a:t>Lean management</a:t>
                      </a:r>
                    </a:p>
                    <a:p>
                      <a:pPr marL="285750" indent="-285750">
                        <a:buFont typeface="Arial" pitchFamily="34" charset="0"/>
                        <a:buChar char="•"/>
                      </a:pPr>
                      <a:r>
                        <a:rPr lang="en-AU" sz="1400" baseline="0" dirty="0" smtClean="0"/>
                        <a:t>Process improvement and business process redesign</a:t>
                      </a:r>
                    </a:p>
                    <a:p>
                      <a:pPr marL="285750" indent="-285750">
                        <a:buFont typeface="Arial" pitchFamily="34" charset="0"/>
                        <a:buChar char="•"/>
                      </a:pPr>
                      <a:r>
                        <a:rPr lang="en-AU" sz="1400" baseline="0" dirty="0" smtClean="0"/>
                        <a:t>Six Sigma re-engineering</a:t>
                      </a:r>
                    </a:p>
                  </a:txBody>
                  <a:tcPr/>
                </a:tc>
              </a:tr>
            </a:tbl>
          </a:graphicData>
        </a:graphic>
      </p:graphicFrame>
    </p:spTree>
    <p:extLst>
      <p:ext uri="{BB962C8B-B14F-4D97-AF65-F5344CB8AC3E}">
        <p14:creationId xmlns:p14="http://schemas.microsoft.com/office/powerpoint/2010/main" val="12082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98304" y="3602517"/>
            <a:ext cx="8637224" cy="2493484"/>
          </a:xfrm>
          <a:prstGeom prst="roundRect">
            <a:avLst>
              <a:gd name="adj" fmla="val 4951"/>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Case Study: Project Management</a:t>
            </a:r>
            <a:endParaRPr lang="en-AU" dirty="0"/>
          </a:p>
        </p:txBody>
      </p:sp>
      <p:sp>
        <p:nvSpPr>
          <p:cNvPr id="3" name="Text Placeholder 2"/>
          <p:cNvSpPr>
            <a:spLocks noGrp="1"/>
          </p:cNvSpPr>
          <p:nvPr>
            <p:ph type="body" sz="quarter" idx="12"/>
          </p:nvPr>
        </p:nvSpPr>
        <p:spPr>
          <a:xfrm>
            <a:off x="384175" y="1187486"/>
            <a:ext cx="8362950" cy="2018422"/>
          </a:xfrm>
        </p:spPr>
        <p:txBody>
          <a:bodyPr/>
          <a:lstStyle/>
          <a:p>
            <a:pPr marL="0" indent="0"/>
            <a:r>
              <a:rPr lang="en-AU" sz="2000" dirty="0" smtClean="0"/>
              <a:t>In this presentation we will compare two methodologies for Project Assessment:</a:t>
            </a:r>
            <a:endParaRPr lang="en-AU" sz="2000" b="1" dirty="0" smtClean="0"/>
          </a:p>
          <a:p>
            <a:pPr marL="855663" lvl="3" indent="-285750">
              <a:spcBef>
                <a:spcPts val="600"/>
              </a:spcBef>
              <a:buFont typeface="Arial" pitchFamily="34" charset="0"/>
              <a:buChar char="•"/>
            </a:pPr>
            <a:r>
              <a:rPr lang="en-AU" sz="2000" b="1" dirty="0" smtClean="0"/>
              <a:t>The Workshop and Interview approaches to Project Assessment</a:t>
            </a:r>
          </a:p>
          <a:p>
            <a:pPr marL="855663" lvl="3" indent="-285750">
              <a:spcBef>
                <a:spcPts val="600"/>
              </a:spcBef>
              <a:buFont typeface="Arial" pitchFamily="34" charset="0"/>
              <a:buChar char="•"/>
            </a:pPr>
            <a:r>
              <a:rPr lang="en-AU" sz="2000" b="1" dirty="0" smtClean="0"/>
              <a:t>The Specializ</a:t>
            </a:r>
            <a:r>
              <a:rPr lang="en-AU" sz="2000" b="1" dirty="0"/>
              <a:t> </a:t>
            </a:r>
            <a:r>
              <a:rPr lang="en-AU" sz="2000" b="1" dirty="0" smtClean="0"/>
              <a:t>approach</a:t>
            </a:r>
            <a:endParaRPr lang="en-AU" sz="2000" b="1" dirty="0"/>
          </a:p>
        </p:txBody>
      </p:sp>
      <p:grpSp>
        <p:nvGrpSpPr>
          <p:cNvPr id="11" name="Group 10"/>
          <p:cNvGrpSpPr/>
          <p:nvPr/>
        </p:nvGrpSpPr>
        <p:grpSpPr>
          <a:xfrm>
            <a:off x="464444" y="3962132"/>
            <a:ext cx="961369" cy="819613"/>
            <a:chOff x="7560860" y="1390246"/>
            <a:chExt cx="1320541" cy="1125823"/>
          </a:xfrm>
        </p:grpSpPr>
        <p:sp>
          <p:nvSpPr>
            <p:cNvPr id="12" name="Rectangle 11"/>
            <p:cNvSpPr/>
            <p:nvPr/>
          </p:nvSpPr>
          <p:spPr>
            <a:xfrm>
              <a:off x="7560860" y="1390246"/>
              <a:ext cx="1316790" cy="112582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5400" dirty="0" smtClean="0"/>
                <a:t>B</a:t>
              </a:r>
              <a:endParaRPr lang="en-AU" sz="5400" dirty="0"/>
            </a:p>
          </p:txBody>
        </p:sp>
        <p:sp>
          <p:nvSpPr>
            <p:cNvPr id="13" name="TextBox 12"/>
            <p:cNvSpPr txBox="1"/>
            <p:nvPr/>
          </p:nvSpPr>
          <p:spPr>
            <a:xfrm>
              <a:off x="8204202" y="1515153"/>
              <a:ext cx="608709" cy="522629"/>
            </a:xfrm>
            <a:prstGeom prst="rect">
              <a:avLst/>
            </a:prstGeom>
            <a:noFill/>
          </p:spPr>
          <p:txBody>
            <a:bodyPr wrap="none" lIns="36000" tIns="36000" rIns="36000" bIns="36000" rtlCol="0">
              <a:spAutoFit/>
            </a:bodyPr>
            <a:lstStyle/>
            <a:p>
              <a:r>
                <a:rPr lang="en-AU" sz="2000" b="1" dirty="0" smtClean="0">
                  <a:solidFill>
                    <a:schemeClr val="tx2">
                      <a:lumMod val="75000"/>
                    </a:schemeClr>
                  </a:solidFill>
                </a:rPr>
                <a:t>NH</a:t>
              </a:r>
            </a:p>
          </p:txBody>
        </p:sp>
        <p:sp>
          <p:nvSpPr>
            <p:cNvPr id="14" name="TextBox 13"/>
            <p:cNvSpPr txBox="1"/>
            <p:nvPr/>
          </p:nvSpPr>
          <p:spPr>
            <a:xfrm>
              <a:off x="8217851" y="1953157"/>
              <a:ext cx="663550" cy="480352"/>
            </a:xfrm>
            <a:prstGeom prst="rect">
              <a:avLst/>
            </a:prstGeom>
            <a:noFill/>
          </p:spPr>
          <p:txBody>
            <a:bodyPr wrap="none" lIns="36000" tIns="36000" rIns="36000" bIns="36000" rtlCol="0">
              <a:spAutoFit/>
            </a:bodyPr>
            <a:lstStyle/>
            <a:p>
              <a:r>
                <a:rPr lang="en-AU" sz="1800" b="1" dirty="0" err="1" smtClean="0">
                  <a:solidFill>
                    <a:schemeClr val="bg2">
                      <a:lumMod val="95000"/>
                    </a:schemeClr>
                  </a:solidFill>
                </a:rPr>
                <a:t>ank</a:t>
              </a:r>
              <a:endParaRPr lang="en-AU" sz="1800" b="1" dirty="0" smtClean="0">
                <a:solidFill>
                  <a:schemeClr val="bg2">
                    <a:lumMod val="95000"/>
                  </a:schemeClr>
                </a:solidFill>
              </a:endParaRPr>
            </a:p>
          </p:txBody>
        </p:sp>
        <p:cxnSp>
          <p:nvCxnSpPr>
            <p:cNvPr id="15" name="Straight Connector 14"/>
            <p:cNvCxnSpPr/>
            <p:nvPr/>
          </p:nvCxnSpPr>
          <p:spPr>
            <a:xfrm flipH="1">
              <a:off x="8281876" y="2005095"/>
              <a:ext cx="477671" cy="0"/>
            </a:xfrm>
            <a:prstGeom prst="line">
              <a:avLst/>
            </a:prstGeom>
            <a:ln w="571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560860" y="1501505"/>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60860" y="2387384"/>
              <a:ext cx="1316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 Placeholder 2"/>
          <p:cNvSpPr txBox="1">
            <a:spLocks/>
          </p:cNvSpPr>
          <p:nvPr/>
        </p:nvSpPr>
        <p:spPr>
          <a:xfrm>
            <a:off x="1639830" y="3756304"/>
            <a:ext cx="7094594" cy="2252861"/>
          </a:xfrm>
          <a:prstGeom prst="rect">
            <a:avLst/>
          </a:prstGeom>
        </p:spPr>
        <p:txBody>
          <a:bodyPr wrap="square" lIns="0" tIns="0" rIns="0" bIns="0">
            <a:spAutoFit/>
          </a:bodyPr>
          <a:lstStyle>
            <a:lvl1pPr marL="358775" indent="-358775" algn="l" defTabSz="957263" rtl="0" eaLnBrk="1" fontAlgn="base" hangingPunct="1">
              <a:lnSpc>
                <a:spcPct val="106000"/>
              </a:lnSpc>
              <a:spcBef>
                <a:spcPts val="1344"/>
              </a:spcBef>
              <a:spcAft>
                <a:spcPts val="0"/>
              </a:spcAft>
              <a:buFont typeface="Arial" charset="0"/>
              <a:defRPr lang="en-US" sz="1800" kern="1200">
                <a:solidFill>
                  <a:schemeClr val="tx1"/>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800" kern="1200">
                <a:solidFill>
                  <a:schemeClr val="tx1"/>
                </a:solidFill>
                <a:latin typeface="+mn-lt"/>
                <a:ea typeface="+mj-ea"/>
                <a:cs typeface="+mj-cs"/>
              </a:defRPr>
            </a:lvl2pPr>
            <a:lvl3pPr marL="373063" indent="-182563"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3pPr>
            <a:lvl4pPr marL="565150" indent="-190500" algn="l" defTabSz="957263" rtl="0" eaLnBrk="1" fontAlgn="base" hangingPunct="1">
              <a:lnSpc>
                <a:spcPct val="106000"/>
              </a:lnSpc>
              <a:spcBef>
                <a:spcPts val="576"/>
              </a:spcBef>
              <a:spcAft>
                <a:spcPts val="0"/>
              </a:spcAft>
              <a:buFont typeface="Arial" charset="0"/>
              <a:buChar char="•"/>
              <a:defRPr lang="en-US" sz="1600" kern="1200">
                <a:solidFill>
                  <a:schemeClr val="tx1"/>
                </a:solidFill>
                <a:latin typeface="+mn-lt"/>
                <a:ea typeface="+mj-ea"/>
                <a:cs typeface="+mj-cs"/>
              </a:defRPr>
            </a:lvl4pPr>
            <a:lvl5pPr marL="744538" indent="-179388" algn="l" defTabSz="957263" rtl="0" eaLnBrk="1" fontAlgn="base" hangingPunct="1">
              <a:lnSpc>
                <a:spcPct val="106000"/>
              </a:lnSpc>
              <a:spcBef>
                <a:spcPts val="576"/>
              </a:spcBef>
              <a:spcAft>
                <a:spcPts val="0"/>
              </a:spcAft>
              <a:buFont typeface="Arial" charset="0"/>
              <a:buChar char="‒"/>
              <a:defRPr lang="en-GB" sz="1600" kern="1200">
                <a:solidFill>
                  <a:schemeClr val="tx1"/>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0" indent="0"/>
            <a:r>
              <a:rPr lang="en-AU" dirty="0" smtClean="0"/>
              <a:t>Using each methodology across 7 BNH lines of business, we will highlight the differences in attaining:</a:t>
            </a:r>
          </a:p>
          <a:p>
            <a:pPr marL="671513" lvl="4" indent="-285750">
              <a:lnSpc>
                <a:spcPct val="100000"/>
              </a:lnSpc>
              <a:spcBef>
                <a:spcPts val="0"/>
              </a:spcBef>
              <a:buFont typeface="Arial" pitchFamily="34" charset="0"/>
              <a:buChar char="•"/>
            </a:pPr>
            <a:endParaRPr lang="en-AU" sz="1800" b="1" dirty="0" smtClean="0"/>
          </a:p>
          <a:p>
            <a:pPr marL="671513" lvl="4" indent="-285750">
              <a:lnSpc>
                <a:spcPct val="100000"/>
              </a:lnSpc>
              <a:spcBef>
                <a:spcPts val="0"/>
              </a:spcBef>
              <a:buFont typeface="Arial" pitchFamily="34" charset="0"/>
              <a:buChar char="•"/>
            </a:pPr>
            <a:r>
              <a:rPr lang="en-AU" sz="1800" b="1" dirty="0" smtClean="0"/>
              <a:t>Requirements gathering</a:t>
            </a:r>
          </a:p>
          <a:p>
            <a:pPr marL="671513" lvl="4" indent="-285750">
              <a:buFont typeface="Arial" pitchFamily="34" charset="0"/>
              <a:buChar char="•"/>
            </a:pPr>
            <a:r>
              <a:rPr lang="en-AU" sz="1800" b="1" dirty="0" smtClean="0"/>
              <a:t>Project risk</a:t>
            </a:r>
          </a:p>
          <a:p>
            <a:pPr marL="671513" lvl="4" indent="-285750">
              <a:buFont typeface="Arial" pitchFamily="34" charset="0"/>
              <a:buChar char="•"/>
            </a:pPr>
            <a:r>
              <a:rPr lang="en-AU" sz="1800" b="1" dirty="0" smtClean="0"/>
              <a:t>Project assurance</a:t>
            </a:r>
          </a:p>
          <a:p>
            <a:pPr marL="671513" lvl="4" indent="-285750">
              <a:buFont typeface="Arial" pitchFamily="34" charset="0"/>
              <a:buChar char="•"/>
            </a:pPr>
            <a:r>
              <a:rPr lang="en-AU" sz="1800" b="1" dirty="0" smtClean="0"/>
              <a:t>Post implementation review</a:t>
            </a:r>
            <a:endParaRPr lang="en-AU" sz="1800" b="1" dirty="0"/>
          </a:p>
        </p:txBody>
      </p:sp>
    </p:spTree>
    <p:extLst>
      <p:ext uri="{BB962C8B-B14F-4D97-AF65-F5344CB8AC3E}">
        <p14:creationId xmlns:p14="http://schemas.microsoft.com/office/powerpoint/2010/main" val="219062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300039"/>
            <a:ext cx="8362950" cy="438092"/>
          </a:xfrm>
        </p:spPr>
        <p:txBody>
          <a:bodyPr/>
          <a:lstStyle/>
          <a:p>
            <a:r>
              <a:rPr lang="en-AU" dirty="0" smtClean="0"/>
              <a:t>Interviews and workshops introduce inefficiencies to Project Assessment</a:t>
            </a:r>
            <a:endParaRPr lang="en-AU" dirty="0"/>
          </a:p>
        </p:txBody>
      </p:sp>
      <p:sp>
        <p:nvSpPr>
          <p:cNvPr id="4" name="Text Placeholder 3"/>
          <p:cNvSpPr>
            <a:spLocks noGrp="1"/>
          </p:cNvSpPr>
          <p:nvPr>
            <p:ph type="body" sz="quarter" idx="12"/>
          </p:nvPr>
        </p:nvSpPr>
        <p:spPr>
          <a:xfrm>
            <a:off x="384175" y="1000200"/>
            <a:ext cx="8362950" cy="5146603"/>
          </a:xfrm>
        </p:spPr>
        <p:txBody>
          <a:bodyPr/>
          <a:lstStyle/>
          <a:p>
            <a:pPr marL="341313" indent="-341313">
              <a:buSzPct val="120000"/>
              <a:buFont typeface="Arial" pitchFamily="34" charset="0"/>
              <a:buChar char="•"/>
            </a:pPr>
            <a:r>
              <a:rPr lang="en-AU" b="1" dirty="0" smtClean="0"/>
              <a:t>Interviews and workshops are a common vehicle used to conduct Project Assessments of all types.</a:t>
            </a:r>
          </a:p>
          <a:p>
            <a:pPr marL="341313" indent="-341313">
              <a:buSzPct val="120000"/>
              <a:buFont typeface="Arial" pitchFamily="34" charset="0"/>
              <a:buChar char="•"/>
            </a:pPr>
            <a:r>
              <a:rPr lang="en-AU" b="1" dirty="0" smtClean="0"/>
              <a:t>When used to collect project information, interviews and workshops suffer from a number of problems including:</a:t>
            </a:r>
          </a:p>
          <a:p>
            <a:pPr marL="0" indent="0"/>
            <a:endParaRPr lang="en-AU" dirty="0" smtClean="0"/>
          </a:p>
          <a:p>
            <a:pPr marL="728663" lvl="4" indent="-342900">
              <a:lnSpc>
                <a:spcPct val="100000"/>
              </a:lnSpc>
              <a:spcBef>
                <a:spcPts val="0"/>
              </a:spcBef>
              <a:spcAft>
                <a:spcPts val="600"/>
              </a:spcAft>
              <a:buFont typeface="+mj-lt"/>
              <a:buAutoNum type="arabicPeriod"/>
            </a:pPr>
            <a:r>
              <a:rPr lang="en-AU" dirty="0" smtClean="0"/>
              <a:t>Considerable stakeholder </a:t>
            </a:r>
            <a:r>
              <a:rPr lang="en-AU" dirty="0"/>
              <a:t>time and </a:t>
            </a:r>
            <a:r>
              <a:rPr lang="en-AU" dirty="0" smtClean="0"/>
              <a:t>commitment required</a:t>
            </a:r>
            <a:endParaRPr lang="en-AU" dirty="0"/>
          </a:p>
          <a:p>
            <a:pPr marL="728663" lvl="4" indent="-342900">
              <a:spcBef>
                <a:spcPts val="600"/>
              </a:spcBef>
              <a:spcAft>
                <a:spcPts val="600"/>
              </a:spcAft>
              <a:buFont typeface="+mj-lt"/>
              <a:buAutoNum type="arabicPeriod"/>
            </a:pPr>
            <a:r>
              <a:rPr lang="en-AU" dirty="0" smtClean="0"/>
              <a:t>Results are neither consistent nor directly comparable across workshops</a:t>
            </a:r>
          </a:p>
          <a:p>
            <a:pPr marL="728663" lvl="4" indent="-342900">
              <a:spcBef>
                <a:spcPts val="600"/>
              </a:spcBef>
              <a:spcAft>
                <a:spcPts val="600"/>
              </a:spcAft>
              <a:buFont typeface="+mj-lt"/>
              <a:buAutoNum type="arabicPeriod"/>
            </a:pPr>
            <a:r>
              <a:rPr lang="en-AU" dirty="0" smtClean="0"/>
              <a:t>Sample sizes are too small to base important decisions on</a:t>
            </a:r>
          </a:p>
          <a:p>
            <a:pPr marL="728663" lvl="4" indent="-342900">
              <a:spcBef>
                <a:spcPts val="600"/>
              </a:spcBef>
              <a:spcAft>
                <a:spcPts val="600"/>
              </a:spcAft>
              <a:buFont typeface="+mj-lt"/>
              <a:buAutoNum type="arabicPeriod"/>
            </a:pPr>
            <a:r>
              <a:rPr lang="en-AU" dirty="0" smtClean="0"/>
              <a:t>High costs associated with sampling more stakeholders due to travel, facilitation, analysis and reporting fees</a:t>
            </a:r>
            <a:endParaRPr lang="en-AU" dirty="0"/>
          </a:p>
          <a:p>
            <a:pPr marL="728663" lvl="4" indent="-342900">
              <a:spcBef>
                <a:spcPts val="600"/>
              </a:spcBef>
              <a:spcAft>
                <a:spcPts val="600"/>
              </a:spcAft>
              <a:buFont typeface="+mj-lt"/>
              <a:buAutoNum type="arabicPeriod"/>
            </a:pPr>
            <a:r>
              <a:rPr lang="en-AU" dirty="0" smtClean="0"/>
              <a:t>Failure to collect information accurate enough to support decision-making or to justify the cost of data collection</a:t>
            </a:r>
          </a:p>
          <a:p>
            <a:pPr marL="728663" lvl="4" indent="-342900">
              <a:spcBef>
                <a:spcPts val="600"/>
              </a:spcBef>
              <a:spcAft>
                <a:spcPts val="600"/>
              </a:spcAft>
              <a:buFont typeface="+mj-lt"/>
              <a:buAutoNum type="arabicPeriod"/>
            </a:pPr>
            <a:r>
              <a:rPr lang="en-AU" dirty="0" smtClean="0"/>
              <a:t>There is an inherent “expiration date” of the collected information, requiring duplication in effort and expenditure to assure ongoing accuracy </a:t>
            </a:r>
            <a:r>
              <a:rPr lang="en-AU" dirty="0"/>
              <a:t>and relevance</a:t>
            </a:r>
          </a:p>
        </p:txBody>
      </p:sp>
      <p:grpSp>
        <p:nvGrpSpPr>
          <p:cNvPr id="5" name="Group 4"/>
          <p:cNvGrpSpPr/>
          <p:nvPr/>
        </p:nvGrpSpPr>
        <p:grpSpPr>
          <a:xfrm>
            <a:off x="0" y="6223000"/>
            <a:ext cx="9144000" cy="635000"/>
            <a:chOff x="0" y="6223000"/>
            <a:chExt cx="9144000" cy="635000"/>
          </a:xfrm>
        </p:grpSpPr>
        <p:pic>
          <p:nvPicPr>
            <p:cNvPr id="6" name="Picture 10" descr="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3000"/>
              <a:ext cx="9144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pecializ.png"/>
            <p:cNvPicPr>
              <a:picLocks noChangeAspect="1"/>
            </p:cNvPicPr>
            <p:nvPr/>
          </p:nvPicPr>
          <p:blipFill>
            <a:blip r:embed="rId4"/>
            <a:stretch>
              <a:fillRect/>
            </a:stretch>
          </p:blipFill>
          <p:spPr>
            <a:xfrm>
              <a:off x="7708900" y="6223000"/>
              <a:ext cx="1016000" cy="405258"/>
            </a:xfrm>
            <a:prstGeom prst="rect">
              <a:avLst/>
            </a:prstGeom>
          </p:spPr>
        </p:pic>
      </p:grpSp>
    </p:spTree>
    <p:extLst>
      <p:ext uri="{BB962C8B-B14F-4D97-AF65-F5344CB8AC3E}">
        <p14:creationId xmlns:p14="http://schemas.microsoft.com/office/powerpoint/2010/main" val="3712917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19&quot;&gt;&lt;version val=&quot;1787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key val=&quot;0&quot;/&gt;&lt;elem&gt;&lt;m_nPartnerID val=&quot;530&quot;/&gt;&lt;m_nIndex val=&quot;3&quot;/&gt;&lt;/elem&gt;&lt;key val=&quot;11&quot;/&gt;&lt;elem&gt;&lt;m_nPartnerID val=&quot;530&quot;/&gt;&lt;m_nIndex val=&quot;3&quot;/&gt;&lt;/elem&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75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auwR.FaB06ZAzNy8cUs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76Hxw1s60uFO4inp8o0D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mKdUnYM680Wqc7YV1jv2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nv3HrRQu0CJRfF2XcmCZ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ihSpux.c0qZaf_qo2yS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YoUpZ9Es0mXx7JqPL7o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AnlVmXbUWYyYtr8J4v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IemlDcjlkyZuyBnmRlD.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JqbhntsPkaS1GBRiokd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ZvHMlIqxUawg0u238cL8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_vg5snsc0kCvkkqzsQPU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3pTuWpHVUyh5VvI11XG5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IBJOKGUxUW.TcSGVKvL5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5BqPzctVEaBZy0AIEuO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ekpvs0VyU60wpRxd..Gs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qsPz9eGmUiXgFQalcSo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Iu0xjEnkWF4SFbb9laU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vTti_6DSEas0lO9w.xAb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ZHmwOGoS0O61ddaH_aOkw"/>
</p:tagLst>
</file>

<file path=ppt/theme/theme1.xml><?xml version="1.0" encoding="utf-8"?>
<a:theme xmlns:a="http://schemas.openxmlformats.org/drawingml/2006/main" name="Blank">
  <a:themeElements>
    <a:clrScheme name="Custom 1">
      <a:dk1>
        <a:sysClr val="windowText" lastClr="000000"/>
      </a:dk1>
      <a:lt1>
        <a:srgbClr val="FFFFFF"/>
      </a:lt1>
      <a:dk2>
        <a:srgbClr val="1F497D"/>
      </a:dk2>
      <a:lt2>
        <a:srgbClr val="FFFFFF"/>
      </a:lt2>
      <a:accent1>
        <a:srgbClr val="00A1DE"/>
      </a:accent1>
      <a:accent2>
        <a:srgbClr val="92D400"/>
      </a:accent2>
      <a:accent3>
        <a:srgbClr val="00A1DE"/>
      </a:accent3>
      <a:accent4>
        <a:srgbClr val="3C8A2E"/>
      </a:accent4>
      <a:accent5>
        <a:srgbClr val="002776"/>
      </a:accent5>
      <a:accent6>
        <a:srgbClr val="C9DD03"/>
      </a:accent6>
      <a:hlink>
        <a:srgbClr val="00A1DE"/>
      </a:hlink>
      <a:folHlink>
        <a:srgbClr val="72C7E7"/>
      </a:folHlink>
    </a:clrScheme>
    <a:fontScheme name="19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indent="177800">
          <a:buFont typeface="Arial" pitchFamily="34" charset="0"/>
          <a:buChar char="•"/>
          <a:defRPr sz="1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96632E0A2EED4BB0DFF6DA29C88E83" ma:contentTypeVersion="0" ma:contentTypeDescription="Create a new document." ma:contentTypeScope="" ma:versionID="e06b5d922a65e9475b882be3c574a9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C7DBED-37A8-45DF-979E-8BD82CB8DD3A}">
  <ds:schemaRef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1B669E54-CB7D-4F81-B449-0C7EB0DF6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48FC87E-9CE6-4EDB-BD4D-19B9F373BB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11125</TotalTime>
  <Words>2666</Words>
  <Application>Microsoft Office PowerPoint</Application>
  <PresentationFormat>On-screen Show (4:3)</PresentationFormat>
  <Paragraphs>458</Paragraphs>
  <Slides>23</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Blank</vt:lpstr>
      <vt:lpstr>think-cell Slide</vt:lpstr>
      <vt:lpstr>PowerPoint Presentation</vt:lpstr>
      <vt:lpstr>Agenda</vt:lpstr>
      <vt:lpstr>Specializ overview</vt:lpstr>
      <vt:lpstr>Automating Project Assessments in Specializ</vt:lpstr>
      <vt:lpstr>Specializ routing tree</vt:lpstr>
      <vt:lpstr>Specializ technology</vt:lpstr>
      <vt:lpstr>Specializ Libraries accelerate your organisation</vt:lpstr>
      <vt:lpstr>Case Study: Project Management</vt:lpstr>
      <vt:lpstr>Interviews and workshops introduce inefficiencies to Project Assessment</vt:lpstr>
      <vt:lpstr>Project Information gathering from the perspective of the Project Manager</vt:lpstr>
      <vt:lpstr>Specializ Time-to-Assess decreases with each Assessment</vt:lpstr>
      <vt:lpstr>Scheduling and performing Project Risk Assessments</vt:lpstr>
      <vt:lpstr>Project Assessment statistics</vt:lpstr>
      <vt:lpstr>Specializ process of developing Project Assessments</vt:lpstr>
      <vt:lpstr>Maintaining accurate project data</vt:lpstr>
      <vt:lpstr>Summary of Workshop and Specializ approaches</vt:lpstr>
      <vt:lpstr>Requirements gathering in Specializ</vt:lpstr>
      <vt:lpstr>Project risk</vt:lpstr>
      <vt:lpstr>Project assurance on requirements</vt:lpstr>
      <vt:lpstr>Ad-hoc project assurance</vt:lpstr>
      <vt:lpstr>Business Case for Specializ Software Adoption</vt:lpstr>
      <vt:lpstr>Next Steps</vt:lpstr>
      <vt:lpstr>Questions and Answers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Harrison, Michael (AU - Sydney)</dc:creator>
  <cp:lastModifiedBy>mharrison</cp:lastModifiedBy>
  <cp:revision>279</cp:revision>
  <cp:lastPrinted>2012-04-17T06:10:03Z</cp:lastPrinted>
  <dcterms:created xsi:type="dcterms:W3CDTF">2012-03-23T03:36:28Z</dcterms:created>
  <dcterms:modified xsi:type="dcterms:W3CDTF">2012-07-26T05:55:24Z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0x0101004E96632E0A2EED4BB0DFF6DA29C88E83</vt:lpwstr>
  </property>
</Properties>
</file>