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3"/>
  </p:notesMasterIdLst>
  <p:handoutMasterIdLst>
    <p:handoutMasterId r:id="rId24"/>
  </p:handoutMasterIdLst>
  <p:sldIdLst>
    <p:sldId id="622" r:id="rId5"/>
    <p:sldId id="614" r:id="rId6"/>
    <p:sldId id="628" r:id="rId7"/>
    <p:sldId id="631" r:id="rId8"/>
    <p:sldId id="630" r:id="rId9"/>
    <p:sldId id="629" r:id="rId10"/>
    <p:sldId id="617" r:id="rId11"/>
    <p:sldId id="616" r:id="rId12"/>
    <p:sldId id="624" r:id="rId13"/>
    <p:sldId id="625" r:id="rId14"/>
    <p:sldId id="618" r:id="rId15"/>
    <p:sldId id="619" r:id="rId16"/>
    <p:sldId id="620" r:id="rId17"/>
    <p:sldId id="626" r:id="rId18"/>
    <p:sldId id="615" r:id="rId19"/>
    <p:sldId id="636" r:id="rId20"/>
    <p:sldId id="633" r:id="rId21"/>
    <p:sldId id="632" r:id="rId22"/>
  </p:sldIdLst>
  <p:sldSz cx="9144000" cy="6858000" type="screen4x3"/>
  <p:notesSz cx="10234613" cy="7099300"/>
  <p:custDataLst>
    <p:tags r:id="rId25"/>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83681" autoAdjust="0"/>
  </p:normalViewPr>
  <p:slideViewPr>
    <p:cSldViewPr snapToGrid="0">
      <p:cViewPr>
        <p:scale>
          <a:sx n="75" d="100"/>
          <a:sy n="75" d="100"/>
        </p:scale>
        <p:origin x="-2802" y="-492"/>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117732480"/>
        <c:axId val="117734016"/>
      </c:lineChart>
      <c:catAx>
        <c:axId val="117732480"/>
        <c:scaling>
          <c:orientation val="minMax"/>
        </c:scaling>
        <c:delete val="0"/>
        <c:axPos val="b"/>
        <c:majorTickMark val="out"/>
        <c:minorTickMark val="none"/>
        <c:tickLblPos val="nextTo"/>
        <c:txPr>
          <a:bodyPr/>
          <a:lstStyle/>
          <a:p>
            <a:pPr>
              <a:defRPr sz="1400" b="0" i="0" baseline="0"/>
            </a:pPr>
            <a:endParaRPr lang="en-US"/>
          </a:p>
        </c:txPr>
        <c:crossAx val="117734016"/>
        <c:crosses val="autoZero"/>
        <c:auto val="1"/>
        <c:lblAlgn val="ctr"/>
        <c:lblOffset val="100"/>
        <c:noMultiLvlLbl val="0"/>
      </c:catAx>
      <c:valAx>
        <c:axId val="117734016"/>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117732480"/>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risk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risk statements that have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risk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risk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risk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risk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22F3A867-B288-46EC-A64A-2998F8BA8572}" type="presOf" srcId="{D8739E09-05D1-4F01-9642-DB8C39E8CC01}" destId="{9212203C-EACF-47C7-97D9-1B275770ED48}" srcOrd="0" destOrd="0" presId="urn:microsoft.com/office/officeart/2005/8/layout/radial6"/>
    <dgm:cxn modelId="{7AE96D7F-8D74-426F-B8BA-EC4C5BD2CA66}" srcId="{927C9A02-1CE5-4D6A-BBBC-4293C58B1DAF}" destId="{72CF8F75-401E-43C6-BC3B-58EF7A07A5E0}" srcOrd="1" destOrd="0" parTransId="{FB1D8A9A-9B80-4BD3-B543-FDF67C36BC53}" sibTransId="{8E280382-DA24-4FF1-B727-17BCD8DA181D}"/>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risk statements that have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risk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risk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risk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risk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risk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17</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150108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36988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675"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699"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27"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03"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23"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771"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651"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715658897"/>
              </p:ext>
            </p:extLst>
          </p:nvPr>
        </p:nvGraphicFramePr>
        <p:xfrm>
          <a:off x="4102101" y="3197225"/>
          <a:ext cx="4584700" cy="889000"/>
        </p:xfrm>
        <a:graphic>
          <a:graphicData uri="http://schemas.openxmlformats.org/drawingml/2006/table">
            <a:tbl>
              <a:tblPr>
                <a:effectLst>
                  <a:reflection stA="50000" endPos="75000" dist="12700" dir="5400000" sy="-100000" algn="bl" rotWithShape="0"/>
                </a:effectLst>
              </a:tblPr>
              <a:tblGrid>
                <a:gridCol w="731122"/>
                <a:gridCol w="3853578"/>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Arial" pitchFamily="-65" charset="0"/>
                          <a:ea typeface="ＭＳ Ｐゴシック" pitchFamily="-65" charset="-128"/>
                          <a:cs typeface="ＭＳ Ｐゴシック" pitchFamily="-65" charset="-128"/>
                        </a:rPr>
                        <a:t>Specializ</a:t>
                      </a: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 for enterprise risk management</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7 business units will require ~154 hours per incident using a 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One-off assessments can be accomplished in minutes if required</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Risk Assessments</a:t>
            </a:r>
            <a:endParaRPr lang="en-AU" dirty="0"/>
          </a:p>
        </p:txBody>
      </p:sp>
      <p:graphicFrame>
        <p:nvGraphicFramePr>
          <p:cNvPr id="4" name="Diagram 3"/>
          <p:cNvGraphicFramePr/>
          <p:nvPr>
            <p:extLst>
              <p:ext uri="{D42A27DB-BD31-4B8C-83A1-F6EECF244321}">
                <p14:modId xmlns:p14="http://schemas.microsoft.com/office/powerpoint/2010/main" val="2888668944"/>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41689657"/>
              </p:ext>
            </p:extLst>
          </p:nvPr>
        </p:nvGraphicFramePr>
        <p:xfrm>
          <a:off x="368492" y="810334"/>
          <a:ext cx="8407020" cy="4874373"/>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Risk 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risk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risk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risk assessment with one risk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3999332"/>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Risk Assessments</a:t>
            </a:r>
            <a:endParaRPr lang="en-AU" dirty="0"/>
          </a:p>
        </p:txBody>
      </p:sp>
      <p:graphicFrame>
        <p:nvGraphicFramePr>
          <p:cNvPr id="5" name="Diagram 4"/>
          <p:cNvGraphicFramePr/>
          <p:nvPr>
            <p:extLst>
              <p:ext uri="{D42A27DB-BD31-4B8C-83A1-F6EECF244321}">
                <p14:modId xmlns:p14="http://schemas.microsoft.com/office/powerpoint/2010/main" val="2191991122"/>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risk data in their areas of expertise, the higher the quality of the results</a:t>
            </a:r>
          </a:p>
          <a:p>
            <a:pPr marL="228600" indent="-228600">
              <a:spcAft>
                <a:spcPts val="1800"/>
              </a:spcAft>
              <a:buFont typeface="+mj-lt"/>
              <a:buAutoNum type="arabicPeriod"/>
            </a:pPr>
            <a:r>
              <a:rPr lang="en-AU" sz="1200" dirty="0" smtClean="0"/>
              <a:t>Participants can edit and delete risks created by others, in addition to adding their own, greatly enhancing the overall information set</a:t>
            </a:r>
          </a:p>
          <a:p>
            <a:pPr marL="228600" indent="-228600">
              <a:spcAft>
                <a:spcPts val="1800"/>
              </a:spcAft>
              <a:buFont typeface="+mj-lt"/>
              <a:buAutoNum type="arabicPeriod"/>
            </a:pPr>
            <a:r>
              <a:rPr lang="en-AU" sz="1200" dirty="0" smtClean="0"/>
              <a:t>Each risk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risks but also their applicability to the stream of users to ensure high quality results</a:t>
            </a:r>
          </a:p>
          <a:p>
            <a:pPr marL="228600" indent="-228600">
              <a:spcAft>
                <a:spcPts val="1800"/>
              </a:spcAft>
              <a:buFont typeface="+mj-lt"/>
              <a:buAutoNum type="arabicPeriod"/>
            </a:pPr>
            <a:r>
              <a:rPr lang="en-AU" sz="1200" dirty="0" smtClean="0"/>
              <a:t>Each participant submits their list of risks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risk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Enterprise Risk </a:t>
            </a:r>
            <a:r>
              <a:rPr lang="en-AU" dirty="0"/>
              <a:t>M</a:t>
            </a:r>
            <a:r>
              <a:rPr lang="en-AU" dirty="0" smtClean="0"/>
              <a:t>anagement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 to collect and manage enterprise risk management information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263978" y="4335778"/>
            <a:ext cx="1450487" cy="1336455"/>
            <a:chOff x="2166214" y="4221088"/>
            <a:chExt cx="1627942" cy="1499960"/>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166214" y="4581127"/>
              <a:ext cx="1627942" cy="1139921"/>
            </a:xfrm>
            <a:prstGeom prst="rect">
              <a:avLst/>
            </a:prstGeom>
            <a:noFill/>
          </p:spPr>
          <p:txBody>
            <a:bodyPr wrap="none" rtlCol="0">
              <a:spAutoFit/>
            </a:bodyPr>
            <a:lstStyle/>
            <a:p>
              <a:pPr algn="ctr"/>
              <a:r>
                <a:rPr lang="en-AU" sz="1200" b="1" dirty="0" smtClean="0"/>
                <a:t>Configure</a:t>
              </a:r>
            </a:p>
            <a:p>
              <a:pPr algn="ctr"/>
              <a:r>
                <a:rPr lang="en-AU" sz="1200" b="1" dirty="0" smtClean="0"/>
                <a:t>risk management</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risk assessment is closed</a:t>
            </a:r>
          </a:p>
        </p:txBody>
      </p:sp>
      <p:graphicFrame>
        <p:nvGraphicFramePr>
          <p:cNvPr id="3" name="Table 2"/>
          <p:cNvGraphicFramePr>
            <a:graphicFrameLocks noGrp="1"/>
          </p:cNvGraphicFramePr>
          <p:nvPr>
            <p:extLst>
              <p:ext uri="{D42A27DB-BD31-4B8C-83A1-F6EECF244321}">
                <p14:modId xmlns:p14="http://schemas.microsoft.com/office/powerpoint/2010/main" val="982272672"/>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risk and risk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1047335319"/>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a:solidFill>
                            <a:srgbClr val="FFFFFF"/>
                          </a:solidFill>
                          <a:effectLst/>
                          <a:latin typeface="Arial"/>
                        </a:rPr>
                        <a:t>Risk Management</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4103552251"/>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Bank)</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014756"/>
          </a:xfrm>
        </p:spPr>
        <p:txBody>
          <a:bodyPr/>
          <a:lstStyle/>
          <a:p>
            <a:pPr marL="0" indent="0"/>
            <a:r>
              <a:rPr lang="en-AU" dirty="0" smtClean="0"/>
              <a:t>This presentation will take 40 minutes during which we will illustrate how Specializ can save your organisation considerable time and money while drastically increasing the accuracy of your enterprise risk management processes and outcomes.</a:t>
            </a:r>
          </a:p>
          <a:p>
            <a:pPr marL="0" indent="0"/>
            <a:r>
              <a:rPr lang="en-AU" dirty="0" smtClean="0"/>
              <a:t>The case study used describes an Enterprise Risk Management (ERM) project at a large banking client.</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imaginable. For example, we could identify controls, per group per geography, and then define the criticality, owner, test plans and maturity per control. We can then gain different levels of consensus for each group</a:t>
            </a:r>
          </a:p>
          <a:p>
            <a:pPr marL="177800" indent="-177800">
              <a:buFont typeface="Arial" pitchFamily="34" charset="0"/>
              <a:buChar char="•"/>
            </a:pPr>
            <a:r>
              <a:rPr lang="en-AU" dirty="0"/>
              <a:t>Specializ 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Routing 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177800" indent="-177800">
              <a:buFont typeface="Arial" pitchFamily="34" charset="0"/>
              <a:buChar char="•"/>
            </a:pPr>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729945615"/>
              </p:ext>
            </p:extLst>
          </p:nvPr>
        </p:nvGraphicFramePr>
        <p:xfrm>
          <a:off x="381000" y="2095501"/>
          <a:ext cx="8382000" cy="393700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Banking</a:t>
                      </a:r>
                      <a:endParaRPr lang="en-AU" sz="1400" dirty="0"/>
                    </a:p>
                  </a:txBody>
                  <a:tcPr/>
                </a:tc>
                <a:tc>
                  <a:txBody>
                    <a:bodyPr/>
                    <a:lstStyle/>
                    <a:p>
                      <a:pPr marL="285750" indent="-285750">
                        <a:buFont typeface="Arial" pitchFamily="34" charset="0"/>
                        <a:buChar char="•"/>
                      </a:pPr>
                      <a:r>
                        <a:rPr lang="en-AU" sz="1400" dirty="0" smtClean="0"/>
                        <a:t>Basel II/III</a:t>
                      </a:r>
                    </a:p>
                    <a:p>
                      <a:pPr marL="285750" indent="-285750">
                        <a:buFont typeface="Arial" pitchFamily="34" charset="0"/>
                        <a:buChar char="•"/>
                      </a:pPr>
                      <a:r>
                        <a:rPr lang="en-AU" sz="1400" dirty="0" smtClean="0"/>
                        <a:t>Solvency</a:t>
                      </a:r>
                      <a:r>
                        <a:rPr lang="en-AU" sz="1400" baseline="0" dirty="0" smtClean="0"/>
                        <a:t> II</a:t>
                      </a:r>
                    </a:p>
                    <a:p>
                      <a:pPr marL="285750" indent="-285750">
                        <a:buFont typeface="Arial" pitchFamily="34" charset="0"/>
                        <a:buChar char="•"/>
                      </a:pPr>
                      <a:r>
                        <a:rPr lang="en-AU" sz="1400" baseline="0" dirty="0" smtClean="0"/>
                        <a:t>FAS-133</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aseline="0" dirty="0" smtClean="0"/>
                        <a:t>WHS, OH&amp;S, OSHA assessment and metrics</a:t>
                      </a:r>
                      <a:endParaRPr lang="en-AU" sz="1400"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Enterprise Risk Management</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enterprise risk management:</a:t>
            </a:r>
          </a:p>
          <a:p>
            <a:pPr marL="492125" lvl="3" indent="-285750">
              <a:spcBef>
                <a:spcPts val="600"/>
              </a:spcBef>
              <a:buFont typeface="Arial" pitchFamily="34" charset="0"/>
              <a:buChar char="•"/>
            </a:pPr>
            <a:endParaRPr lang="en-AU" sz="2000" b="1" dirty="0" smtClean="0"/>
          </a:p>
          <a:p>
            <a:pPr marL="855663" lvl="3" indent="-285750">
              <a:spcBef>
                <a:spcPts val="600"/>
              </a:spcBef>
              <a:buFont typeface="Arial" pitchFamily="34" charset="0"/>
              <a:buChar char="•"/>
            </a:pPr>
            <a:r>
              <a:rPr lang="en-AU" sz="2000" b="1" dirty="0" smtClean="0"/>
              <a:t>The Workshop approach</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942048"/>
            <a:ext cx="7094594" cy="1908830"/>
          </a:xfrm>
          <a:prstGeom prst="rect">
            <a:avLst/>
          </a:prstGeom>
        </p:spPr>
        <p:txBody>
          <a:bodyPr wrap="square" lIns="0" tIns="0" rIns="0" bIns="0"/>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Objectives</a:t>
            </a:r>
          </a:p>
          <a:p>
            <a:pPr marL="671513" lvl="4" indent="-285750">
              <a:buFont typeface="Arial" pitchFamily="34" charset="0"/>
              <a:buChar char="•"/>
            </a:pPr>
            <a:r>
              <a:rPr lang="en-AU" sz="1800" b="1" dirty="0" smtClean="0"/>
              <a:t>Risks</a:t>
            </a:r>
          </a:p>
          <a:p>
            <a:pPr marL="671513" lvl="4" indent="-285750">
              <a:buFont typeface="Arial" pitchFamily="34" charset="0"/>
              <a:buChar char="•"/>
            </a:pPr>
            <a:r>
              <a:rPr lang="en-AU" sz="1800" b="1" dirty="0" smtClean="0"/>
              <a:t>Controls</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Workshops introduce inefficiencies to Risk Assessment engagements</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Workshops are a common vehicle used to identify and collect Enterprise Risk Management (ERM) information.</a:t>
            </a:r>
          </a:p>
          <a:p>
            <a:pPr marL="341313" indent="-341313">
              <a:buSzPct val="120000"/>
              <a:buFont typeface="Arial" pitchFamily="34" charset="0"/>
              <a:buChar char="•"/>
            </a:pPr>
            <a:r>
              <a:rPr lang="en-AU" b="1" dirty="0" smtClean="0"/>
              <a:t>When used to collect ERM information, workshops suffer from a number of problems including:</a:t>
            </a:r>
          </a:p>
          <a:p>
            <a:pPr marL="341313" indent="-341313">
              <a:buFont typeface="Arial" pitchFamily="34" charset="0"/>
              <a:buChar char="•"/>
            </a:pPr>
            <a:endParaRPr lang="en-AU" dirty="0" smtClean="0"/>
          </a:p>
          <a:p>
            <a:pPr marL="728663" lvl="4" indent="-342900">
              <a:lnSpc>
                <a:spcPct val="100000"/>
              </a:lnSpc>
              <a:spcBef>
                <a:spcPts val="0"/>
              </a:spcBef>
              <a:spcAft>
                <a:spcPts val="600"/>
              </a:spcAft>
              <a:buFont typeface="+mj-lt"/>
              <a:buAutoNum type="arabicPeriod"/>
            </a:pPr>
            <a:r>
              <a:rPr lang="en-AU" sz="1800" dirty="0" smtClean="0"/>
              <a:t>Considerable stakeholder </a:t>
            </a:r>
            <a:r>
              <a:rPr lang="en-AU" sz="1800" dirty="0"/>
              <a:t>time and </a:t>
            </a:r>
            <a:r>
              <a:rPr lang="en-AU" sz="1800" dirty="0" smtClean="0"/>
              <a:t>commitment required</a:t>
            </a:r>
            <a:endParaRPr lang="en-AU" sz="1800" dirty="0"/>
          </a:p>
          <a:p>
            <a:pPr marL="728663" lvl="4" indent="-342900">
              <a:spcBef>
                <a:spcPts val="600"/>
              </a:spcBef>
              <a:spcAft>
                <a:spcPts val="600"/>
              </a:spcAft>
              <a:buFont typeface="+mj-lt"/>
              <a:buAutoNum type="arabicPeriod"/>
            </a:pPr>
            <a:r>
              <a:rPr lang="en-AU" sz="1800" dirty="0" smtClean="0"/>
              <a:t>Lengthy scheduling and planning process; does not allow agile adaptation to pressing organizational requirements</a:t>
            </a:r>
          </a:p>
          <a:p>
            <a:pPr marL="728663" lvl="4" indent="-342900">
              <a:spcBef>
                <a:spcPts val="600"/>
              </a:spcBef>
              <a:spcAft>
                <a:spcPts val="600"/>
              </a:spcAft>
              <a:buFont typeface="+mj-lt"/>
              <a:buAutoNum type="arabicPeriod"/>
            </a:pPr>
            <a:r>
              <a:rPr lang="en-AU" sz="1800" dirty="0" smtClean="0"/>
              <a:t>High costs associated with Travel, Facilitation, Analysis and Reporting</a:t>
            </a:r>
            <a:endParaRPr lang="en-AU" sz="1800" dirty="0"/>
          </a:p>
          <a:p>
            <a:pPr marL="728663" lvl="4" indent="-342900">
              <a:spcBef>
                <a:spcPts val="600"/>
              </a:spcBef>
              <a:spcAft>
                <a:spcPts val="600"/>
              </a:spcAft>
              <a:buFont typeface="+mj-lt"/>
              <a:buAutoNum type="arabicPeriod"/>
            </a:pPr>
            <a:r>
              <a:rPr lang="en-AU" sz="1800"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sz="1800" dirty="0" smtClean="0"/>
              <a:t>There is an inherent “expiration date” of the collected information, requiring duplication in effort and expenditure to assure ongoing accuracy </a:t>
            </a:r>
            <a:r>
              <a:rPr lang="en-AU" sz="1800"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ERM Information gathering from the perspective of the Risk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a:t>
            </a:r>
            <a:r>
              <a:rPr lang="en-AU" sz="1400" b="1" dirty="0" err="1"/>
              <a:t>Specializ</a:t>
            </a:r>
            <a:r>
              <a:rPr lang="en-AU" sz="1400" b="1" dirty="0"/>
              <a:t> requires 3.5 hours regardless of quantity of business units</a:t>
            </a:r>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FC87E-9CE6-4EDB-BD4D-19B9F373BB80}">
  <ds:schemaRefs>
    <ds:schemaRef ds:uri="http://schemas.microsoft.com/sharepoint/v3/contenttype/form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DC7DBED-37A8-45DF-979E-8BD82CB8DD3A}">
  <ds:schemaRefs>
    <ds:schemaRef ds:uri="http://purl.org/dc/dcmitype/"/>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9953</TotalTime>
  <Words>2075</Words>
  <Application>Microsoft Office PowerPoint</Application>
  <PresentationFormat>On-screen Show (4:3)</PresentationFormat>
  <Paragraphs>431</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Blank</vt:lpstr>
      <vt:lpstr>think-cell Slide</vt:lpstr>
      <vt:lpstr>PowerPoint Presentation</vt:lpstr>
      <vt:lpstr>Agenda</vt:lpstr>
      <vt:lpstr>Specializ Overview</vt:lpstr>
      <vt:lpstr>Specializ Routing Tree</vt:lpstr>
      <vt:lpstr>Specializ Technology</vt:lpstr>
      <vt:lpstr>Specializ Libraries accelerate your organisation</vt:lpstr>
      <vt:lpstr>Case Study: Enterprise Risk Management</vt:lpstr>
      <vt:lpstr>Workshops introduce inefficiencies to Risk Assessment engagements</vt:lpstr>
      <vt:lpstr>ERM Information gathering from the perspective of the Risk Manager</vt:lpstr>
      <vt:lpstr>Specializ Time-to-Assess decreases with each Assessment</vt:lpstr>
      <vt:lpstr>Scheduling and performing Risk Assessments</vt:lpstr>
      <vt:lpstr>Risk assessment statistics</vt:lpstr>
      <vt:lpstr>Specializ process of developing Risk Assessments</vt:lpstr>
      <vt:lpstr>Maintaining accurate Enterprise Risk Management data</vt:lpstr>
      <vt:lpstr>Summary of Workshop and Specializ approaches</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220</cp:revision>
  <cp:lastPrinted>2012-04-17T06:10:03Z</cp:lastPrinted>
  <dcterms:created xsi:type="dcterms:W3CDTF">2012-03-23T03:36:28Z</dcterms:created>
  <dcterms:modified xsi:type="dcterms:W3CDTF">2012-07-26T05:56:21Z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