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5" r:id="rId4"/>
    <p:sldId id="257" r:id="rId5"/>
    <p:sldId id="270" r:id="rId6"/>
    <p:sldId id="266" r:id="rId7"/>
    <p:sldId id="259" r:id="rId8"/>
    <p:sldId id="271" r:id="rId9"/>
    <p:sldId id="267" r:id="rId10"/>
    <p:sldId id="263" r:id="rId11"/>
    <p:sldId id="273" r:id="rId12"/>
    <p:sldId id="274" r:id="rId13"/>
    <p:sldId id="269" r:id="rId14"/>
    <p:sldId id="275" r:id="rId15"/>
    <p:sldId id="276" r:id="rId16"/>
    <p:sldId id="278" r:id="rId17"/>
    <p:sldId id="277" r:id="rId18"/>
    <p:sldId id="279"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7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0AFDA78-B8D3-45E9-A885-A1ACD202795E}"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F891-AEE1-4D5B-AB72-3CB8F86AA720}"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AFDA78-B8D3-45E9-A885-A1ACD202795E}"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AFDA78-B8D3-45E9-A885-A1ACD202795E}" type="datetimeFigureOut">
              <a:rPr lang="en-US" smtClean="0"/>
              <a:t>9/17/17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AFDA78-B8D3-45E9-A885-A1ACD202795E}"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AFDA78-B8D3-45E9-A885-A1ACD202795E}" type="datetimeFigureOut">
              <a:rPr lang="en-US" smtClean="0"/>
              <a:t>9/17/17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F891-AEE1-4D5B-AB72-3CB8F86AA72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AFDA78-B8D3-45E9-A885-A1ACD202795E}" type="datetimeFigureOut">
              <a:rPr lang="en-US" smtClean="0"/>
              <a:t>9/17/17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AFDA78-B8D3-45E9-A885-A1ACD202795E}" type="datetimeFigureOut">
              <a:rPr lang="en-US" smtClean="0"/>
              <a:t>9/17/17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AFDA78-B8D3-45E9-A885-A1ACD202795E}" type="datetimeFigureOut">
              <a:rPr lang="en-US" smtClean="0"/>
              <a:t>9/17/17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FDA78-B8D3-45E9-A885-A1ACD202795E}" type="datetimeFigureOut">
              <a:rPr lang="en-US" smtClean="0"/>
              <a:t>9/17/17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0F891-AEE1-4D5B-AB72-3CB8F86AA7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AFDA78-B8D3-45E9-A885-A1ACD202795E}" type="datetimeFigureOut">
              <a:rPr lang="en-US" smtClean="0"/>
              <a:t>9/17/17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F891-AEE1-4D5B-AB72-3CB8F86AA720}"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0AFDA78-B8D3-45E9-A885-A1ACD202795E}" type="datetimeFigureOut">
              <a:rPr lang="en-US" smtClean="0"/>
              <a:t>9/17/17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7E0F891-AEE1-4D5B-AB72-3CB8F86AA72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0AFDA78-B8D3-45E9-A885-A1ACD202795E}" type="datetimeFigureOut">
              <a:rPr lang="en-US" smtClean="0"/>
              <a:t>9/17/17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7E0F891-AEE1-4D5B-AB72-3CB8F86AA7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763000" cy="2895599"/>
          </a:xfrm>
        </p:spPr>
        <p:txBody>
          <a:bodyPr>
            <a:normAutofit/>
          </a:bodyPr>
          <a:lstStyle/>
          <a:p>
            <a:pPr algn="ctr"/>
            <a:r>
              <a:rPr lang="en-US" dirty="0" smtClean="0"/>
              <a:t>How to </a:t>
            </a:r>
            <a:r>
              <a:rPr lang="en-US" b="1" dirty="0" smtClean="0"/>
              <a:t>Increase Your Star Power: </a:t>
            </a:r>
            <a:br>
              <a:rPr lang="en-US" b="1" dirty="0" smtClean="0"/>
            </a:br>
            <a:r>
              <a:rPr lang="en-US" sz="3100" dirty="0" smtClean="0"/>
              <a:t>An Analysis of Yelp Business Data to Identify Restaurant Characteristics That Affect Yelp Users’ Restaurant Ratings</a:t>
            </a:r>
            <a:endParaRPr lang="en-US" sz="3100" dirty="0"/>
          </a:p>
        </p:txBody>
      </p:sp>
      <p:sp>
        <p:nvSpPr>
          <p:cNvPr id="3" name="Subtitle 2"/>
          <p:cNvSpPr>
            <a:spLocks noGrp="1"/>
          </p:cNvSpPr>
          <p:nvPr>
            <p:ph type="subTitle" idx="1"/>
          </p:nvPr>
        </p:nvSpPr>
        <p:spPr>
          <a:xfrm>
            <a:off x="1371600" y="4800600"/>
            <a:ext cx="6400800" cy="1752600"/>
          </a:xfrm>
        </p:spPr>
        <p:txBody>
          <a:bodyPr/>
          <a:lstStyle/>
          <a:p>
            <a:r>
              <a:rPr lang="en-US" dirty="0" smtClean="0"/>
              <a:t>Christine </a:t>
            </a:r>
            <a:r>
              <a:rPr lang="en-US" dirty="0" smtClean="0"/>
              <a:t>Vaughan</a:t>
            </a:r>
            <a:endParaRPr lang="en-US" dirty="0" smtClean="0"/>
          </a:p>
          <a:p>
            <a:r>
              <a:rPr lang="en-US" dirty="0" smtClean="0"/>
              <a:t>Spring 2017</a:t>
            </a:r>
            <a:endParaRPr lang="en-US" dirty="0"/>
          </a:p>
        </p:txBody>
      </p:sp>
    </p:spTree>
    <p:extLst>
      <p:ext uri="{BB962C8B-B14F-4D97-AF65-F5344CB8AC3E}">
        <p14:creationId xmlns:p14="http://schemas.microsoft.com/office/powerpoint/2010/main" val="42212397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331976"/>
          </a:xfrm>
        </p:spPr>
        <p:txBody>
          <a:bodyPr>
            <a:noAutofit/>
          </a:bodyPr>
          <a:lstStyle/>
          <a:p>
            <a:pPr algn="ctr"/>
            <a:r>
              <a:rPr lang="en-US" sz="3200" dirty="0" smtClean="0"/>
              <a:t>The Two Unweighted Models Yielded Results That Were Very Similar to Each Other, As Did the Two Weighted Models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4796486"/>
              </p:ext>
            </p:extLst>
          </p:nvPr>
        </p:nvGraphicFramePr>
        <p:xfrm>
          <a:off x="152402" y="1524009"/>
          <a:ext cx="8839197" cy="5318669"/>
        </p:xfrm>
        <a:graphic>
          <a:graphicData uri="http://schemas.openxmlformats.org/drawingml/2006/table">
            <a:tbl>
              <a:tblPr firstRow="1" firstCol="1" bandRow="1">
                <a:tableStyleId>{5C22544A-7EE6-4342-B048-85BDC9FD1C3A}</a:tableStyleId>
              </a:tblPr>
              <a:tblGrid>
                <a:gridCol w="914398"/>
                <a:gridCol w="2133600"/>
                <a:gridCol w="1981200"/>
                <a:gridCol w="1828800"/>
                <a:gridCol w="1981199"/>
              </a:tblGrid>
              <a:tr h="990591">
                <a:tc>
                  <a:txBody>
                    <a:bodyPr/>
                    <a:lstStyle/>
                    <a:p>
                      <a:pPr marL="0" marR="0">
                        <a:spcBef>
                          <a:spcPts val="0"/>
                        </a:spcBef>
                        <a:spcAft>
                          <a:spcPts val="0"/>
                        </a:spcAft>
                        <a:tabLst>
                          <a:tab pos="139700" algn="l"/>
                          <a:tab pos="457200" algn="l"/>
                        </a:tabLst>
                      </a:pPr>
                      <a:r>
                        <a:rPr lang="en-US" sz="800" dirty="0">
                          <a:effectLst/>
                        </a:rPr>
                        <a:t>Predictor</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dirty="0">
                          <a:effectLst/>
                        </a:rPr>
                        <a:t>Model 1: </a:t>
                      </a:r>
                      <a:r>
                        <a:rPr lang="en-US" sz="1400" dirty="0" smtClean="0">
                          <a:effectLst/>
                        </a:rPr>
                        <a:t>Unweighted </a:t>
                      </a:r>
                      <a:r>
                        <a:rPr lang="en-US" sz="1400" dirty="0">
                          <a:effectLst/>
                        </a:rPr>
                        <a:t>linear regression model, cities modeled as a fixed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2: Unweighted multilevel linear regression model with cities are modeled as a random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3: Weighted linear regression model with cities modeled as a fixed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4: Weighted multilevel linear regression model with cities modeled as a random </a:t>
                      </a:r>
                      <a:r>
                        <a:rPr lang="en-US" sz="1400" dirty="0" smtClean="0">
                          <a:effectLst/>
                        </a:rPr>
                        <a:t>effect</a:t>
                      </a:r>
                      <a:endParaRPr lang="en-US" sz="1400" dirty="0">
                        <a:effectLst/>
                        <a:latin typeface="Cambria"/>
                        <a:ea typeface="MS Mincho"/>
                        <a:cs typeface="Times New Roman"/>
                      </a:endParaRPr>
                    </a:p>
                  </a:txBody>
                  <a:tcPr marL="43369" marR="43369" marT="0" marB="0"/>
                </a:tc>
              </a:tr>
              <a:tr h="125055">
                <a:tc>
                  <a:txBody>
                    <a:bodyPr/>
                    <a:lstStyle/>
                    <a:p>
                      <a:pPr marL="0" marR="0" algn="just">
                        <a:spcBef>
                          <a:spcPts val="0"/>
                        </a:spcBef>
                        <a:spcAft>
                          <a:spcPts val="0"/>
                        </a:spcAft>
                        <a:tabLst>
                          <a:tab pos="139700" algn="l"/>
                          <a:tab pos="457200" algn="l"/>
                        </a:tabLst>
                      </a:pPr>
                      <a:r>
                        <a:rPr lang="en-US" sz="800" dirty="0">
                          <a:effectLst/>
                        </a:rPr>
                        <a:t>touristy</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-0.40</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-0.41</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-0.40</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-0.41</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dirty="0">
                          <a:effectLst/>
                        </a:rPr>
                        <a:t>credit</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-0.28</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-0.29</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intimate</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0.20</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0.20</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0.16</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0.15</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hipster</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0.19</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0.19</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0.12</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0.12</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classy</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0.16</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0.15</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0.13</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0.13</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upscale</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0.15</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0.14</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0.10</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caters</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0.15</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0.09</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0.09</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attire</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0.14</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0.15</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0.09</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0.09</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lot</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0.13</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0.16</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0.16</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divey</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0.14</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0.09</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0.09</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dirty="0" err="1">
                          <a:effectLst/>
                        </a:rPr>
                        <a:t>fullbar</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-0.12</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-0.12</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street</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0.11</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0.12</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0.15</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0.16</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dessert</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0.07</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0.07</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dirty="0">
                          <a:effectLst/>
                        </a:rPr>
                        <a:t>noisier</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-0.09</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-0.09</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romantic</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0.11</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0.10</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0.07</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0.06</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trendy</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0.08</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0.08</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0.09</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0.09</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brunch</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0.08</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0.08</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0.06</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0.06</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gfg</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0.08</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0.08</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-0.05</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-0.05</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dirty="0">
                          <a:effectLst/>
                        </a:rPr>
                        <a:t>breakfast</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-0.08</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-0.08</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-0.10</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-0.10</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dirty="0">
                          <a:effectLst/>
                        </a:rPr>
                        <a:t>delivery</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-0.07</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-0.07</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-0.11</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wheelch</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0.06</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0.05</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dirty="0" err="1">
                          <a:effectLst/>
                        </a:rPr>
                        <a:t>latenight</a:t>
                      </a:r>
                      <a:endParaRPr lang="en-US" sz="8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-0.05</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-0.04</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-0.14</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lunch</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0.04</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0.04</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-0.02</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beer_and_wine</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0.04</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0.04</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waiter</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price</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-0.03</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dinner</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0.03</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takesres</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0.03</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-0.05</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-0.05</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TV</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0.02</a:t>
                      </a:r>
                      <a:endParaRPr lang="en-US" sz="800" b="1" dirty="0">
                        <a:effectLst/>
                        <a:latin typeface="Cambria"/>
                        <a:ea typeface="MS Mincho"/>
                        <a:cs typeface="Times New Roman"/>
                      </a:endParaRPr>
                    </a:p>
                  </a:txBody>
                  <a:tcPr marL="43369" marR="43369" marT="0" marB="0" anchor="b">
                    <a:solidFill>
                      <a:srgbClr val="FFFF0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valet</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0.06</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0.06</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wifi</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0.02</a:t>
                      </a:r>
                      <a:endParaRPr lang="en-US" sz="800" b="1" dirty="0">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0.02</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outdoor</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-0.02</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-0.02</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gfk</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dirty="0">
                          <a:effectLst/>
                        </a:rPr>
                        <a:t> </a:t>
                      </a:r>
                      <a:endParaRPr lang="en-US" sz="800" b="1"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-0.03</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-0.03</a:t>
                      </a:r>
                      <a:endParaRPr lang="en-US" sz="800" b="1" dirty="0">
                        <a:effectLst/>
                        <a:latin typeface="Cambria"/>
                        <a:ea typeface="MS Mincho"/>
                        <a:cs typeface="Times New Roman"/>
                      </a:endParaRPr>
                    </a:p>
                  </a:txBody>
                  <a:tcPr marL="43369" marR="43369" marT="0" marB="0" anchor="b">
                    <a:solidFill>
                      <a:srgbClr val="92D050"/>
                    </a:solidFill>
                  </a:tcPr>
                </a:tc>
              </a:tr>
              <a:tr h="125055">
                <a:tc>
                  <a:txBody>
                    <a:bodyPr/>
                    <a:lstStyle/>
                    <a:p>
                      <a:pPr marL="0" marR="0" algn="just">
                        <a:spcBef>
                          <a:spcPts val="0"/>
                        </a:spcBef>
                        <a:spcAft>
                          <a:spcPts val="0"/>
                        </a:spcAft>
                        <a:tabLst>
                          <a:tab pos="139700" algn="l"/>
                          <a:tab pos="457200" algn="l"/>
                        </a:tabLst>
                      </a:pPr>
                      <a:r>
                        <a:rPr lang="en-US" sz="800">
                          <a:effectLst/>
                        </a:rPr>
                        <a:t>takeout</a:t>
                      </a:r>
                      <a:endParaRPr lang="en-US" sz="8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 </a:t>
                      </a:r>
                      <a:endParaRPr lang="en-US" sz="800" b="1">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800" b="1">
                          <a:effectLst/>
                        </a:rPr>
                        <a:t>-0.06</a:t>
                      </a:r>
                      <a:endParaRPr lang="en-US" sz="800" b="1">
                        <a:effectLst/>
                        <a:latin typeface="Cambria"/>
                        <a:ea typeface="MS Mincho"/>
                        <a:cs typeface="Times New Roman"/>
                      </a:endParaRPr>
                    </a:p>
                  </a:txBody>
                  <a:tcPr marL="43369" marR="43369" marT="0" marB="0" anchor="b">
                    <a:solidFill>
                      <a:srgbClr val="92D050"/>
                    </a:solidFill>
                  </a:tcPr>
                </a:tc>
                <a:tc>
                  <a:txBody>
                    <a:bodyPr/>
                    <a:lstStyle/>
                    <a:p>
                      <a:pPr marL="0" marR="0" algn="ctr">
                        <a:spcBef>
                          <a:spcPts val="0"/>
                        </a:spcBef>
                        <a:spcAft>
                          <a:spcPts val="0"/>
                        </a:spcAft>
                        <a:tabLst>
                          <a:tab pos="139700" algn="l"/>
                          <a:tab pos="457200" algn="l"/>
                        </a:tabLst>
                      </a:pPr>
                      <a:r>
                        <a:rPr lang="en-US" sz="800" b="1" dirty="0">
                          <a:effectLst/>
                        </a:rPr>
                        <a:t>-0.06</a:t>
                      </a:r>
                      <a:endParaRPr lang="en-US" sz="800" b="1" dirty="0">
                        <a:effectLst/>
                        <a:latin typeface="Cambria"/>
                        <a:ea typeface="MS Mincho"/>
                        <a:cs typeface="Times New Roman"/>
                      </a:endParaRPr>
                    </a:p>
                  </a:txBody>
                  <a:tcPr marL="43369" marR="43369" marT="0" marB="0" anchor="b">
                    <a:solidFill>
                      <a:srgbClr val="92D050"/>
                    </a:solidFill>
                  </a:tcPr>
                </a:tc>
              </a:tr>
            </a:tbl>
          </a:graphicData>
        </a:graphic>
      </p:graphicFrame>
    </p:spTree>
    <p:extLst>
      <p:ext uri="{BB962C8B-B14F-4D97-AF65-F5344CB8AC3E}">
        <p14:creationId xmlns:p14="http://schemas.microsoft.com/office/powerpoint/2010/main" val="39611664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2" y="27272"/>
            <a:ext cx="8915400" cy="1368552"/>
          </a:xfrm>
        </p:spPr>
        <p:txBody>
          <a:bodyPr>
            <a:normAutofit fontScale="90000"/>
          </a:bodyPr>
          <a:lstStyle/>
          <a:p>
            <a:pPr algn="ctr"/>
            <a:r>
              <a:rPr lang="en-US" sz="3600" dirty="0" smtClean="0"/>
              <a:t>Several Restaurant Characteristics Had a Significant, Positive Association with Restaurant Ratings in All Models</a:t>
            </a:r>
            <a:endParaRPr lang="en-US" sz="3600" dirty="0"/>
          </a:p>
        </p:txBody>
      </p:sp>
      <p:graphicFrame>
        <p:nvGraphicFramePr>
          <p:cNvPr id="4" name="Content Placeholder 3"/>
          <p:cNvGraphicFramePr>
            <a:graphicFrameLocks/>
          </p:cNvGraphicFramePr>
          <p:nvPr>
            <p:extLst>
              <p:ext uri="{D42A27DB-BD31-4B8C-83A1-F6EECF244321}">
                <p14:modId xmlns:p14="http://schemas.microsoft.com/office/powerpoint/2010/main" val="440009553"/>
              </p:ext>
            </p:extLst>
          </p:nvPr>
        </p:nvGraphicFramePr>
        <p:xfrm>
          <a:off x="-1" y="1524000"/>
          <a:ext cx="9144001" cy="4247146"/>
        </p:xfrm>
        <a:graphic>
          <a:graphicData uri="http://schemas.openxmlformats.org/drawingml/2006/table">
            <a:tbl>
              <a:tblPr firstRow="1" firstCol="1" bandRow="1">
                <a:tableStyleId>{5C22544A-7EE6-4342-B048-85BDC9FD1C3A}</a:tableStyleId>
              </a:tblPr>
              <a:tblGrid>
                <a:gridCol w="1988945"/>
                <a:gridCol w="1497725"/>
                <a:gridCol w="1891863"/>
                <a:gridCol w="1813035"/>
                <a:gridCol w="1952433"/>
              </a:tblGrid>
              <a:tr h="1341204">
                <a:tc>
                  <a:txBody>
                    <a:bodyPr/>
                    <a:lstStyle/>
                    <a:p>
                      <a:pPr marL="0" marR="0">
                        <a:spcBef>
                          <a:spcPts val="0"/>
                        </a:spcBef>
                        <a:spcAft>
                          <a:spcPts val="0"/>
                        </a:spcAft>
                        <a:tabLst>
                          <a:tab pos="139700" algn="l"/>
                          <a:tab pos="457200" algn="l"/>
                        </a:tabLst>
                      </a:pPr>
                      <a:r>
                        <a:rPr lang="en-US" sz="1400" dirty="0">
                          <a:effectLst/>
                        </a:rPr>
                        <a:t>Predictor</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dirty="0">
                          <a:effectLst/>
                        </a:rPr>
                        <a:t>Model 1: </a:t>
                      </a:r>
                      <a:r>
                        <a:rPr lang="en-US" sz="1400" dirty="0" smtClean="0">
                          <a:effectLst/>
                        </a:rPr>
                        <a:t>Unweighted </a:t>
                      </a:r>
                      <a:r>
                        <a:rPr lang="en-US" sz="1400" dirty="0">
                          <a:effectLst/>
                        </a:rPr>
                        <a:t>linear regression model, cities modeled as a fixed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2: Unweighted multilevel linear regression model with cities are modeled as a random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3: Weighted linear regression model with cities modeled as a fixed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4: Weighted multilevel linear regression model with cities modeled as a random </a:t>
                      </a:r>
                      <a:r>
                        <a:rPr lang="en-US" sz="1400" dirty="0" smtClean="0">
                          <a:effectLst/>
                        </a:rPr>
                        <a:t>effect</a:t>
                      </a:r>
                      <a:endParaRPr lang="en-US" sz="1400" dirty="0">
                        <a:effectLst/>
                        <a:latin typeface="Cambria"/>
                        <a:ea typeface="MS Mincho"/>
                        <a:cs typeface="Times New Roman"/>
                      </a:endParaRPr>
                    </a:p>
                  </a:txBody>
                  <a:tcPr marL="43369" marR="43369" marT="0" marB="0"/>
                </a:tc>
              </a:tr>
              <a:tr h="223534">
                <a:tc>
                  <a:txBody>
                    <a:bodyPr/>
                    <a:lstStyle/>
                    <a:p>
                      <a:pPr marL="0" marR="0" algn="just">
                        <a:spcBef>
                          <a:spcPts val="0"/>
                        </a:spcBef>
                        <a:spcAft>
                          <a:spcPts val="0"/>
                        </a:spcAft>
                        <a:tabLst>
                          <a:tab pos="139700" algn="l"/>
                          <a:tab pos="457200" algn="l"/>
                        </a:tabLst>
                      </a:pPr>
                      <a:r>
                        <a:rPr lang="en-US" sz="1400" dirty="0">
                          <a:effectLst/>
                        </a:rPr>
                        <a:t>intimate</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0.20</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0.20</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0.16</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0.15</a:t>
                      </a:r>
                      <a:endParaRPr lang="en-US" sz="1400" b="1">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a:effectLst/>
                        </a:rPr>
                        <a:t>hipster</a:t>
                      </a:r>
                      <a:endParaRPr lang="en-US" sz="14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0.12</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0.12</a:t>
                      </a:r>
                      <a:endParaRPr lang="en-US" sz="1400" b="1">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a:effectLst/>
                        </a:rPr>
                        <a:t>classy</a:t>
                      </a:r>
                      <a:endParaRPr lang="en-US" sz="140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0.16</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0.15</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0.13</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0.13</a:t>
                      </a:r>
                      <a:endParaRPr lang="en-US" sz="1400" b="1">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a:effectLst/>
                        </a:rPr>
                        <a:t>upscale</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0.15</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0.14</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0.10</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err="1">
                          <a:effectLst/>
                        </a:rPr>
                        <a:t>divey</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a:effectLst/>
                        </a:rPr>
                        <a:t>romantic</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0.10</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0.07</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0.06</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a:effectLst/>
                        </a:rPr>
                        <a:t>trendy</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a:effectLst/>
                        </a:rPr>
                        <a:t>0.08</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0.08</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a:effectLst/>
                        </a:rPr>
                        <a:t>caters</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0.15</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smtClean="0">
                          <a:effectLst/>
                        </a:rPr>
                        <a:t>has</a:t>
                      </a:r>
                      <a:r>
                        <a:rPr lang="en-US" sz="1400" baseline="0" dirty="0" smtClean="0">
                          <a:effectLst/>
                        </a:rPr>
                        <a:t> </a:t>
                      </a:r>
                      <a:r>
                        <a:rPr lang="en-US" sz="1400" dirty="0" smtClean="0">
                          <a:effectLst/>
                        </a:rPr>
                        <a:t>nicer attire</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a:effectLst/>
                        </a:rPr>
                        <a:t>0.14</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0.15</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smtClean="0">
                          <a:effectLst/>
                        </a:rPr>
                        <a:t>parking lot available</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0.13</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0.16</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0.16</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l">
                        <a:spcBef>
                          <a:spcPts val="0"/>
                        </a:spcBef>
                        <a:spcAft>
                          <a:spcPts val="0"/>
                        </a:spcAft>
                        <a:tabLst>
                          <a:tab pos="139700" algn="l"/>
                          <a:tab pos="457200" algn="l"/>
                        </a:tabLst>
                      </a:pPr>
                      <a:r>
                        <a:rPr lang="en-US" sz="1400" dirty="0" smtClean="0">
                          <a:effectLst/>
                        </a:rPr>
                        <a:t>street parking available</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a:effectLst/>
                        </a:rPr>
                        <a:t>0.11</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0.12</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0.15</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0.16</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smtClean="0">
                          <a:effectLst/>
                        </a:rPr>
                        <a:t>good for dessert</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0.07</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0.07</a:t>
                      </a:r>
                      <a:endParaRPr lang="en-US" sz="1400" b="1" dirty="0">
                        <a:effectLst/>
                        <a:latin typeface="Cambria"/>
                        <a:ea typeface="MS Mincho"/>
                        <a:cs typeface="Times New Roman"/>
                      </a:endParaRPr>
                    </a:p>
                  </a:txBody>
                  <a:tcPr marL="43369" marR="43369" marT="0" marB="0" anchor="b">
                    <a:noFill/>
                  </a:tcPr>
                </a:tc>
              </a:tr>
              <a:tr h="223534">
                <a:tc>
                  <a:txBody>
                    <a:bodyPr/>
                    <a:lstStyle/>
                    <a:p>
                      <a:pPr marL="0" marR="0" algn="just">
                        <a:spcBef>
                          <a:spcPts val="0"/>
                        </a:spcBef>
                        <a:spcAft>
                          <a:spcPts val="0"/>
                        </a:spcAft>
                        <a:tabLst>
                          <a:tab pos="139700" algn="l"/>
                          <a:tab pos="457200" algn="l"/>
                        </a:tabLst>
                      </a:pPr>
                      <a:r>
                        <a:rPr lang="en-US" sz="1400" dirty="0" smtClean="0">
                          <a:effectLst/>
                        </a:rPr>
                        <a:t>good for brunch</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0.08</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a:effectLst/>
                        </a:rPr>
                        <a:t>0.08</a:t>
                      </a:r>
                      <a:endParaRPr lang="en-US" sz="1400" b="1">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0.06</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0.06</a:t>
                      </a:r>
                      <a:endParaRPr lang="en-US" sz="1400" b="1" dirty="0">
                        <a:effectLst/>
                        <a:latin typeface="Cambria"/>
                        <a:ea typeface="MS Mincho"/>
                        <a:cs typeface="Times New Roman"/>
                      </a:endParaRPr>
                    </a:p>
                  </a:txBody>
                  <a:tcPr marL="43369" marR="43369" marT="0" marB="0" anchor="b">
                    <a:noFill/>
                  </a:tcPr>
                </a:tc>
              </a:tr>
            </a:tbl>
          </a:graphicData>
        </a:graphic>
      </p:graphicFrame>
      <p:sp>
        <p:nvSpPr>
          <p:cNvPr id="5" name="TextBox 4"/>
          <p:cNvSpPr txBox="1"/>
          <p:nvPr/>
        </p:nvSpPr>
        <p:spPr>
          <a:xfrm>
            <a:off x="131545" y="5934670"/>
            <a:ext cx="8839200" cy="923330"/>
          </a:xfrm>
          <a:prstGeom prst="rect">
            <a:avLst/>
          </a:prstGeom>
          <a:noFill/>
        </p:spPr>
        <p:txBody>
          <a:bodyPr wrap="square" rtlCol="0">
            <a:spAutoFit/>
          </a:bodyPr>
          <a:lstStyle/>
          <a:p>
            <a:r>
              <a:rPr lang="en-US" dirty="0" smtClean="0"/>
              <a:t>Across all models and characteristics, having an intimate ambience had the strongest association with restaurant ratings: restaurants with an intimate ambience had, on average, .15-.20 more stars than restaurants without an intimate ambience.</a:t>
            </a:r>
            <a:endParaRPr lang="en-US" dirty="0"/>
          </a:p>
        </p:txBody>
      </p:sp>
    </p:spTree>
    <p:extLst>
      <p:ext uri="{BB962C8B-B14F-4D97-AF65-F5344CB8AC3E}">
        <p14:creationId xmlns:p14="http://schemas.microsoft.com/office/powerpoint/2010/main" val="9335898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272"/>
            <a:ext cx="9143998" cy="1368552"/>
          </a:xfrm>
        </p:spPr>
        <p:txBody>
          <a:bodyPr>
            <a:noAutofit/>
          </a:bodyPr>
          <a:lstStyle/>
          <a:p>
            <a:pPr algn="ctr"/>
            <a:r>
              <a:rPr lang="en-US" sz="3000" dirty="0" smtClean="0"/>
              <a:t>Some Restaurant Characteristics Had a Significant, Negative Association with Restaurant Ratings in All Models</a:t>
            </a:r>
            <a:endParaRPr lang="en-US" sz="3000" dirty="0"/>
          </a:p>
        </p:txBody>
      </p:sp>
      <p:graphicFrame>
        <p:nvGraphicFramePr>
          <p:cNvPr id="4" name="Content Placeholder 3"/>
          <p:cNvGraphicFramePr>
            <a:graphicFrameLocks/>
          </p:cNvGraphicFramePr>
          <p:nvPr>
            <p:extLst>
              <p:ext uri="{D42A27DB-BD31-4B8C-83A1-F6EECF244321}">
                <p14:modId xmlns:p14="http://schemas.microsoft.com/office/powerpoint/2010/main" val="1024848166"/>
              </p:ext>
            </p:extLst>
          </p:nvPr>
        </p:nvGraphicFramePr>
        <p:xfrm>
          <a:off x="0" y="1371601"/>
          <a:ext cx="9118334" cy="4619244"/>
        </p:xfrm>
        <a:graphic>
          <a:graphicData uri="http://schemas.openxmlformats.org/drawingml/2006/table">
            <a:tbl>
              <a:tblPr firstRow="1" firstCol="1" bandRow="1">
                <a:tableStyleId>{5C22544A-7EE6-4342-B048-85BDC9FD1C3A}</a:tableStyleId>
              </a:tblPr>
              <a:tblGrid>
                <a:gridCol w="1983362"/>
                <a:gridCol w="1493521"/>
                <a:gridCol w="1886553"/>
                <a:gridCol w="1807946"/>
                <a:gridCol w="1946952"/>
              </a:tblGrid>
              <a:tr h="1232913">
                <a:tc>
                  <a:txBody>
                    <a:bodyPr/>
                    <a:lstStyle/>
                    <a:p>
                      <a:pPr marL="0" marR="0">
                        <a:spcBef>
                          <a:spcPts val="0"/>
                        </a:spcBef>
                        <a:spcAft>
                          <a:spcPts val="0"/>
                        </a:spcAft>
                        <a:tabLst>
                          <a:tab pos="139700" algn="l"/>
                          <a:tab pos="457200" algn="l"/>
                        </a:tabLst>
                      </a:pPr>
                      <a:r>
                        <a:rPr lang="en-US" sz="1400" dirty="0">
                          <a:effectLst/>
                        </a:rPr>
                        <a:t>Predictor</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dirty="0">
                          <a:effectLst/>
                        </a:rPr>
                        <a:t>Model 1: </a:t>
                      </a:r>
                      <a:r>
                        <a:rPr lang="en-US" sz="1400" dirty="0" smtClean="0">
                          <a:effectLst/>
                        </a:rPr>
                        <a:t>Unweighted </a:t>
                      </a:r>
                      <a:r>
                        <a:rPr lang="en-US" sz="1400" dirty="0">
                          <a:effectLst/>
                        </a:rPr>
                        <a:t>linear regression model, cities modeled as a fixed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2: Unweighted multilevel linear regression model with cities are modeled as a random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3: Weighted linear regression model with cities modeled as a fixed </a:t>
                      </a:r>
                      <a:r>
                        <a:rPr lang="en-US" sz="1400" dirty="0" smtClean="0">
                          <a:effectLst/>
                        </a:rPr>
                        <a:t>effect</a:t>
                      </a:r>
                      <a:endParaRPr lang="en-US" sz="1400" dirty="0">
                        <a:effectLst/>
                      </a:endParaRPr>
                    </a:p>
                  </a:txBody>
                  <a:tcPr marL="43369" marR="43369" marT="0" marB="0"/>
                </a:tc>
                <a:tc>
                  <a:txBody>
                    <a:bodyPr/>
                    <a:lstStyle/>
                    <a:p>
                      <a:pPr marL="0" marR="0" algn="ctr">
                        <a:spcBef>
                          <a:spcPts val="0"/>
                        </a:spcBef>
                        <a:spcAft>
                          <a:spcPts val="0"/>
                        </a:spcAft>
                        <a:tabLst>
                          <a:tab pos="139700" algn="l"/>
                          <a:tab pos="457200" algn="l"/>
                        </a:tabLst>
                      </a:pPr>
                      <a:r>
                        <a:rPr lang="en-US" sz="1400" dirty="0">
                          <a:effectLst/>
                        </a:rPr>
                        <a:t>Model 4: Weighted multilevel linear regression model with cities modeled as a random </a:t>
                      </a:r>
                      <a:r>
                        <a:rPr lang="en-US" sz="1400" dirty="0" smtClean="0">
                          <a:effectLst/>
                        </a:rPr>
                        <a:t>effect</a:t>
                      </a:r>
                      <a:endParaRPr lang="en-US" sz="1400" dirty="0">
                        <a:effectLst/>
                        <a:latin typeface="Cambria"/>
                        <a:ea typeface="MS Mincho"/>
                        <a:cs typeface="Times New Roman"/>
                      </a:endParaRPr>
                    </a:p>
                  </a:txBody>
                  <a:tcPr marL="43369" marR="43369" marT="0" marB="0"/>
                </a:tc>
              </a:tr>
              <a:tr h="556514">
                <a:tc>
                  <a:txBody>
                    <a:bodyPr/>
                    <a:lstStyle/>
                    <a:p>
                      <a:pPr marL="0" marR="0" algn="just">
                        <a:spcBef>
                          <a:spcPts val="0"/>
                        </a:spcBef>
                        <a:spcAft>
                          <a:spcPts val="0"/>
                        </a:spcAft>
                        <a:tabLst>
                          <a:tab pos="139700" algn="l"/>
                          <a:tab pos="457200" algn="l"/>
                        </a:tabLst>
                      </a:pPr>
                      <a:r>
                        <a:rPr lang="en-US" sz="1400" dirty="0" smtClean="0">
                          <a:effectLst/>
                        </a:rPr>
                        <a:t>touristy ambience</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-0.40</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-0.41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-0.40</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-0.41</a:t>
                      </a:r>
                      <a:endParaRPr lang="en-US" sz="1400" b="1" dirty="0">
                        <a:effectLst/>
                        <a:latin typeface="Cambria"/>
                        <a:ea typeface="MS Mincho"/>
                        <a:cs typeface="Times New Roman"/>
                      </a:endParaRPr>
                    </a:p>
                  </a:txBody>
                  <a:tcPr marL="43369" marR="43369" marT="0" marB="0" anchor="b">
                    <a:noFill/>
                  </a:tcPr>
                </a:tc>
              </a:tr>
              <a:tr h="556514">
                <a:tc>
                  <a:txBody>
                    <a:bodyPr/>
                    <a:lstStyle/>
                    <a:p>
                      <a:pPr marL="0" marR="0" algn="just">
                        <a:spcBef>
                          <a:spcPts val="0"/>
                        </a:spcBef>
                        <a:spcAft>
                          <a:spcPts val="0"/>
                        </a:spcAft>
                        <a:tabLst>
                          <a:tab pos="139700" algn="l"/>
                          <a:tab pos="457200" algn="l"/>
                        </a:tabLst>
                      </a:pPr>
                      <a:r>
                        <a:rPr lang="en-US" sz="1400" dirty="0" smtClean="0">
                          <a:effectLst/>
                        </a:rPr>
                        <a:t>full bar available </a:t>
                      </a:r>
                    </a:p>
                    <a:p>
                      <a:pPr marL="0" marR="0" algn="just">
                        <a:spcBef>
                          <a:spcPts val="0"/>
                        </a:spcBef>
                        <a:spcAft>
                          <a:spcPts val="0"/>
                        </a:spcAft>
                        <a:tabLst>
                          <a:tab pos="139700" algn="l"/>
                          <a:tab pos="457200" algn="l"/>
                        </a:tabLst>
                      </a:pPr>
                      <a:r>
                        <a:rPr lang="en-US" sz="1400" dirty="0" smtClean="0">
                          <a:effectLst/>
                        </a:rPr>
                        <a:t>(vs. not</a:t>
                      </a:r>
                      <a:r>
                        <a:rPr lang="en-US" sz="1400" baseline="0" dirty="0" smtClean="0">
                          <a:effectLst/>
                        </a:rPr>
                        <a:t> serving alcohol)</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-0.12</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-0.12</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r>
              <a:tr h="556514">
                <a:tc>
                  <a:txBody>
                    <a:bodyPr/>
                    <a:lstStyle/>
                    <a:p>
                      <a:pPr marL="0" marR="0" algn="just">
                        <a:spcBef>
                          <a:spcPts val="0"/>
                        </a:spcBef>
                        <a:spcAft>
                          <a:spcPts val="0"/>
                        </a:spcAft>
                        <a:tabLst>
                          <a:tab pos="139700" algn="l"/>
                          <a:tab pos="457200" algn="l"/>
                        </a:tabLst>
                      </a:pPr>
                      <a:r>
                        <a:rPr lang="en-US" sz="1400" dirty="0">
                          <a:effectLst/>
                        </a:rPr>
                        <a:t>noisier</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-0.09</a:t>
                      </a:r>
                      <a:endParaRPr lang="en-US" sz="1400" b="1" dirty="0">
                        <a:effectLst/>
                        <a:latin typeface="Cambria"/>
                        <a:ea typeface="MS Mincho"/>
                        <a:cs typeface="Times New Roman"/>
                      </a:endParaRPr>
                    </a:p>
                  </a:txBody>
                  <a:tcPr marL="43369" marR="43369" marT="0" marB="0" anchor="b">
                    <a:noFill/>
                  </a:tcPr>
                </a:tc>
              </a:tr>
              <a:tr h="556514">
                <a:tc>
                  <a:txBody>
                    <a:bodyPr/>
                    <a:lstStyle/>
                    <a:p>
                      <a:pPr marL="0" marR="0" algn="just">
                        <a:spcBef>
                          <a:spcPts val="0"/>
                        </a:spcBef>
                        <a:spcAft>
                          <a:spcPts val="0"/>
                        </a:spcAft>
                        <a:tabLst>
                          <a:tab pos="139700" algn="l"/>
                          <a:tab pos="457200" algn="l"/>
                        </a:tabLst>
                      </a:pPr>
                      <a:r>
                        <a:rPr lang="en-US" sz="1400" dirty="0" smtClean="0">
                          <a:effectLst/>
                        </a:rPr>
                        <a:t>good for breakfast</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-0.08</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-0.08</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-0.10</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-0.10</a:t>
                      </a:r>
                      <a:endParaRPr lang="en-US" sz="1400" b="1" dirty="0">
                        <a:effectLst/>
                        <a:latin typeface="Cambria"/>
                        <a:ea typeface="MS Mincho"/>
                        <a:cs typeface="Times New Roman"/>
                      </a:endParaRPr>
                    </a:p>
                  </a:txBody>
                  <a:tcPr marL="43369" marR="43369" marT="0" marB="0" anchor="b">
                    <a:noFill/>
                  </a:tcPr>
                </a:tc>
              </a:tr>
              <a:tr h="556514">
                <a:tc>
                  <a:txBody>
                    <a:bodyPr/>
                    <a:lstStyle/>
                    <a:p>
                      <a:pPr marL="0" marR="0" algn="just">
                        <a:spcBef>
                          <a:spcPts val="0"/>
                        </a:spcBef>
                        <a:spcAft>
                          <a:spcPts val="0"/>
                        </a:spcAft>
                        <a:tabLst>
                          <a:tab pos="139700" algn="l"/>
                          <a:tab pos="457200" algn="l"/>
                        </a:tabLst>
                      </a:pPr>
                      <a:r>
                        <a:rPr lang="en-US" sz="1400" dirty="0" smtClean="0">
                          <a:effectLst/>
                        </a:rPr>
                        <a:t>good for late night</a:t>
                      </a:r>
                      <a:endParaRPr lang="en-US" sz="1400" dirty="0">
                        <a:effectLst/>
                        <a:latin typeface="Cambria"/>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-0.05</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-0.14</a:t>
                      </a:r>
                      <a:endParaRPr lang="en-US" sz="1400" b="1" dirty="0">
                        <a:effectLst/>
                        <a:latin typeface="Cambria"/>
                        <a:ea typeface="MS Mincho"/>
                        <a:cs typeface="Times New Roman"/>
                      </a:endParaRPr>
                    </a:p>
                  </a:txBody>
                  <a:tcPr marL="43369" marR="43369" marT="0" marB="0" anchor="b">
                    <a:noFill/>
                  </a:tcPr>
                </a:tc>
              </a:tr>
              <a:tr h="556514">
                <a:tc>
                  <a:txBody>
                    <a:bodyPr/>
                    <a:lstStyle/>
                    <a:p>
                      <a:pPr marL="0" marR="0">
                        <a:spcBef>
                          <a:spcPts val="0"/>
                        </a:spcBef>
                        <a:spcAft>
                          <a:spcPts val="0"/>
                        </a:spcAft>
                        <a:tabLst>
                          <a:tab pos="139700" algn="l"/>
                          <a:tab pos="457200" algn="l"/>
                        </a:tabLst>
                      </a:pPr>
                      <a:r>
                        <a:rPr lang="en-US" sz="1400" dirty="0" smtClean="0">
                          <a:effectLst/>
                          <a:latin typeface="+mn-lt"/>
                          <a:ea typeface="MS Mincho"/>
                          <a:cs typeface="Times New Roman"/>
                        </a:rPr>
                        <a:t>delivery</a:t>
                      </a:r>
                      <a:r>
                        <a:rPr lang="en-US" sz="1400" baseline="0" dirty="0" smtClean="0">
                          <a:effectLst/>
                          <a:latin typeface="+mn-lt"/>
                          <a:ea typeface="MS Mincho"/>
                          <a:cs typeface="Times New Roman"/>
                        </a:rPr>
                        <a:t> available</a:t>
                      </a:r>
                      <a:endParaRPr lang="en-US" sz="1400" dirty="0">
                        <a:effectLst/>
                        <a:latin typeface="+mn-lt"/>
                        <a:ea typeface="MS Mincho"/>
                        <a:cs typeface="Times New Roman"/>
                      </a:endParaRPr>
                    </a:p>
                  </a:txBody>
                  <a:tcPr marL="43369" marR="43369" marT="0" marB="0" anchor="b"/>
                </a:tc>
                <a:tc>
                  <a:txBody>
                    <a:bodyPr/>
                    <a:lstStyle/>
                    <a:p>
                      <a:pPr marL="0" marR="0" algn="ctr">
                        <a:spcBef>
                          <a:spcPts val="0"/>
                        </a:spcBef>
                        <a:spcAft>
                          <a:spcPts val="0"/>
                        </a:spcAft>
                        <a:tabLst>
                          <a:tab pos="139700" algn="l"/>
                          <a:tab pos="457200" algn="l"/>
                        </a:tabLst>
                      </a:pPr>
                      <a:r>
                        <a:rPr lang="en-US" sz="1400" b="1" dirty="0">
                          <a:effectLst/>
                        </a:rPr>
                        <a:t>-0.07</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-0.07</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c>
                  <a:txBody>
                    <a:bodyPr/>
                    <a:lstStyle/>
                    <a:p>
                      <a:pPr marL="0" marR="0" algn="ctr">
                        <a:spcBef>
                          <a:spcPts val="0"/>
                        </a:spcBef>
                        <a:spcAft>
                          <a:spcPts val="0"/>
                        </a:spcAft>
                        <a:tabLst>
                          <a:tab pos="139700" algn="l"/>
                          <a:tab pos="457200" algn="l"/>
                        </a:tabLst>
                      </a:pPr>
                      <a:r>
                        <a:rPr lang="en-US" sz="1400" b="1" dirty="0">
                          <a:effectLst/>
                        </a:rPr>
                        <a:t>-0.11</a:t>
                      </a:r>
                      <a:endParaRPr lang="en-US" sz="1400" b="1" dirty="0">
                        <a:effectLst/>
                        <a:latin typeface="Cambria"/>
                        <a:ea typeface="MS Mincho"/>
                        <a:cs typeface="Times New Roman"/>
                      </a:endParaRPr>
                    </a:p>
                  </a:txBody>
                  <a:tcPr marL="43369" marR="43369" marT="0" marB="0" anchor="b">
                    <a:noFill/>
                  </a:tcPr>
                </a:tc>
              </a:tr>
            </a:tbl>
          </a:graphicData>
        </a:graphic>
      </p:graphicFrame>
      <p:sp>
        <p:nvSpPr>
          <p:cNvPr id="5" name="TextBox 4"/>
          <p:cNvSpPr txBox="1"/>
          <p:nvPr/>
        </p:nvSpPr>
        <p:spPr>
          <a:xfrm>
            <a:off x="105878" y="6027003"/>
            <a:ext cx="9012455" cy="830997"/>
          </a:xfrm>
          <a:prstGeom prst="rect">
            <a:avLst/>
          </a:prstGeom>
          <a:noFill/>
        </p:spPr>
        <p:txBody>
          <a:bodyPr wrap="square" rtlCol="0">
            <a:spAutoFit/>
          </a:bodyPr>
          <a:lstStyle/>
          <a:p>
            <a:r>
              <a:rPr lang="en-US" sz="1600" dirty="0" smtClean="0"/>
              <a:t>Across all models and characteristics, having a touristy ambience had the strongest association with restaurant ratings: restaurants with a touristy ambience had, on average, .40 </a:t>
            </a:r>
            <a:r>
              <a:rPr lang="en-US" sz="1600" i="1" dirty="0" smtClean="0"/>
              <a:t>fewer </a:t>
            </a:r>
            <a:r>
              <a:rPr lang="en-US" sz="1600" dirty="0" smtClean="0"/>
              <a:t>stars than restaurants without a touristy ambience.</a:t>
            </a:r>
            <a:endParaRPr lang="en-US" sz="1600" dirty="0"/>
          </a:p>
        </p:txBody>
      </p:sp>
    </p:spTree>
    <p:extLst>
      <p:ext uri="{BB962C8B-B14F-4D97-AF65-F5344CB8AC3E}">
        <p14:creationId xmlns:p14="http://schemas.microsoft.com/office/powerpoint/2010/main" val="37814066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2133600"/>
            <a:ext cx="8229600" cy="4473209"/>
          </a:xfrm>
        </p:spPr>
        <p:txBody>
          <a:bodyPr/>
          <a:lstStyle/>
          <a:p>
            <a:r>
              <a:rPr lang="en-US" dirty="0" smtClean="0"/>
              <a:t>Statement of the problem</a:t>
            </a:r>
          </a:p>
          <a:p>
            <a:pPr marL="118872" indent="0">
              <a:buNone/>
            </a:pPr>
            <a:endParaRPr lang="en-US" dirty="0" smtClean="0"/>
          </a:p>
          <a:p>
            <a:r>
              <a:rPr lang="en-US" dirty="0" smtClean="0"/>
              <a:t>Analytical approach</a:t>
            </a:r>
          </a:p>
          <a:p>
            <a:pPr marL="118872" indent="0">
              <a:buNone/>
            </a:pPr>
            <a:endParaRPr lang="en-US" dirty="0" smtClean="0"/>
          </a:p>
          <a:p>
            <a:r>
              <a:rPr lang="en-US" dirty="0" smtClean="0"/>
              <a:t>Findings</a:t>
            </a:r>
          </a:p>
          <a:p>
            <a:endParaRPr lang="en-US" dirty="0" smtClean="0"/>
          </a:p>
          <a:p>
            <a:r>
              <a:rPr lang="en-US" dirty="0" smtClean="0"/>
              <a:t>Recommendations</a:t>
            </a:r>
          </a:p>
          <a:p>
            <a:pPr marL="118872" indent="0">
              <a:buNone/>
            </a:pPr>
            <a:endParaRPr lang="en-US" dirty="0" smtClean="0"/>
          </a:p>
        </p:txBody>
      </p:sp>
      <p:sp>
        <p:nvSpPr>
          <p:cNvPr id="4" name="Rectangle 3"/>
          <p:cNvSpPr/>
          <p:nvPr/>
        </p:nvSpPr>
        <p:spPr>
          <a:xfrm>
            <a:off x="533400" y="5065696"/>
            <a:ext cx="487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9303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Overall, It Seems That “Nicer” Restaurants Have More Stars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Specifically, restaurants tended to have more stars if they:</a:t>
            </a:r>
          </a:p>
          <a:p>
            <a:pPr lvl="1"/>
            <a:r>
              <a:rPr lang="en-US" dirty="0" smtClean="0"/>
              <a:t>Had </a:t>
            </a:r>
            <a:r>
              <a:rPr lang="en-US" dirty="0"/>
              <a:t>an ambience </a:t>
            </a:r>
            <a:r>
              <a:rPr lang="en-US" dirty="0" smtClean="0"/>
              <a:t>classified </a:t>
            </a:r>
            <a:r>
              <a:rPr lang="en-US" dirty="0"/>
              <a:t>as intimate, hipster, classy, upscale, </a:t>
            </a:r>
            <a:r>
              <a:rPr lang="en-US" dirty="0" err="1"/>
              <a:t>divey</a:t>
            </a:r>
            <a:r>
              <a:rPr lang="en-US" dirty="0"/>
              <a:t>, romantic, or trendy, and </a:t>
            </a:r>
            <a:r>
              <a:rPr lang="en-US" i="1" dirty="0"/>
              <a:t>not</a:t>
            </a:r>
            <a:r>
              <a:rPr lang="en-US" dirty="0"/>
              <a:t> touristy</a:t>
            </a:r>
          </a:p>
          <a:p>
            <a:pPr lvl="1"/>
            <a:r>
              <a:rPr lang="en-US" dirty="0" smtClean="0"/>
              <a:t>Specified </a:t>
            </a:r>
            <a:r>
              <a:rPr lang="en-US" dirty="0"/>
              <a:t>nicer attire</a:t>
            </a:r>
          </a:p>
          <a:p>
            <a:pPr lvl="1"/>
            <a:r>
              <a:rPr lang="en-US" dirty="0" smtClean="0"/>
              <a:t>Kept </a:t>
            </a:r>
            <a:r>
              <a:rPr lang="en-US" dirty="0"/>
              <a:t>the noise down</a:t>
            </a:r>
          </a:p>
          <a:p>
            <a:pPr lvl="1"/>
            <a:r>
              <a:rPr lang="en-US" dirty="0" smtClean="0"/>
              <a:t>Did not have a </a:t>
            </a:r>
            <a:r>
              <a:rPr lang="en-US" dirty="0"/>
              <a:t>full bar</a:t>
            </a:r>
          </a:p>
          <a:p>
            <a:pPr lvl="1"/>
            <a:r>
              <a:rPr lang="en-US" dirty="0" smtClean="0"/>
              <a:t>Offered </a:t>
            </a:r>
            <a:r>
              <a:rPr lang="en-US" dirty="0"/>
              <a:t>catering but </a:t>
            </a:r>
            <a:r>
              <a:rPr lang="en-US" i="1" dirty="0"/>
              <a:t>not</a:t>
            </a:r>
            <a:r>
              <a:rPr lang="en-US" dirty="0"/>
              <a:t> delivery</a:t>
            </a:r>
          </a:p>
          <a:p>
            <a:pPr lvl="1"/>
            <a:r>
              <a:rPr lang="en-US" dirty="0" smtClean="0"/>
              <a:t>Had </a:t>
            </a:r>
            <a:r>
              <a:rPr lang="en-US" dirty="0"/>
              <a:t>a parking lot or street parking available</a:t>
            </a:r>
          </a:p>
          <a:p>
            <a:pPr lvl="1"/>
            <a:r>
              <a:rPr lang="en-US" dirty="0" smtClean="0"/>
              <a:t>Were </a:t>
            </a:r>
            <a:r>
              <a:rPr lang="en-US" dirty="0"/>
              <a:t>good for dessert or brunch but </a:t>
            </a:r>
            <a:r>
              <a:rPr lang="en-US" i="1" dirty="0"/>
              <a:t>not </a:t>
            </a:r>
            <a:r>
              <a:rPr lang="en-US" dirty="0"/>
              <a:t>for breakfast or late night meals</a:t>
            </a:r>
          </a:p>
          <a:p>
            <a:endParaRPr lang="en-US" dirty="0"/>
          </a:p>
        </p:txBody>
      </p:sp>
    </p:spTree>
    <p:extLst>
      <p:ext uri="{BB962C8B-B14F-4D97-AF65-F5344CB8AC3E}">
        <p14:creationId xmlns:p14="http://schemas.microsoft.com/office/powerpoint/2010/main" val="28155311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But Can Restaurants Boost Their Ratings By Modifying These Characteristics?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Maybe…</a:t>
            </a:r>
          </a:p>
          <a:p>
            <a:pPr lvl="1"/>
            <a:r>
              <a:rPr lang="en-US" dirty="0" smtClean="0"/>
              <a:t>Findings are consistent with the notion that the characteristics that were significantly associated with restaurant ratings causally influenced ratings.</a:t>
            </a:r>
          </a:p>
          <a:p>
            <a:pPr lvl="1"/>
            <a:r>
              <a:rPr lang="en-US" dirty="0" smtClean="0"/>
              <a:t>However, correlation does not equal causation: Due to the non-experimental design of the study, we can’t rule out the possibility that the observed associations were accounted for by other variables not included in this analysis.</a:t>
            </a:r>
          </a:p>
          <a:p>
            <a:pPr marL="457200" lvl="1" indent="0">
              <a:buNone/>
            </a:pPr>
            <a:endParaRPr lang="en-US" dirty="0" smtClean="0"/>
          </a:p>
          <a:p>
            <a:r>
              <a:rPr lang="en-US" dirty="0" smtClean="0"/>
              <a:t>Moreover…</a:t>
            </a:r>
            <a:endParaRPr lang="en-US" dirty="0"/>
          </a:p>
        </p:txBody>
      </p:sp>
    </p:spTree>
    <p:extLst>
      <p:ext uri="{BB962C8B-B14F-4D97-AF65-F5344CB8AC3E}">
        <p14:creationId xmlns:p14="http://schemas.microsoft.com/office/powerpoint/2010/main" val="21041840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Findings May Not Generalize to Customers Who Don’t Use Yelp</a:t>
            </a:r>
            <a:endParaRPr lang="en-US" dirty="0"/>
          </a:p>
        </p:txBody>
      </p:sp>
      <p:sp>
        <p:nvSpPr>
          <p:cNvPr id="3" name="Content Placeholder 2"/>
          <p:cNvSpPr>
            <a:spLocks noGrp="1"/>
          </p:cNvSpPr>
          <p:nvPr>
            <p:ph idx="1"/>
          </p:nvPr>
        </p:nvSpPr>
        <p:spPr>
          <a:xfrm>
            <a:off x="152400" y="1600200"/>
            <a:ext cx="8839200" cy="5029199"/>
          </a:xfrm>
        </p:spPr>
        <p:txBody>
          <a:bodyPr>
            <a:normAutofit fontScale="70000" lnSpcReduction="20000"/>
          </a:bodyPr>
          <a:lstStyle/>
          <a:p>
            <a:r>
              <a:rPr lang="en-US" dirty="0" smtClean="0"/>
              <a:t>Restaurant ratings are made by Yelp users, who might not be representative of the broader population of customers that restaurants wish to attract and retain.</a:t>
            </a:r>
          </a:p>
          <a:p>
            <a:pPr marL="118872" indent="0">
              <a:buNone/>
            </a:pPr>
            <a:endParaRPr lang="en-US" dirty="0" smtClean="0"/>
          </a:p>
          <a:p>
            <a:r>
              <a:rPr lang="en-US" dirty="0" smtClean="0"/>
              <a:t>For example, Yelp users might be younger, more comfortable with technology, better-educated, and/or wealthier than customers who do not use Yelp.</a:t>
            </a:r>
          </a:p>
          <a:p>
            <a:pPr marL="118872" indent="0">
              <a:buNone/>
            </a:pPr>
            <a:endParaRPr lang="en-US" dirty="0" smtClean="0"/>
          </a:p>
          <a:p>
            <a:r>
              <a:rPr lang="en-US" dirty="0" smtClean="0"/>
              <a:t>To the extent that Yelp users differ from the target population of restaurant customers, findings regarding the effects of restaurant characteristics on restaurant ratings may not generalize beyond this sample.</a:t>
            </a:r>
          </a:p>
          <a:p>
            <a:pPr marL="118872" indent="0">
              <a:buNone/>
            </a:pPr>
            <a:endParaRPr lang="en-US" dirty="0" smtClean="0"/>
          </a:p>
          <a:p>
            <a:r>
              <a:rPr lang="en-US" dirty="0" smtClean="0"/>
              <a:t>For example, the significant effect of an “intimate” ambience on restaurant ratings may hold primarily in a younger population of Yelp users and may not hold in an older population.</a:t>
            </a:r>
            <a:endParaRPr lang="en-US" dirty="0"/>
          </a:p>
        </p:txBody>
      </p:sp>
    </p:spTree>
    <p:extLst>
      <p:ext uri="{BB962C8B-B14F-4D97-AF65-F5344CB8AC3E}">
        <p14:creationId xmlns:p14="http://schemas.microsoft.com/office/powerpoint/2010/main" val="2441956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Restaurants Might Wish to Test out Modifications on a Trial Basis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Given the limitations noted, </a:t>
            </a:r>
            <a:r>
              <a:rPr lang="en-US" dirty="0"/>
              <a:t>restaurants might want to proceed cautiously in implementing </a:t>
            </a:r>
            <a:r>
              <a:rPr lang="en-US" dirty="0" smtClean="0"/>
              <a:t>changes based on findings </a:t>
            </a:r>
            <a:r>
              <a:rPr lang="en-US" dirty="0"/>
              <a:t>from this study. </a:t>
            </a:r>
          </a:p>
          <a:p>
            <a:pPr marL="118872" indent="0">
              <a:buNone/>
            </a:pPr>
            <a:endParaRPr lang="en-US" dirty="0"/>
          </a:p>
          <a:p>
            <a:r>
              <a:rPr lang="en-US" dirty="0"/>
              <a:t>For example, restaurants could choose one characteristic to modify </a:t>
            </a:r>
            <a:r>
              <a:rPr lang="en-US" dirty="0" smtClean="0"/>
              <a:t>(e.g., making their ambience less “touristy” and more “intimate”) and </a:t>
            </a:r>
            <a:r>
              <a:rPr lang="en-US" dirty="0"/>
              <a:t>conduct their own “experiment” in which they modify the characteristic and keep track of subsequent changes in </a:t>
            </a:r>
            <a:r>
              <a:rPr lang="en-US" dirty="0" smtClean="0"/>
              <a:t>ratings and revenue </a:t>
            </a:r>
            <a:r>
              <a:rPr lang="en-US" dirty="0"/>
              <a:t>to determine whether the change has the expected, positive effect.</a:t>
            </a:r>
          </a:p>
          <a:p>
            <a:pPr marL="118872" indent="0">
              <a:buNone/>
            </a:pPr>
            <a:endParaRPr lang="en-US" dirty="0"/>
          </a:p>
        </p:txBody>
      </p:sp>
    </p:spTree>
    <p:extLst>
      <p:ext uri="{BB962C8B-B14F-4D97-AF65-F5344CB8AC3E}">
        <p14:creationId xmlns:p14="http://schemas.microsoft.com/office/powerpoint/2010/main" val="14946198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2057400"/>
          </a:xfrm>
        </p:spPr>
        <p:txBody>
          <a:bodyPr>
            <a:normAutofit/>
          </a:bodyPr>
          <a:lstStyle/>
          <a:p>
            <a:pPr algn="ctr"/>
            <a:r>
              <a:rPr lang="en-US" sz="3400" dirty="0" smtClean="0"/>
              <a:t>Restaurants Might Wish to Consider Improving, Rather than Eliminating, Characteristics That Showed a Negative Association with Ratings</a:t>
            </a:r>
            <a:endParaRPr lang="en-US" sz="3400" dirty="0"/>
          </a:p>
        </p:txBody>
      </p:sp>
      <p:sp>
        <p:nvSpPr>
          <p:cNvPr id="3" name="Content Placeholder 2"/>
          <p:cNvSpPr>
            <a:spLocks noGrp="1"/>
          </p:cNvSpPr>
          <p:nvPr>
            <p:ph idx="1"/>
          </p:nvPr>
        </p:nvSpPr>
        <p:spPr>
          <a:xfrm>
            <a:off x="304800" y="1600200"/>
            <a:ext cx="8534400" cy="5257800"/>
          </a:xfrm>
        </p:spPr>
        <p:txBody>
          <a:bodyPr>
            <a:normAutofit fontScale="85000" lnSpcReduction="20000"/>
          </a:bodyPr>
          <a:lstStyle/>
          <a:p>
            <a:r>
              <a:rPr lang="en-US" dirty="0" smtClean="0"/>
              <a:t>These findings indicate whether a characteristic is associated with ratings, but do not explain why certain characteristics are positively or negatively associated with ratings.</a:t>
            </a:r>
          </a:p>
          <a:p>
            <a:pPr marL="118872" indent="0">
              <a:buNone/>
            </a:pPr>
            <a:endParaRPr lang="en-US" dirty="0" smtClean="0"/>
          </a:p>
          <a:p>
            <a:r>
              <a:rPr lang="en-US" dirty="0" smtClean="0"/>
              <a:t>For example, rather than eliminating delivery, restaurants might want to consider what it is about delivery that explains its negative association with ratings (e.g., mistakes in orders are more common and harder to rectify?) and try to improve those aspects of delivery.</a:t>
            </a:r>
          </a:p>
          <a:p>
            <a:pPr marL="118872" indent="0">
              <a:buNone/>
            </a:pPr>
            <a:r>
              <a:rPr lang="en-US" dirty="0" smtClean="0"/>
              <a:t> </a:t>
            </a:r>
          </a:p>
          <a:p>
            <a:r>
              <a:rPr lang="en-US" dirty="0" smtClean="0"/>
              <a:t>Future research should seek to </a:t>
            </a:r>
            <a:r>
              <a:rPr lang="en-US" dirty="0"/>
              <a:t>explain the associations between restaurant characteristics and </a:t>
            </a:r>
            <a:r>
              <a:rPr lang="en-US" dirty="0" smtClean="0"/>
              <a:t>ratings, perhaps by mining the text in Yelp user reviews.</a:t>
            </a:r>
            <a:endParaRPr lang="en-US" dirty="0"/>
          </a:p>
        </p:txBody>
      </p:sp>
    </p:spTree>
    <p:extLst>
      <p:ext uri="{BB962C8B-B14F-4D97-AF65-F5344CB8AC3E}">
        <p14:creationId xmlns:p14="http://schemas.microsoft.com/office/powerpoint/2010/main" val="24207996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35734885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2133600"/>
            <a:ext cx="8229600" cy="4267200"/>
          </a:xfrm>
        </p:spPr>
        <p:txBody>
          <a:bodyPr/>
          <a:lstStyle/>
          <a:p>
            <a:r>
              <a:rPr lang="en-US" dirty="0" smtClean="0"/>
              <a:t>Statement of the problem</a:t>
            </a:r>
          </a:p>
          <a:p>
            <a:pPr marL="118872" indent="0">
              <a:buNone/>
            </a:pPr>
            <a:endParaRPr lang="en-US" dirty="0" smtClean="0"/>
          </a:p>
          <a:p>
            <a:r>
              <a:rPr lang="en-US" dirty="0" smtClean="0"/>
              <a:t>Analytical approach</a:t>
            </a:r>
          </a:p>
          <a:p>
            <a:pPr marL="118872" indent="0">
              <a:buNone/>
            </a:pPr>
            <a:endParaRPr lang="en-US" dirty="0" smtClean="0"/>
          </a:p>
          <a:p>
            <a:r>
              <a:rPr lang="en-US" dirty="0" smtClean="0"/>
              <a:t>Findings</a:t>
            </a:r>
          </a:p>
          <a:p>
            <a:endParaRPr lang="en-US" dirty="0" smtClean="0"/>
          </a:p>
          <a:p>
            <a:r>
              <a:rPr lang="en-US" dirty="0" smtClean="0"/>
              <a:t>Recommendations</a:t>
            </a:r>
          </a:p>
        </p:txBody>
      </p:sp>
    </p:spTree>
    <p:extLst>
      <p:ext uri="{BB962C8B-B14F-4D97-AF65-F5344CB8AC3E}">
        <p14:creationId xmlns:p14="http://schemas.microsoft.com/office/powerpoint/2010/main" val="7447058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2209800"/>
            <a:ext cx="8229600" cy="4305300"/>
          </a:xfrm>
        </p:spPr>
        <p:txBody>
          <a:bodyPr/>
          <a:lstStyle/>
          <a:p>
            <a:r>
              <a:rPr lang="en-US" dirty="0" smtClean="0"/>
              <a:t>Statement of the problem</a:t>
            </a:r>
          </a:p>
          <a:p>
            <a:pPr marL="118872" indent="0">
              <a:buNone/>
            </a:pPr>
            <a:endParaRPr lang="en-US" dirty="0" smtClean="0"/>
          </a:p>
          <a:p>
            <a:r>
              <a:rPr lang="en-US" dirty="0" smtClean="0"/>
              <a:t>Analytical approach</a:t>
            </a:r>
          </a:p>
          <a:p>
            <a:pPr marL="118872" indent="0">
              <a:buNone/>
            </a:pPr>
            <a:endParaRPr lang="en-US" dirty="0" smtClean="0"/>
          </a:p>
          <a:p>
            <a:r>
              <a:rPr lang="en-US" dirty="0" smtClean="0"/>
              <a:t>Findings</a:t>
            </a:r>
          </a:p>
          <a:p>
            <a:endParaRPr lang="en-US" dirty="0" smtClean="0"/>
          </a:p>
          <a:p>
            <a:r>
              <a:rPr lang="en-US" dirty="0" smtClean="0"/>
              <a:t>Recommendations</a:t>
            </a:r>
          </a:p>
        </p:txBody>
      </p:sp>
      <p:sp>
        <p:nvSpPr>
          <p:cNvPr id="4" name="Rectangle 3"/>
          <p:cNvSpPr/>
          <p:nvPr/>
        </p:nvSpPr>
        <p:spPr>
          <a:xfrm>
            <a:off x="533400" y="2209800"/>
            <a:ext cx="487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6252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84"/>
            <a:ext cx="8229600" cy="1371600"/>
          </a:xfrm>
        </p:spPr>
        <p:txBody>
          <a:bodyPr>
            <a:noAutofit/>
          </a:bodyPr>
          <a:lstStyle/>
          <a:p>
            <a:pPr algn="ctr"/>
            <a:r>
              <a:rPr lang="en-US" sz="3400" b="1" dirty="0" smtClean="0"/>
              <a:t>Restaurants Need to Know </a:t>
            </a:r>
            <a:r>
              <a:rPr lang="en-US" sz="3400" dirty="0"/>
              <a:t>H</a:t>
            </a:r>
            <a:r>
              <a:rPr lang="en-US" sz="3400" b="1" dirty="0" smtClean="0"/>
              <a:t>ow </a:t>
            </a:r>
            <a:r>
              <a:rPr lang="en-US" sz="3400" dirty="0" smtClean="0"/>
              <a:t>to I</a:t>
            </a:r>
            <a:r>
              <a:rPr lang="en-US" sz="3400" b="1" dirty="0" smtClean="0"/>
              <a:t>mprove to Attract and Retain </a:t>
            </a:r>
            <a:r>
              <a:rPr lang="en-US" sz="3400" dirty="0"/>
              <a:t>C</a:t>
            </a:r>
            <a:r>
              <a:rPr lang="en-US" sz="3400" b="1" dirty="0" smtClean="0"/>
              <a:t>ustomers</a:t>
            </a:r>
            <a:endParaRPr lang="en-US" sz="3400" b="1" dirty="0"/>
          </a:p>
        </p:txBody>
      </p:sp>
      <p:sp>
        <p:nvSpPr>
          <p:cNvPr id="3" name="Content Placeholder 2"/>
          <p:cNvSpPr>
            <a:spLocks noGrp="1"/>
          </p:cNvSpPr>
          <p:nvPr>
            <p:ph idx="1"/>
          </p:nvPr>
        </p:nvSpPr>
        <p:spPr>
          <a:xfrm>
            <a:off x="152400" y="1600200"/>
            <a:ext cx="8763000" cy="5029200"/>
          </a:xfrm>
        </p:spPr>
        <p:txBody>
          <a:bodyPr>
            <a:normAutofit/>
          </a:bodyPr>
          <a:lstStyle/>
          <a:p>
            <a:r>
              <a:rPr lang="en-US" sz="2800" dirty="0" smtClean="0"/>
              <a:t>Identifying the modifiable characteristics of restaurants that most strongly predict customers’ ratings would help restaurants know what changes are most likely to increase customer satisfaction</a:t>
            </a:r>
          </a:p>
          <a:p>
            <a:pPr marL="118872" indent="0">
              <a:buNone/>
            </a:pPr>
            <a:endParaRPr lang="en-US" sz="2800" dirty="0" smtClean="0"/>
          </a:p>
          <a:p>
            <a:r>
              <a:rPr lang="en-US" sz="2800" dirty="0"/>
              <a:t>Yelp has data on </a:t>
            </a:r>
            <a:r>
              <a:rPr lang="en-US" sz="2800" dirty="0" smtClean="0"/>
              <a:t>several restaurant </a:t>
            </a:r>
            <a:r>
              <a:rPr lang="en-US" sz="2800" dirty="0"/>
              <a:t>characteristics and </a:t>
            </a:r>
            <a:r>
              <a:rPr lang="en-US" sz="2800" dirty="0" smtClean="0"/>
              <a:t>ratings (“stars”) </a:t>
            </a:r>
            <a:r>
              <a:rPr lang="en-US" sz="2800" dirty="0"/>
              <a:t>across numerous </a:t>
            </a:r>
            <a:r>
              <a:rPr lang="en-US" sz="2800" dirty="0" smtClean="0"/>
              <a:t>restaurants and cities:</a:t>
            </a:r>
          </a:p>
          <a:p>
            <a:pPr lvl="1"/>
            <a:r>
              <a:rPr lang="en-US" sz="2400" dirty="0"/>
              <a:t>26,729 restaurants </a:t>
            </a:r>
            <a:r>
              <a:rPr lang="en-US" sz="2400" dirty="0" smtClean="0"/>
              <a:t>representing </a:t>
            </a:r>
            <a:r>
              <a:rPr lang="en-US" sz="2400" dirty="0"/>
              <a:t>67 categories of cuisine (e.g., Mexican food, hot dogs)</a:t>
            </a:r>
          </a:p>
          <a:p>
            <a:pPr lvl="1"/>
            <a:r>
              <a:rPr lang="en-US" sz="2400" dirty="0" smtClean="0"/>
              <a:t>298 </a:t>
            </a:r>
            <a:r>
              <a:rPr lang="en-US" sz="2400" dirty="0"/>
              <a:t>cities </a:t>
            </a:r>
            <a:endParaRPr lang="en-US" sz="2400" dirty="0" smtClean="0"/>
          </a:p>
          <a:p>
            <a:pPr marL="118872" indent="0">
              <a:buNone/>
            </a:pPr>
            <a:endParaRPr lang="en-US" sz="2800" dirty="0"/>
          </a:p>
          <a:p>
            <a:pPr lvl="1"/>
            <a:endParaRPr lang="en-US" sz="2400" dirty="0" smtClean="0"/>
          </a:p>
          <a:p>
            <a:endParaRPr lang="en-US" sz="2800" dirty="0" smtClean="0"/>
          </a:p>
          <a:p>
            <a:endParaRPr lang="en-US" sz="2800" dirty="0" smtClean="0"/>
          </a:p>
          <a:p>
            <a:pPr marL="118872" indent="0">
              <a:buNone/>
            </a:pP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20431395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458200" cy="1252728"/>
          </a:xfrm>
        </p:spPr>
        <p:txBody>
          <a:bodyPr>
            <a:normAutofit fontScale="90000"/>
          </a:bodyPr>
          <a:lstStyle/>
          <a:p>
            <a:pPr algn="ctr"/>
            <a:r>
              <a:rPr lang="en-US" dirty="0" smtClean="0"/>
              <a:t>Example of a Restaurant’s Yelp Page</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900" t="1589" r="18932" b="24003"/>
          <a:stretch/>
        </p:blipFill>
        <p:spPr bwMode="auto">
          <a:xfrm>
            <a:off x="0" y="1524000"/>
            <a:ext cx="716852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781" t="6539" r="23714" b="32679"/>
          <a:stretch/>
        </p:blipFill>
        <p:spPr bwMode="auto">
          <a:xfrm>
            <a:off x="7088204" y="1524000"/>
            <a:ext cx="2055796" cy="5334000"/>
          </a:xfrm>
          <a:prstGeom prst="rect">
            <a:avLst/>
          </a:prstGeom>
          <a:noFill/>
          <a:ln>
            <a:noFill/>
          </a:ln>
        </p:spPr>
      </p:pic>
    </p:spTree>
    <p:extLst>
      <p:ext uri="{BB962C8B-B14F-4D97-AF65-F5344CB8AC3E}">
        <p14:creationId xmlns:p14="http://schemas.microsoft.com/office/powerpoint/2010/main" val="41590034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2057400"/>
            <a:ext cx="8229600" cy="4625609"/>
          </a:xfrm>
        </p:spPr>
        <p:txBody>
          <a:bodyPr/>
          <a:lstStyle/>
          <a:p>
            <a:r>
              <a:rPr lang="en-US" dirty="0" smtClean="0"/>
              <a:t>Statement of the problem</a:t>
            </a:r>
          </a:p>
          <a:p>
            <a:pPr marL="118872" indent="0">
              <a:buNone/>
            </a:pPr>
            <a:endParaRPr lang="en-US" dirty="0" smtClean="0"/>
          </a:p>
          <a:p>
            <a:r>
              <a:rPr lang="en-US" dirty="0" smtClean="0"/>
              <a:t>Analytical approach</a:t>
            </a:r>
          </a:p>
          <a:p>
            <a:pPr marL="118872" indent="0">
              <a:buNone/>
            </a:pPr>
            <a:endParaRPr lang="en-US" dirty="0" smtClean="0"/>
          </a:p>
          <a:p>
            <a:r>
              <a:rPr lang="en-US" dirty="0" smtClean="0"/>
              <a:t>Findings</a:t>
            </a:r>
          </a:p>
          <a:p>
            <a:endParaRPr lang="en-US" dirty="0" smtClean="0"/>
          </a:p>
          <a:p>
            <a:r>
              <a:rPr lang="en-US" dirty="0" smtClean="0"/>
              <a:t>Recommendations</a:t>
            </a:r>
          </a:p>
          <a:p>
            <a:pPr marL="118872" indent="0">
              <a:buNone/>
            </a:pPr>
            <a:endParaRPr lang="en-US" dirty="0" smtClean="0"/>
          </a:p>
        </p:txBody>
      </p:sp>
      <p:sp>
        <p:nvSpPr>
          <p:cNvPr id="4" name="Rectangle 3"/>
          <p:cNvSpPr/>
          <p:nvPr/>
        </p:nvSpPr>
        <p:spPr>
          <a:xfrm>
            <a:off x="457200" y="3048000"/>
            <a:ext cx="487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4319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 y="-21657"/>
            <a:ext cx="9133573" cy="1496728"/>
          </a:xfrm>
        </p:spPr>
        <p:txBody>
          <a:bodyPr>
            <a:noAutofit/>
          </a:bodyPr>
          <a:lstStyle/>
          <a:p>
            <a:pPr algn="ctr"/>
            <a:r>
              <a:rPr lang="en-US" sz="3400" dirty="0" smtClean="0"/>
              <a:t>I Analyzed Yelp Data to Examine the Effects </a:t>
            </a:r>
            <a:r>
              <a:rPr lang="en-US" sz="3400" dirty="0"/>
              <a:t>of </a:t>
            </a:r>
            <a:r>
              <a:rPr lang="en-US" sz="3400" dirty="0" smtClean="0"/>
              <a:t>Restaurant Characteristics </a:t>
            </a:r>
            <a:r>
              <a:rPr lang="en-US" sz="3400" dirty="0"/>
              <a:t>on </a:t>
            </a:r>
            <a:r>
              <a:rPr lang="en-US" sz="3400" dirty="0" smtClean="0"/>
              <a:t>Users’ Ratings</a:t>
            </a:r>
            <a:endParaRPr lang="en-US" sz="3400" dirty="0"/>
          </a:p>
        </p:txBody>
      </p:sp>
      <p:sp>
        <p:nvSpPr>
          <p:cNvPr id="3" name="Content Placeholder 2"/>
          <p:cNvSpPr>
            <a:spLocks noGrp="1"/>
          </p:cNvSpPr>
          <p:nvPr>
            <p:ph idx="1"/>
          </p:nvPr>
        </p:nvSpPr>
        <p:spPr>
          <a:xfrm>
            <a:off x="228600" y="1600200"/>
            <a:ext cx="8686800" cy="5257800"/>
          </a:xfrm>
        </p:spPr>
        <p:txBody>
          <a:bodyPr>
            <a:normAutofit fontScale="85000" lnSpcReduction="10000"/>
          </a:bodyPr>
          <a:lstStyle/>
          <a:p>
            <a:r>
              <a:rPr lang="en-US" dirty="0" smtClean="0"/>
              <a:t>I estimated 4 multiple regression models with specifications that differed in terms of whether:</a:t>
            </a:r>
          </a:p>
          <a:p>
            <a:pPr lvl="1"/>
            <a:r>
              <a:rPr lang="en-US" dirty="0" smtClean="0"/>
              <a:t>Cities were  modeled as:</a:t>
            </a:r>
          </a:p>
          <a:p>
            <a:pPr lvl="2"/>
            <a:r>
              <a:rPr lang="en-US" dirty="0" smtClean="0"/>
              <a:t>a fixed effect in a single-level linear regression model, or</a:t>
            </a:r>
          </a:p>
          <a:p>
            <a:pPr lvl="2"/>
            <a:r>
              <a:rPr lang="en-US" dirty="0"/>
              <a:t>a</a:t>
            </a:r>
            <a:r>
              <a:rPr lang="en-US" dirty="0" smtClean="0"/>
              <a:t> random effect in a multilevel linear regression model</a:t>
            </a:r>
          </a:p>
          <a:p>
            <a:pPr lvl="1"/>
            <a:r>
              <a:rPr lang="en-US" dirty="0" smtClean="0"/>
              <a:t>Parameter estimates were:</a:t>
            </a:r>
          </a:p>
          <a:p>
            <a:pPr lvl="2"/>
            <a:r>
              <a:rPr lang="en-US" dirty="0" smtClean="0"/>
              <a:t>weighted by the number of reviews for restaurants (i.e., restaurants with more reviews have more influence in the analysis),</a:t>
            </a:r>
          </a:p>
          <a:p>
            <a:pPr lvl="2"/>
            <a:r>
              <a:rPr lang="en-US" dirty="0" smtClean="0"/>
              <a:t>or not weighted</a:t>
            </a:r>
          </a:p>
          <a:p>
            <a:pPr marL="768096" lvl="2" indent="0">
              <a:buNone/>
            </a:pPr>
            <a:endParaRPr lang="en-US" dirty="0" smtClean="0"/>
          </a:p>
          <a:p>
            <a:r>
              <a:rPr lang="en-US" dirty="0" smtClean="0"/>
              <a:t>Estimating models with different specifications allows us to see how parameter estimates change as assumptions change and identify the restaurant characteristics with the most </a:t>
            </a:r>
            <a:r>
              <a:rPr lang="en-US" b="1" dirty="0" smtClean="0"/>
              <a:t>robust</a:t>
            </a:r>
            <a:r>
              <a:rPr lang="en-US" dirty="0" smtClean="0"/>
              <a:t> effects on ratings across models</a:t>
            </a:r>
          </a:p>
          <a:p>
            <a:pPr lvl="1"/>
            <a:endParaRPr lang="en-US" dirty="0" smtClean="0"/>
          </a:p>
          <a:p>
            <a:pPr marL="457200" lvl="1" indent="0">
              <a:buNone/>
            </a:pPr>
            <a:endParaRPr lang="en-US" dirty="0" smtClean="0"/>
          </a:p>
          <a:p>
            <a:pPr lvl="1"/>
            <a:endParaRPr lang="en-US" dirty="0" smtClean="0"/>
          </a:p>
          <a:p>
            <a:pPr marL="118872" indent="0">
              <a:buNone/>
            </a:pPr>
            <a:endParaRPr lang="en-US" dirty="0"/>
          </a:p>
          <a:p>
            <a:pPr lvl="1"/>
            <a:endParaRPr lang="en-US" dirty="0" smtClean="0"/>
          </a:p>
          <a:p>
            <a:endParaRPr lang="en-US" dirty="0"/>
          </a:p>
          <a:p>
            <a:pPr marL="118872" indent="0">
              <a:buNone/>
            </a:pPr>
            <a:endParaRPr lang="en-US" dirty="0"/>
          </a:p>
        </p:txBody>
      </p:sp>
    </p:spTree>
    <p:extLst>
      <p:ext uri="{BB962C8B-B14F-4D97-AF65-F5344CB8AC3E}">
        <p14:creationId xmlns:p14="http://schemas.microsoft.com/office/powerpoint/2010/main" val="12380300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1252728"/>
          </a:xfrm>
        </p:spPr>
        <p:txBody>
          <a:bodyPr>
            <a:noAutofit/>
          </a:bodyPr>
          <a:lstStyle/>
          <a:p>
            <a:pPr algn="ctr"/>
            <a:r>
              <a:rPr lang="en-US" sz="3400" dirty="0"/>
              <a:t>I Analyzed Yelp Data to Examine the Effects of Restaurant Characteristics on Users’ Ratings</a:t>
            </a:r>
          </a:p>
        </p:txBody>
      </p:sp>
      <p:sp>
        <p:nvSpPr>
          <p:cNvPr id="3" name="Content Placeholder 2"/>
          <p:cNvSpPr>
            <a:spLocks noGrp="1"/>
          </p:cNvSpPr>
          <p:nvPr>
            <p:ph idx="1"/>
          </p:nvPr>
        </p:nvSpPr>
        <p:spPr>
          <a:xfrm>
            <a:off x="381000" y="1600200"/>
            <a:ext cx="8305800" cy="5105399"/>
          </a:xfrm>
        </p:spPr>
        <p:txBody>
          <a:bodyPr>
            <a:normAutofit lnSpcReduction="10000"/>
          </a:bodyPr>
          <a:lstStyle/>
          <a:p>
            <a:r>
              <a:rPr lang="en-US" dirty="0" smtClean="0"/>
              <a:t>All restaurant characteristics of interest were included as covariates in all 4 regression models</a:t>
            </a:r>
          </a:p>
          <a:p>
            <a:r>
              <a:rPr lang="en-US" dirty="0" smtClean="0"/>
              <a:t>This allowed us to obtain parameter estimates for each characteristic that were adjusted for the potentially confounding effects of other restaurant characteristics </a:t>
            </a:r>
          </a:p>
          <a:p>
            <a:r>
              <a:rPr lang="en-US" dirty="0" smtClean="0"/>
              <a:t>This </a:t>
            </a:r>
            <a:r>
              <a:rPr lang="en-US" dirty="0"/>
              <a:t>analysis </a:t>
            </a:r>
            <a:r>
              <a:rPr lang="en-US" dirty="0" smtClean="0"/>
              <a:t>will allow us to </a:t>
            </a:r>
            <a:r>
              <a:rPr lang="en-US" dirty="0"/>
              <a:t>make statements such as:</a:t>
            </a:r>
          </a:p>
          <a:p>
            <a:pPr lvl="1"/>
            <a:r>
              <a:rPr lang="en-US" dirty="0"/>
              <a:t>“All else equal, restaurants that have </a:t>
            </a:r>
            <a:r>
              <a:rPr lang="en-US" dirty="0" err="1"/>
              <a:t>wi-fi</a:t>
            </a:r>
            <a:r>
              <a:rPr lang="en-US" dirty="0"/>
              <a:t> have .5 more stars than restaurants without </a:t>
            </a:r>
            <a:r>
              <a:rPr lang="en-US" dirty="0" err="1"/>
              <a:t>wi-fi</a:t>
            </a:r>
            <a:r>
              <a:rPr lang="en-US" dirty="0"/>
              <a:t>.”</a:t>
            </a:r>
          </a:p>
          <a:p>
            <a:pPr marL="457200" lvl="1" indent="0">
              <a:buNone/>
            </a:pPr>
            <a:endParaRPr lang="en-US" dirty="0"/>
          </a:p>
        </p:txBody>
      </p:sp>
    </p:spTree>
    <p:extLst>
      <p:ext uri="{BB962C8B-B14F-4D97-AF65-F5344CB8AC3E}">
        <p14:creationId xmlns:p14="http://schemas.microsoft.com/office/powerpoint/2010/main" val="2913502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81200"/>
            <a:ext cx="8229600" cy="4419600"/>
          </a:xfrm>
        </p:spPr>
        <p:txBody>
          <a:bodyPr/>
          <a:lstStyle/>
          <a:p>
            <a:r>
              <a:rPr lang="en-US" dirty="0" smtClean="0"/>
              <a:t>Statement of the problem</a:t>
            </a:r>
          </a:p>
          <a:p>
            <a:pPr marL="118872" indent="0">
              <a:buNone/>
            </a:pPr>
            <a:endParaRPr lang="en-US" dirty="0" smtClean="0"/>
          </a:p>
          <a:p>
            <a:r>
              <a:rPr lang="en-US" dirty="0" smtClean="0"/>
              <a:t>Analytical approach</a:t>
            </a:r>
          </a:p>
          <a:p>
            <a:pPr marL="118872" indent="0">
              <a:buNone/>
            </a:pPr>
            <a:endParaRPr lang="en-US" dirty="0" smtClean="0"/>
          </a:p>
          <a:p>
            <a:r>
              <a:rPr lang="en-US" dirty="0" smtClean="0"/>
              <a:t>Findings</a:t>
            </a:r>
          </a:p>
          <a:p>
            <a:endParaRPr lang="en-US" dirty="0" smtClean="0"/>
          </a:p>
          <a:p>
            <a:r>
              <a:rPr lang="en-US" dirty="0" smtClean="0"/>
              <a:t>Recommendations</a:t>
            </a:r>
          </a:p>
        </p:txBody>
      </p:sp>
      <p:sp>
        <p:nvSpPr>
          <p:cNvPr id="4" name="Rectangle 3"/>
          <p:cNvSpPr/>
          <p:nvPr/>
        </p:nvSpPr>
        <p:spPr>
          <a:xfrm>
            <a:off x="533400" y="3886200"/>
            <a:ext cx="487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83140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253</TotalTime>
  <Words>1497</Words>
  <Application>Microsoft Macintosh PowerPoint</Application>
  <PresentationFormat>On-screen Show (4:3)</PresentationFormat>
  <Paragraphs>395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How to Increase Your Star Power:  An Analysis of Yelp Business Data to Identify Restaurant Characteristics That Affect Yelp Users’ Restaurant Ratings</vt:lpstr>
      <vt:lpstr>Outline</vt:lpstr>
      <vt:lpstr>Outline</vt:lpstr>
      <vt:lpstr>Restaurants Need to Know How to Improve to Attract and Retain Customers</vt:lpstr>
      <vt:lpstr>Example of a Restaurant’s Yelp Page</vt:lpstr>
      <vt:lpstr>Outline</vt:lpstr>
      <vt:lpstr>I Analyzed Yelp Data to Examine the Effects of Restaurant Characteristics on Users’ Ratings</vt:lpstr>
      <vt:lpstr>I Analyzed Yelp Data to Examine the Effects of Restaurant Characteristics on Users’ Ratings</vt:lpstr>
      <vt:lpstr>Outline</vt:lpstr>
      <vt:lpstr>The Two Unweighted Models Yielded Results That Were Very Similar to Each Other, As Did the Two Weighted Models</vt:lpstr>
      <vt:lpstr>Several Restaurant Characteristics Had a Significant, Positive Association with Restaurant Ratings in All Models</vt:lpstr>
      <vt:lpstr>Some Restaurant Characteristics Had a Significant, Negative Association with Restaurant Ratings in All Models</vt:lpstr>
      <vt:lpstr>Outline</vt:lpstr>
      <vt:lpstr>Overall, It Seems That “Nicer” Restaurants Have More Stars</vt:lpstr>
      <vt:lpstr>But Can Restaurants Boost Their Ratings By Modifying These Characteristics?</vt:lpstr>
      <vt:lpstr>Findings May Not Generalize to Customers Who Don’t Use Yelp</vt:lpstr>
      <vt:lpstr>Restaurants Might Wish to Test out Modifications on a Trial Basis </vt:lpstr>
      <vt:lpstr>Restaurants Might Wish to Consider Improving, Rather than Eliminating, Characteristics That Showed a Negative Association with Ratings</vt:lpstr>
      <vt:lpstr>Thank you!</vt:lpstr>
    </vt:vector>
  </TitlesOfParts>
  <Company>RAND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Vaughan</dc:creator>
  <cp:lastModifiedBy>Christine Vaughan</cp:lastModifiedBy>
  <cp:revision>28</cp:revision>
  <dcterms:created xsi:type="dcterms:W3CDTF">2017-03-24T04:33:21Z</dcterms:created>
  <dcterms:modified xsi:type="dcterms:W3CDTF">2017-09-18T05:08:48Z</dcterms:modified>
</cp:coreProperties>
</file>