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aven Pro"/>
      <p:regular r:id="rId46"/>
      <p:bold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avenPr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MavenPro-bold.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b385d85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b385d8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b385d854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b385d854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b385d854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b385d854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b385d854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b385d854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b385d85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b385d85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b385d854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b385d854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b385d854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b385d854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b385d854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b385d854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b385d854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b385d854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b385d85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b385d85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b385d854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b385d854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b385d85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b385d85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b385d85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b385d85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b385d854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b385d85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b385d854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b385d854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b385d854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b385d854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b385d854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b385d854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b385d854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b385d854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b385d854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b385d854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b385d854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b385d854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b385d854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bb385d854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b385d854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bb385d854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b385d85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b385d85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b385d854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b385d854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b385d854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b385d854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b385d854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b385d854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b385d854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b385d854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b385d854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bb385d854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bb385d854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bb385d854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b385d854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bb385d854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b385d854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bb385d854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bb385d854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bb385d854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b385d854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b385d854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b385d854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b385d854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bb385d854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bb385d854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b385d854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b385d854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b385d854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b385d854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b385d854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b385d854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b385d854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b385d854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b385d85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b385d85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docs.google.com/document/d/1us3m9m3v2x-dfzHAl0PLOjeYgkmMVv0TtLk_6iLbMuA/edit?usp=sharing"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 name="Shape 53"/>
        <p:cNvGrpSpPr/>
        <p:nvPr/>
      </p:nvGrpSpPr>
      <p:grpSpPr>
        <a:xfrm>
          <a:off x="0" y="0"/>
          <a:ext cx="0" cy="0"/>
          <a:chOff x="0" y="0"/>
          <a:chExt cx="0" cy="0"/>
        </a:xfrm>
      </p:grpSpPr>
      <p:sp>
        <p:nvSpPr>
          <p:cNvPr id="54" name="Google Shape;54;p13"/>
          <p:cNvSpPr/>
          <p:nvPr/>
        </p:nvSpPr>
        <p:spPr>
          <a:xfrm>
            <a:off x="4408425" y="7800"/>
            <a:ext cx="4735500" cy="5143500"/>
          </a:xfrm>
          <a:prstGeom prst="rect">
            <a:avLst/>
          </a:prstGeom>
          <a:gradFill>
            <a:gsLst>
              <a:gs pos="0">
                <a:srgbClr val="396BDC"/>
              </a:gs>
              <a:gs pos="100000">
                <a:srgbClr val="5459E5"/>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4408425" y="885825"/>
            <a:ext cx="4735500" cy="3361800"/>
          </a:xfrm>
          <a:prstGeom prst="rect">
            <a:avLst/>
          </a:prstGeom>
        </p:spPr>
        <p:txBody>
          <a:bodyPr anchorCtr="0" anchor="ctr" bIns="91425" lIns="91425" spcFirstLastPara="1" rIns="91425" wrap="square" tIns="91425">
            <a:normAutofit/>
          </a:bodyPr>
          <a:lstStyle/>
          <a:p>
            <a:pPr indent="0" lvl="0" marL="360000" marR="360000" rtl="0" algn="l">
              <a:lnSpc>
                <a:spcPct val="80000"/>
              </a:lnSpc>
              <a:spcBef>
                <a:spcPts val="0"/>
              </a:spcBef>
              <a:spcAft>
                <a:spcPts val="0"/>
              </a:spcAft>
              <a:buNone/>
            </a:pPr>
            <a:r>
              <a:rPr b="1" lang="fr" sz="2800">
                <a:solidFill>
                  <a:schemeClr val="lt1"/>
                </a:solidFill>
                <a:latin typeface="Maven Pro"/>
                <a:ea typeface="Maven Pro"/>
                <a:cs typeface="Maven Pro"/>
                <a:sym typeface="Maven Pro"/>
              </a:rPr>
              <a:t>Les listes</a:t>
            </a:r>
            <a:endParaRPr b="1" sz="2800">
              <a:solidFill>
                <a:schemeClr val="lt1"/>
              </a:solidFill>
              <a:latin typeface="Maven Pro"/>
              <a:ea typeface="Maven Pro"/>
              <a:cs typeface="Maven Pro"/>
              <a:sym typeface="Maven Pro"/>
            </a:endParaRPr>
          </a:p>
        </p:txBody>
      </p:sp>
      <p:pic>
        <p:nvPicPr>
          <p:cNvPr id="56" name="Google Shape;56;p13"/>
          <p:cNvPicPr preferRelativeResize="0"/>
          <p:nvPr/>
        </p:nvPicPr>
        <p:blipFill rotWithShape="1">
          <a:blip r:embed="rId3">
            <a:alphaModFix/>
          </a:blip>
          <a:srcRect b="0" l="0" r="0" t="0"/>
          <a:stretch/>
        </p:blipFill>
        <p:spPr>
          <a:xfrm>
            <a:off x="1223300" y="1614311"/>
            <a:ext cx="1914900" cy="1914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7" name="Shape 117"/>
        <p:cNvGrpSpPr/>
        <p:nvPr/>
      </p:nvGrpSpPr>
      <p:grpSpPr>
        <a:xfrm>
          <a:off x="0" y="0"/>
          <a:ext cx="0" cy="0"/>
          <a:chOff x="0" y="0"/>
          <a:chExt cx="0" cy="0"/>
        </a:xfrm>
      </p:grpSpPr>
      <p:sp>
        <p:nvSpPr>
          <p:cNvPr id="118" name="Google Shape;118;p22"/>
          <p:cNvSpPr txBox="1"/>
          <p:nvPr/>
        </p:nvSpPr>
        <p:spPr>
          <a:xfrm>
            <a:off x="627725" y="357275"/>
            <a:ext cx="7785300" cy="37926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copier une liste</a:t>
            </a:r>
            <a:endParaRPr sz="2400">
              <a:solidFill>
                <a:srgbClr val="2263F5"/>
              </a:solidFill>
              <a:latin typeface="Maven Pro"/>
              <a:ea typeface="Maven Pro"/>
              <a:cs typeface="Maven Pro"/>
              <a:sym typeface="Maven Pro"/>
            </a:endParaRPr>
          </a:p>
          <a:p>
            <a:pPr indent="0" lvl="0" marL="0" rtl="0" algn="l">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Beaucoup de débutants font l'erreur de copier une liste de cette manière</a:t>
            </a:r>
            <a:endParaRPr>
              <a:solidFill>
                <a:srgbClr val="396BDC"/>
              </a:solidFill>
              <a:highlight>
                <a:schemeClr val="lt1"/>
              </a:highlight>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endParaRPr>
              <a:solidFill>
                <a:srgbClr val="1AB1CD"/>
              </a:solidFill>
              <a:highlight>
                <a:schemeClr val="lt1"/>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Or si vous changez une valeur de la liste y , la liste x sera elle aussi affectée par cette modification:</a:t>
            </a:r>
            <a:endParaRPr>
              <a:solidFill>
                <a:srgbClr val="396BDC"/>
              </a:solidFill>
              <a:highlight>
                <a:schemeClr val="lt1"/>
              </a:highlight>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endParaRPr>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0</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endParaRPr>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endParaRPr>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4</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marR="0" rtl="0" algn="l">
              <a:lnSpc>
                <a:spcPct val="80000"/>
              </a:lnSpc>
              <a:spcBef>
                <a:spcPts val="0"/>
              </a:spcBef>
              <a:spcAft>
                <a:spcPts val="0"/>
              </a:spcAft>
              <a:buNone/>
            </a:pPr>
            <a:r>
              <a:t/>
            </a:r>
            <a:endParaRPr sz="2400">
              <a:solidFill>
                <a:srgbClr val="2263F5"/>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2" name="Shape 122"/>
        <p:cNvGrpSpPr/>
        <p:nvPr/>
      </p:nvGrpSpPr>
      <p:grpSpPr>
        <a:xfrm>
          <a:off x="0" y="0"/>
          <a:ext cx="0" cy="0"/>
          <a:chOff x="0" y="0"/>
          <a:chExt cx="0" cy="0"/>
        </a:xfrm>
      </p:grpSpPr>
      <p:sp>
        <p:nvSpPr>
          <p:cNvPr id="123" name="Google Shape;123;p23"/>
          <p:cNvSpPr txBox="1"/>
          <p:nvPr/>
        </p:nvSpPr>
        <p:spPr>
          <a:xfrm>
            <a:off x="627725" y="357275"/>
            <a:ext cx="7785300" cy="48486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copier une liste</a:t>
            </a:r>
            <a:endParaRPr sz="2400">
              <a:solidFill>
                <a:srgbClr val="2263F5"/>
              </a:solidFill>
              <a:latin typeface="Maven Pro"/>
              <a:ea typeface="Maven Pro"/>
              <a:cs typeface="Maven Pro"/>
              <a:sym typeface="Maven Pro"/>
            </a:endParaRPr>
          </a:p>
          <a:p>
            <a:pPr indent="0" lvl="0" marL="0" rtl="0" algn="l">
              <a:lnSpc>
                <a:spcPct val="9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Cette syntaxe permet de travailler sur un même élément nommé différemment. Alors comment copier une liste qui sera indépendante?</a:t>
            </a:r>
            <a:endParaRPr>
              <a:solidFill>
                <a:srgbClr val="396BDC"/>
              </a:solidFill>
              <a:highlight>
                <a:schemeClr val="lt1"/>
              </a:highlight>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0</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9</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endParaRPr>
              <a:solidFill>
                <a:schemeClr val="dk1"/>
              </a:solidFill>
              <a:highlight>
                <a:schemeClr val="lt1"/>
              </a:highlight>
              <a:latin typeface="Roboto Mono"/>
              <a:ea typeface="Roboto Mono"/>
              <a:cs typeface="Roboto Mono"/>
              <a:sym typeface="Roboto Mono"/>
            </a:endParaRPr>
          </a:p>
          <a:p>
            <a:pPr indent="457200" lvl="0" marL="0" rtl="0" algn="l">
              <a:lnSpc>
                <a:spcPct val="9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endParaRPr>
              <a:solidFill>
                <a:schemeClr val="dk1"/>
              </a:solidFill>
              <a:highlight>
                <a:schemeClr val="lt1"/>
              </a:highlight>
              <a:latin typeface="Roboto Mono"/>
              <a:ea typeface="Roboto Mono"/>
              <a:cs typeface="Roboto Mono"/>
              <a:sym typeface="Roboto Mono"/>
            </a:endParaRPr>
          </a:p>
          <a:p>
            <a:pPr indent="457200" lvl="0" marL="0" rtl="0" algn="l">
              <a:lnSpc>
                <a:spcPct val="9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9</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des données plus complexes, vous pouvez utiliser la fonction deepcopy du module copy</a:t>
            </a:r>
            <a:endParaRPr>
              <a:solidFill>
                <a:srgbClr val="396BDC"/>
              </a:solidFill>
              <a:highlight>
                <a:schemeClr val="lt1"/>
              </a:highlight>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import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copy</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copy</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deepcopy</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x</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marR="0" rtl="0" algn="l">
              <a:lnSpc>
                <a:spcPct val="80000"/>
              </a:lnSpc>
              <a:spcBef>
                <a:spcPts val="0"/>
              </a:spcBef>
              <a:spcAft>
                <a:spcPts val="0"/>
              </a:spcAft>
              <a:buNone/>
            </a:pPr>
            <a:r>
              <a:t/>
            </a:r>
            <a:endParaRPr sz="2400">
              <a:solidFill>
                <a:srgbClr val="2263F5"/>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7" name="Shape 127"/>
        <p:cNvGrpSpPr/>
        <p:nvPr/>
      </p:nvGrpSpPr>
      <p:grpSpPr>
        <a:xfrm>
          <a:off x="0" y="0"/>
          <a:ext cx="0" cy="0"/>
          <a:chOff x="0" y="0"/>
          <a:chExt cx="0" cy="0"/>
        </a:xfrm>
      </p:grpSpPr>
      <p:sp>
        <p:nvSpPr>
          <p:cNvPr id="128" name="Google Shape;128;p24"/>
          <p:cNvSpPr txBox="1"/>
          <p:nvPr/>
        </p:nvSpPr>
        <p:spPr>
          <a:xfrm>
            <a:off x="627725" y="357275"/>
            <a:ext cx="7785300" cy="3183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chemeClr val="dk1"/>
              </a:buClr>
              <a:buSzPts val="1100"/>
              <a:buFont typeface="Arial"/>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Transformer une liste en string</a:t>
            </a:r>
            <a:endParaRPr sz="2400">
              <a:solidFill>
                <a:srgbClr val="2263F5"/>
              </a:solidFill>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L'inverse est possible avec la méthode " join ".</a:t>
            </a:r>
            <a:endParaRPr>
              <a:solidFill>
                <a:srgbClr val="396BDC"/>
              </a:solidFill>
              <a:highlight>
                <a:schemeClr val="lt1"/>
              </a:highlight>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"Olivier"</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"ENGEL"</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"Strasbourg"</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join</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marR="0" rtl="0" algn="l">
              <a:lnSpc>
                <a:spcPct val="80000"/>
              </a:lnSpc>
              <a:spcBef>
                <a:spcPts val="0"/>
              </a:spcBef>
              <a:spcAft>
                <a:spcPts val="0"/>
              </a:spcAft>
              <a:buNone/>
            </a:pPr>
            <a:r>
              <a:rPr lang="fr">
                <a:solidFill>
                  <a:srgbClr val="A01010"/>
                </a:solidFill>
                <a:highlight>
                  <a:schemeClr val="lt1"/>
                </a:highlight>
                <a:latin typeface="Roboto Mono"/>
                <a:ea typeface="Roboto Mono"/>
                <a:cs typeface="Roboto Mono"/>
                <a:sym typeface="Roboto Mono"/>
              </a:rPr>
              <a:t>'Olivier:ENGEL:Strasbourg'</a:t>
            </a:r>
            <a:endParaRPr>
              <a:solidFill>
                <a:srgbClr val="A01010"/>
              </a:solidFill>
              <a:highlight>
                <a:schemeClr val="lt1"/>
              </a:highlight>
              <a:latin typeface="Roboto Mono"/>
              <a:ea typeface="Roboto Mono"/>
              <a:cs typeface="Roboto Mono"/>
              <a:sym typeface="Roboto Mono"/>
            </a:endParaRPr>
          </a:p>
          <a:p>
            <a:pPr indent="0" lvl="0" marL="0" marR="0" rtl="0" algn="l">
              <a:lnSpc>
                <a:spcPct val="80000"/>
              </a:lnSpc>
              <a:spcBef>
                <a:spcPts val="0"/>
              </a:spcBef>
              <a:spcAft>
                <a:spcPts val="0"/>
              </a:spcAft>
              <a:buNone/>
            </a:pPr>
            <a:r>
              <a:t/>
            </a:r>
            <a:endParaRPr b="1" sz="2400">
              <a:solidFill>
                <a:srgbClr val="2263F5"/>
              </a:solidFill>
              <a:latin typeface="Maven Pro"/>
              <a:ea typeface="Maven Pro"/>
              <a:cs typeface="Maven Pro"/>
              <a:sym typeface="Maven Pro"/>
            </a:endParaRPr>
          </a:p>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Transformer une string en liste</a:t>
            </a:r>
            <a:endParaRPr sz="2400">
              <a:solidFill>
                <a:srgbClr val="2263F5"/>
              </a:solidFill>
              <a:latin typeface="Maven Pro"/>
              <a:ea typeface="Maven Pro"/>
              <a:cs typeface="Maven Pro"/>
              <a:sym typeface="Maven Pro"/>
            </a:endParaRPr>
          </a:p>
          <a:p>
            <a:pPr indent="0" lvl="0" marL="0" rtl="0" algn="l">
              <a:lnSpc>
                <a:spcPct val="9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Parfois il peut être utile de transformer une chaine de caractère en liste. Cela est possible avec la méthode split .</a:t>
            </a:r>
            <a:endParaRPr>
              <a:solidFill>
                <a:srgbClr val="396BDC"/>
              </a:solidFill>
              <a:highlight>
                <a:schemeClr val="lt1"/>
              </a:highlight>
              <a:latin typeface="Maven Pro"/>
              <a:ea typeface="Maven Pro"/>
              <a:cs typeface="Maven Pro"/>
              <a:sym typeface="Maven Pr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ma_chaine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"Olivier:ENGEL:Strasbourg"</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ma_chaine</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split</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90000"/>
              </a:lnSpc>
              <a:spcBef>
                <a:spcPts val="0"/>
              </a:spcBef>
              <a:spcAft>
                <a:spcPts val="0"/>
              </a:spcAft>
              <a:buNone/>
            </a:pP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'Olivier'</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'ENGEL'</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'Strasbourg'</a:t>
            </a:r>
            <a:r>
              <a:rPr lang="fr">
                <a:solidFill>
                  <a:schemeClr val="dk1"/>
                </a:solidFill>
                <a:highlight>
                  <a:schemeClr val="lt1"/>
                </a:highlight>
                <a:latin typeface="Roboto Mono"/>
                <a:ea typeface="Roboto Mono"/>
                <a:cs typeface="Roboto Mono"/>
                <a:sym typeface="Roboto Mono"/>
              </a:rPr>
              <a:t>]</a:t>
            </a:r>
            <a:endParaRPr sz="2400">
              <a:solidFill>
                <a:srgbClr val="2263F5"/>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2" name="Shape 132"/>
        <p:cNvGrpSpPr/>
        <p:nvPr/>
      </p:nvGrpSpPr>
      <p:grpSpPr>
        <a:xfrm>
          <a:off x="0" y="0"/>
          <a:ext cx="0" cy="0"/>
          <a:chOff x="0" y="0"/>
          <a:chExt cx="0" cy="0"/>
        </a:xfrm>
      </p:grpSpPr>
      <p:sp>
        <p:nvSpPr>
          <p:cNvPr id="133" name="Google Shape;133;p25"/>
          <p:cNvSpPr txBox="1"/>
          <p:nvPr/>
        </p:nvSpPr>
        <p:spPr>
          <a:xfrm>
            <a:off x="627725" y="357275"/>
            <a:ext cx="7785300" cy="394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trouver un item dans une liste</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a:t>
            </a:r>
            <a:r>
              <a:rPr b="1" lang="fr">
                <a:solidFill>
                  <a:srgbClr val="396BDC"/>
                </a:solidFill>
                <a:highlight>
                  <a:schemeClr val="lt1"/>
                </a:highlight>
                <a:latin typeface="Maven Pro"/>
                <a:ea typeface="Maven Pro"/>
                <a:cs typeface="Maven Pro"/>
                <a:sym typeface="Maven Pro"/>
              </a:rPr>
              <a:t>savoir si un élément est dans une liste</a:t>
            </a:r>
            <a:r>
              <a:rPr lang="fr">
                <a:solidFill>
                  <a:srgbClr val="396BDC"/>
                </a:solidFill>
                <a:highlight>
                  <a:schemeClr val="lt1"/>
                </a:highlight>
                <a:latin typeface="Maven Pro"/>
                <a:ea typeface="Maven Pro"/>
                <a:cs typeface="Maven Pro"/>
                <a:sym typeface="Maven Pro"/>
              </a:rPr>
              <a:t>, vous pouvez </a:t>
            </a:r>
            <a:r>
              <a:rPr b="1" lang="fr">
                <a:solidFill>
                  <a:srgbClr val="396BDC"/>
                </a:solidFill>
                <a:highlight>
                  <a:schemeClr val="lt1"/>
                </a:highlight>
                <a:latin typeface="Maven Pro"/>
                <a:ea typeface="Maven Pro"/>
                <a:cs typeface="Maven Pro"/>
                <a:sym typeface="Maven Pro"/>
              </a:rPr>
              <a:t>utiliser le mot clé in</a:t>
            </a:r>
            <a:r>
              <a:rPr lang="fr">
                <a:solidFill>
                  <a:srgbClr val="396BDC"/>
                </a:solidFill>
                <a:highlight>
                  <a:schemeClr val="lt1"/>
                </a:highlight>
                <a:latin typeface="Maven Pro"/>
                <a:ea typeface="Maven Pro"/>
                <a:cs typeface="Maven Pro"/>
                <a:sym typeface="Maven Pro"/>
              </a:rPr>
              <a:t> de cette manière:</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5</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10</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in</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700080"/>
                </a:solidFill>
                <a:highlight>
                  <a:schemeClr val="lt1"/>
                </a:highlight>
                <a:latin typeface="Roboto Mono"/>
                <a:ea typeface="Roboto Mono"/>
                <a:cs typeface="Roboto Mono"/>
                <a:sym typeface="Roboto Mono"/>
              </a:rPr>
              <a:t>True</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11</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in</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700080"/>
                </a:solidFill>
                <a:highlight>
                  <a:schemeClr val="lt1"/>
                </a:highlight>
                <a:latin typeface="Roboto Mono"/>
                <a:ea typeface="Roboto Mono"/>
                <a:cs typeface="Roboto Mono"/>
                <a:sym typeface="Roboto Mono"/>
              </a:rPr>
              <a:t>False</a:t>
            </a:r>
            <a:endParaRPr b="1">
              <a:solidFill>
                <a:srgbClr val="700080"/>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b="1">
              <a:solidFill>
                <a:srgbClr val="700080"/>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b="1">
              <a:solidFill>
                <a:srgbClr val="700080"/>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la fonction range</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La fonction range génère une liste composée d'une simple suite arithmétique.</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list(</a:t>
            </a:r>
            <a:r>
              <a:rPr lang="fr">
                <a:solidFill>
                  <a:srgbClr val="3000A0"/>
                </a:solidFill>
                <a:highlight>
                  <a:schemeClr val="lt1"/>
                </a:highlight>
                <a:latin typeface="Roboto Mono"/>
                <a:ea typeface="Roboto Mono"/>
                <a:cs typeface="Roboto Mono"/>
                <a:sym typeface="Roboto Mono"/>
              </a:rPr>
              <a:t>range</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10</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7</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8</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9</a:t>
            </a:r>
            <a:r>
              <a:rPr lang="fr">
                <a:solidFill>
                  <a:schemeClr val="dk1"/>
                </a:solidFill>
                <a:highlight>
                  <a:schemeClr val="lt1"/>
                </a:highlight>
                <a:latin typeface="Roboto Mono"/>
                <a:ea typeface="Roboto Mono"/>
                <a:cs typeface="Roboto Mono"/>
                <a:sym typeface="Roboto Mono"/>
              </a:rPr>
              <a:t>]</a:t>
            </a:r>
            <a:endParaRPr sz="2400">
              <a:solidFill>
                <a:srgbClr val="2263F5"/>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7" name="Shape 137"/>
        <p:cNvGrpSpPr/>
        <p:nvPr/>
      </p:nvGrpSpPr>
      <p:grpSpPr>
        <a:xfrm>
          <a:off x="0" y="0"/>
          <a:ext cx="0" cy="0"/>
          <a:chOff x="0" y="0"/>
          <a:chExt cx="0" cy="0"/>
        </a:xfrm>
      </p:grpSpPr>
      <p:sp>
        <p:nvSpPr>
          <p:cNvPr id="138" name="Google Shape;138;p26"/>
          <p:cNvSpPr txBox="1"/>
          <p:nvPr/>
        </p:nvSpPr>
        <p:spPr>
          <a:xfrm>
            <a:off x="627725" y="357275"/>
            <a:ext cx="7785300" cy="458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agrandir une liste par une liste</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mettre bout à bout deux listes, ou une liste et un tuple, vous pouvez utiliser la méthode extend.</a:t>
            </a:r>
            <a:br>
              <a:rPr lang="fr">
                <a:solidFill>
                  <a:srgbClr val="396BDC"/>
                </a:solidFill>
                <a:highlight>
                  <a:schemeClr val="lt1"/>
                </a:highlight>
                <a:latin typeface="Maven Pro"/>
                <a:ea typeface="Maven Pro"/>
                <a:cs typeface="Maven Pro"/>
                <a:sym typeface="Maven Pro"/>
              </a:rPr>
            </a:b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0</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extend</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y</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0</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permutations</a:t>
            </a:r>
            <a:endParaRPr sz="2400">
              <a:solidFill>
                <a:srgbClr val="2263F5"/>
              </a:solidFill>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La permutation d'un ensemble d'éléments est </a:t>
            </a:r>
            <a:r>
              <a:rPr b="1" lang="fr">
                <a:solidFill>
                  <a:srgbClr val="396BDC"/>
                </a:solidFill>
                <a:highlight>
                  <a:schemeClr val="lt1"/>
                </a:highlight>
                <a:latin typeface="Maven Pro"/>
                <a:ea typeface="Maven Pro"/>
                <a:cs typeface="Maven Pro"/>
                <a:sym typeface="Maven Pro"/>
              </a:rPr>
              <a:t>une liste de tous les cas possibles</a:t>
            </a:r>
            <a:r>
              <a:rPr lang="fr">
                <a:solidFill>
                  <a:srgbClr val="396BDC"/>
                </a:solidFill>
                <a:highlight>
                  <a:schemeClr val="lt1"/>
                </a:highlight>
                <a:latin typeface="Maven Pro"/>
                <a:ea typeface="Maven Pro"/>
                <a:cs typeface="Maven Pro"/>
                <a:sym typeface="Maven Pro"/>
              </a:rPr>
              <a:t>. Si vous avez besoin de cette fonctionnalité, inutile de réinventer la roue, itertools s'en occupe pour vous.</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from</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itertools</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import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permutations</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list</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permutations</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endParaRPr sz="2400">
              <a:solidFill>
                <a:srgbClr val="2263F5"/>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2" name="Shape 142"/>
        <p:cNvGrpSpPr/>
        <p:nvPr/>
      </p:nvGrpSpPr>
      <p:grpSpPr>
        <a:xfrm>
          <a:off x="0" y="0"/>
          <a:ext cx="0" cy="0"/>
          <a:chOff x="0" y="0"/>
          <a:chExt cx="0" cy="0"/>
        </a:xfrm>
      </p:grpSpPr>
      <p:sp>
        <p:nvSpPr>
          <p:cNvPr id="143" name="Google Shape;143;p27"/>
          <p:cNvSpPr txBox="1"/>
          <p:nvPr/>
        </p:nvSpPr>
        <p:spPr>
          <a:xfrm>
            <a:off x="627725" y="357275"/>
            <a:ext cx="77853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Permutation d'une liste de liste</a:t>
            </a:r>
            <a:endParaRPr sz="2400">
              <a:solidFill>
                <a:srgbClr val="2263F5"/>
              </a:solidFill>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Comment afficher tous les cas possibles d'une liste elle-même composée de listes ? </a:t>
            </a:r>
            <a:br>
              <a:rPr lang="fr">
                <a:solidFill>
                  <a:srgbClr val="396BDC"/>
                </a:solidFill>
                <a:highlight>
                  <a:schemeClr val="lt1"/>
                </a:highlight>
                <a:latin typeface="Maven Pro"/>
                <a:ea typeface="Maven Pro"/>
                <a:cs typeface="Maven Pro"/>
                <a:sym typeface="Maven Pro"/>
              </a:rPr>
            </a:br>
            <a:r>
              <a:rPr lang="fr">
                <a:solidFill>
                  <a:srgbClr val="396BDC"/>
                </a:solidFill>
                <a:highlight>
                  <a:schemeClr val="lt1"/>
                </a:highlight>
                <a:latin typeface="Maven Pro"/>
                <a:ea typeface="Maven Pro"/>
                <a:cs typeface="Maven Pro"/>
                <a:sym typeface="Maven Pro"/>
              </a:rPr>
              <a:t>Avec l'outil </a:t>
            </a:r>
            <a:r>
              <a:rPr b="1" lang="fr">
                <a:solidFill>
                  <a:srgbClr val="396BDC"/>
                </a:solidFill>
                <a:highlight>
                  <a:schemeClr val="lt1"/>
                </a:highlight>
                <a:latin typeface="Maven Pro"/>
                <a:ea typeface="Maven Pro"/>
                <a:cs typeface="Maven Pro"/>
                <a:sym typeface="Maven Pro"/>
              </a:rPr>
              <a:t>product de itertools</a:t>
            </a:r>
            <a:r>
              <a:rPr lang="fr">
                <a:solidFill>
                  <a:srgbClr val="396BDC"/>
                </a:solidFill>
                <a:highlight>
                  <a:schemeClr val="lt1"/>
                </a:highlight>
                <a:latin typeface="Maven Pro"/>
                <a:ea typeface="Maven Pro"/>
                <a:cs typeface="Maven Pro"/>
                <a:sym typeface="Maven Pro"/>
              </a:rPr>
              <a:t>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from</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itertools</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import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product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list</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product</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'd'</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'd'</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'd'</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2400">
              <a:solidFill>
                <a:srgbClr val="2263F5"/>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7" name="Shape 147"/>
        <p:cNvGrpSpPr/>
        <p:nvPr/>
      </p:nvGrpSpPr>
      <p:grpSpPr>
        <a:xfrm>
          <a:off x="0" y="0"/>
          <a:ext cx="0" cy="0"/>
          <a:chOff x="0" y="0"/>
          <a:chExt cx="0" cy="0"/>
        </a:xfrm>
      </p:grpSpPr>
      <p:pic>
        <p:nvPicPr>
          <p:cNvPr id="148" name="Google Shape;148;p28"/>
          <p:cNvPicPr preferRelativeResize="0"/>
          <p:nvPr/>
        </p:nvPicPr>
        <p:blipFill rotWithShape="1">
          <a:blip r:embed="rId3">
            <a:alphaModFix/>
          </a:blip>
          <a:srcRect b="0" l="0" r="0" t="0"/>
          <a:stretch/>
        </p:blipFill>
        <p:spPr>
          <a:xfrm>
            <a:off x="1070900" y="1614303"/>
            <a:ext cx="1374225" cy="1374225"/>
          </a:xfrm>
          <a:prstGeom prst="rect">
            <a:avLst/>
          </a:prstGeom>
          <a:noFill/>
          <a:ln>
            <a:noFill/>
          </a:ln>
        </p:spPr>
      </p:pic>
      <p:sp>
        <p:nvSpPr>
          <p:cNvPr id="149" name="Google Shape;149;p28"/>
          <p:cNvSpPr/>
          <p:nvPr/>
        </p:nvSpPr>
        <p:spPr>
          <a:xfrm>
            <a:off x="4408425" y="7800"/>
            <a:ext cx="4735500" cy="5143500"/>
          </a:xfrm>
          <a:prstGeom prst="rect">
            <a:avLst/>
          </a:prstGeom>
          <a:gradFill>
            <a:gsLst>
              <a:gs pos="0">
                <a:srgbClr val="396BDC"/>
              </a:gs>
              <a:gs pos="100000">
                <a:srgbClr val="5459E5"/>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txBox="1"/>
          <p:nvPr>
            <p:ph type="ctrTitle"/>
          </p:nvPr>
        </p:nvSpPr>
        <p:spPr>
          <a:xfrm>
            <a:off x="4408425" y="885825"/>
            <a:ext cx="4735500" cy="3361800"/>
          </a:xfrm>
          <a:prstGeom prst="rect">
            <a:avLst/>
          </a:prstGeom>
        </p:spPr>
        <p:txBody>
          <a:bodyPr anchorCtr="0" anchor="ctr" bIns="91425" lIns="91425" spcFirstLastPara="1" rIns="91425" wrap="square" tIns="91425">
            <a:normAutofit/>
          </a:bodyPr>
          <a:lstStyle/>
          <a:p>
            <a:pPr indent="0" lvl="0" marL="360000" marR="360000" rtl="0" algn="l">
              <a:lnSpc>
                <a:spcPct val="80000"/>
              </a:lnSpc>
              <a:spcBef>
                <a:spcPts val="0"/>
              </a:spcBef>
              <a:spcAft>
                <a:spcPts val="0"/>
              </a:spcAft>
              <a:buNone/>
            </a:pPr>
            <a:r>
              <a:rPr b="1" lang="fr" sz="2800">
                <a:solidFill>
                  <a:schemeClr val="lt1"/>
                </a:solidFill>
                <a:latin typeface="Maven Pro"/>
                <a:ea typeface="Maven Pro"/>
                <a:cs typeface="Maven Pro"/>
                <a:sym typeface="Maven Pro"/>
              </a:rPr>
              <a:t>Les listes : astuces</a:t>
            </a:r>
            <a:endParaRPr b="1" sz="2800">
              <a:solidFill>
                <a:schemeClr val="lt1"/>
              </a:solidFill>
              <a:latin typeface="Maven Pro"/>
              <a:ea typeface="Maven Pro"/>
              <a:cs typeface="Maven Pro"/>
              <a:sym typeface="Maven Pro"/>
            </a:endParaRPr>
          </a:p>
        </p:txBody>
      </p:sp>
      <p:pic>
        <p:nvPicPr>
          <p:cNvPr id="151" name="Google Shape;151;p28"/>
          <p:cNvPicPr preferRelativeResize="0"/>
          <p:nvPr/>
        </p:nvPicPr>
        <p:blipFill>
          <a:blip r:embed="rId4">
            <a:alphaModFix/>
          </a:blip>
          <a:stretch>
            <a:fillRect/>
          </a:stretch>
        </p:blipFill>
        <p:spPr>
          <a:xfrm>
            <a:off x="2495688" y="1872025"/>
            <a:ext cx="858775" cy="85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5" name="Shape 155"/>
        <p:cNvGrpSpPr/>
        <p:nvPr/>
      </p:nvGrpSpPr>
      <p:grpSpPr>
        <a:xfrm>
          <a:off x="0" y="0"/>
          <a:ext cx="0" cy="0"/>
          <a:chOff x="0" y="0"/>
          <a:chExt cx="0" cy="0"/>
        </a:xfrm>
      </p:grpSpPr>
      <p:sp>
        <p:nvSpPr>
          <p:cNvPr id="156" name="Google Shape;156;p29"/>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Astuces</a:t>
            </a:r>
            <a:endParaRPr sz="2400">
              <a:solidFill>
                <a:srgbClr val="2263F5"/>
              </a:solidFill>
            </a:endParaRPr>
          </a:p>
        </p:txBody>
      </p:sp>
      <p:sp>
        <p:nvSpPr>
          <p:cNvPr id="157" name="Google Shape;157;p29"/>
          <p:cNvSpPr txBox="1"/>
          <p:nvPr/>
        </p:nvSpPr>
        <p:spPr>
          <a:xfrm>
            <a:off x="627725" y="837575"/>
            <a:ext cx="7785300" cy="4109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Afficher les 2 premiers éléments d'une liste</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b="1">
              <a:solidFill>
                <a:srgbClr val="EE11FF"/>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4</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Afficher le dernier item d'une liste: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b="1">
              <a:solidFill>
                <a:srgbClr val="EE11FF"/>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b="1" lang="fr">
                <a:solidFill>
                  <a:srgbClr val="EE11FF"/>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06040"/>
                </a:solidFill>
                <a:highlight>
                  <a:schemeClr val="lt1"/>
                </a:highlight>
                <a:latin typeface="Roboto Mono"/>
                <a:ea typeface="Roboto Mono"/>
                <a:cs typeface="Roboto Mono"/>
                <a:sym typeface="Roboto Mono"/>
              </a:rPr>
              <a:t>6</a:t>
            </a:r>
            <a:endParaRPr>
              <a:solidFill>
                <a:srgbClr val="106040"/>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Afficher le 3e élément en partant de la fin:</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b="1">
              <a:solidFill>
                <a:srgbClr val="EE11FF"/>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b="1" lang="fr">
                <a:solidFill>
                  <a:srgbClr val="EE11FF"/>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06040"/>
                </a:solidFill>
                <a:highlight>
                  <a:schemeClr val="lt1"/>
                </a:highlight>
                <a:latin typeface="Roboto Mono"/>
                <a:ea typeface="Roboto Mono"/>
                <a:cs typeface="Roboto Mono"/>
                <a:sym typeface="Roboto Mono"/>
              </a:rPr>
              <a:t>4</a:t>
            </a:r>
            <a:endParaRPr>
              <a:solidFill>
                <a:srgbClr val="106040"/>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Afficher les 3 derniers éléments d'une liste: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b="1">
              <a:solidFill>
                <a:srgbClr val="EE11FF"/>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b="1" lang="fr">
                <a:solidFill>
                  <a:srgbClr val="EE11FF"/>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4</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1" name="Shape 161"/>
        <p:cNvGrpSpPr/>
        <p:nvPr/>
      </p:nvGrpSpPr>
      <p:grpSpPr>
        <a:xfrm>
          <a:off x="0" y="0"/>
          <a:ext cx="0" cy="0"/>
          <a:chOff x="0" y="0"/>
          <a:chExt cx="0" cy="0"/>
        </a:xfrm>
      </p:grpSpPr>
      <p:sp>
        <p:nvSpPr>
          <p:cNvPr id="162" name="Google Shape;162;p30"/>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Astuces</a:t>
            </a:r>
            <a:endParaRPr sz="2400">
              <a:solidFill>
                <a:srgbClr val="2263F5"/>
              </a:solidFill>
            </a:endParaRPr>
          </a:p>
        </p:txBody>
      </p:sp>
      <p:sp>
        <p:nvSpPr>
          <p:cNvPr id="163" name="Google Shape;163;p30"/>
          <p:cNvSpPr txBox="1"/>
          <p:nvPr/>
        </p:nvSpPr>
        <p:spPr>
          <a:xfrm>
            <a:off x="627725" y="837575"/>
            <a:ext cx="7785300" cy="3153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Vous pouvez additionner deux listes pour les combiner ensemble en utilisant l'opérateur + :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y</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Vous pouvez même multiplier une liste: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x</a:t>
            </a:r>
            <a:r>
              <a:rPr b="1" lang="fr">
                <a:solidFill>
                  <a:srgbClr val="EE11FF"/>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Ce qui peut être utile pour initialiser une liste: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0</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0</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0</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0</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0</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0</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7" name="Shape 167"/>
        <p:cNvGrpSpPr/>
        <p:nvPr/>
      </p:nvGrpSpPr>
      <p:grpSpPr>
        <a:xfrm>
          <a:off x="0" y="0"/>
          <a:ext cx="0" cy="0"/>
          <a:chOff x="0" y="0"/>
          <a:chExt cx="0" cy="0"/>
        </a:xfrm>
      </p:grpSpPr>
      <p:sp>
        <p:nvSpPr>
          <p:cNvPr id="168" name="Google Shape;168;p31"/>
          <p:cNvSpPr/>
          <p:nvPr/>
        </p:nvSpPr>
        <p:spPr>
          <a:xfrm>
            <a:off x="4408425" y="7800"/>
            <a:ext cx="4735500" cy="5143500"/>
          </a:xfrm>
          <a:prstGeom prst="rect">
            <a:avLst/>
          </a:prstGeom>
          <a:gradFill>
            <a:gsLst>
              <a:gs pos="0">
                <a:srgbClr val="396BDC"/>
              </a:gs>
              <a:gs pos="100000">
                <a:srgbClr val="5459E5"/>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1"/>
          <p:cNvSpPr txBox="1"/>
          <p:nvPr>
            <p:ph type="ctrTitle"/>
          </p:nvPr>
        </p:nvSpPr>
        <p:spPr>
          <a:xfrm>
            <a:off x="4408425" y="885825"/>
            <a:ext cx="4735500" cy="3361800"/>
          </a:xfrm>
          <a:prstGeom prst="rect">
            <a:avLst/>
          </a:prstGeom>
        </p:spPr>
        <p:txBody>
          <a:bodyPr anchorCtr="0" anchor="ctr" bIns="91425" lIns="91425" spcFirstLastPara="1" rIns="91425" wrap="square" tIns="91425">
            <a:normAutofit/>
          </a:bodyPr>
          <a:lstStyle/>
          <a:p>
            <a:pPr indent="0" lvl="0" marL="360000" marR="360000" rtl="0" algn="l">
              <a:lnSpc>
                <a:spcPct val="80000"/>
              </a:lnSpc>
              <a:spcBef>
                <a:spcPts val="0"/>
              </a:spcBef>
              <a:spcAft>
                <a:spcPts val="0"/>
              </a:spcAft>
              <a:buNone/>
            </a:pPr>
            <a:r>
              <a:rPr b="1" lang="fr" sz="2800">
                <a:solidFill>
                  <a:schemeClr val="lt1"/>
                </a:solidFill>
                <a:latin typeface="Maven Pro"/>
                <a:ea typeface="Maven Pro"/>
                <a:cs typeface="Maven Pro"/>
                <a:sym typeface="Maven Pro"/>
              </a:rPr>
              <a:t>Les tuples</a:t>
            </a:r>
            <a:endParaRPr b="1" sz="2800">
              <a:solidFill>
                <a:schemeClr val="lt1"/>
              </a:solidFill>
              <a:latin typeface="Maven Pro"/>
              <a:ea typeface="Maven Pro"/>
              <a:cs typeface="Maven Pro"/>
              <a:sym typeface="Maven Pro"/>
            </a:endParaRPr>
          </a:p>
        </p:txBody>
      </p:sp>
      <p:pic>
        <p:nvPicPr>
          <p:cNvPr id="170" name="Google Shape;170;p31"/>
          <p:cNvPicPr preferRelativeResize="0"/>
          <p:nvPr/>
        </p:nvPicPr>
        <p:blipFill rotWithShape="1">
          <a:blip r:embed="rId3">
            <a:alphaModFix/>
          </a:blip>
          <a:srcRect b="0" l="0" r="0" t="0"/>
          <a:stretch/>
        </p:blipFill>
        <p:spPr>
          <a:xfrm>
            <a:off x="1223300" y="1614311"/>
            <a:ext cx="1914900" cy="191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0" name="Shape 60"/>
        <p:cNvGrpSpPr/>
        <p:nvPr/>
      </p:nvGrpSpPr>
      <p:grpSpPr>
        <a:xfrm>
          <a:off x="0" y="0"/>
          <a:ext cx="0" cy="0"/>
          <a:chOff x="0" y="0"/>
          <a:chExt cx="0" cy="0"/>
        </a:xfrm>
      </p:grpSpPr>
      <p:sp>
        <p:nvSpPr>
          <p:cNvPr id="61" name="Google Shape;61;p14"/>
          <p:cNvSpPr txBox="1"/>
          <p:nvPr/>
        </p:nvSpPr>
        <p:spPr>
          <a:xfrm>
            <a:off x="627725" y="357275"/>
            <a:ext cx="80454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a:t>
            </a:r>
            <a:endParaRPr sz="2400">
              <a:solidFill>
                <a:srgbClr val="2263F5"/>
              </a:solidFill>
            </a:endParaRPr>
          </a:p>
        </p:txBody>
      </p:sp>
      <p:sp>
        <p:nvSpPr>
          <p:cNvPr id="62" name="Google Shape;62;p14"/>
          <p:cNvSpPr txBox="1"/>
          <p:nvPr/>
        </p:nvSpPr>
        <p:spPr>
          <a:xfrm>
            <a:off x="627725" y="989975"/>
            <a:ext cx="8076000" cy="3632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fr" sz="1300">
                <a:solidFill>
                  <a:srgbClr val="396BDC"/>
                </a:solidFill>
                <a:highlight>
                  <a:schemeClr val="lt1"/>
                </a:highlight>
                <a:latin typeface="Maven Pro"/>
                <a:ea typeface="Maven Pro"/>
                <a:cs typeface="Maven Pro"/>
                <a:sym typeface="Maven Pro"/>
              </a:rPr>
              <a:t>En algorithmique, le terme </a:t>
            </a:r>
            <a:r>
              <a:rPr b="1" lang="fr" sz="1300">
                <a:solidFill>
                  <a:srgbClr val="396BDC"/>
                </a:solidFill>
                <a:highlight>
                  <a:schemeClr val="lt1"/>
                </a:highlight>
                <a:latin typeface="Maven Pro"/>
                <a:ea typeface="Maven Pro"/>
                <a:cs typeface="Maven Pro"/>
                <a:sym typeface="Maven Pro"/>
              </a:rPr>
              <a:t>"tableau"</a:t>
            </a:r>
            <a:r>
              <a:rPr lang="fr" sz="1300">
                <a:solidFill>
                  <a:srgbClr val="396BDC"/>
                </a:solidFill>
                <a:highlight>
                  <a:schemeClr val="lt1"/>
                </a:highlight>
                <a:latin typeface="Maven Pro"/>
                <a:ea typeface="Maven Pro"/>
                <a:cs typeface="Maven Pro"/>
                <a:sym typeface="Maven Pro"/>
              </a:rPr>
              <a:t> fait référence à une structure de données qui permet de stocker et d'organiser une collection ordonnée d'éléments sous un même nom. </a:t>
            </a:r>
            <a:endParaRPr sz="1300">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sz="1300">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sz="1300">
                <a:solidFill>
                  <a:srgbClr val="396BDC"/>
                </a:solidFill>
                <a:highlight>
                  <a:schemeClr val="lt1"/>
                </a:highlight>
                <a:latin typeface="Maven Pro"/>
                <a:ea typeface="Maven Pro"/>
                <a:cs typeface="Maven Pro"/>
                <a:sym typeface="Maven Pro"/>
              </a:rPr>
              <a:t>Un tableau est une séquence d'éléments, où chaque élément est identifié par un index ou une clé.</a:t>
            </a:r>
            <a:r>
              <a:rPr lang="fr" sz="1300">
                <a:solidFill>
                  <a:srgbClr val="396BDC"/>
                </a:solidFill>
                <a:highlight>
                  <a:schemeClr val="lt1"/>
                </a:highlight>
                <a:latin typeface="Maven Pro"/>
                <a:ea typeface="Maven Pro"/>
                <a:cs typeface="Maven Pro"/>
                <a:sym typeface="Maven Pro"/>
              </a:rPr>
              <a:t>  Voici une définition générale des tableaux en algorithmique :  </a:t>
            </a:r>
            <a:endParaRPr sz="1300">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sz="1300">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sz="1300">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sz="1300">
                <a:solidFill>
                  <a:srgbClr val="396BDC"/>
                </a:solidFill>
                <a:highlight>
                  <a:schemeClr val="lt1"/>
                </a:highlight>
                <a:latin typeface="Maven Pro"/>
                <a:ea typeface="Maven Pro"/>
                <a:cs typeface="Maven Pro"/>
                <a:sym typeface="Maven Pro"/>
              </a:rPr>
              <a:t>En général, </a:t>
            </a:r>
            <a:r>
              <a:rPr b="1" lang="fr" sz="1300">
                <a:solidFill>
                  <a:srgbClr val="396BDC"/>
                </a:solidFill>
                <a:highlight>
                  <a:schemeClr val="lt1"/>
                </a:highlight>
                <a:latin typeface="Maven Pro"/>
                <a:ea typeface="Maven Pro"/>
                <a:cs typeface="Maven Pro"/>
                <a:sym typeface="Maven Pro"/>
              </a:rPr>
              <a:t>les indices d'un tableau commencent à zéro</a:t>
            </a:r>
            <a:r>
              <a:rPr lang="fr" sz="1300">
                <a:solidFill>
                  <a:srgbClr val="396BDC"/>
                </a:solidFill>
                <a:highlight>
                  <a:schemeClr val="lt1"/>
                </a:highlight>
                <a:latin typeface="Maven Pro"/>
                <a:ea typeface="Maven Pro"/>
                <a:cs typeface="Maven Pro"/>
                <a:sym typeface="Maven Pro"/>
              </a:rPr>
              <a:t>, c'est-à-dire que </a:t>
            </a:r>
            <a:r>
              <a:rPr b="1" lang="fr" sz="1300">
                <a:solidFill>
                  <a:srgbClr val="396BDC"/>
                </a:solidFill>
                <a:highlight>
                  <a:schemeClr val="lt1"/>
                </a:highlight>
                <a:latin typeface="Maven Pro"/>
                <a:ea typeface="Maven Pro"/>
                <a:cs typeface="Maven Pro"/>
                <a:sym typeface="Maven Pro"/>
              </a:rPr>
              <a:t>le premier élément est à l'index 0</a:t>
            </a:r>
            <a:r>
              <a:rPr lang="fr" sz="1300">
                <a:solidFill>
                  <a:srgbClr val="396BDC"/>
                </a:solidFill>
                <a:highlight>
                  <a:schemeClr val="lt1"/>
                </a:highlight>
                <a:latin typeface="Maven Pro"/>
                <a:ea typeface="Maven Pro"/>
                <a:cs typeface="Maven Pro"/>
                <a:sym typeface="Maven Pro"/>
              </a:rPr>
              <a:t>, </a:t>
            </a:r>
            <a:r>
              <a:rPr b="1" lang="fr" sz="1300">
                <a:solidFill>
                  <a:srgbClr val="396BDC"/>
                </a:solidFill>
                <a:highlight>
                  <a:schemeClr val="lt1"/>
                </a:highlight>
                <a:latin typeface="Maven Pro"/>
                <a:ea typeface="Maven Pro"/>
                <a:cs typeface="Maven Pro"/>
                <a:sym typeface="Maven Pro"/>
              </a:rPr>
              <a:t>le deuxième à l'index 1</a:t>
            </a:r>
            <a:r>
              <a:rPr lang="fr" sz="1300">
                <a:solidFill>
                  <a:srgbClr val="396BDC"/>
                </a:solidFill>
                <a:highlight>
                  <a:schemeClr val="lt1"/>
                </a:highlight>
                <a:latin typeface="Maven Pro"/>
                <a:ea typeface="Maven Pro"/>
                <a:cs typeface="Maven Pro"/>
                <a:sym typeface="Maven Pro"/>
              </a:rPr>
              <a:t>, et ainsi de suite. </a:t>
            </a:r>
            <a:endParaRPr sz="1300">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sz="1300">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sz="1300">
                <a:solidFill>
                  <a:srgbClr val="396BDC"/>
                </a:solidFill>
                <a:highlight>
                  <a:schemeClr val="lt1"/>
                </a:highlight>
                <a:latin typeface="Maven Pro"/>
                <a:ea typeface="Maven Pro"/>
                <a:cs typeface="Maven Pro"/>
                <a:sym typeface="Maven Pro"/>
              </a:rPr>
              <a:t>Cette </a:t>
            </a:r>
            <a:r>
              <a:rPr b="1" lang="fr" sz="1300">
                <a:solidFill>
                  <a:srgbClr val="396BDC"/>
                </a:solidFill>
                <a:highlight>
                  <a:schemeClr val="lt1"/>
                </a:highlight>
                <a:latin typeface="Maven Pro"/>
                <a:ea typeface="Maven Pro"/>
                <a:cs typeface="Maven Pro"/>
                <a:sym typeface="Maven Pro"/>
              </a:rPr>
              <a:t>convention est courante dans de nombreux langages de programmation</a:t>
            </a:r>
            <a:r>
              <a:rPr lang="fr" sz="1300">
                <a:solidFill>
                  <a:srgbClr val="396BDC"/>
                </a:solidFill>
                <a:highlight>
                  <a:schemeClr val="lt1"/>
                </a:highlight>
                <a:latin typeface="Maven Pro"/>
                <a:ea typeface="Maven Pro"/>
                <a:cs typeface="Maven Pro"/>
                <a:sym typeface="Maven Pro"/>
              </a:rPr>
              <a:t> et en algorithmique.</a:t>
            </a:r>
            <a:endParaRPr b="1" sz="1300">
              <a:solidFill>
                <a:srgbClr val="EE11FF"/>
              </a:solidFill>
              <a:highlight>
                <a:schemeClr val="lt1"/>
              </a:highlight>
              <a:latin typeface="Roboto Mono"/>
              <a:ea typeface="Roboto Mono"/>
              <a:cs typeface="Roboto Mono"/>
              <a:sym typeface="Roboto Mono"/>
            </a:endParaRPr>
          </a:p>
        </p:txBody>
      </p:sp>
      <p:grpSp>
        <p:nvGrpSpPr>
          <p:cNvPr id="63" name="Google Shape;63;p14"/>
          <p:cNvGrpSpPr/>
          <p:nvPr/>
        </p:nvGrpSpPr>
        <p:grpSpPr>
          <a:xfrm>
            <a:off x="694075" y="3414875"/>
            <a:ext cx="4459300" cy="1270200"/>
            <a:chOff x="4424300" y="483050"/>
            <a:chExt cx="4459300" cy="1270200"/>
          </a:xfrm>
        </p:grpSpPr>
        <p:sp>
          <p:nvSpPr>
            <p:cNvPr id="64" name="Google Shape;64;p14"/>
            <p:cNvSpPr/>
            <p:nvPr/>
          </p:nvSpPr>
          <p:spPr>
            <a:xfrm>
              <a:off x="5708100" y="1118150"/>
              <a:ext cx="635100" cy="6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t>
              </a:r>
              <a:endParaRPr/>
            </a:p>
          </p:txBody>
        </p:sp>
        <p:sp>
          <p:nvSpPr>
            <p:cNvPr id="65" name="Google Shape;65;p14"/>
            <p:cNvSpPr/>
            <p:nvPr/>
          </p:nvSpPr>
          <p:spPr>
            <a:xfrm>
              <a:off x="5708100" y="483050"/>
              <a:ext cx="635100" cy="635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lt1"/>
                  </a:solidFill>
                </a:rPr>
                <a:t>0</a:t>
              </a:r>
              <a:endParaRPr b="1">
                <a:solidFill>
                  <a:schemeClr val="lt1"/>
                </a:solidFill>
              </a:endParaRPr>
            </a:p>
          </p:txBody>
        </p:sp>
        <p:sp>
          <p:nvSpPr>
            <p:cNvPr id="66" name="Google Shape;66;p14"/>
            <p:cNvSpPr/>
            <p:nvPr/>
          </p:nvSpPr>
          <p:spPr>
            <a:xfrm>
              <a:off x="6343200" y="1118150"/>
              <a:ext cx="635100" cy="6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“E”</a:t>
              </a:r>
              <a:endParaRPr/>
            </a:p>
          </p:txBody>
        </p:sp>
        <p:sp>
          <p:nvSpPr>
            <p:cNvPr id="67" name="Google Shape;67;p14"/>
            <p:cNvSpPr/>
            <p:nvPr/>
          </p:nvSpPr>
          <p:spPr>
            <a:xfrm>
              <a:off x="6343200" y="483050"/>
              <a:ext cx="635100" cy="635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lt1"/>
                  </a:solidFill>
                </a:rPr>
                <a:t>1</a:t>
              </a:r>
              <a:endParaRPr b="1">
                <a:solidFill>
                  <a:schemeClr val="lt1"/>
                </a:solidFill>
              </a:endParaRPr>
            </a:p>
          </p:txBody>
        </p:sp>
        <p:sp>
          <p:nvSpPr>
            <p:cNvPr id="68" name="Google Shape;68;p14"/>
            <p:cNvSpPr/>
            <p:nvPr/>
          </p:nvSpPr>
          <p:spPr>
            <a:xfrm>
              <a:off x="6978300" y="1118150"/>
              <a:ext cx="635100" cy="6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“L”</a:t>
              </a:r>
              <a:endParaRPr/>
            </a:p>
          </p:txBody>
        </p:sp>
        <p:sp>
          <p:nvSpPr>
            <p:cNvPr id="69" name="Google Shape;69;p14"/>
            <p:cNvSpPr/>
            <p:nvPr/>
          </p:nvSpPr>
          <p:spPr>
            <a:xfrm>
              <a:off x="6978300" y="483050"/>
              <a:ext cx="635100" cy="635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lt1"/>
                  </a:solidFill>
                </a:rPr>
                <a:t>2</a:t>
              </a:r>
              <a:endParaRPr b="1">
                <a:solidFill>
                  <a:schemeClr val="lt1"/>
                </a:solidFill>
              </a:endParaRPr>
            </a:p>
          </p:txBody>
        </p:sp>
        <p:sp>
          <p:nvSpPr>
            <p:cNvPr id="70" name="Google Shape;70;p14"/>
            <p:cNvSpPr/>
            <p:nvPr/>
          </p:nvSpPr>
          <p:spPr>
            <a:xfrm>
              <a:off x="7613400" y="1118150"/>
              <a:ext cx="635100" cy="6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“L”</a:t>
              </a:r>
              <a:endParaRPr/>
            </a:p>
          </p:txBody>
        </p:sp>
        <p:sp>
          <p:nvSpPr>
            <p:cNvPr id="71" name="Google Shape;71;p14"/>
            <p:cNvSpPr/>
            <p:nvPr/>
          </p:nvSpPr>
          <p:spPr>
            <a:xfrm>
              <a:off x="7613400" y="483050"/>
              <a:ext cx="635100" cy="635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lt1"/>
                  </a:solidFill>
                </a:rPr>
                <a:t>3</a:t>
              </a:r>
              <a:endParaRPr b="1">
                <a:solidFill>
                  <a:schemeClr val="lt1"/>
                </a:solidFill>
              </a:endParaRPr>
            </a:p>
          </p:txBody>
        </p:sp>
        <p:sp>
          <p:nvSpPr>
            <p:cNvPr id="72" name="Google Shape;72;p14"/>
            <p:cNvSpPr/>
            <p:nvPr/>
          </p:nvSpPr>
          <p:spPr>
            <a:xfrm>
              <a:off x="8248500" y="1118150"/>
              <a:ext cx="635100" cy="6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a:t>
              </a:r>
              <a:endParaRPr/>
            </a:p>
          </p:txBody>
        </p:sp>
        <p:sp>
          <p:nvSpPr>
            <p:cNvPr id="73" name="Google Shape;73;p14"/>
            <p:cNvSpPr/>
            <p:nvPr/>
          </p:nvSpPr>
          <p:spPr>
            <a:xfrm>
              <a:off x="8248500" y="483050"/>
              <a:ext cx="635100" cy="635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a:solidFill>
                    <a:schemeClr val="lt1"/>
                  </a:solidFill>
                </a:rPr>
                <a:t>4</a:t>
              </a:r>
              <a:endParaRPr b="1">
                <a:solidFill>
                  <a:schemeClr val="lt1"/>
                </a:solidFill>
              </a:endParaRPr>
            </a:p>
          </p:txBody>
        </p:sp>
        <p:sp>
          <p:nvSpPr>
            <p:cNvPr id="74" name="Google Shape;74;p14"/>
            <p:cNvSpPr txBox="1"/>
            <p:nvPr/>
          </p:nvSpPr>
          <p:spPr>
            <a:xfrm>
              <a:off x="4800000" y="569750"/>
              <a:ext cx="90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INDEX</a:t>
              </a:r>
              <a:endParaRPr sz="1800">
                <a:solidFill>
                  <a:schemeClr val="dk2"/>
                </a:solidFill>
              </a:endParaRPr>
            </a:p>
          </p:txBody>
        </p:sp>
        <p:sp>
          <p:nvSpPr>
            <p:cNvPr id="75" name="Google Shape;75;p14"/>
            <p:cNvSpPr txBox="1"/>
            <p:nvPr/>
          </p:nvSpPr>
          <p:spPr>
            <a:xfrm>
              <a:off x="4424300" y="1204850"/>
              <a:ext cx="128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VALEURS</a:t>
              </a:r>
              <a:endParaRPr sz="1800">
                <a:solidFill>
                  <a:schemeClr val="dk2"/>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 name="Shape 174"/>
        <p:cNvGrpSpPr/>
        <p:nvPr/>
      </p:nvGrpSpPr>
      <p:grpSpPr>
        <a:xfrm>
          <a:off x="0" y="0"/>
          <a:ext cx="0" cy="0"/>
          <a:chOff x="0" y="0"/>
          <a:chExt cx="0" cy="0"/>
        </a:xfrm>
      </p:grpSpPr>
      <p:sp>
        <p:nvSpPr>
          <p:cNvPr id="175" name="Google Shape;175;p32"/>
          <p:cNvSpPr txBox="1"/>
          <p:nvPr/>
        </p:nvSpPr>
        <p:spPr>
          <a:xfrm>
            <a:off x="627725" y="357275"/>
            <a:ext cx="7785300" cy="416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fr" sz="2400">
                <a:solidFill>
                  <a:srgbClr val="2263F5"/>
                </a:solidFill>
                <a:latin typeface="Maven Pro"/>
                <a:ea typeface="Maven Pro"/>
                <a:cs typeface="Maven Pro"/>
                <a:sym typeface="Maven Pro"/>
              </a:rPr>
              <a:t>Les Tuples : </a:t>
            </a:r>
            <a:r>
              <a:rPr lang="fr" sz="2400">
                <a:solidFill>
                  <a:srgbClr val="2263F5"/>
                </a:solidFill>
                <a:latin typeface="Maven Pro"/>
                <a:ea typeface="Maven Pro"/>
                <a:cs typeface="Maven Pro"/>
                <a:sym typeface="Maven Pro"/>
              </a:rPr>
              <a:t>introduction</a:t>
            </a:r>
            <a:r>
              <a:rPr b="1" lang="fr" sz="2400">
                <a:solidFill>
                  <a:srgbClr val="2263F5"/>
                </a:solidFill>
                <a:latin typeface="Maven Pro"/>
                <a:ea typeface="Maven Pro"/>
                <a:cs typeface="Maven Pro"/>
                <a:sym typeface="Maven Pro"/>
              </a:rPr>
              <a:t> </a:t>
            </a:r>
            <a:endParaRPr b="1" sz="2400">
              <a:solidFill>
                <a:srgbClr val="2263F5"/>
              </a:solidFill>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La principale différence entre les tuples et les listes est que </a:t>
            </a:r>
            <a:r>
              <a:rPr b="1" lang="fr">
                <a:solidFill>
                  <a:srgbClr val="396BDC"/>
                </a:solidFill>
                <a:highlight>
                  <a:schemeClr val="lt1"/>
                </a:highlight>
                <a:latin typeface="Maven Pro"/>
                <a:ea typeface="Maven Pro"/>
                <a:cs typeface="Maven Pro"/>
                <a:sym typeface="Maven Pro"/>
              </a:rPr>
              <a:t>les tuples sont des objets immuables</a:t>
            </a:r>
            <a:r>
              <a:rPr lang="fr">
                <a:solidFill>
                  <a:srgbClr val="396BDC"/>
                </a:solidFill>
                <a:highlight>
                  <a:schemeClr val="lt1"/>
                </a:highlight>
                <a:latin typeface="Maven Pro"/>
                <a:ea typeface="Maven Pro"/>
                <a:cs typeface="Maven Pro"/>
                <a:sym typeface="Maven Pro"/>
              </a:rPr>
              <a:t>, tandis que les listes sont mutables. Cela signifie que </a:t>
            </a:r>
            <a:r>
              <a:rPr b="1" lang="fr">
                <a:solidFill>
                  <a:srgbClr val="396BDC"/>
                </a:solidFill>
                <a:highlight>
                  <a:schemeClr val="lt1"/>
                </a:highlight>
                <a:latin typeface="Maven Pro"/>
                <a:ea typeface="Maven Pro"/>
                <a:cs typeface="Maven Pro"/>
                <a:sym typeface="Maven Pro"/>
              </a:rPr>
              <a:t>les tuples ne peuvent pas être modifiés</a:t>
            </a:r>
            <a:r>
              <a:rPr lang="fr">
                <a:solidFill>
                  <a:srgbClr val="396BDC"/>
                </a:solidFill>
                <a:highlight>
                  <a:schemeClr val="lt1"/>
                </a:highlight>
                <a:latin typeface="Maven Pro"/>
                <a:ea typeface="Maven Pro"/>
                <a:cs typeface="Maven Pro"/>
                <a:sym typeface="Maven Pro"/>
              </a:rPr>
              <a:t> alors que les listes peuvent l'être. Les tuples sont </a:t>
            </a:r>
            <a:r>
              <a:rPr b="1" lang="fr">
                <a:solidFill>
                  <a:srgbClr val="396BDC"/>
                </a:solidFill>
                <a:highlight>
                  <a:schemeClr val="lt1"/>
                </a:highlight>
                <a:latin typeface="Maven Pro"/>
                <a:ea typeface="Maven Pro"/>
                <a:cs typeface="Maven Pro"/>
                <a:sym typeface="Maven Pro"/>
              </a:rPr>
              <a:t>plus efficaces en termes de mémoire que les listes</a:t>
            </a:r>
            <a:r>
              <a:rPr lang="fr">
                <a:solidFill>
                  <a:srgbClr val="396BDC"/>
                </a:solidFill>
                <a:highlight>
                  <a:schemeClr val="lt1"/>
                </a:highlight>
                <a:latin typeface="Maven Pro"/>
                <a:ea typeface="Maven Pro"/>
                <a:cs typeface="Maven Pro"/>
                <a:sym typeface="Maven Pro"/>
              </a:rPr>
              <a:t>.</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Déclaration d’un tuple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solidFill>
                  <a:schemeClr val="dk1"/>
                </a:solidFill>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furniture</a:t>
            </a:r>
            <a:r>
              <a:rPr lang="fr" sz="1200">
                <a:solidFill>
                  <a:schemeClr val="dk1"/>
                </a:solidFill>
                <a:latin typeface="Roboto Mono"/>
                <a:ea typeface="Roboto Mono"/>
                <a:cs typeface="Roboto Mono"/>
                <a:sym typeface="Roboto Mono"/>
              </a:rPr>
              <a:t> </a:t>
            </a:r>
            <a:r>
              <a:rPr b="1" lang="fr" sz="1200">
                <a:solidFill>
                  <a:srgbClr val="EE11FF"/>
                </a:solidFill>
                <a:latin typeface="Roboto Mono"/>
                <a:ea typeface="Roboto Mono"/>
                <a:cs typeface="Roboto Mono"/>
                <a:sym typeface="Roboto Mono"/>
              </a:rPr>
              <a:t>=</a:t>
            </a:r>
            <a:r>
              <a:rPr lang="fr" sz="1200">
                <a:solidFill>
                  <a:schemeClr val="dk1"/>
                </a:solidFill>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'table'</a:t>
            </a:r>
            <a:r>
              <a:rPr lang="fr" sz="1200">
                <a:solidFill>
                  <a:schemeClr val="dk1"/>
                </a:solidFill>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'chair'</a:t>
            </a:r>
            <a:r>
              <a:rPr lang="fr" sz="1200">
                <a:solidFill>
                  <a:schemeClr val="dk1"/>
                </a:solidFill>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'rack'</a:t>
            </a:r>
            <a:r>
              <a:rPr lang="fr" sz="1200">
                <a:solidFill>
                  <a:schemeClr val="dk1"/>
                </a:solidFill>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'shelf'</a:t>
            </a:r>
            <a:r>
              <a:rPr lang="fr"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Accéder à une valeur par son index :</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sz="1200">
                <a:solidFill>
                  <a:srgbClr val="EE11FF"/>
                </a:solidFill>
                <a:latin typeface="Roboto Mono"/>
                <a:ea typeface="Roboto Mono"/>
                <a:cs typeface="Roboto Mono"/>
                <a:sym typeface="Roboto Mono"/>
              </a:rPr>
              <a:t>&gt;&gt;&gt;</a:t>
            </a:r>
            <a:r>
              <a:rPr lang="fr" sz="1200">
                <a:solidFill>
                  <a:schemeClr val="dk1"/>
                </a:solidFill>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furniture</a:t>
            </a:r>
            <a:r>
              <a:rPr lang="fr" sz="1200">
                <a:solidFill>
                  <a:schemeClr val="dk1"/>
                </a:solidFill>
                <a:latin typeface="Roboto Mono"/>
                <a:ea typeface="Roboto Mono"/>
                <a:cs typeface="Roboto Mono"/>
                <a:sym typeface="Roboto Mono"/>
              </a:rPr>
              <a:t>[</a:t>
            </a:r>
            <a:r>
              <a:rPr lang="fr" sz="1200">
                <a:solidFill>
                  <a:srgbClr val="106040"/>
                </a:solidFill>
                <a:latin typeface="Roboto Mono"/>
                <a:ea typeface="Roboto Mono"/>
                <a:cs typeface="Roboto Mono"/>
                <a:sym typeface="Roboto Mono"/>
              </a:rPr>
              <a:t>0</a:t>
            </a:r>
            <a:r>
              <a:rPr lang="fr"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i="1" lang="fr" sz="1200">
                <a:solidFill>
                  <a:srgbClr val="A05000"/>
                </a:solidFill>
                <a:latin typeface="Roboto Mono"/>
                <a:ea typeface="Roboto Mono"/>
                <a:cs typeface="Roboto Mono"/>
                <a:sym typeface="Roboto Mono"/>
              </a:rPr>
              <a:t># 'table'</a:t>
            </a:r>
            <a:endParaRPr i="1" sz="1200">
              <a:solidFill>
                <a:srgbClr val="A05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i="1" sz="1200">
              <a:solidFill>
                <a:srgbClr val="A05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Accéder à une tranche (slice) du tuple :</a:t>
            </a:r>
            <a:endParaRPr i="1" sz="1200">
              <a:solidFill>
                <a:srgbClr val="A05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sz="1200">
                <a:solidFill>
                  <a:srgbClr val="EE11FF"/>
                </a:solidFill>
                <a:latin typeface="Roboto Mono"/>
                <a:ea typeface="Roboto Mono"/>
                <a:cs typeface="Roboto Mono"/>
                <a:sym typeface="Roboto Mono"/>
              </a:rPr>
              <a:t>&gt;&gt;&gt;</a:t>
            </a:r>
            <a:r>
              <a:rPr lang="fr" sz="1200">
                <a:solidFill>
                  <a:schemeClr val="dk1"/>
                </a:solidFill>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furniture</a:t>
            </a:r>
            <a:r>
              <a:rPr lang="fr" sz="1200">
                <a:solidFill>
                  <a:schemeClr val="dk1"/>
                </a:solidFill>
                <a:latin typeface="Roboto Mono"/>
                <a:ea typeface="Roboto Mono"/>
                <a:cs typeface="Roboto Mono"/>
                <a:sym typeface="Roboto Mono"/>
              </a:rPr>
              <a:t>[</a:t>
            </a:r>
            <a:r>
              <a:rPr lang="fr" sz="1200">
                <a:solidFill>
                  <a:srgbClr val="106040"/>
                </a:solidFill>
                <a:latin typeface="Roboto Mono"/>
                <a:ea typeface="Roboto Mono"/>
                <a:cs typeface="Roboto Mono"/>
                <a:sym typeface="Roboto Mono"/>
              </a:rPr>
              <a:t>1</a:t>
            </a:r>
            <a:r>
              <a:rPr lang="fr" sz="1200">
                <a:solidFill>
                  <a:schemeClr val="dk1"/>
                </a:solidFill>
                <a:latin typeface="Roboto Mono"/>
                <a:ea typeface="Roboto Mono"/>
                <a:cs typeface="Roboto Mono"/>
                <a:sym typeface="Roboto Mono"/>
              </a:rPr>
              <a:t>:</a:t>
            </a:r>
            <a:r>
              <a:rPr lang="fr" sz="1200">
                <a:solidFill>
                  <a:srgbClr val="106040"/>
                </a:solidFill>
                <a:latin typeface="Roboto Mono"/>
                <a:ea typeface="Roboto Mono"/>
                <a:cs typeface="Roboto Mono"/>
                <a:sym typeface="Roboto Mono"/>
              </a:rPr>
              <a:t>3</a:t>
            </a:r>
            <a:r>
              <a:rPr lang="fr"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i="1" lang="fr" sz="1200">
                <a:solidFill>
                  <a:srgbClr val="A05000"/>
                </a:solidFill>
                <a:latin typeface="Roboto Mono"/>
                <a:ea typeface="Roboto Mono"/>
                <a:cs typeface="Roboto Mono"/>
                <a:sym typeface="Roboto Mono"/>
              </a:rPr>
              <a:t># ('chair', 'rack')</a:t>
            </a:r>
            <a:endParaRPr i="1" sz="1200">
              <a:solidFill>
                <a:srgbClr val="A05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i="1" sz="1200">
              <a:solidFill>
                <a:srgbClr val="A05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Récupérer le nombre d’éléments d’un tuple :</a:t>
            </a:r>
            <a:endParaRPr i="1" sz="1200">
              <a:solidFill>
                <a:srgbClr val="A05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sz="1200">
                <a:solidFill>
                  <a:srgbClr val="EE11FF"/>
                </a:solidFill>
                <a:latin typeface="Roboto Mono"/>
                <a:ea typeface="Roboto Mono"/>
                <a:cs typeface="Roboto Mono"/>
                <a:sym typeface="Roboto Mono"/>
              </a:rPr>
              <a:t>&gt;&gt;&gt;</a:t>
            </a:r>
            <a:r>
              <a:rPr lang="fr" sz="1200">
                <a:solidFill>
                  <a:schemeClr val="dk1"/>
                </a:solidFill>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len</a:t>
            </a:r>
            <a:r>
              <a:rPr lang="fr" sz="1200">
                <a:solidFill>
                  <a:schemeClr val="dk1"/>
                </a:solidFill>
                <a:latin typeface="Roboto Mono"/>
                <a:ea typeface="Roboto Mono"/>
                <a:cs typeface="Roboto Mono"/>
                <a:sym typeface="Roboto Mono"/>
              </a:rPr>
              <a:t>(</a:t>
            </a:r>
            <a:r>
              <a:rPr lang="fr" sz="1200">
                <a:solidFill>
                  <a:srgbClr val="1AB1CD"/>
                </a:solidFill>
                <a:latin typeface="Roboto Mono"/>
                <a:ea typeface="Roboto Mono"/>
                <a:cs typeface="Roboto Mono"/>
                <a:sym typeface="Roboto Mono"/>
              </a:rPr>
              <a:t>furniture</a:t>
            </a:r>
            <a:r>
              <a:rPr lang="fr"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i="1" lang="fr" sz="1200">
                <a:solidFill>
                  <a:srgbClr val="A05000"/>
                </a:solidFill>
                <a:latin typeface="Roboto Mono"/>
                <a:ea typeface="Roboto Mono"/>
                <a:cs typeface="Roboto Mono"/>
                <a:sym typeface="Roboto Mono"/>
              </a:rPr>
              <a:t># 4</a:t>
            </a:r>
            <a:endParaRPr b="1" sz="2400">
              <a:solidFill>
                <a:srgbClr val="2263F5"/>
              </a:solidFill>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9" name="Shape 179"/>
        <p:cNvGrpSpPr/>
        <p:nvPr/>
      </p:nvGrpSpPr>
      <p:grpSpPr>
        <a:xfrm>
          <a:off x="0" y="0"/>
          <a:ext cx="0" cy="0"/>
          <a:chOff x="0" y="0"/>
          <a:chExt cx="0" cy="0"/>
        </a:xfrm>
      </p:grpSpPr>
      <p:sp>
        <p:nvSpPr>
          <p:cNvPr id="180" name="Google Shape;180;p33"/>
          <p:cNvSpPr txBox="1"/>
          <p:nvPr/>
        </p:nvSpPr>
        <p:spPr>
          <a:xfrm>
            <a:off x="627725" y="357275"/>
            <a:ext cx="7785300" cy="2807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fr" sz="2400">
                <a:solidFill>
                  <a:srgbClr val="2263F5"/>
                </a:solidFill>
                <a:latin typeface="Maven Pro"/>
                <a:ea typeface="Maven Pro"/>
                <a:cs typeface="Maven Pro"/>
                <a:sym typeface="Maven Pro"/>
              </a:rPr>
              <a:t>Les Tuples : </a:t>
            </a:r>
            <a:r>
              <a:rPr lang="fr" sz="2400">
                <a:solidFill>
                  <a:srgbClr val="2263F5"/>
                </a:solidFill>
                <a:latin typeface="Maven Pro"/>
                <a:ea typeface="Maven Pro"/>
                <a:cs typeface="Maven Pro"/>
                <a:sym typeface="Maven Pro"/>
              </a:rPr>
              <a:t>Conversion</a:t>
            </a:r>
            <a:endParaRPr sz="2400">
              <a:solidFill>
                <a:srgbClr val="2263F5"/>
              </a:solidFill>
              <a:latin typeface="Maven Pro"/>
              <a:ea typeface="Maven Pro"/>
              <a:cs typeface="Maven Pro"/>
              <a:sym typeface="Maven Pro"/>
            </a:endParaRPr>
          </a:p>
          <a:p>
            <a:pPr indent="0" lvl="0" marL="0" rtl="0" algn="l">
              <a:lnSpc>
                <a:spcPct val="100000"/>
              </a:lnSpc>
              <a:spcBef>
                <a:spcPts val="0"/>
              </a:spcBef>
              <a:spcAft>
                <a:spcPts val="0"/>
              </a:spcAft>
              <a:buNone/>
            </a:pPr>
            <a:r>
              <a:rPr lang="fr">
                <a:solidFill>
                  <a:srgbClr val="396BDC"/>
                </a:solidFill>
                <a:highlight>
                  <a:schemeClr val="lt1"/>
                </a:highlight>
                <a:latin typeface="Maven Pro"/>
                <a:ea typeface="Maven Pro"/>
                <a:cs typeface="Maven Pro"/>
                <a:sym typeface="Maven Pro"/>
              </a:rPr>
              <a:t>Conversion entre </a:t>
            </a:r>
            <a:r>
              <a:rPr b="1" lang="fr">
                <a:solidFill>
                  <a:srgbClr val="396BDC"/>
                </a:solidFill>
                <a:highlight>
                  <a:schemeClr val="lt1"/>
                </a:highlight>
                <a:latin typeface="Maven Pro"/>
                <a:ea typeface="Maven Pro"/>
                <a:cs typeface="Maven Pro"/>
                <a:sym typeface="Maven Pro"/>
              </a:rPr>
              <a:t>list()</a:t>
            </a:r>
            <a:r>
              <a:rPr lang="fr">
                <a:solidFill>
                  <a:srgbClr val="396BDC"/>
                </a:solidFill>
                <a:highlight>
                  <a:schemeClr val="lt1"/>
                </a:highlight>
                <a:latin typeface="Maven Pro"/>
                <a:ea typeface="Maven Pro"/>
                <a:cs typeface="Maven Pro"/>
                <a:sym typeface="Maven Pro"/>
              </a:rPr>
              <a:t> et</a:t>
            </a:r>
            <a:r>
              <a:rPr b="1" lang="fr">
                <a:solidFill>
                  <a:srgbClr val="396BDC"/>
                </a:solidFill>
                <a:highlight>
                  <a:schemeClr val="lt1"/>
                </a:highlight>
                <a:latin typeface="Maven Pro"/>
                <a:ea typeface="Maven Pro"/>
                <a:cs typeface="Maven Pro"/>
                <a:sym typeface="Maven Pro"/>
              </a:rPr>
              <a:t> tuple()</a:t>
            </a:r>
            <a:endParaRPr b="1">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Tuple à partir d’une liste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solidFill>
                  <a:schemeClr val="dk1"/>
                </a:solidFill>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tuple</a:t>
            </a:r>
            <a:r>
              <a:rPr lang="fr" sz="1200">
                <a:solidFill>
                  <a:schemeClr val="dk1"/>
                </a:solidFill>
                <a:latin typeface="Roboto Mono"/>
                <a:ea typeface="Roboto Mono"/>
                <a:cs typeface="Roboto Mono"/>
                <a:sym typeface="Roboto Mono"/>
              </a:rPr>
              <a:t>([</a:t>
            </a:r>
            <a:r>
              <a:rPr lang="fr" sz="1200">
                <a:solidFill>
                  <a:srgbClr val="A01010"/>
                </a:solidFill>
                <a:latin typeface="Roboto Mono"/>
                <a:ea typeface="Roboto Mono"/>
                <a:cs typeface="Roboto Mono"/>
                <a:sym typeface="Roboto Mono"/>
              </a:rPr>
              <a:t>'cat'</a:t>
            </a:r>
            <a:r>
              <a:rPr lang="fr" sz="1200">
                <a:solidFill>
                  <a:schemeClr val="dk1"/>
                </a:solidFill>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'dog'</a:t>
            </a:r>
            <a:r>
              <a:rPr lang="fr" sz="1200">
                <a:solidFill>
                  <a:schemeClr val="dk1"/>
                </a:solidFill>
                <a:latin typeface="Roboto Mono"/>
                <a:ea typeface="Roboto Mono"/>
                <a:cs typeface="Roboto Mono"/>
                <a:sym typeface="Roboto Mono"/>
              </a:rPr>
              <a:t>, </a:t>
            </a:r>
            <a:r>
              <a:rPr lang="fr" sz="1200">
                <a:solidFill>
                  <a:srgbClr val="106040"/>
                </a:solidFill>
                <a:latin typeface="Roboto Mono"/>
                <a:ea typeface="Roboto Mono"/>
                <a:cs typeface="Roboto Mono"/>
                <a:sym typeface="Roboto Mono"/>
              </a:rPr>
              <a:t>5</a:t>
            </a:r>
            <a:r>
              <a:rPr lang="fr"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i="1" lang="fr" sz="1200">
                <a:solidFill>
                  <a:srgbClr val="A05000"/>
                </a:solidFill>
                <a:latin typeface="Roboto Mono"/>
                <a:ea typeface="Roboto Mono"/>
                <a:cs typeface="Roboto Mono"/>
                <a:sym typeface="Roboto Mono"/>
              </a:rPr>
              <a:t># ('cat', 'dog', 5)</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Liste à partir d’un tuple :</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solidFill>
                  <a:schemeClr val="dk1"/>
                </a:solidFill>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list</a:t>
            </a:r>
            <a:r>
              <a:rPr lang="fr" sz="1200">
                <a:solidFill>
                  <a:schemeClr val="dk1"/>
                </a:solidFill>
                <a:latin typeface="Roboto Mono"/>
                <a:ea typeface="Roboto Mono"/>
                <a:cs typeface="Roboto Mono"/>
                <a:sym typeface="Roboto Mono"/>
              </a:rPr>
              <a:t>((</a:t>
            </a:r>
            <a:r>
              <a:rPr lang="fr" sz="1200">
                <a:solidFill>
                  <a:srgbClr val="A01010"/>
                </a:solidFill>
                <a:latin typeface="Roboto Mono"/>
                <a:ea typeface="Roboto Mono"/>
                <a:cs typeface="Roboto Mono"/>
                <a:sym typeface="Roboto Mono"/>
              </a:rPr>
              <a:t>'cat'</a:t>
            </a:r>
            <a:r>
              <a:rPr lang="fr" sz="1200">
                <a:solidFill>
                  <a:schemeClr val="dk1"/>
                </a:solidFill>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'dog'</a:t>
            </a:r>
            <a:r>
              <a:rPr lang="fr" sz="1200">
                <a:solidFill>
                  <a:schemeClr val="dk1"/>
                </a:solidFill>
                <a:latin typeface="Roboto Mono"/>
                <a:ea typeface="Roboto Mono"/>
                <a:cs typeface="Roboto Mono"/>
                <a:sym typeface="Roboto Mono"/>
              </a:rPr>
              <a:t>, </a:t>
            </a:r>
            <a:r>
              <a:rPr lang="fr" sz="1200">
                <a:solidFill>
                  <a:srgbClr val="106040"/>
                </a:solidFill>
                <a:latin typeface="Roboto Mono"/>
                <a:ea typeface="Roboto Mono"/>
                <a:cs typeface="Roboto Mono"/>
                <a:sym typeface="Roboto Mono"/>
              </a:rPr>
              <a:t>5</a:t>
            </a:r>
            <a:r>
              <a:rPr lang="fr"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i="1" lang="fr" sz="1200">
                <a:solidFill>
                  <a:srgbClr val="A05000"/>
                </a:solidFill>
                <a:latin typeface="Roboto Mono"/>
                <a:ea typeface="Roboto Mono"/>
                <a:cs typeface="Roboto Mono"/>
                <a:sym typeface="Roboto Mono"/>
              </a:rPr>
              <a:t># ['cat', 'dog', 5]</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1" sz="2400">
              <a:solidFill>
                <a:srgbClr val="2263F5"/>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4" name="Shape 184"/>
        <p:cNvGrpSpPr/>
        <p:nvPr/>
      </p:nvGrpSpPr>
      <p:grpSpPr>
        <a:xfrm>
          <a:off x="0" y="0"/>
          <a:ext cx="0" cy="0"/>
          <a:chOff x="0" y="0"/>
          <a:chExt cx="0" cy="0"/>
        </a:xfrm>
      </p:grpSpPr>
      <p:sp>
        <p:nvSpPr>
          <p:cNvPr id="185" name="Google Shape;185;p34"/>
          <p:cNvSpPr/>
          <p:nvPr/>
        </p:nvSpPr>
        <p:spPr>
          <a:xfrm>
            <a:off x="4408425" y="7800"/>
            <a:ext cx="4735500" cy="5143500"/>
          </a:xfrm>
          <a:prstGeom prst="rect">
            <a:avLst/>
          </a:prstGeom>
          <a:gradFill>
            <a:gsLst>
              <a:gs pos="0">
                <a:srgbClr val="396BDC"/>
              </a:gs>
              <a:gs pos="100000">
                <a:srgbClr val="5459E5"/>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4"/>
          <p:cNvSpPr txBox="1"/>
          <p:nvPr>
            <p:ph type="ctrTitle"/>
          </p:nvPr>
        </p:nvSpPr>
        <p:spPr>
          <a:xfrm>
            <a:off x="4408425" y="885825"/>
            <a:ext cx="4735500" cy="3361800"/>
          </a:xfrm>
          <a:prstGeom prst="rect">
            <a:avLst/>
          </a:prstGeom>
        </p:spPr>
        <p:txBody>
          <a:bodyPr anchorCtr="0" anchor="ctr" bIns="91425" lIns="91425" spcFirstLastPara="1" rIns="91425" wrap="square" tIns="91425">
            <a:normAutofit/>
          </a:bodyPr>
          <a:lstStyle/>
          <a:p>
            <a:pPr indent="0" lvl="0" marL="360000" marR="360000" rtl="0" algn="l">
              <a:lnSpc>
                <a:spcPct val="80000"/>
              </a:lnSpc>
              <a:spcBef>
                <a:spcPts val="0"/>
              </a:spcBef>
              <a:spcAft>
                <a:spcPts val="0"/>
              </a:spcAft>
              <a:buNone/>
            </a:pPr>
            <a:r>
              <a:rPr b="1" lang="fr" sz="2800">
                <a:solidFill>
                  <a:schemeClr val="lt1"/>
                </a:solidFill>
                <a:latin typeface="Maven Pro"/>
                <a:ea typeface="Maven Pro"/>
                <a:cs typeface="Maven Pro"/>
                <a:sym typeface="Maven Pro"/>
              </a:rPr>
              <a:t>Les dictionnaires</a:t>
            </a:r>
            <a:endParaRPr b="1" sz="2800">
              <a:solidFill>
                <a:schemeClr val="lt1"/>
              </a:solidFill>
              <a:latin typeface="Maven Pro"/>
              <a:ea typeface="Maven Pro"/>
              <a:cs typeface="Maven Pro"/>
              <a:sym typeface="Maven Pro"/>
            </a:endParaRPr>
          </a:p>
        </p:txBody>
      </p:sp>
      <p:pic>
        <p:nvPicPr>
          <p:cNvPr id="187" name="Google Shape;187;p34"/>
          <p:cNvPicPr preferRelativeResize="0"/>
          <p:nvPr/>
        </p:nvPicPr>
        <p:blipFill rotWithShape="1">
          <a:blip r:embed="rId3">
            <a:alphaModFix/>
          </a:blip>
          <a:srcRect b="0" l="0" r="0" t="0"/>
          <a:stretch/>
        </p:blipFill>
        <p:spPr>
          <a:xfrm>
            <a:off x="1223300" y="1614311"/>
            <a:ext cx="1914900" cy="1914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1" name="Shape 191"/>
        <p:cNvGrpSpPr/>
        <p:nvPr/>
      </p:nvGrpSpPr>
      <p:grpSpPr>
        <a:xfrm>
          <a:off x="0" y="0"/>
          <a:ext cx="0" cy="0"/>
          <a:chOff x="0" y="0"/>
          <a:chExt cx="0" cy="0"/>
        </a:xfrm>
      </p:grpSpPr>
      <p:sp>
        <p:nvSpPr>
          <p:cNvPr id="192" name="Google Shape;192;p35"/>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Introduction</a:t>
            </a:r>
            <a:endParaRPr sz="2400">
              <a:solidFill>
                <a:srgbClr val="2263F5"/>
              </a:solidFill>
            </a:endParaRPr>
          </a:p>
        </p:txBody>
      </p:sp>
      <p:sp>
        <p:nvSpPr>
          <p:cNvPr id="193" name="Google Shape;193;p35"/>
          <p:cNvSpPr txBox="1"/>
          <p:nvPr/>
        </p:nvSpPr>
        <p:spPr>
          <a:xfrm>
            <a:off x="627725" y="837575"/>
            <a:ext cx="3607500" cy="3835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fr">
                <a:solidFill>
                  <a:srgbClr val="396BDC"/>
                </a:solidFill>
                <a:highlight>
                  <a:schemeClr val="lt1"/>
                </a:highlight>
                <a:latin typeface="Maven Pro"/>
                <a:ea typeface="Maven Pro"/>
                <a:cs typeface="Maven Pro"/>
                <a:sym typeface="Maven Pro"/>
              </a:rPr>
              <a:t>Un dictionnaire</a:t>
            </a:r>
            <a:r>
              <a:rPr lang="fr">
                <a:solidFill>
                  <a:srgbClr val="396BDC"/>
                </a:solidFill>
                <a:highlight>
                  <a:schemeClr val="lt1"/>
                </a:highlight>
                <a:latin typeface="Maven Pro"/>
                <a:ea typeface="Maven Pro"/>
                <a:cs typeface="Maven Pro"/>
                <a:sym typeface="Maven Pro"/>
              </a:rPr>
              <a:t> est une structure de données qui permet de stocker des paires clé-valeur. Contrairement aux listes qui sont indexées par des nombres entiers, les dictionnaires utilisent des clés pour accéder à leurs valeurs associées.</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Il est </a:t>
            </a:r>
            <a:r>
              <a:rPr b="1" lang="fr">
                <a:solidFill>
                  <a:srgbClr val="396BDC"/>
                </a:solidFill>
                <a:highlight>
                  <a:schemeClr val="lt1"/>
                </a:highlight>
                <a:latin typeface="Maven Pro"/>
                <a:ea typeface="Maven Pro"/>
                <a:cs typeface="Maven Pro"/>
                <a:sym typeface="Maven Pro"/>
              </a:rPr>
              <a:t>défini par des accolades {}</a:t>
            </a:r>
            <a:r>
              <a:rPr lang="fr">
                <a:solidFill>
                  <a:srgbClr val="396BDC"/>
                </a:solidFill>
                <a:highlight>
                  <a:schemeClr val="lt1"/>
                </a:highlight>
                <a:latin typeface="Maven Pro"/>
                <a:ea typeface="Maven Pro"/>
                <a:cs typeface="Maven Pro"/>
                <a:sym typeface="Maven Pro"/>
              </a:rPr>
              <a:t> et les </a:t>
            </a:r>
            <a:r>
              <a:rPr b="1" lang="fr">
                <a:solidFill>
                  <a:srgbClr val="396BDC"/>
                </a:solidFill>
                <a:highlight>
                  <a:schemeClr val="lt1"/>
                </a:highlight>
                <a:latin typeface="Maven Pro"/>
                <a:ea typeface="Maven Pro"/>
                <a:cs typeface="Maven Pro"/>
                <a:sym typeface="Maven Pro"/>
              </a:rPr>
              <a:t>paires clé-valeur sont séparées par des virgules</a:t>
            </a:r>
            <a:r>
              <a:rPr lang="fr">
                <a:solidFill>
                  <a:srgbClr val="396BDC"/>
                </a:solidFill>
                <a:highlight>
                  <a:schemeClr val="lt1"/>
                </a:highlight>
                <a:latin typeface="Maven Pro"/>
                <a:ea typeface="Maven Pro"/>
                <a:cs typeface="Maven Pro"/>
                <a:sym typeface="Maven Pro"/>
              </a:rPr>
              <a:t>.</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Par exemple, un dictionnaire représentant des informations sur une personne pourrait ressembler à ceci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sz="1050">
                <a:solidFill>
                  <a:srgbClr val="1AB1CD"/>
                </a:solidFill>
                <a:highlight>
                  <a:schemeClr val="lt1"/>
                </a:highlight>
                <a:latin typeface="Roboto Mono"/>
                <a:ea typeface="Roboto Mono"/>
                <a:cs typeface="Roboto Mono"/>
                <a:sym typeface="Roboto Mono"/>
              </a:rPr>
              <a:t>personne</a:t>
            </a:r>
            <a:r>
              <a:rPr lang="fr" sz="1050">
                <a:highlight>
                  <a:schemeClr val="lt1"/>
                </a:highlight>
                <a:latin typeface="Roboto Mono"/>
                <a:ea typeface="Roboto Mono"/>
                <a:cs typeface="Roboto Mono"/>
                <a:sym typeface="Roboto Mono"/>
              </a:rPr>
              <a:t> </a:t>
            </a:r>
            <a:r>
              <a:rPr b="1" lang="fr" sz="1050">
                <a:solidFill>
                  <a:srgbClr val="EE11FF"/>
                </a:solidFill>
                <a:highlight>
                  <a:schemeClr val="lt1"/>
                </a:highlight>
                <a:latin typeface="Roboto Mono"/>
                <a:ea typeface="Roboto Mono"/>
                <a:cs typeface="Roboto Mono"/>
                <a:sym typeface="Roboto Mono"/>
              </a:rPr>
              <a:t>=</a:t>
            </a:r>
            <a:r>
              <a:rPr lang="fr" sz="1050">
                <a:highlight>
                  <a:schemeClr val="lt1"/>
                </a:highlight>
                <a:latin typeface="Roboto Mono"/>
                <a:ea typeface="Roboto Mono"/>
                <a:cs typeface="Roboto Mono"/>
                <a:sym typeface="Roboto Mono"/>
              </a:rPr>
              <a:t> {</a:t>
            </a:r>
            <a:endParaRPr sz="1050">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sz="1050">
                <a:highlight>
                  <a:schemeClr val="lt1"/>
                </a:highlight>
                <a:latin typeface="Roboto Mono"/>
                <a:ea typeface="Roboto Mono"/>
                <a:cs typeface="Roboto Mono"/>
                <a:sym typeface="Roboto Mono"/>
              </a:rPr>
              <a:t>    </a:t>
            </a:r>
            <a:r>
              <a:rPr lang="fr" sz="1050">
                <a:solidFill>
                  <a:srgbClr val="A01010"/>
                </a:solidFill>
                <a:highlight>
                  <a:schemeClr val="lt1"/>
                </a:highlight>
                <a:latin typeface="Roboto Mono"/>
                <a:ea typeface="Roboto Mono"/>
                <a:cs typeface="Roboto Mono"/>
                <a:sym typeface="Roboto Mono"/>
              </a:rPr>
              <a:t>'nom'</a:t>
            </a:r>
            <a:r>
              <a:rPr lang="fr" sz="1050">
                <a:highlight>
                  <a:schemeClr val="lt1"/>
                </a:highlight>
                <a:latin typeface="Roboto Mono"/>
                <a:ea typeface="Roboto Mono"/>
                <a:cs typeface="Roboto Mono"/>
                <a:sym typeface="Roboto Mono"/>
              </a:rPr>
              <a:t>: </a:t>
            </a:r>
            <a:r>
              <a:rPr lang="fr" sz="1050">
                <a:solidFill>
                  <a:srgbClr val="A01010"/>
                </a:solidFill>
                <a:highlight>
                  <a:schemeClr val="lt1"/>
                </a:highlight>
                <a:latin typeface="Roboto Mono"/>
                <a:ea typeface="Roboto Mono"/>
                <a:cs typeface="Roboto Mono"/>
                <a:sym typeface="Roboto Mono"/>
              </a:rPr>
              <a:t>'Doe'</a:t>
            </a:r>
            <a:r>
              <a:rPr lang="fr" sz="1050">
                <a:highlight>
                  <a:schemeClr val="lt1"/>
                </a:highlight>
                <a:latin typeface="Roboto Mono"/>
                <a:ea typeface="Roboto Mono"/>
                <a:cs typeface="Roboto Mono"/>
                <a:sym typeface="Roboto Mono"/>
              </a:rPr>
              <a:t>,</a:t>
            </a:r>
            <a:endParaRPr sz="1050">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sz="1050">
                <a:highlight>
                  <a:schemeClr val="lt1"/>
                </a:highlight>
                <a:latin typeface="Roboto Mono"/>
                <a:ea typeface="Roboto Mono"/>
                <a:cs typeface="Roboto Mono"/>
                <a:sym typeface="Roboto Mono"/>
              </a:rPr>
              <a:t>    </a:t>
            </a:r>
            <a:r>
              <a:rPr lang="fr" sz="1050">
                <a:solidFill>
                  <a:srgbClr val="A01010"/>
                </a:solidFill>
                <a:highlight>
                  <a:schemeClr val="lt1"/>
                </a:highlight>
                <a:latin typeface="Roboto Mono"/>
                <a:ea typeface="Roboto Mono"/>
                <a:cs typeface="Roboto Mono"/>
                <a:sym typeface="Roboto Mono"/>
              </a:rPr>
              <a:t>'prénom'</a:t>
            </a:r>
            <a:r>
              <a:rPr lang="fr" sz="1050">
                <a:highlight>
                  <a:schemeClr val="lt1"/>
                </a:highlight>
                <a:latin typeface="Roboto Mono"/>
                <a:ea typeface="Roboto Mono"/>
                <a:cs typeface="Roboto Mono"/>
                <a:sym typeface="Roboto Mono"/>
              </a:rPr>
              <a:t>: </a:t>
            </a:r>
            <a:r>
              <a:rPr lang="fr" sz="1050">
                <a:solidFill>
                  <a:srgbClr val="A01010"/>
                </a:solidFill>
                <a:highlight>
                  <a:schemeClr val="lt1"/>
                </a:highlight>
                <a:latin typeface="Roboto Mono"/>
                <a:ea typeface="Roboto Mono"/>
                <a:cs typeface="Roboto Mono"/>
                <a:sym typeface="Roboto Mono"/>
              </a:rPr>
              <a:t>'John'</a:t>
            </a:r>
            <a:r>
              <a:rPr lang="fr" sz="1050">
                <a:highlight>
                  <a:schemeClr val="lt1"/>
                </a:highlight>
                <a:latin typeface="Roboto Mono"/>
                <a:ea typeface="Roboto Mono"/>
                <a:cs typeface="Roboto Mono"/>
                <a:sym typeface="Roboto Mono"/>
              </a:rPr>
              <a:t>,</a:t>
            </a:r>
            <a:endParaRPr sz="1050">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sz="1050">
                <a:highlight>
                  <a:schemeClr val="lt1"/>
                </a:highlight>
                <a:latin typeface="Roboto Mono"/>
                <a:ea typeface="Roboto Mono"/>
                <a:cs typeface="Roboto Mono"/>
                <a:sym typeface="Roboto Mono"/>
              </a:rPr>
              <a:t>    </a:t>
            </a:r>
            <a:r>
              <a:rPr lang="fr" sz="1050">
                <a:solidFill>
                  <a:srgbClr val="A01010"/>
                </a:solidFill>
                <a:highlight>
                  <a:schemeClr val="lt1"/>
                </a:highlight>
                <a:latin typeface="Roboto Mono"/>
                <a:ea typeface="Roboto Mono"/>
                <a:cs typeface="Roboto Mono"/>
                <a:sym typeface="Roboto Mono"/>
              </a:rPr>
              <a:t>'âge'</a:t>
            </a:r>
            <a:r>
              <a:rPr lang="fr" sz="1050">
                <a:highlight>
                  <a:schemeClr val="lt1"/>
                </a:highlight>
                <a:latin typeface="Roboto Mono"/>
                <a:ea typeface="Roboto Mono"/>
                <a:cs typeface="Roboto Mono"/>
                <a:sym typeface="Roboto Mono"/>
              </a:rPr>
              <a:t>: </a:t>
            </a:r>
            <a:r>
              <a:rPr lang="fr" sz="1050">
                <a:solidFill>
                  <a:srgbClr val="106040"/>
                </a:solidFill>
                <a:highlight>
                  <a:schemeClr val="lt1"/>
                </a:highlight>
                <a:latin typeface="Roboto Mono"/>
                <a:ea typeface="Roboto Mono"/>
                <a:cs typeface="Roboto Mono"/>
                <a:sym typeface="Roboto Mono"/>
              </a:rPr>
              <a:t>30</a:t>
            </a:r>
            <a:r>
              <a:rPr lang="fr" sz="1050">
                <a:highlight>
                  <a:schemeClr val="lt1"/>
                </a:highlight>
                <a:latin typeface="Roboto Mono"/>
                <a:ea typeface="Roboto Mono"/>
                <a:cs typeface="Roboto Mono"/>
                <a:sym typeface="Roboto Mono"/>
              </a:rPr>
              <a:t>,</a:t>
            </a:r>
            <a:endParaRPr sz="1050">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sz="1050">
                <a:highlight>
                  <a:schemeClr val="lt1"/>
                </a:highlight>
                <a:latin typeface="Roboto Mono"/>
                <a:ea typeface="Roboto Mono"/>
                <a:cs typeface="Roboto Mono"/>
                <a:sym typeface="Roboto Mono"/>
              </a:rPr>
              <a:t>    </a:t>
            </a:r>
            <a:r>
              <a:rPr lang="fr" sz="1050">
                <a:solidFill>
                  <a:srgbClr val="A01010"/>
                </a:solidFill>
                <a:highlight>
                  <a:schemeClr val="lt1"/>
                </a:highlight>
                <a:latin typeface="Roboto Mono"/>
                <a:ea typeface="Roboto Mono"/>
                <a:cs typeface="Roboto Mono"/>
                <a:sym typeface="Roboto Mono"/>
              </a:rPr>
              <a:t>'ville'</a:t>
            </a:r>
            <a:r>
              <a:rPr lang="fr" sz="1050">
                <a:highlight>
                  <a:schemeClr val="lt1"/>
                </a:highlight>
                <a:latin typeface="Roboto Mono"/>
                <a:ea typeface="Roboto Mono"/>
                <a:cs typeface="Roboto Mono"/>
                <a:sym typeface="Roboto Mono"/>
              </a:rPr>
              <a:t>: </a:t>
            </a:r>
            <a:r>
              <a:rPr lang="fr" sz="1050">
                <a:solidFill>
                  <a:srgbClr val="A01010"/>
                </a:solidFill>
                <a:highlight>
                  <a:schemeClr val="lt1"/>
                </a:highlight>
                <a:latin typeface="Roboto Mono"/>
                <a:ea typeface="Roboto Mono"/>
                <a:cs typeface="Roboto Mono"/>
                <a:sym typeface="Roboto Mono"/>
              </a:rPr>
              <a:t>'Paris'</a:t>
            </a:r>
            <a:endParaRPr sz="1050">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sz="1050">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p:txBody>
      </p:sp>
      <p:pic>
        <p:nvPicPr>
          <p:cNvPr id="194" name="Google Shape;194;p35"/>
          <p:cNvPicPr preferRelativeResize="0"/>
          <p:nvPr/>
        </p:nvPicPr>
        <p:blipFill>
          <a:blip r:embed="rId3">
            <a:alphaModFix/>
          </a:blip>
          <a:stretch>
            <a:fillRect/>
          </a:stretch>
        </p:blipFill>
        <p:spPr>
          <a:xfrm>
            <a:off x="4294175" y="1293100"/>
            <a:ext cx="4214750" cy="2397711"/>
          </a:xfrm>
          <a:prstGeom prst="rect">
            <a:avLst/>
          </a:prstGeom>
          <a:noFill/>
          <a:ln>
            <a:noFill/>
          </a:ln>
        </p:spPr>
      </p:pic>
      <p:sp>
        <p:nvSpPr>
          <p:cNvPr id="195" name="Google Shape;195;p35"/>
          <p:cNvSpPr txBox="1"/>
          <p:nvPr/>
        </p:nvSpPr>
        <p:spPr>
          <a:xfrm>
            <a:off x="4454125" y="2180325"/>
            <a:ext cx="1482000" cy="61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solidFill>
                  <a:schemeClr val="lt1"/>
                </a:solidFill>
              </a:rPr>
              <a:t> DICO</a:t>
            </a:r>
            <a:endParaRPr b="1"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9" name="Shape 199"/>
        <p:cNvGrpSpPr/>
        <p:nvPr/>
      </p:nvGrpSpPr>
      <p:grpSpPr>
        <a:xfrm>
          <a:off x="0" y="0"/>
          <a:ext cx="0" cy="0"/>
          <a:chOff x="0" y="0"/>
          <a:chExt cx="0" cy="0"/>
        </a:xfrm>
      </p:grpSpPr>
      <p:sp>
        <p:nvSpPr>
          <p:cNvPr id="200" name="Google Shape;200;p36"/>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comment créer un dictionnaire ?</a:t>
            </a:r>
            <a:endParaRPr sz="2400">
              <a:solidFill>
                <a:srgbClr val="2263F5"/>
              </a:solidFill>
            </a:endParaRPr>
          </a:p>
        </p:txBody>
      </p:sp>
      <p:sp>
        <p:nvSpPr>
          <p:cNvPr id="201" name="Google Shape;201;p36"/>
          <p:cNvSpPr txBox="1"/>
          <p:nvPr/>
        </p:nvSpPr>
        <p:spPr>
          <a:xfrm>
            <a:off x="627725" y="837575"/>
            <a:ext cx="7641300" cy="1411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initialiser un dictionnaire , on utilise la syntaxe suivante:</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ou</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dict</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b="1">
              <a:solidFill>
                <a:srgbClr val="396BDC"/>
              </a:solidFill>
              <a:highlight>
                <a:schemeClr val="lt1"/>
              </a:highlight>
              <a:latin typeface="Maven Pro"/>
              <a:ea typeface="Maven Pro"/>
              <a:cs typeface="Maven Pro"/>
              <a:sym typeface="Maven Pro"/>
            </a:endParaRPr>
          </a:p>
        </p:txBody>
      </p:sp>
      <p:sp>
        <p:nvSpPr>
          <p:cNvPr id="202" name="Google Shape;202;p36"/>
          <p:cNvSpPr txBox="1"/>
          <p:nvPr/>
        </p:nvSpPr>
        <p:spPr>
          <a:xfrm>
            <a:off x="679350" y="2293650"/>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comment ajouter des valeurs ?</a:t>
            </a:r>
            <a:endParaRPr sz="2400">
              <a:solidFill>
                <a:srgbClr val="2263F5"/>
              </a:solidFill>
            </a:endParaRPr>
          </a:p>
        </p:txBody>
      </p:sp>
      <p:sp>
        <p:nvSpPr>
          <p:cNvPr id="203" name="Google Shape;203;p36"/>
          <p:cNvSpPr txBox="1"/>
          <p:nvPr/>
        </p:nvSpPr>
        <p:spPr>
          <a:xfrm>
            <a:off x="679350" y="2773950"/>
            <a:ext cx="7641300" cy="1411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ajouter des valeurs à un dictionnaire il faut indiquer une clé ainsi qu'une valeur:</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"nom"</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"Banner"</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"prenom"</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"Bruce"</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'nom'</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Banner’</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'prenom'</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'Bruce'</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Vous pouvez utiliser des clés numériques comme dans la logique des listes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7" name="Shape 207"/>
        <p:cNvGrpSpPr/>
        <p:nvPr/>
      </p:nvGrpSpPr>
      <p:grpSpPr>
        <a:xfrm>
          <a:off x="0" y="0"/>
          <a:ext cx="0" cy="0"/>
          <a:chOff x="0" y="0"/>
          <a:chExt cx="0" cy="0"/>
        </a:xfrm>
      </p:grpSpPr>
      <p:sp>
        <p:nvSpPr>
          <p:cNvPr id="208" name="Google Shape;208;p37"/>
          <p:cNvSpPr txBox="1"/>
          <p:nvPr/>
        </p:nvSpPr>
        <p:spPr>
          <a:xfrm>
            <a:off x="627725" y="357275"/>
            <a:ext cx="7785300" cy="458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Comment récupérer une valeur ?</a:t>
            </a:r>
            <a:endParaRPr sz="2400">
              <a:solidFill>
                <a:srgbClr val="2263F5"/>
              </a:solidFill>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La méthode </a:t>
            </a:r>
            <a:r>
              <a:rPr b="1" lang="fr">
                <a:solidFill>
                  <a:srgbClr val="396BDC"/>
                </a:solidFill>
                <a:highlight>
                  <a:schemeClr val="lt1"/>
                </a:highlight>
                <a:latin typeface="Maven Pro"/>
                <a:ea typeface="Maven Pro"/>
                <a:cs typeface="Maven Pro"/>
                <a:sym typeface="Maven Pro"/>
              </a:rPr>
              <a:t>get </a:t>
            </a:r>
            <a:r>
              <a:rPr lang="fr">
                <a:solidFill>
                  <a:srgbClr val="396BDC"/>
                </a:solidFill>
                <a:highlight>
                  <a:schemeClr val="lt1"/>
                </a:highlight>
                <a:latin typeface="Maven Pro"/>
                <a:ea typeface="Maven Pro"/>
                <a:cs typeface="Maven Pro"/>
                <a:sym typeface="Maven Pro"/>
              </a:rPr>
              <a:t>vous permet de récupérer une valeur dans un dictionnaire et si la clé est introuvable, vous pouvez donner une valeur à retourner par défaut: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data</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"name"</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"Banner"</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"age"</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45</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data</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get</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"name"</a:t>
            </a:r>
            <a:r>
              <a:rPr lang="fr">
                <a:solidFill>
                  <a:schemeClr val="dk1"/>
                </a:solidFill>
                <a:highlight>
                  <a:schemeClr val="lt1"/>
                </a:highlight>
                <a:latin typeface="Roboto Mono"/>
                <a:ea typeface="Roboto Mono"/>
                <a:cs typeface="Roboto Mono"/>
                <a:sym typeface="Roboto Mono"/>
              </a:rPr>
              <a:t>) </a:t>
            </a:r>
            <a:br>
              <a:rPr lang="fr">
                <a:solidFill>
                  <a:schemeClr val="dk1"/>
                </a:solidFill>
                <a:highlight>
                  <a:schemeClr val="lt1"/>
                </a:highlight>
                <a:latin typeface="Roboto Mono"/>
                <a:ea typeface="Roboto Mono"/>
                <a:cs typeface="Roboto Mono"/>
                <a:sym typeface="Roboto Mono"/>
              </a:rPr>
            </a:br>
            <a:r>
              <a:rPr lang="fr">
                <a:solidFill>
                  <a:srgbClr val="A01010"/>
                </a:solidFill>
                <a:highlight>
                  <a:schemeClr val="lt1"/>
                </a:highlight>
                <a:latin typeface="Roboto Mono"/>
                <a:ea typeface="Roboto Mono"/>
                <a:cs typeface="Roboto Mono"/>
                <a:sym typeface="Roboto Mono"/>
              </a:rPr>
              <a:t>'Banner'</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data</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get</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"adresse"</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"Adresse inconnue"</a:t>
            </a:r>
            <a:r>
              <a:rPr lang="fr">
                <a:solidFill>
                  <a:schemeClr val="dk1"/>
                </a:solidFill>
                <a:highlight>
                  <a:schemeClr val="lt1"/>
                </a:highlight>
                <a:latin typeface="Roboto Mono"/>
                <a:ea typeface="Roboto Mono"/>
                <a:cs typeface="Roboto Mono"/>
                <a:sym typeface="Roboto Mono"/>
              </a:rPr>
              <a:t>) </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fr">
                <a:solidFill>
                  <a:srgbClr val="A01010"/>
                </a:solidFill>
                <a:highlight>
                  <a:schemeClr val="lt1"/>
                </a:highlight>
                <a:latin typeface="Roboto Mono"/>
                <a:ea typeface="Roboto Mono"/>
                <a:cs typeface="Roboto Mono"/>
                <a:sym typeface="Roboto Mono"/>
              </a:rPr>
              <a:t>'Adresse inconnue'</a:t>
            </a:r>
            <a:endParaRPr>
              <a:solidFill>
                <a:srgbClr val="A01010"/>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a:solidFill>
                <a:srgbClr val="A01010"/>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Vérifier la présence d'une clé ?</a:t>
            </a:r>
            <a:endParaRPr sz="2400">
              <a:solidFill>
                <a:srgbClr val="2263F5"/>
              </a:solidFill>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Vous pouvez utiliser la méthode </a:t>
            </a:r>
            <a:r>
              <a:rPr b="1" lang="fr">
                <a:solidFill>
                  <a:srgbClr val="396BDC"/>
                </a:solidFill>
                <a:highlight>
                  <a:schemeClr val="lt1"/>
                </a:highlight>
                <a:latin typeface="Maven Pro"/>
                <a:ea typeface="Maven Pro"/>
                <a:cs typeface="Maven Pro"/>
                <a:sym typeface="Maven Pro"/>
              </a:rPr>
              <a:t>has_key() </a:t>
            </a:r>
            <a:r>
              <a:rPr lang="fr">
                <a:solidFill>
                  <a:srgbClr val="396BDC"/>
                </a:solidFill>
                <a:highlight>
                  <a:schemeClr val="lt1"/>
                </a:highlight>
                <a:latin typeface="Maven Pro"/>
                <a:ea typeface="Maven Pro"/>
                <a:cs typeface="Maven Pro"/>
                <a:sym typeface="Maven Pro"/>
              </a:rPr>
              <a:t>pour vérifier la présence d'une clé que vous cherchez (python &lt; v3.0) :</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has_key</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"name"</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700080"/>
                </a:solidFill>
                <a:highlight>
                  <a:schemeClr val="lt1"/>
                </a:highlight>
                <a:latin typeface="Roboto Mono"/>
                <a:ea typeface="Roboto Mono"/>
                <a:cs typeface="Roboto Mono"/>
                <a:sym typeface="Roboto Mono"/>
              </a:rPr>
              <a:t>True</a:t>
            </a:r>
            <a:endParaRPr b="1">
              <a:solidFill>
                <a:srgbClr val="700080"/>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b="1">
              <a:solidFill>
                <a:srgbClr val="700080"/>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Sinon utiliser simplement </a:t>
            </a:r>
            <a:r>
              <a:rPr b="1" lang="fr">
                <a:solidFill>
                  <a:srgbClr val="396BDC"/>
                </a:solidFill>
                <a:highlight>
                  <a:schemeClr val="lt1"/>
                </a:highlight>
                <a:latin typeface="Maven Pro"/>
                <a:ea typeface="Maven Pro"/>
                <a:cs typeface="Maven Pro"/>
                <a:sym typeface="Maven Pro"/>
              </a:rPr>
              <a:t>in</a:t>
            </a:r>
            <a:r>
              <a:rPr lang="fr">
                <a:solidFill>
                  <a:srgbClr val="396BDC"/>
                </a:solidFill>
                <a:highlight>
                  <a:schemeClr val="lt1"/>
                </a:highlight>
                <a:latin typeface="Maven Pro"/>
                <a:ea typeface="Maven Pro"/>
                <a:cs typeface="Maven Pro"/>
                <a:sym typeface="Maven Pro"/>
              </a:rPr>
              <a:t> pour les versions à partir de 3.0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"name" </a:t>
            </a:r>
            <a:r>
              <a:rPr lang="fr">
                <a:solidFill>
                  <a:srgbClr val="572000"/>
                </a:solidFill>
                <a:highlight>
                  <a:schemeClr val="lt1"/>
                </a:highlight>
                <a:latin typeface="Roboto Mono"/>
                <a:ea typeface="Roboto Mono"/>
                <a:cs typeface="Roboto Mono"/>
                <a:sym typeface="Roboto Mono"/>
              </a:rPr>
              <a:t>in </a:t>
            </a:r>
            <a:r>
              <a:rPr lang="fr">
                <a:solidFill>
                  <a:srgbClr val="1AB1CD"/>
                </a:solidFill>
                <a:highlight>
                  <a:schemeClr val="lt1"/>
                </a:highlight>
                <a:latin typeface="Roboto Mono"/>
                <a:ea typeface="Roboto Mono"/>
                <a:cs typeface="Roboto Mono"/>
                <a:sym typeface="Roboto Mono"/>
              </a:rPr>
              <a:t>data</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700080"/>
                </a:solidFill>
                <a:highlight>
                  <a:schemeClr val="lt1"/>
                </a:highlight>
                <a:latin typeface="Roboto Mono"/>
                <a:ea typeface="Roboto Mono"/>
                <a:cs typeface="Roboto Mono"/>
                <a:sym typeface="Roboto Mono"/>
              </a:rPr>
              <a:t>True</a:t>
            </a:r>
            <a:endParaRPr sz="2400">
              <a:solidFill>
                <a:srgbClr val="2263F5"/>
              </a:solidFill>
              <a:latin typeface="Maven Pro"/>
              <a:ea typeface="Maven Pro"/>
              <a:cs typeface="Maven Pro"/>
              <a:sym typeface="Maven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p38"/>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supprimer une entrée ?</a:t>
            </a:r>
            <a:endParaRPr sz="2400">
              <a:solidFill>
                <a:srgbClr val="2263F5"/>
              </a:solidFill>
            </a:endParaRPr>
          </a:p>
        </p:txBody>
      </p:sp>
      <p:sp>
        <p:nvSpPr>
          <p:cNvPr id="214" name="Google Shape;214;p38"/>
          <p:cNvSpPr txBox="1"/>
          <p:nvPr/>
        </p:nvSpPr>
        <p:spPr>
          <a:xfrm>
            <a:off x="627725" y="837575"/>
            <a:ext cx="7641300" cy="1411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Il est possible de supprimer une entrée en indiquant sa clé, comme pour les listes:</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del</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"nom"</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'prenom'</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'Bruce'</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p:txBody>
      </p:sp>
      <p:sp>
        <p:nvSpPr>
          <p:cNvPr id="215" name="Google Shape;215;p38"/>
          <p:cNvSpPr txBox="1"/>
          <p:nvPr/>
        </p:nvSpPr>
        <p:spPr>
          <a:xfrm>
            <a:off x="679350" y="2065050"/>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récupérer les clés ?</a:t>
            </a:r>
            <a:endParaRPr sz="2400">
              <a:solidFill>
                <a:srgbClr val="2263F5"/>
              </a:solidFill>
            </a:endParaRPr>
          </a:p>
        </p:txBody>
      </p:sp>
      <p:sp>
        <p:nvSpPr>
          <p:cNvPr id="216" name="Google Shape;216;p38"/>
          <p:cNvSpPr txBox="1"/>
          <p:nvPr/>
        </p:nvSpPr>
        <p:spPr>
          <a:xfrm>
            <a:off x="679350" y="2545350"/>
            <a:ext cx="7641300" cy="2249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récupérer les clés on utilise la méthode keys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fiche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"nom"</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"Banner"</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"prenom"</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"Bruce"</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for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cle</a:t>
            </a:r>
            <a:r>
              <a:rPr lang="fr">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in</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fiche</a:t>
            </a:r>
            <a:r>
              <a:rPr lang="fr">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keys</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cle</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nom</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AB1CD"/>
                </a:solidFill>
                <a:highlight>
                  <a:schemeClr val="lt1"/>
                </a:highlight>
                <a:latin typeface="Roboto Mono"/>
                <a:ea typeface="Roboto Mono"/>
                <a:cs typeface="Roboto Mono"/>
                <a:sym typeface="Roboto Mono"/>
              </a:rPr>
              <a:t>prenom</a:t>
            </a:r>
            <a:endParaRPr>
              <a:solidFill>
                <a:srgbClr val="1AB1CD"/>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0" name="Shape 220"/>
        <p:cNvGrpSpPr/>
        <p:nvPr/>
      </p:nvGrpSpPr>
      <p:grpSpPr>
        <a:xfrm>
          <a:off x="0" y="0"/>
          <a:ext cx="0" cy="0"/>
          <a:chOff x="0" y="0"/>
          <a:chExt cx="0" cy="0"/>
        </a:xfrm>
      </p:grpSpPr>
      <p:sp>
        <p:nvSpPr>
          <p:cNvPr id="221" name="Google Shape;221;p39"/>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créer une copie indépendante ?</a:t>
            </a:r>
            <a:endParaRPr sz="2400">
              <a:solidFill>
                <a:srgbClr val="2263F5"/>
              </a:solidFill>
            </a:endParaRPr>
          </a:p>
        </p:txBody>
      </p:sp>
      <p:sp>
        <p:nvSpPr>
          <p:cNvPr id="222" name="Google Shape;222;p39"/>
          <p:cNvSpPr txBox="1"/>
          <p:nvPr/>
        </p:nvSpPr>
        <p:spPr>
          <a:xfrm>
            <a:off x="627725" y="837575"/>
            <a:ext cx="7641300" cy="1411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Comme pour toute variable, vous ne pouvez pas copier un dictionnaire en faisant dic1 = dic2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"k1"</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"Bruce"</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"k2"</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"Banner"</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"k1"</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"Hulk"</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e</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'k2'</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'Banner'</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'k1'</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'Hulk'</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créer une copie indépendante vous pouvez utiliser la méthode </a:t>
            </a:r>
            <a:r>
              <a:rPr b="1" lang="fr">
                <a:solidFill>
                  <a:srgbClr val="396BDC"/>
                </a:solidFill>
                <a:highlight>
                  <a:schemeClr val="lt1"/>
                </a:highlight>
                <a:latin typeface="Maven Pro"/>
                <a:ea typeface="Maven Pro"/>
                <a:cs typeface="Maven Pro"/>
                <a:sym typeface="Maven Pro"/>
              </a:rPr>
              <a:t>copy </a:t>
            </a:r>
            <a:r>
              <a:rPr lang="fr">
                <a:solidFill>
                  <a:srgbClr val="396BDC"/>
                </a:solidFill>
                <a:highlight>
                  <a:schemeClr val="lt1"/>
                </a:highlight>
                <a:latin typeface="Maven Pro"/>
                <a:ea typeface="Maven Pro"/>
                <a:cs typeface="Maven Pro"/>
                <a:sym typeface="Maven Pro"/>
              </a:rPr>
              <a:t>:</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"k1"</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"Bruce"</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"k2"</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"Banner"</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
            </a:r>
            <a:r>
              <a:rPr lang="fr">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copy</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"k1"</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"Hulk"</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e</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'k2'</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'Banner'</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'k1'</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'Bruce'</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6" name="Shape 226"/>
        <p:cNvGrpSpPr/>
        <p:nvPr/>
      </p:nvGrpSpPr>
      <p:grpSpPr>
        <a:xfrm>
          <a:off x="0" y="0"/>
          <a:ext cx="0" cy="0"/>
          <a:chOff x="0" y="0"/>
          <a:chExt cx="0" cy="0"/>
        </a:xfrm>
      </p:grpSpPr>
      <p:sp>
        <p:nvSpPr>
          <p:cNvPr id="227" name="Google Shape;227;p40"/>
          <p:cNvSpPr txBox="1"/>
          <p:nvPr/>
        </p:nvSpPr>
        <p:spPr>
          <a:xfrm>
            <a:off x="627725" y="357275"/>
            <a:ext cx="77853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fr" sz="2400">
                <a:solidFill>
                  <a:srgbClr val="2263F5"/>
                </a:solidFill>
                <a:latin typeface="Maven Pro"/>
                <a:ea typeface="Maven Pro"/>
                <a:cs typeface="Maven Pro"/>
                <a:sym typeface="Maven Pro"/>
              </a:rPr>
              <a:t>Les Dictionnaires : </a:t>
            </a:r>
            <a:r>
              <a:rPr lang="fr" sz="2400">
                <a:solidFill>
                  <a:srgbClr val="2263F5"/>
                </a:solidFill>
                <a:latin typeface="Maven Pro"/>
                <a:ea typeface="Maven Pro"/>
                <a:cs typeface="Maven Pro"/>
                <a:sym typeface="Maven Pro"/>
              </a:rPr>
              <a:t>comment fusionner ?</a:t>
            </a:r>
            <a:endParaRPr sz="2400">
              <a:solidFill>
                <a:srgbClr val="2263F5"/>
              </a:solidFill>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La méthode </a:t>
            </a:r>
            <a:r>
              <a:rPr b="1" lang="fr">
                <a:solidFill>
                  <a:srgbClr val="396BDC"/>
                </a:solidFill>
                <a:highlight>
                  <a:schemeClr val="lt1"/>
                </a:highlight>
                <a:latin typeface="Maven Pro"/>
                <a:ea typeface="Maven Pro"/>
                <a:cs typeface="Maven Pro"/>
                <a:sym typeface="Maven Pro"/>
              </a:rPr>
              <a:t>update </a:t>
            </a:r>
            <a:r>
              <a:rPr lang="fr">
                <a:solidFill>
                  <a:srgbClr val="396BDC"/>
                </a:solidFill>
                <a:highlight>
                  <a:schemeClr val="lt1"/>
                </a:highlight>
                <a:latin typeface="Maven Pro"/>
                <a:ea typeface="Maven Pro"/>
                <a:cs typeface="Maven Pro"/>
                <a:sym typeface="Maven Pro"/>
              </a:rPr>
              <a:t>permet de fusionner deux dictionnaires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'nom'</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'Banner'</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'prenom'</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'bruce'</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b="1">
              <a:solidFill>
                <a:srgbClr val="EE11FF"/>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update</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'nom'</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'Banner'</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'prenom'</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'Bruce'</a:t>
            </a:r>
            <a:r>
              <a:rPr lang="fr">
                <a:solidFill>
                  <a:schemeClr val="dk1"/>
                </a:solidFill>
                <a:highlight>
                  <a:schemeClr val="lt1"/>
                </a:highlight>
                <a:latin typeface="Roboto Mono"/>
                <a:ea typeface="Roboto Mono"/>
                <a:cs typeface="Roboto Mono"/>
                <a:sym typeface="Roboto Mono"/>
              </a:rPr>
              <a:t>}</a:t>
            </a:r>
            <a:endParaRPr sz="2400">
              <a:solidFill>
                <a:srgbClr val="2263F5"/>
              </a:solidFill>
              <a:latin typeface="Maven Pro"/>
              <a:ea typeface="Maven Pro"/>
              <a:cs typeface="Maven Pro"/>
              <a:sym typeface="Maven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1" name="Shape 231"/>
        <p:cNvGrpSpPr/>
        <p:nvPr/>
      </p:nvGrpSpPr>
      <p:grpSpPr>
        <a:xfrm>
          <a:off x="0" y="0"/>
          <a:ext cx="0" cy="0"/>
          <a:chOff x="0" y="0"/>
          <a:chExt cx="0" cy="0"/>
        </a:xfrm>
      </p:grpSpPr>
      <p:sp>
        <p:nvSpPr>
          <p:cNvPr id="232" name="Google Shape;232;p41"/>
          <p:cNvSpPr/>
          <p:nvPr/>
        </p:nvSpPr>
        <p:spPr>
          <a:xfrm>
            <a:off x="4408425" y="7800"/>
            <a:ext cx="4735500" cy="5143500"/>
          </a:xfrm>
          <a:prstGeom prst="rect">
            <a:avLst/>
          </a:prstGeom>
          <a:gradFill>
            <a:gsLst>
              <a:gs pos="0">
                <a:srgbClr val="396BDC"/>
              </a:gs>
              <a:gs pos="100000">
                <a:srgbClr val="5459E5"/>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1"/>
          <p:cNvSpPr txBox="1"/>
          <p:nvPr>
            <p:ph type="ctrTitle"/>
          </p:nvPr>
        </p:nvSpPr>
        <p:spPr>
          <a:xfrm>
            <a:off x="4408425" y="885825"/>
            <a:ext cx="4735500" cy="3361800"/>
          </a:xfrm>
          <a:prstGeom prst="rect">
            <a:avLst/>
          </a:prstGeom>
        </p:spPr>
        <p:txBody>
          <a:bodyPr anchorCtr="0" anchor="ctr" bIns="91425" lIns="91425" spcFirstLastPara="1" rIns="91425" wrap="square" tIns="91425">
            <a:normAutofit/>
          </a:bodyPr>
          <a:lstStyle/>
          <a:p>
            <a:pPr indent="0" lvl="0" marL="360000" marR="360000" rtl="0" algn="l">
              <a:lnSpc>
                <a:spcPct val="80000"/>
              </a:lnSpc>
              <a:spcBef>
                <a:spcPts val="0"/>
              </a:spcBef>
              <a:spcAft>
                <a:spcPts val="0"/>
              </a:spcAft>
              <a:buNone/>
            </a:pPr>
            <a:r>
              <a:rPr b="1" lang="fr" sz="2800">
                <a:solidFill>
                  <a:schemeClr val="lt1"/>
                </a:solidFill>
                <a:latin typeface="Maven Pro"/>
                <a:ea typeface="Maven Pro"/>
                <a:cs typeface="Maven Pro"/>
                <a:sym typeface="Maven Pro"/>
              </a:rPr>
              <a:t>Les boucles</a:t>
            </a:r>
            <a:endParaRPr b="1" sz="2800">
              <a:solidFill>
                <a:schemeClr val="lt1"/>
              </a:solidFill>
              <a:latin typeface="Maven Pro"/>
              <a:ea typeface="Maven Pro"/>
              <a:cs typeface="Maven Pro"/>
              <a:sym typeface="Maven Pro"/>
            </a:endParaRPr>
          </a:p>
        </p:txBody>
      </p:sp>
      <p:pic>
        <p:nvPicPr>
          <p:cNvPr id="234" name="Google Shape;234;p41"/>
          <p:cNvPicPr preferRelativeResize="0"/>
          <p:nvPr/>
        </p:nvPicPr>
        <p:blipFill rotWithShape="1">
          <a:blip r:embed="rId3">
            <a:alphaModFix/>
          </a:blip>
          <a:srcRect b="0" l="0" r="0" t="0"/>
          <a:stretch/>
        </p:blipFill>
        <p:spPr>
          <a:xfrm>
            <a:off x="1147100" y="1614311"/>
            <a:ext cx="1914900" cy="191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9" name="Shape 79"/>
        <p:cNvGrpSpPr/>
        <p:nvPr/>
      </p:nvGrpSpPr>
      <p:grpSpPr>
        <a:xfrm>
          <a:off x="0" y="0"/>
          <a:ext cx="0" cy="0"/>
          <a:chOff x="0" y="0"/>
          <a:chExt cx="0" cy="0"/>
        </a:xfrm>
      </p:grpSpPr>
      <p:sp>
        <p:nvSpPr>
          <p:cNvPr id="80" name="Google Shape;80;p15"/>
          <p:cNvSpPr txBox="1"/>
          <p:nvPr/>
        </p:nvSpPr>
        <p:spPr>
          <a:xfrm>
            <a:off x="627725" y="357275"/>
            <a:ext cx="80454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a:t>
            </a:r>
            <a:endParaRPr sz="2400">
              <a:solidFill>
                <a:srgbClr val="2263F5"/>
              </a:solidFill>
            </a:endParaRPr>
          </a:p>
        </p:txBody>
      </p:sp>
      <p:sp>
        <p:nvSpPr>
          <p:cNvPr id="81" name="Google Shape;81;p15"/>
          <p:cNvSpPr txBox="1"/>
          <p:nvPr/>
        </p:nvSpPr>
        <p:spPr>
          <a:xfrm>
            <a:off x="627725" y="989975"/>
            <a:ext cx="8265900" cy="3632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En Python, </a:t>
            </a:r>
            <a:r>
              <a:rPr b="1" lang="fr">
                <a:solidFill>
                  <a:srgbClr val="396BDC"/>
                </a:solidFill>
                <a:highlight>
                  <a:schemeClr val="lt1"/>
                </a:highlight>
                <a:latin typeface="Maven Pro"/>
                <a:ea typeface="Maven Pro"/>
                <a:cs typeface="Maven Pro"/>
                <a:sym typeface="Maven Pro"/>
              </a:rPr>
              <a:t>les listes sont des structures de données très flexibles et polyvalentes.</a:t>
            </a:r>
            <a:r>
              <a:rPr lang="fr">
                <a:solidFill>
                  <a:srgbClr val="396BDC"/>
                </a:solidFill>
                <a:highlight>
                  <a:schemeClr val="lt1"/>
                </a:highlight>
                <a:latin typeface="Maven Pro"/>
                <a:ea typeface="Maven Pro"/>
                <a:cs typeface="Maven Pro"/>
                <a:sym typeface="Maven Pro"/>
              </a:rPr>
              <a:t>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C’est un des 4 types de données qui servent à regrouper un ensemble de données.</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Voici quelques opérations courantes que vous pouvez effectuer sur les listes en Python.</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Pour créer une liste, rien de plus simple: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Vous pouvez voir le contenu de la liste en l'appelant comme ceci:</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endParaRPr b="1">
              <a:solidFill>
                <a:srgbClr val="EE11FF"/>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	</a:t>
            </a:r>
            <a:r>
              <a:rPr lang="fr">
                <a:solidFill>
                  <a:schemeClr val="dk1"/>
                </a:solidFill>
                <a:highlight>
                  <a:schemeClr val="lt1"/>
                </a:highlight>
                <a:latin typeface="Roboto Mono"/>
                <a:ea typeface="Roboto Mono"/>
                <a:cs typeface="Roboto Mono"/>
                <a:sym typeface="Roboto Mono"/>
              </a:rPr>
              <a:t>[]</a:t>
            </a:r>
            <a:endParaRPr b="1">
              <a:solidFill>
                <a:srgbClr val="EE11FF"/>
              </a:solidFill>
              <a:highlight>
                <a:schemeClr val="lt1"/>
              </a:highlight>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8" name="Shape 238"/>
        <p:cNvGrpSpPr/>
        <p:nvPr/>
      </p:nvGrpSpPr>
      <p:grpSpPr>
        <a:xfrm>
          <a:off x="0" y="0"/>
          <a:ext cx="0" cy="0"/>
          <a:chOff x="0" y="0"/>
          <a:chExt cx="0" cy="0"/>
        </a:xfrm>
      </p:grpSpPr>
      <p:sp>
        <p:nvSpPr>
          <p:cNvPr id="239" name="Google Shape;239;p42"/>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boucles : </a:t>
            </a:r>
            <a:r>
              <a:rPr lang="fr" sz="2400">
                <a:solidFill>
                  <a:srgbClr val="2263F5"/>
                </a:solidFill>
                <a:latin typeface="Maven Pro"/>
                <a:ea typeface="Maven Pro"/>
                <a:cs typeface="Maven Pro"/>
                <a:sym typeface="Maven Pro"/>
              </a:rPr>
              <a:t>Introduction</a:t>
            </a:r>
            <a:endParaRPr sz="2400">
              <a:solidFill>
                <a:srgbClr val="2263F5"/>
              </a:solidFill>
            </a:endParaRPr>
          </a:p>
        </p:txBody>
      </p:sp>
      <p:sp>
        <p:nvSpPr>
          <p:cNvPr id="240" name="Google Shape;240;p42"/>
          <p:cNvSpPr txBox="1"/>
          <p:nvPr/>
        </p:nvSpPr>
        <p:spPr>
          <a:xfrm>
            <a:off x="627725" y="837575"/>
            <a:ext cx="4542900" cy="3912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En programmation, une boucle est une structure qui permet d'exécuter un ensemble d'instructions de manière répétée tant qu'une condition spécifiée est vraie. En Python, on utilise généralement deux types de boucles : la boucle </a:t>
            </a:r>
            <a:r>
              <a:rPr b="1" lang="fr">
                <a:solidFill>
                  <a:srgbClr val="396BDC"/>
                </a:solidFill>
                <a:highlight>
                  <a:schemeClr val="lt1"/>
                </a:highlight>
                <a:latin typeface="Maven Pro"/>
                <a:ea typeface="Maven Pro"/>
                <a:cs typeface="Maven Pro"/>
                <a:sym typeface="Maven Pro"/>
              </a:rPr>
              <a:t>"for"</a:t>
            </a:r>
            <a:r>
              <a:rPr lang="fr">
                <a:solidFill>
                  <a:srgbClr val="396BDC"/>
                </a:solidFill>
                <a:highlight>
                  <a:schemeClr val="lt1"/>
                </a:highlight>
                <a:latin typeface="Maven Pro"/>
                <a:ea typeface="Maven Pro"/>
                <a:cs typeface="Maven Pro"/>
                <a:sym typeface="Maven Pro"/>
              </a:rPr>
              <a:t> et la boucle </a:t>
            </a:r>
            <a:r>
              <a:rPr b="1" lang="fr">
                <a:solidFill>
                  <a:srgbClr val="396BDC"/>
                </a:solidFill>
                <a:highlight>
                  <a:schemeClr val="lt1"/>
                </a:highlight>
                <a:latin typeface="Maven Pro"/>
                <a:ea typeface="Maven Pro"/>
                <a:cs typeface="Maven Pro"/>
                <a:sym typeface="Maven Pro"/>
              </a:rPr>
              <a:t>"while"</a:t>
            </a:r>
            <a:r>
              <a:rPr lang="fr">
                <a:solidFill>
                  <a:srgbClr val="396BDC"/>
                </a:solidFill>
                <a:highlight>
                  <a:schemeClr val="lt1"/>
                </a:highlight>
                <a:latin typeface="Maven Pro"/>
                <a:ea typeface="Maven Pro"/>
                <a:cs typeface="Maven Pro"/>
                <a:sym typeface="Maven Pro"/>
              </a:rPr>
              <a:t>.</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Les boucles permettent de répéter des actions simplement et rapidement. Une boucle peut être vue comme une version informatique de </a:t>
            </a:r>
            <a:r>
              <a:rPr b="1" lang="fr">
                <a:solidFill>
                  <a:srgbClr val="396BDC"/>
                </a:solidFill>
                <a:highlight>
                  <a:schemeClr val="lt1"/>
                </a:highlight>
                <a:latin typeface="Maven Pro"/>
                <a:ea typeface="Maven Pro"/>
                <a:cs typeface="Maven Pro"/>
                <a:sym typeface="Maven Pro"/>
              </a:rPr>
              <a:t>« faire X fois quelque chose »</a:t>
            </a:r>
            <a:r>
              <a:rPr lang="fr">
                <a:solidFill>
                  <a:srgbClr val="396BDC"/>
                </a:solidFill>
                <a:highlight>
                  <a:schemeClr val="lt1"/>
                </a:highlight>
                <a:latin typeface="Maven Pro"/>
                <a:ea typeface="Maven Pro"/>
                <a:cs typeface="Maven Pro"/>
                <a:sym typeface="Maven Pro"/>
              </a:rPr>
              <a:t>.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Il y a </a:t>
            </a:r>
            <a:r>
              <a:rPr b="1" lang="fr">
                <a:solidFill>
                  <a:srgbClr val="396BDC"/>
                </a:solidFill>
                <a:highlight>
                  <a:schemeClr val="lt1"/>
                </a:highlight>
                <a:latin typeface="Maven Pro"/>
                <a:ea typeface="Maven Pro"/>
                <a:cs typeface="Maven Pro"/>
                <a:sym typeface="Maven Pro"/>
              </a:rPr>
              <a:t>différents types de boucles</a:t>
            </a:r>
            <a:r>
              <a:rPr lang="fr">
                <a:solidFill>
                  <a:srgbClr val="396BDC"/>
                </a:solidFill>
                <a:highlight>
                  <a:schemeClr val="lt1"/>
                </a:highlight>
                <a:latin typeface="Maven Pro"/>
                <a:ea typeface="Maven Pro"/>
                <a:cs typeface="Maven Pro"/>
                <a:sym typeface="Maven Pro"/>
              </a:rPr>
              <a:t> mais </a:t>
            </a:r>
            <a:r>
              <a:rPr b="1" lang="fr">
                <a:solidFill>
                  <a:srgbClr val="396BDC"/>
                </a:solidFill>
                <a:highlight>
                  <a:schemeClr val="lt1"/>
                </a:highlight>
                <a:latin typeface="Maven Pro"/>
                <a:ea typeface="Maven Pro"/>
                <a:cs typeface="Maven Pro"/>
                <a:sym typeface="Maven Pro"/>
              </a:rPr>
              <a:t>elles se ressemblent toutes au sens où elles répètent</a:t>
            </a:r>
            <a:r>
              <a:rPr lang="fr">
                <a:solidFill>
                  <a:srgbClr val="396BDC"/>
                </a:solidFill>
                <a:highlight>
                  <a:schemeClr val="lt1"/>
                </a:highlight>
                <a:latin typeface="Maven Pro"/>
                <a:ea typeface="Maven Pro"/>
                <a:cs typeface="Maven Pro"/>
                <a:sym typeface="Maven Pro"/>
              </a:rPr>
              <a:t> </a:t>
            </a:r>
            <a:r>
              <a:rPr b="1" lang="fr">
                <a:solidFill>
                  <a:srgbClr val="396BDC"/>
                </a:solidFill>
                <a:highlight>
                  <a:schemeClr val="lt1"/>
                </a:highlight>
                <a:latin typeface="Maven Pro"/>
                <a:ea typeface="Maven Pro"/>
                <a:cs typeface="Maven Pro"/>
                <a:sym typeface="Maven Pro"/>
              </a:rPr>
              <a:t>une action</a:t>
            </a:r>
            <a:r>
              <a:rPr lang="fr">
                <a:solidFill>
                  <a:srgbClr val="396BDC"/>
                </a:solidFill>
                <a:highlight>
                  <a:schemeClr val="lt1"/>
                </a:highlight>
                <a:latin typeface="Maven Pro"/>
                <a:ea typeface="Maven Pro"/>
                <a:cs typeface="Maven Pro"/>
                <a:sym typeface="Maven Pro"/>
              </a:rPr>
              <a:t> un certain nombre de fois.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Les différents types de boucles permettent d'utiliser différentes façon de commencer et de terminer une boucle. </a:t>
            </a:r>
            <a:r>
              <a:rPr b="1" lang="fr">
                <a:solidFill>
                  <a:srgbClr val="396BDC"/>
                </a:solidFill>
                <a:highlight>
                  <a:schemeClr val="lt1"/>
                </a:highlight>
                <a:latin typeface="Maven Pro"/>
                <a:ea typeface="Maven Pro"/>
                <a:cs typeface="Maven Pro"/>
                <a:sym typeface="Maven Pro"/>
              </a:rPr>
              <a:t>Chaque type de boucle pourra être utilisé en fonction de la situation</a:t>
            </a:r>
            <a:r>
              <a:rPr lang="fr">
                <a:solidFill>
                  <a:srgbClr val="396BDC"/>
                </a:solidFill>
                <a:highlight>
                  <a:schemeClr val="lt1"/>
                </a:highlight>
                <a:latin typeface="Maven Pro"/>
                <a:ea typeface="Maven Pro"/>
                <a:cs typeface="Maven Pro"/>
                <a:sym typeface="Maven Pro"/>
              </a:rPr>
              <a:t> et du problème que l'on cherche à résoudre.</a:t>
            </a:r>
            <a:endParaRPr>
              <a:solidFill>
                <a:srgbClr val="396BDC"/>
              </a:solidFill>
              <a:highlight>
                <a:schemeClr val="lt1"/>
              </a:highlight>
              <a:latin typeface="Maven Pro"/>
              <a:ea typeface="Maven Pro"/>
              <a:cs typeface="Maven Pro"/>
              <a:sym typeface="Maven Pro"/>
            </a:endParaRPr>
          </a:p>
        </p:txBody>
      </p:sp>
      <p:pic>
        <p:nvPicPr>
          <p:cNvPr id="241" name="Google Shape;241;p42"/>
          <p:cNvPicPr preferRelativeResize="0"/>
          <p:nvPr/>
        </p:nvPicPr>
        <p:blipFill rotWithShape="1">
          <a:blip r:embed="rId3">
            <a:alphaModFix/>
          </a:blip>
          <a:srcRect b="0" l="0" r="0" t="0"/>
          <a:stretch/>
        </p:blipFill>
        <p:spPr>
          <a:xfrm>
            <a:off x="6206900" y="1614324"/>
            <a:ext cx="1914900" cy="1914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5" name="Shape 245"/>
        <p:cNvGrpSpPr/>
        <p:nvPr/>
      </p:nvGrpSpPr>
      <p:grpSpPr>
        <a:xfrm>
          <a:off x="0" y="0"/>
          <a:ext cx="0" cy="0"/>
          <a:chOff x="0" y="0"/>
          <a:chExt cx="0" cy="0"/>
        </a:xfrm>
      </p:grpSpPr>
      <p:sp>
        <p:nvSpPr>
          <p:cNvPr id="246" name="Google Shape;246;p43"/>
          <p:cNvSpPr txBox="1"/>
          <p:nvPr/>
        </p:nvSpPr>
        <p:spPr>
          <a:xfrm>
            <a:off x="627725" y="585875"/>
            <a:ext cx="76644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boucles</a:t>
            </a:r>
            <a:endParaRPr sz="2400">
              <a:solidFill>
                <a:srgbClr val="2263F5"/>
              </a:solidFill>
            </a:endParaRPr>
          </a:p>
        </p:txBody>
      </p:sp>
      <p:sp>
        <p:nvSpPr>
          <p:cNvPr id="247" name="Google Shape;247;p43"/>
          <p:cNvSpPr txBox="1"/>
          <p:nvPr/>
        </p:nvSpPr>
        <p:spPr>
          <a:xfrm>
            <a:off x="627725" y="1218575"/>
            <a:ext cx="7606500" cy="363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None/>
            </a:pPr>
            <a:r>
              <a:rPr b="1" lang="fr">
                <a:solidFill>
                  <a:srgbClr val="396BDC"/>
                </a:solidFill>
                <a:latin typeface="Maven Pro"/>
                <a:ea typeface="Maven Pro"/>
                <a:cs typeface="Maven Pro"/>
                <a:sym typeface="Maven Pro"/>
              </a:rPr>
              <a:t>Voici un exemple simple d'utilisation d'une boucle en pseudo-code :</a:t>
            </a:r>
            <a:r>
              <a:rPr b="1" lang="fr">
                <a:solidFill>
                  <a:srgbClr val="A01010"/>
                </a:solidFill>
                <a:latin typeface="Maven Pro"/>
                <a:ea typeface="Maven Pro"/>
                <a:cs typeface="Maven Pro"/>
                <a:sym typeface="Maven Pro"/>
              </a:rPr>
              <a:t> </a:t>
            </a:r>
            <a:endParaRPr b="1">
              <a:solidFill>
                <a:srgbClr val="A01010"/>
              </a:solidFill>
              <a:latin typeface="Maven Pro"/>
              <a:ea typeface="Maven Pro"/>
              <a:cs typeface="Maven Pro"/>
              <a:sym typeface="Maven Pro"/>
            </a:endParaRPr>
          </a:p>
          <a:p>
            <a:pPr indent="0" lvl="0" marL="0" marR="0" rtl="0" algn="l">
              <a:lnSpc>
                <a:spcPct val="80000"/>
              </a:lnSpc>
              <a:spcBef>
                <a:spcPts val="0"/>
              </a:spcBef>
              <a:spcAft>
                <a:spcPts val="0"/>
              </a:spcAft>
              <a:buNone/>
            </a:pPr>
            <a:r>
              <a:t/>
            </a:r>
            <a:endParaRPr b="1">
              <a:solidFill>
                <a:srgbClr val="A01010"/>
              </a:solidFill>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VARIABLES</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tab EST_DU_TYPE LISTE</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i EST_DU_TYPE NOMBRE</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DEBUT_ALGORITHME</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tab[1] PREND_LA_VALEUR </a:t>
            </a:r>
            <a:r>
              <a:rPr lang="fr" sz="1100">
                <a:solidFill>
                  <a:srgbClr val="106040"/>
                </a:solidFill>
                <a:latin typeface="Roboto Mono"/>
                <a:ea typeface="Roboto Mono"/>
                <a:cs typeface="Roboto Mono"/>
                <a:sym typeface="Roboto Mono"/>
              </a:rPr>
              <a:t>1</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tab[2] PREND_LA_VALEUR </a:t>
            </a:r>
            <a:r>
              <a:rPr lang="fr" sz="1100">
                <a:solidFill>
                  <a:srgbClr val="106040"/>
                </a:solidFill>
                <a:latin typeface="Roboto Mono"/>
                <a:ea typeface="Roboto Mono"/>
                <a:cs typeface="Roboto Mono"/>
                <a:sym typeface="Roboto Mono"/>
              </a:rPr>
              <a:t>5</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tab[3] PREND_LA_VALEUR </a:t>
            </a:r>
            <a:r>
              <a:rPr lang="fr" sz="1100">
                <a:solidFill>
                  <a:srgbClr val="106040"/>
                </a:solidFill>
                <a:latin typeface="Roboto Mono"/>
                <a:ea typeface="Roboto Mono"/>
                <a:cs typeface="Roboto Mono"/>
                <a:sym typeface="Roboto Mono"/>
              </a:rPr>
              <a:t>2</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POUR i ALLANT_DE </a:t>
            </a:r>
            <a:r>
              <a:rPr lang="fr" sz="1100">
                <a:solidFill>
                  <a:srgbClr val="106040"/>
                </a:solidFill>
                <a:latin typeface="Roboto Mono"/>
                <a:ea typeface="Roboto Mono"/>
                <a:cs typeface="Roboto Mono"/>
                <a:sym typeface="Roboto Mono"/>
              </a:rPr>
              <a:t>1</a:t>
            </a:r>
            <a:r>
              <a:rPr lang="fr" sz="1100">
                <a:latin typeface="Roboto Mono"/>
                <a:ea typeface="Roboto Mono"/>
                <a:cs typeface="Roboto Mono"/>
                <a:sym typeface="Roboto Mono"/>
              </a:rPr>
              <a:t> A </a:t>
            </a:r>
            <a:r>
              <a:rPr lang="fr" sz="1100">
                <a:solidFill>
                  <a:srgbClr val="106040"/>
                </a:solidFill>
                <a:latin typeface="Roboto Mono"/>
                <a:ea typeface="Roboto Mono"/>
                <a:cs typeface="Roboto Mono"/>
                <a:sym typeface="Roboto Mono"/>
              </a:rPr>
              <a:t>3</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DEBUT_POUR</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AFFICHER* tab[i]</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   FIN_POUR</a:t>
            </a:r>
            <a:endParaRPr sz="11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fr" sz="1100">
                <a:latin typeface="Roboto Mono"/>
                <a:ea typeface="Roboto Mono"/>
                <a:cs typeface="Roboto Mono"/>
                <a:sym typeface="Roboto Mono"/>
              </a:rPr>
              <a:t>FIN_ALGORITHME</a:t>
            </a:r>
            <a:endParaRPr>
              <a:solidFill>
                <a:srgbClr val="396BDC"/>
              </a:solidFill>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1" name="Shape 251"/>
        <p:cNvGrpSpPr/>
        <p:nvPr/>
      </p:nvGrpSpPr>
      <p:grpSpPr>
        <a:xfrm>
          <a:off x="0" y="0"/>
          <a:ext cx="0" cy="0"/>
          <a:chOff x="0" y="0"/>
          <a:chExt cx="0" cy="0"/>
        </a:xfrm>
      </p:grpSpPr>
      <p:sp>
        <p:nvSpPr>
          <p:cNvPr id="252" name="Google Shape;252;p44"/>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boucles : While</a:t>
            </a:r>
            <a:endParaRPr b="1" sz="2400">
              <a:solidFill>
                <a:srgbClr val="2263F5"/>
              </a:solidFill>
            </a:endParaRPr>
          </a:p>
        </p:txBody>
      </p:sp>
      <p:sp>
        <p:nvSpPr>
          <p:cNvPr id="253" name="Google Shape;253;p44"/>
          <p:cNvSpPr txBox="1"/>
          <p:nvPr/>
        </p:nvSpPr>
        <p:spPr>
          <a:xfrm>
            <a:off x="627725" y="837575"/>
            <a:ext cx="7785300" cy="4109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En anglais " while " signifie "Tant que". Pour créer une boucle , il faut donc utiliser ce mot clé suivi d'une indication qui dit quand la boucle s'arrête.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Un exemple sera plus parlant:</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On désire </a:t>
            </a:r>
            <a:r>
              <a:rPr b="1" lang="fr">
                <a:solidFill>
                  <a:srgbClr val="396BDC"/>
                </a:solidFill>
                <a:highlight>
                  <a:schemeClr val="lt1"/>
                </a:highlight>
                <a:latin typeface="Maven Pro"/>
                <a:ea typeface="Maven Pro"/>
                <a:cs typeface="Maven Pro"/>
                <a:sym typeface="Maven Pro"/>
              </a:rPr>
              <a:t>écrire 100 fois</a:t>
            </a:r>
            <a:r>
              <a:rPr lang="fr">
                <a:solidFill>
                  <a:srgbClr val="396BDC"/>
                </a:solidFill>
                <a:highlight>
                  <a:schemeClr val="lt1"/>
                </a:highlight>
                <a:latin typeface="Maven Pro"/>
                <a:ea typeface="Maven Pro"/>
                <a:cs typeface="Maven Pro"/>
                <a:sym typeface="Maven Pro"/>
              </a:rPr>
              <a:t> cette phrase: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"Je ne dois pas poser une question sans lever la main"</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396BDC"/>
                </a:solidFill>
                <a:highlight>
                  <a:schemeClr val="lt1"/>
                </a:highlight>
                <a:latin typeface="Maven Pro"/>
                <a:ea typeface="Maven Pro"/>
                <a:cs typeface="Maven Pro"/>
                <a:sym typeface="Maven Pro"/>
              </a:rPr>
              <a:t>Ecrire à la main prend beaucoup de temps et beaucoup de temps x 100</a:t>
            </a:r>
            <a:r>
              <a:rPr lang="fr">
                <a:solidFill>
                  <a:srgbClr val="396BDC"/>
                </a:solidFill>
                <a:highlight>
                  <a:schemeClr val="lt1"/>
                </a:highlight>
                <a:latin typeface="Maven Pro"/>
                <a:ea typeface="Maven Pro"/>
                <a:cs typeface="Maven Pro"/>
                <a:sym typeface="Maven Pro"/>
              </a:rPr>
              <a:t> c'est vraiment beaucoup de temps, et peu fiable, même pour les chanceux qui connaissent le copier-coller. Et un bon programmeur est toujours un peu fainéant et perfectionniste, il cherchera la manière la plus élégante de ne pas répéter du code.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0</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while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&lt;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100</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"Je ne dois pas poser une question sans lever la main"</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AB1CD"/>
                </a:solidFill>
                <a:highlight>
                  <a:schemeClr val="lt1"/>
                </a:highlight>
                <a:latin typeface="Roboto Mono"/>
                <a:ea typeface="Roboto Mono"/>
                <a:cs typeface="Roboto Mono"/>
                <a:sym typeface="Roboto Mono"/>
              </a:rPr>
              <a:t>Je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dois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pas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poser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une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question</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sans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lever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la</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main</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AB1CD"/>
                </a:solidFill>
                <a:highlight>
                  <a:schemeClr val="lt1"/>
                </a:highlight>
                <a:latin typeface="Roboto Mono"/>
                <a:ea typeface="Roboto Mono"/>
                <a:cs typeface="Roboto Mono"/>
                <a:sym typeface="Roboto Mono"/>
              </a:rPr>
              <a:t>Je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dois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pas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poser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une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question</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sans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lever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la</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main</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AB1CD"/>
                </a:solidFill>
                <a:highlight>
                  <a:schemeClr val="lt1"/>
                </a:highlight>
                <a:latin typeface="Roboto Mono"/>
                <a:ea typeface="Roboto Mono"/>
                <a:cs typeface="Roboto Mono"/>
                <a:sym typeface="Roboto Mono"/>
              </a:rPr>
              <a:t>Je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dois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pas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poser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une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question</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sans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lever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la</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main</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AB1CD"/>
                </a:solidFill>
                <a:highlight>
                  <a:schemeClr val="lt1"/>
                </a:highlight>
                <a:latin typeface="Roboto Mono"/>
                <a:ea typeface="Roboto Mono"/>
                <a:cs typeface="Roboto Mono"/>
                <a:sym typeface="Roboto Mono"/>
              </a:rPr>
              <a:t>Je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dois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pas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poser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une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question</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sans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lever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la</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main</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Je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dois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pas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poser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une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question</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sans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lever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la</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main</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Je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dois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pas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poser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une</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question</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sans</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lever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la</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main</a:t>
            </a:r>
            <a:endParaRPr>
              <a:highlight>
                <a:schemeClr val="lt1"/>
              </a:highlight>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p45"/>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boucles : For</a:t>
            </a:r>
            <a:endParaRPr b="1" sz="2400">
              <a:solidFill>
                <a:srgbClr val="2263F5"/>
              </a:solidFill>
            </a:endParaRPr>
          </a:p>
        </p:txBody>
      </p:sp>
      <p:sp>
        <p:nvSpPr>
          <p:cNvPr id="259" name="Google Shape;259;p45"/>
          <p:cNvSpPr txBox="1"/>
          <p:nvPr/>
        </p:nvSpPr>
        <p:spPr>
          <a:xfrm>
            <a:off x="627725" y="837575"/>
            <a:ext cx="7785300" cy="1591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La boucle for permet de </a:t>
            </a:r>
            <a:r>
              <a:rPr b="1" lang="fr">
                <a:solidFill>
                  <a:srgbClr val="396BDC"/>
                </a:solidFill>
                <a:highlight>
                  <a:schemeClr val="lt1"/>
                </a:highlight>
                <a:latin typeface="Maven Pro"/>
                <a:ea typeface="Maven Pro"/>
                <a:cs typeface="Maven Pro"/>
                <a:sym typeface="Maven Pro"/>
              </a:rPr>
              <a:t>faire des itérations sur un élément</a:t>
            </a:r>
            <a:r>
              <a:rPr lang="fr">
                <a:solidFill>
                  <a:srgbClr val="396BDC"/>
                </a:solidFill>
                <a:highlight>
                  <a:schemeClr val="lt1"/>
                </a:highlight>
                <a:latin typeface="Maven Pro"/>
                <a:ea typeface="Maven Pro"/>
                <a:cs typeface="Maven Pro"/>
                <a:sym typeface="Maven Pro"/>
              </a:rPr>
              <a:t>, comme une chaîne de caractères par exemple ou une liste, un </a:t>
            </a:r>
            <a:r>
              <a:rPr b="1" lang="fr">
                <a:solidFill>
                  <a:srgbClr val="396BDC"/>
                </a:solidFill>
                <a:highlight>
                  <a:schemeClr val="lt1"/>
                </a:highlight>
                <a:latin typeface="Maven Pro"/>
                <a:ea typeface="Maven Pro"/>
                <a:cs typeface="Maven Pro"/>
                <a:sym typeface="Maven Pro"/>
              </a:rPr>
              <a:t>tuple</a:t>
            </a:r>
            <a:r>
              <a:rPr lang="fr">
                <a:solidFill>
                  <a:srgbClr val="396BDC"/>
                </a:solidFill>
                <a:highlight>
                  <a:schemeClr val="lt1"/>
                </a:highlight>
                <a:latin typeface="Maven Pro"/>
                <a:ea typeface="Maven Pro"/>
                <a:cs typeface="Maven Pro"/>
                <a:sym typeface="Maven Pro"/>
              </a:rPr>
              <a:t>, un </a:t>
            </a:r>
            <a:r>
              <a:rPr b="1" lang="fr">
                <a:solidFill>
                  <a:srgbClr val="396BDC"/>
                </a:solidFill>
                <a:highlight>
                  <a:schemeClr val="lt1"/>
                </a:highlight>
                <a:latin typeface="Maven Pro"/>
                <a:ea typeface="Maven Pro"/>
                <a:cs typeface="Maven Pro"/>
                <a:sym typeface="Maven Pro"/>
              </a:rPr>
              <a:t>dictionnaire</a:t>
            </a:r>
            <a:r>
              <a:rPr lang="fr">
                <a:solidFill>
                  <a:srgbClr val="396BDC"/>
                </a:solidFill>
                <a:highlight>
                  <a:schemeClr val="lt1"/>
                </a:highlight>
                <a:latin typeface="Maven Pro"/>
                <a:ea typeface="Maven Pro"/>
                <a:cs typeface="Maven Pro"/>
                <a:sym typeface="Maven Pro"/>
              </a:rPr>
              <a:t>, un </a:t>
            </a:r>
            <a:r>
              <a:rPr b="1" lang="fr">
                <a:solidFill>
                  <a:srgbClr val="396BDC"/>
                </a:solidFill>
                <a:highlight>
                  <a:schemeClr val="lt1"/>
                </a:highlight>
                <a:latin typeface="Maven Pro"/>
                <a:ea typeface="Maven Pro"/>
                <a:cs typeface="Maven Pro"/>
                <a:sym typeface="Maven Pro"/>
              </a:rPr>
              <a:t>ensemble</a:t>
            </a:r>
            <a:r>
              <a:rPr lang="fr">
                <a:solidFill>
                  <a:srgbClr val="396BDC"/>
                </a:solidFill>
                <a:highlight>
                  <a:schemeClr val="lt1"/>
                </a:highlight>
                <a:latin typeface="Maven Pro"/>
                <a:ea typeface="Maven Pro"/>
                <a:cs typeface="Maven Pro"/>
                <a:sym typeface="Maven Pro"/>
              </a:rPr>
              <a:t> ou une </a:t>
            </a:r>
            <a:r>
              <a:rPr b="1" lang="fr">
                <a:solidFill>
                  <a:srgbClr val="396BDC"/>
                </a:solidFill>
                <a:highlight>
                  <a:schemeClr val="lt1"/>
                </a:highlight>
                <a:latin typeface="Maven Pro"/>
                <a:ea typeface="Maven Pro"/>
                <a:cs typeface="Maven Pro"/>
                <a:sym typeface="Maven Pro"/>
              </a:rPr>
              <a:t>chaîne</a:t>
            </a:r>
            <a:r>
              <a:rPr lang="fr">
                <a:solidFill>
                  <a:srgbClr val="396BDC"/>
                </a:solidFill>
                <a:highlight>
                  <a:schemeClr val="lt1"/>
                </a:highlight>
                <a:latin typeface="Maven Pro"/>
                <a:ea typeface="Maven Pro"/>
                <a:cs typeface="Maven Pro"/>
                <a:sym typeface="Maven Pro"/>
              </a:rPr>
              <a:t>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pets</a:t>
            </a:r>
            <a:r>
              <a:rPr lang="fr" sz="1200">
                <a:latin typeface="Roboto Mono"/>
                <a:ea typeface="Roboto Mono"/>
                <a:cs typeface="Roboto Mono"/>
                <a:sym typeface="Roboto Mono"/>
              </a:rPr>
              <a:t> </a:t>
            </a:r>
            <a:r>
              <a:rPr b="1" lang="fr" sz="1200">
                <a:solidFill>
                  <a:srgbClr val="EE11FF"/>
                </a:solidFill>
                <a:latin typeface="Roboto Mono"/>
                <a:ea typeface="Roboto Mono"/>
                <a:cs typeface="Roboto Mono"/>
                <a:sym typeface="Roboto Mono"/>
              </a:rPr>
              <a:t>=</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'Bella'</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'Milo'</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'Loki'</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latin typeface="Roboto Mono"/>
                <a:ea typeface="Roboto Mono"/>
                <a:cs typeface="Roboto Mono"/>
                <a:sym typeface="Roboto Mono"/>
              </a:rPr>
              <a:t> </a:t>
            </a:r>
            <a:r>
              <a:rPr b="1" lang="fr" sz="1200">
                <a:solidFill>
                  <a:srgbClr val="700080"/>
                </a:solidFill>
                <a:latin typeface="Roboto Mono"/>
                <a:ea typeface="Roboto Mono"/>
                <a:cs typeface="Roboto Mono"/>
                <a:sym typeface="Roboto Mono"/>
              </a:rPr>
              <a:t>for</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pet</a:t>
            </a:r>
            <a:r>
              <a:rPr lang="fr" sz="1200">
                <a:latin typeface="Roboto Mono"/>
                <a:ea typeface="Roboto Mono"/>
                <a:cs typeface="Roboto Mono"/>
                <a:sym typeface="Roboto Mono"/>
              </a:rPr>
              <a:t> </a:t>
            </a:r>
            <a:r>
              <a:rPr b="1" lang="fr" sz="1200">
                <a:solidFill>
                  <a:srgbClr val="700080"/>
                </a:solidFill>
                <a:latin typeface="Roboto Mono"/>
                <a:ea typeface="Roboto Mono"/>
                <a:cs typeface="Roboto Mono"/>
                <a:sym typeface="Roboto Mono"/>
              </a:rPr>
              <a:t>in</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pets</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a:t>
            </a:r>
            <a:r>
              <a:rPr lang="fr" sz="1200">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print</a:t>
            </a:r>
            <a:r>
              <a:rPr lang="fr" sz="1200">
                <a:latin typeface="Roboto Mono"/>
                <a:ea typeface="Roboto Mono"/>
                <a:cs typeface="Roboto Mono"/>
                <a:sym typeface="Roboto Mono"/>
              </a:rPr>
              <a:t>(</a:t>
            </a:r>
            <a:r>
              <a:rPr lang="fr" sz="1200">
                <a:solidFill>
                  <a:srgbClr val="1AB1CD"/>
                </a:solidFill>
                <a:latin typeface="Roboto Mono"/>
                <a:ea typeface="Roboto Mono"/>
                <a:cs typeface="Roboto Mono"/>
                <a:sym typeface="Roboto Mono"/>
              </a:rPr>
              <a:t>pet</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Bella</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Milo</a:t>
            </a:r>
            <a:endParaRPr sz="1200">
              <a:latin typeface="Roboto Mono"/>
              <a:ea typeface="Roboto Mono"/>
              <a:cs typeface="Roboto Mono"/>
              <a:sym typeface="Roboto Mono"/>
            </a:endParaRPr>
          </a:p>
          <a:p>
            <a:pPr indent="0" lvl="0" marL="0" rtl="0" algn="l">
              <a:lnSpc>
                <a:spcPct val="115000"/>
              </a:lnSpc>
              <a:spcBef>
                <a:spcPts val="0"/>
              </a:spcBef>
              <a:spcAft>
                <a:spcPts val="0"/>
              </a:spcAft>
              <a:buNone/>
            </a:pPr>
            <a:r>
              <a:rPr i="1" lang="fr" sz="1200">
                <a:solidFill>
                  <a:srgbClr val="A05000"/>
                </a:solidFill>
                <a:latin typeface="Roboto Mono"/>
                <a:ea typeface="Roboto Mono"/>
                <a:cs typeface="Roboto Mono"/>
                <a:sym typeface="Roboto Mono"/>
              </a:rPr>
              <a:t># Loki</a:t>
            </a:r>
            <a:endParaRPr i="1" sz="1200">
              <a:solidFill>
                <a:srgbClr val="A05000"/>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i="1" sz="1200">
              <a:solidFill>
                <a:srgbClr val="A05000"/>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latin typeface="Roboto Mono"/>
                <a:ea typeface="Roboto Mono"/>
                <a:cs typeface="Roboto Mono"/>
                <a:sym typeface="Roboto Mono"/>
              </a:rPr>
              <a:t> </a:t>
            </a:r>
            <a:r>
              <a:rPr b="1" lang="fr" sz="1200">
                <a:solidFill>
                  <a:srgbClr val="700080"/>
                </a:solidFill>
                <a:latin typeface="Roboto Mono"/>
                <a:ea typeface="Roboto Mono"/>
                <a:cs typeface="Roboto Mono"/>
                <a:sym typeface="Roboto Mono"/>
              </a:rPr>
              <a:t>for</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i</a:t>
            </a:r>
            <a:r>
              <a:rPr lang="fr" sz="1200">
                <a:latin typeface="Roboto Mono"/>
                <a:ea typeface="Roboto Mono"/>
                <a:cs typeface="Roboto Mono"/>
                <a:sym typeface="Roboto Mono"/>
              </a:rPr>
              <a:t> </a:t>
            </a:r>
            <a:r>
              <a:rPr b="1" lang="fr" sz="1200">
                <a:solidFill>
                  <a:srgbClr val="700080"/>
                </a:solidFill>
                <a:latin typeface="Roboto Mono"/>
                <a:ea typeface="Roboto Mono"/>
                <a:cs typeface="Roboto Mono"/>
                <a:sym typeface="Roboto Mono"/>
              </a:rPr>
              <a:t>in</a:t>
            </a:r>
            <a:r>
              <a:rPr lang="fr" sz="1200">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range</a:t>
            </a:r>
            <a:r>
              <a:rPr lang="fr" sz="1200">
                <a:latin typeface="Roboto Mono"/>
                <a:ea typeface="Roboto Mono"/>
                <a:cs typeface="Roboto Mono"/>
                <a:sym typeface="Roboto Mono"/>
              </a:rPr>
              <a:t>(</a:t>
            </a:r>
            <a:r>
              <a:rPr lang="fr" sz="1200">
                <a:solidFill>
                  <a:srgbClr val="106040"/>
                </a:solidFill>
                <a:latin typeface="Roboto Mono"/>
                <a:ea typeface="Roboto Mono"/>
                <a:cs typeface="Roboto Mono"/>
                <a:sym typeface="Roboto Mono"/>
              </a:rPr>
              <a:t>5</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115000"/>
              </a:lnSpc>
              <a:spcBef>
                <a:spcPts val="0"/>
              </a:spcBef>
              <a:spcAft>
                <a:spcPts val="0"/>
              </a:spcAft>
              <a:buNone/>
            </a:pPr>
            <a:r>
              <a:rPr b="1" lang="fr" sz="1200">
                <a:solidFill>
                  <a:srgbClr val="EE11FF"/>
                </a:solidFill>
                <a:latin typeface="Roboto Mono"/>
                <a:ea typeface="Roboto Mono"/>
                <a:cs typeface="Roboto Mono"/>
                <a:sym typeface="Roboto Mono"/>
              </a:rPr>
              <a:t>...</a:t>
            </a:r>
            <a:r>
              <a:rPr lang="fr" sz="1200">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print</a:t>
            </a:r>
            <a:r>
              <a:rPr lang="fr" sz="1200">
                <a:latin typeface="Roboto Mono"/>
                <a:ea typeface="Roboto Mono"/>
                <a:cs typeface="Roboto Mono"/>
                <a:sym typeface="Roboto Mono"/>
              </a:rPr>
              <a:t>(</a:t>
            </a:r>
            <a:r>
              <a:rPr lang="fr" sz="1200">
                <a:solidFill>
                  <a:srgbClr val="A01010"/>
                </a:solidFill>
                <a:latin typeface="Roboto Mono"/>
                <a:ea typeface="Roboto Mono"/>
                <a:cs typeface="Roboto Mono"/>
                <a:sym typeface="Roboto Mono"/>
              </a:rPr>
              <a:t>f'La boucle s’arrête à 5! ou 4? (</a:t>
            </a:r>
            <a:r>
              <a:rPr lang="fr" sz="1200">
                <a:latin typeface="Roboto Mono"/>
                <a:ea typeface="Roboto Mono"/>
                <a:cs typeface="Roboto Mono"/>
                <a:sym typeface="Roboto Mono"/>
              </a:rPr>
              <a:t>{</a:t>
            </a:r>
            <a:r>
              <a:rPr lang="fr" sz="1200">
                <a:solidFill>
                  <a:srgbClr val="1AB1CD"/>
                </a:solidFill>
                <a:latin typeface="Roboto Mono"/>
                <a:ea typeface="Roboto Mono"/>
                <a:cs typeface="Roboto Mono"/>
                <a:sym typeface="Roboto Mono"/>
              </a:rPr>
              <a:t>i</a:t>
            </a:r>
            <a:r>
              <a:rPr lang="fr" sz="1200">
                <a:latin typeface="Roboto Mono"/>
                <a:ea typeface="Roboto Mono"/>
                <a:cs typeface="Roboto Mono"/>
                <a:sym typeface="Roboto Mono"/>
              </a:rPr>
              <a:t>}</a:t>
            </a:r>
            <a:r>
              <a:rPr lang="fr" sz="1200">
                <a:solidFill>
                  <a:srgbClr val="A01010"/>
                </a:solidFill>
                <a:latin typeface="Roboto Mono"/>
                <a:ea typeface="Roboto Mono"/>
                <a:cs typeface="Roboto Mono"/>
                <a:sym typeface="Roboto Mono"/>
              </a:rPr>
              <a:t>)'</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i="1" sz="1200">
              <a:solidFill>
                <a:srgbClr val="A05000"/>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i="1" sz="1200">
              <a:solidFill>
                <a:srgbClr val="A05000"/>
              </a:solidFill>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
        <p:nvSpPr>
          <p:cNvPr id="260" name="Google Shape;260;p45"/>
          <p:cNvSpPr txBox="1"/>
          <p:nvPr/>
        </p:nvSpPr>
        <p:spPr>
          <a:xfrm>
            <a:off x="5611325" y="1551425"/>
            <a:ext cx="2635500" cy="2765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v</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"Bonjour toi"</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for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lettre</a:t>
            </a:r>
            <a:r>
              <a:rPr lang="fr">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in</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v</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lettre</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B</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o</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n</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j</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o</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u</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r</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o</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AB1CD"/>
                </a:solidFill>
                <a:highlight>
                  <a:schemeClr val="lt1"/>
                </a:highlight>
                <a:latin typeface="Roboto Mono"/>
                <a:ea typeface="Roboto Mono"/>
                <a:cs typeface="Roboto Mono"/>
                <a:sym typeface="Roboto Mono"/>
              </a:rPr>
              <a:t>i</a:t>
            </a:r>
            <a:endParaRPr>
              <a:solidFill>
                <a:srgbClr val="1AB1CD"/>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4" name="Shape 264"/>
        <p:cNvGrpSpPr/>
        <p:nvPr/>
      </p:nvGrpSpPr>
      <p:grpSpPr>
        <a:xfrm>
          <a:off x="0" y="0"/>
          <a:ext cx="0" cy="0"/>
          <a:chOff x="0" y="0"/>
          <a:chExt cx="0" cy="0"/>
        </a:xfrm>
      </p:grpSpPr>
      <p:sp>
        <p:nvSpPr>
          <p:cNvPr id="265" name="Google Shape;265;p46"/>
          <p:cNvSpPr txBox="1"/>
          <p:nvPr/>
        </p:nvSpPr>
        <p:spPr>
          <a:xfrm>
            <a:off x="627725" y="357275"/>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boucles : </a:t>
            </a:r>
            <a:r>
              <a:rPr lang="fr" sz="2400">
                <a:solidFill>
                  <a:srgbClr val="2263F5"/>
                </a:solidFill>
                <a:latin typeface="Maven Pro"/>
                <a:ea typeface="Maven Pro"/>
                <a:cs typeface="Maven Pro"/>
                <a:sym typeface="Maven Pro"/>
              </a:rPr>
              <a:t>Range</a:t>
            </a:r>
            <a:endParaRPr sz="2400">
              <a:solidFill>
                <a:srgbClr val="2263F5"/>
              </a:solidFill>
            </a:endParaRPr>
          </a:p>
        </p:txBody>
      </p:sp>
      <p:sp>
        <p:nvSpPr>
          <p:cNvPr id="266" name="Google Shape;266;p46"/>
          <p:cNvSpPr txBox="1"/>
          <p:nvPr/>
        </p:nvSpPr>
        <p:spPr>
          <a:xfrm>
            <a:off x="627725" y="837575"/>
            <a:ext cx="7785300" cy="3895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Il est possible de créer une boucle facilement avec </a:t>
            </a:r>
            <a:r>
              <a:rPr b="1" lang="fr">
                <a:solidFill>
                  <a:srgbClr val="396BDC"/>
                </a:solidFill>
                <a:highlight>
                  <a:schemeClr val="lt1"/>
                </a:highlight>
                <a:latin typeface="Maven Pro"/>
                <a:ea typeface="Maven Pro"/>
                <a:cs typeface="Maven Pro"/>
                <a:sym typeface="Maven Pro"/>
              </a:rPr>
              <a:t>range,</a:t>
            </a:r>
            <a:r>
              <a:rPr lang="fr">
                <a:solidFill>
                  <a:srgbClr val="396BDC"/>
                </a:solidFill>
                <a:highlight>
                  <a:schemeClr val="lt1"/>
                </a:highlight>
                <a:latin typeface="Maven Pro"/>
                <a:ea typeface="Maven Pro"/>
                <a:cs typeface="Maven Pro"/>
                <a:sym typeface="Maven Pro"/>
              </a:rPr>
              <a:t> qui renvoie une séquence de nombre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700080"/>
                </a:solidFill>
                <a:highlight>
                  <a:schemeClr val="lt1"/>
                </a:highlight>
                <a:latin typeface="Roboto Mono"/>
                <a:ea typeface="Roboto Mono"/>
                <a:cs typeface="Roboto Mono"/>
                <a:sym typeface="Roboto Mono"/>
              </a:rPr>
              <a:t>for</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a:t>
            </a:r>
            <a:r>
              <a:rPr lang="fr">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in</a:t>
            </a:r>
            <a:r>
              <a:rPr lang="fr">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range</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0</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100</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i</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On peut aussi vouloir itérer non pas par unité mais par incrément de 10 par exemple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700080"/>
                </a:solidFill>
                <a:highlight>
                  <a:schemeClr val="lt1"/>
                </a:highlight>
                <a:latin typeface="Roboto Mono"/>
                <a:ea typeface="Roboto Mono"/>
                <a:cs typeface="Roboto Mono"/>
                <a:sym typeface="Roboto Mono"/>
              </a:rPr>
              <a:t>for</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in</a:t>
            </a: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range</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0</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100,10</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i</a:t>
            </a:r>
            <a:r>
              <a:rPr lang="fr">
                <a:solidFill>
                  <a:schemeClr val="dk1"/>
                </a:solidFill>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0" name="Shape 270"/>
        <p:cNvGrpSpPr/>
        <p:nvPr/>
      </p:nvGrpSpPr>
      <p:grpSpPr>
        <a:xfrm>
          <a:off x="0" y="0"/>
          <a:ext cx="0" cy="0"/>
          <a:chOff x="0" y="0"/>
          <a:chExt cx="0" cy="0"/>
        </a:xfrm>
      </p:grpSpPr>
      <p:sp>
        <p:nvSpPr>
          <p:cNvPr id="271" name="Google Shape;271;p47"/>
          <p:cNvSpPr txBox="1"/>
          <p:nvPr/>
        </p:nvSpPr>
        <p:spPr>
          <a:xfrm>
            <a:off x="627725" y="357275"/>
            <a:ext cx="7785300" cy="7758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chemeClr val="dk1"/>
              </a:buClr>
              <a:buSzPts val="1100"/>
              <a:buFont typeface="Arial"/>
              <a:buNone/>
            </a:pPr>
            <a:r>
              <a:rPr b="1" lang="fr" sz="2400">
                <a:solidFill>
                  <a:srgbClr val="2263F5"/>
                </a:solidFill>
                <a:latin typeface="Maven Pro"/>
                <a:ea typeface="Maven Pro"/>
                <a:cs typeface="Maven Pro"/>
                <a:sym typeface="Maven Pro"/>
              </a:rPr>
              <a:t>Les boucles : </a:t>
            </a:r>
            <a:r>
              <a:rPr lang="fr" sz="2400">
                <a:solidFill>
                  <a:srgbClr val="2263F5"/>
                </a:solidFill>
                <a:latin typeface="Maven Pro"/>
                <a:ea typeface="Maven Pro"/>
                <a:cs typeface="Maven Pro"/>
                <a:sym typeface="Maven Pro"/>
              </a:rPr>
              <a:t>Stopper une boucle avec break</a:t>
            </a:r>
            <a:endParaRPr sz="2400">
              <a:solidFill>
                <a:srgbClr val="2263F5"/>
              </a:solidFill>
            </a:endParaRPr>
          </a:p>
          <a:p>
            <a:pPr indent="0" lvl="0" marL="0" marR="0" rtl="0" algn="l">
              <a:lnSpc>
                <a:spcPct val="80000"/>
              </a:lnSpc>
              <a:spcBef>
                <a:spcPts val="0"/>
              </a:spcBef>
              <a:spcAft>
                <a:spcPts val="0"/>
              </a:spcAft>
              <a:buNone/>
            </a:pPr>
            <a:r>
              <a:t/>
            </a:r>
            <a:endParaRPr b="1" sz="2400">
              <a:solidFill>
                <a:srgbClr val="2263F5"/>
              </a:solidFill>
              <a:latin typeface="Maven Pro"/>
              <a:ea typeface="Maven Pro"/>
              <a:cs typeface="Maven Pro"/>
              <a:sym typeface="Maven Pro"/>
            </a:endParaRPr>
          </a:p>
        </p:txBody>
      </p:sp>
      <p:sp>
        <p:nvSpPr>
          <p:cNvPr id="272" name="Google Shape;272;p47"/>
          <p:cNvSpPr txBox="1"/>
          <p:nvPr/>
        </p:nvSpPr>
        <p:spPr>
          <a:xfrm>
            <a:off x="627725" y="837575"/>
            <a:ext cx="7785300" cy="930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stopper immédiatement une boucle on peut utiliser le mot clé break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5</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10</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15</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20</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25</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for</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in</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if</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i</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&gt;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15</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"On stoppe la boucle"</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break</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print</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i</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06040"/>
                </a:solidFill>
                <a:highlight>
                  <a:schemeClr val="lt1"/>
                </a:highlight>
                <a:latin typeface="Roboto Mono"/>
                <a:ea typeface="Roboto Mono"/>
                <a:cs typeface="Roboto Mono"/>
                <a:sym typeface="Roboto Mono"/>
              </a:rPr>
              <a:t>1</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06040"/>
                </a:solidFill>
                <a:highlight>
                  <a:schemeClr val="lt1"/>
                </a:highlight>
                <a:latin typeface="Roboto Mono"/>
                <a:ea typeface="Roboto Mono"/>
                <a:cs typeface="Roboto Mono"/>
                <a:sym typeface="Roboto Mono"/>
              </a:rPr>
              <a:t>5</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06040"/>
                </a:solidFill>
                <a:highlight>
                  <a:schemeClr val="lt1"/>
                </a:highlight>
                <a:latin typeface="Roboto Mono"/>
                <a:ea typeface="Roboto Mono"/>
                <a:cs typeface="Roboto Mono"/>
                <a:sym typeface="Roboto Mono"/>
              </a:rPr>
              <a:t>10</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06040"/>
                </a:solidFill>
                <a:highlight>
                  <a:schemeClr val="lt1"/>
                </a:highlight>
                <a:latin typeface="Roboto Mono"/>
                <a:ea typeface="Roboto Mono"/>
                <a:cs typeface="Roboto Mono"/>
                <a:sym typeface="Roboto Mono"/>
              </a:rPr>
              <a:t>15</a:t>
            </a:r>
            <a:endParaRPr>
              <a:solidFill>
                <a:srgbClr val="106040"/>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On stoppe la boucle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6" name="Shape 276"/>
        <p:cNvGrpSpPr/>
        <p:nvPr/>
      </p:nvGrpSpPr>
      <p:grpSpPr>
        <a:xfrm>
          <a:off x="0" y="0"/>
          <a:ext cx="0" cy="0"/>
          <a:chOff x="0" y="0"/>
          <a:chExt cx="0" cy="0"/>
        </a:xfrm>
      </p:grpSpPr>
      <p:pic>
        <p:nvPicPr>
          <p:cNvPr id="277" name="Google Shape;277;p48"/>
          <p:cNvPicPr preferRelativeResize="0"/>
          <p:nvPr/>
        </p:nvPicPr>
        <p:blipFill rotWithShape="1">
          <a:blip r:embed="rId3">
            <a:alphaModFix/>
          </a:blip>
          <a:srcRect b="0" l="0" r="0" t="0"/>
          <a:stretch/>
        </p:blipFill>
        <p:spPr>
          <a:xfrm>
            <a:off x="1070900" y="1614303"/>
            <a:ext cx="1374225" cy="1374225"/>
          </a:xfrm>
          <a:prstGeom prst="rect">
            <a:avLst/>
          </a:prstGeom>
          <a:noFill/>
          <a:ln>
            <a:noFill/>
          </a:ln>
        </p:spPr>
      </p:pic>
      <p:sp>
        <p:nvSpPr>
          <p:cNvPr id="278" name="Google Shape;278;p48"/>
          <p:cNvSpPr/>
          <p:nvPr/>
        </p:nvSpPr>
        <p:spPr>
          <a:xfrm>
            <a:off x="4408425" y="7800"/>
            <a:ext cx="4735500" cy="5143500"/>
          </a:xfrm>
          <a:prstGeom prst="rect">
            <a:avLst/>
          </a:prstGeom>
          <a:gradFill>
            <a:gsLst>
              <a:gs pos="0">
                <a:srgbClr val="396BDC"/>
              </a:gs>
              <a:gs pos="100000">
                <a:srgbClr val="5459E5"/>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8"/>
          <p:cNvSpPr txBox="1"/>
          <p:nvPr>
            <p:ph type="ctrTitle"/>
          </p:nvPr>
        </p:nvSpPr>
        <p:spPr>
          <a:xfrm>
            <a:off x="4408425" y="885825"/>
            <a:ext cx="4735500" cy="3361800"/>
          </a:xfrm>
          <a:prstGeom prst="rect">
            <a:avLst/>
          </a:prstGeom>
        </p:spPr>
        <p:txBody>
          <a:bodyPr anchorCtr="0" anchor="ctr" bIns="91425" lIns="91425" spcFirstLastPara="1" rIns="91425" wrap="square" tIns="91425">
            <a:normAutofit/>
          </a:bodyPr>
          <a:lstStyle/>
          <a:p>
            <a:pPr indent="0" lvl="0" marL="360000" marR="360000" rtl="0" algn="l">
              <a:lnSpc>
                <a:spcPct val="80000"/>
              </a:lnSpc>
              <a:spcBef>
                <a:spcPts val="0"/>
              </a:spcBef>
              <a:spcAft>
                <a:spcPts val="0"/>
              </a:spcAft>
              <a:buNone/>
            </a:pPr>
            <a:r>
              <a:rPr b="1" lang="fr" sz="2800">
                <a:solidFill>
                  <a:schemeClr val="lt1"/>
                </a:solidFill>
                <a:latin typeface="Maven Pro"/>
                <a:ea typeface="Maven Pro"/>
                <a:cs typeface="Maven Pro"/>
                <a:sym typeface="Maven Pro"/>
              </a:rPr>
              <a:t>Les boucles &amp; listes : astuces</a:t>
            </a:r>
            <a:endParaRPr b="1" sz="2800">
              <a:solidFill>
                <a:schemeClr val="lt1"/>
              </a:solidFill>
              <a:latin typeface="Maven Pro"/>
              <a:ea typeface="Maven Pro"/>
              <a:cs typeface="Maven Pro"/>
              <a:sym typeface="Maven Pro"/>
            </a:endParaRPr>
          </a:p>
        </p:txBody>
      </p:sp>
      <p:pic>
        <p:nvPicPr>
          <p:cNvPr id="280" name="Google Shape;280;p48"/>
          <p:cNvPicPr preferRelativeResize="0"/>
          <p:nvPr/>
        </p:nvPicPr>
        <p:blipFill>
          <a:blip r:embed="rId4">
            <a:alphaModFix/>
          </a:blip>
          <a:stretch>
            <a:fillRect/>
          </a:stretch>
        </p:blipFill>
        <p:spPr>
          <a:xfrm>
            <a:off x="2495688" y="1872025"/>
            <a:ext cx="858775" cy="858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4" name="Shape 284"/>
        <p:cNvGrpSpPr/>
        <p:nvPr/>
      </p:nvGrpSpPr>
      <p:grpSpPr>
        <a:xfrm>
          <a:off x="0" y="0"/>
          <a:ext cx="0" cy="0"/>
          <a:chOff x="0" y="0"/>
          <a:chExt cx="0" cy="0"/>
        </a:xfrm>
      </p:grpSpPr>
      <p:sp>
        <p:nvSpPr>
          <p:cNvPr id="285" name="Google Shape;285;p49"/>
          <p:cNvSpPr txBox="1"/>
          <p:nvPr/>
        </p:nvSpPr>
        <p:spPr>
          <a:xfrm>
            <a:off x="627725" y="2515900"/>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boucles : </a:t>
            </a:r>
            <a:r>
              <a:rPr lang="fr" sz="2400">
                <a:solidFill>
                  <a:srgbClr val="2263F5"/>
                </a:solidFill>
                <a:latin typeface="Maven Pro"/>
                <a:ea typeface="Maven Pro"/>
                <a:cs typeface="Maven Pro"/>
                <a:sym typeface="Maven Pro"/>
              </a:rPr>
              <a:t>boucler dans plusieurs </a:t>
            </a:r>
            <a:r>
              <a:rPr b="1" lang="fr" sz="2400">
                <a:solidFill>
                  <a:srgbClr val="2263F5"/>
                </a:solidFill>
                <a:latin typeface="Maven Pro"/>
                <a:ea typeface="Maven Pro"/>
                <a:cs typeface="Maven Pro"/>
                <a:sym typeface="Maven Pro"/>
              </a:rPr>
              <a:t>listes </a:t>
            </a:r>
            <a:r>
              <a:rPr lang="fr" sz="2400">
                <a:solidFill>
                  <a:srgbClr val="2263F5"/>
                </a:solidFill>
                <a:latin typeface="Maven Pro"/>
                <a:ea typeface="Maven Pro"/>
                <a:cs typeface="Maven Pro"/>
                <a:sym typeface="Maven Pro"/>
              </a:rPr>
              <a:t>avec </a:t>
            </a:r>
            <a:r>
              <a:rPr b="1" lang="fr" sz="2400">
                <a:solidFill>
                  <a:srgbClr val="2263F5"/>
                </a:solidFill>
                <a:latin typeface="Maven Pro"/>
                <a:ea typeface="Maven Pro"/>
                <a:cs typeface="Maven Pro"/>
                <a:sym typeface="Maven Pro"/>
              </a:rPr>
              <a:t>zip</a:t>
            </a:r>
            <a:endParaRPr sz="2400">
              <a:solidFill>
                <a:srgbClr val="2263F5"/>
              </a:solidFill>
            </a:endParaRPr>
          </a:p>
        </p:txBody>
      </p:sp>
      <p:sp>
        <p:nvSpPr>
          <p:cNvPr id="286" name="Google Shape;286;p49"/>
          <p:cNvSpPr txBox="1"/>
          <p:nvPr/>
        </p:nvSpPr>
        <p:spPr>
          <a:xfrm>
            <a:off x="627725" y="2996200"/>
            <a:ext cx="7785300" cy="1543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furniture</a:t>
            </a:r>
            <a:r>
              <a:rPr lang="fr" sz="1200">
                <a:latin typeface="Roboto Mono"/>
                <a:ea typeface="Roboto Mono"/>
                <a:cs typeface="Roboto Mono"/>
                <a:sym typeface="Roboto Mono"/>
              </a:rPr>
              <a:t> </a:t>
            </a:r>
            <a:r>
              <a:rPr b="1" lang="fr" sz="1200">
                <a:solidFill>
                  <a:srgbClr val="EE11FF"/>
                </a:solidFill>
                <a:latin typeface="Roboto Mono"/>
                <a:ea typeface="Roboto Mono"/>
                <a:cs typeface="Roboto Mono"/>
                <a:sym typeface="Roboto Mono"/>
              </a:rPr>
              <a:t>=</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'table'</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'chair'</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'rack'</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'shelf'</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price</a:t>
            </a:r>
            <a:r>
              <a:rPr lang="fr" sz="1200">
                <a:latin typeface="Roboto Mono"/>
                <a:ea typeface="Roboto Mono"/>
                <a:cs typeface="Roboto Mono"/>
                <a:sym typeface="Roboto Mono"/>
              </a:rPr>
              <a:t> </a:t>
            </a:r>
            <a:r>
              <a:rPr b="1" lang="fr" sz="1200">
                <a:solidFill>
                  <a:srgbClr val="EE11FF"/>
                </a:solidFill>
                <a:latin typeface="Roboto Mono"/>
                <a:ea typeface="Roboto Mono"/>
                <a:cs typeface="Roboto Mono"/>
                <a:sym typeface="Roboto Mono"/>
              </a:rPr>
              <a:t>=</a:t>
            </a:r>
            <a:r>
              <a:rPr lang="fr" sz="1200">
                <a:latin typeface="Roboto Mono"/>
                <a:ea typeface="Roboto Mono"/>
                <a:cs typeface="Roboto Mono"/>
                <a:sym typeface="Roboto Mono"/>
              </a:rPr>
              <a:t> [</a:t>
            </a:r>
            <a:r>
              <a:rPr lang="fr" sz="1200">
                <a:solidFill>
                  <a:srgbClr val="106040"/>
                </a:solidFill>
                <a:latin typeface="Roboto Mono"/>
                <a:ea typeface="Roboto Mono"/>
                <a:cs typeface="Roboto Mono"/>
                <a:sym typeface="Roboto Mono"/>
              </a:rPr>
              <a:t>100</a:t>
            </a:r>
            <a:r>
              <a:rPr lang="fr" sz="1200">
                <a:latin typeface="Roboto Mono"/>
                <a:ea typeface="Roboto Mono"/>
                <a:cs typeface="Roboto Mono"/>
                <a:sym typeface="Roboto Mono"/>
              </a:rPr>
              <a:t>, </a:t>
            </a:r>
            <a:r>
              <a:rPr lang="fr" sz="1200">
                <a:solidFill>
                  <a:srgbClr val="106040"/>
                </a:solidFill>
                <a:latin typeface="Roboto Mono"/>
                <a:ea typeface="Roboto Mono"/>
                <a:cs typeface="Roboto Mono"/>
                <a:sym typeface="Roboto Mono"/>
              </a:rPr>
              <a:t>50</a:t>
            </a:r>
            <a:r>
              <a:rPr lang="fr" sz="1200">
                <a:latin typeface="Roboto Mono"/>
                <a:ea typeface="Roboto Mono"/>
                <a:cs typeface="Roboto Mono"/>
                <a:sym typeface="Roboto Mono"/>
              </a:rPr>
              <a:t>, </a:t>
            </a:r>
            <a:r>
              <a:rPr lang="fr" sz="1200">
                <a:solidFill>
                  <a:srgbClr val="106040"/>
                </a:solidFill>
                <a:latin typeface="Roboto Mono"/>
                <a:ea typeface="Roboto Mono"/>
                <a:cs typeface="Roboto Mono"/>
                <a:sym typeface="Roboto Mono"/>
              </a:rPr>
              <a:t>80</a:t>
            </a:r>
            <a:r>
              <a:rPr lang="fr" sz="1200">
                <a:latin typeface="Roboto Mono"/>
                <a:ea typeface="Roboto Mono"/>
                <a:cs typeface="Roboto Mono"/>
                <a:sym typeface="Roboto Mono"/>
              </a:rPr>
              <a:t>, </a:t>
            </a:r>
            <a:r>
              <a:rPr lang="fr" sz="1200">
                <a:solidFill>
                  <a:srgbClr val="106040"/>
                </a:solidFill>
                <a:latin typeface="Roboto Mono"/>
                <a:ea typeface="Roboto Mono"/>
                <a:cs typeface="Roboto Mono"/>
                <a:sym typeface="Roboto Mono"/>
              </a:rPr>
              <a:t>40</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latin typeface="Roboto Mono"/>
                <a:ea typeface="Roboto Mono"/>
                <a:cs typeface="Roboto Mono"/>
                <a:sym typeface="Roboto Mono"/>
              </a:rPr>
              <a:t> </a:t>
            </a:r>
            <a:r>
              <a:rPr b="1" lang="fr" sz="1200">
                <a:solidFill>
                  <a:srgbClr val="700080"/>
                </a:solidFill>
                <a:latin typeface="Roboto Mono"/>
                <a:ea typeface="Roboto Mono"/>
                <a:cs typeface="Roboto Mono"/>
                <a:sym typeface="Roboto Mono"/>
              </a:rPr>
              <a:t>for</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item</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amount</a:t>
            </a:r>
            <a:r>
              <a:rPr lang="fr" sz="1200">
                <a:latin typeface="Roboto Mono"/>
                <a:ea typeface="Roboto Mono"/>
                <a:cs typeface="Roboto Mono"/>
                <a:sym typeface="Roboto Mono"/>
              </a:rPr>
              <a:t> </a:t>
            </a:r>
            <a:r>
              <a:rPr b="1" lang="fr" sz="1200">
                <a:solidFill>
                  <a:srgbClr val="700080"/>
                </a:solidFill>
                <a:latin typeface="Roboto Mono"/>
                <a:ea typeface="Roboto Mono"/>
                <a:cs typeface="Roboto Mono"/>
                <a:sym typeface="Roboto Mono"/>
              </a:rPr>
              <a:t>in</a:t>
            </a:r>
            <a:r>
              <a:rPr lang="fr" sz="1200">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zip</a:t>
            </a:r>
            <a:r>
              <a:rPr lang="fr" sz="1200">
                <a:latin typeface="Roboto Mono"/>
                <a:ea typeface="Roboto Mono"/>
                <a:cs typeface="Roboto Mono"/>
                <a:sym typeface="Roboto Mono"/>
              </a:rPr>
              <a:t>(</a:t>
            </a:r>
            <a:r>
              <a:rPr lang="fr" sz="1200">
                <a:solidFill>
                  <a:srgbClr val="1AB1CD"/>
                </a:solidFill>
                <a:latin typeface="Roboto Mono"/>
                <a:ea typeface="Roboto Mono"/>
                <a:cs typeface="Roboto Mono"/>
                <a:sym typeface="Roboto Mono"/>
              </a:rPr>
              <a:t>furniture</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price</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a:t>
            </a:r>
            <a:r>
              <a:rPr lang="fr" sz="1200">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print</a:t>
            </a:r>
            <a:r>
              <a:rPr lang="fr" sz="1200">
                <a:latin typeface="Roboto Mono"/>
                <a:ea typeface="Roboto Mono"/>
                <a:cs typeface="Roboto Mono"/>
                <a:sym typeface="Roboto Mono"/>
              </a:rPr>
              <a:t>(</a:t>
            </a:r>
            <a:r>
              <a:rPr lang="fr" sz="1200">
                <a:solidFill>
                  <a:srgbClr val="A01010"/>
                </a:solidFill>
                <a:latin typeface="Roboto Mono"/>
                <a:ea typeface="Roboto Mono"/>
                <a:cs typeface="Roboto Mono"/>
                <a:sym typeface="Roboto Mono"/>
              </a:rPr>
              <a:t>f'The </a:t>
            </a:r>
            <a:r>
              <a:rPr lang="fr" sz="1200">
                <a:latin typeface="Roboto Mono"/>
                <a:ea typeface="Roboto Mono"/>
                <a:cs typeface="Roboto Mono"/>
                <a:sym typeface="Roboto Mono"/>
              </a:rPr>
              <a:t>{</a:t>
            </a:r>
            <a:r>
              <a:rPr lang="fr" sz="1200">
                <a:solidFill>
                  <a:srgbClr val="1AB1CD"/>
                </a:solidFill>
                <a:latin typeface="Roboto Mono"/>
                <a:ea typeface="Roboto Mono"/>
                <a:cs typeface="Roboto Mono"/>
                <a:sym typeface="Roboto Mono"/>
              </a:rPr>
              <a:t>item</a:t>
            </a:r>
            <a:r>
              <a:rPr lang="fr" sz="1200">
                <a:latin typeface="Roboto Mono"/>
                <a:ea typeface="Roboto Mono"/>
                <a:cs typeface="Roboto Mono"/>
                <a:sym typeface="Roboto Mono"/>
              </a:rPr>
              <a:t>}</a:t>
            </a:r>
            <a:r>
              <a:rPr lang="fr" sz="1200">
                <a:solidFill>
                  <a:srgbClr val="A01010"/>
                </a:solidFill>
                <a:latin typeface="Roboto Mono"/>
                <a:ea typeface="Roboto Mono"/>
                <a:cs typeface="Roboto Mono"/>
                <a:sym typeface="Roboto Mono"/>
              </a:rPr>
              <a:t> costs $</a:t>
            </a:r>
            <a:r>
              <a:rPr lang="fr" sz="1200">
                <a:latin typeface="Roboto Mono"/>
                <a:ea typeface="Roboto Mono"/>
                <a:cs typeface="Roboto Mono"/>
                <a:sym typeface="Roboto Mono"/>
              </a:rPr>
              <a:t>{</a:t>
            </a:r>
            <a:r>
              <a:rPr lang="fr" sz="1200">
                <a:solidFill>
                  <a:srgbClr val="1AB1CD"/>
                </a:solidFill>
                <a:latin typeface="Roboto Mono"/>
                <a:ea typeface="Roboto Mono"/>
                <a:cs typeface="Roboto Mono"/>
                <a:sym typeface="Roboto Mono"/>
              </a:rPr>
              <a:t>amount</a:t>
            </a:r>
            <a:r>
              <a:rPr lang="fr" sz="1200">
                <a:latin typeface="Roboto Mono"/>
                <a:ea typeface="Roboto Mono"/>
                <a:cs typeface="Roboto Mono"/>
                <a:sym typeface="Roboto Mono"/>
              </a:rPr>
              <a:t>}</a:t>
            </a:r>
            <a:r>
              <a:rPr lang="fr" sz="1200">
                <a:solidFill>
                  <a:srgbClr val="A01010"/>
                </a:solidFill>
                <a:latin typeface="Roboto Mono"/>
                <a:ea typeface="Roboto Mono"/>
                <a:cs typeface="Roboto Mono"/>
                <a:sym typeface="Roboto Mono"/>
              </a:rPr>
              <a:t>'</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t/>
            </a:r>
            <a:endParaRPr i="1" sz="1200">
              <a:solidFill>
                <a:srgbClr val="A05000"/>
              </a:solidFill>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The table costs $100</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The chair costs $50</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The rack costs $80</a:t>
            </a:r>
            <a:endParaRPr sz="1200">
              <a:latin typeface="Roboto Mono"/>
              <a:ea typeface="Roboto Mono"/>
              <a:cs typeface="Roboto Mono"/>
              <a:sym typeface="Roboto Mono"/>
            </a:endParaRPr>
          </a:p>
          <a:p>
            <a:pPr indent="0" lvl="0" marL="0" rtl="0" algn="l">
              <a:lnSpc>
                <a:spcPct val="115000"/>
              </a:lnSpc>
              <a:spcBef>
                <a:spcPts val="0"/>
              </a:spcBef>
              <a:spcAft>
                <a:spcPts val="0"/>
              </a:spcAft>
              <a:buNone/>
            </a:pPr>
            <a:r>
              <a:rPr i="1" lang="fr" sz="1200">
                <a:solidFill>
                  <a:srgbClr val="A05000"/>
                </a:solidFill>
                <a:latin typeface="Roboto Mono"/>
                <a:ea typeface="Roboto Mono"/>
                <a:cs typeface="Roboto Mono"/>
                <a:sym typeface="Roboto Mono"/>
              </a:rPr>
              <a:t># The shelf costs $40</a:t>
            </a:r>
            <a:endParaRPr i="1" sz="1200">
              <a:solidFill>
                <a:srgbClr val="A05000"/>
              </a:solidFill>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p:txBody>
      </p:sp>
      <p:sp>
        <p:nvSpPr>
          <p:cNvPr id="287" name="Google Shape;287;p49"/>
          <p:cNvSpPr txBox="1"/>
          <p:nvPr/>
        </p:nvSpPr>
        <p:spPr>
          <a:xfrm>
            <a:off x="671450" y="336700"/>
            <a:ext cx="77853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boucles : </a:t>
            </a:r>
            <a:r>
              <a:rPr lang="fr" sz="2400">
                <a:solidFill>
                  <a:srgbClr val="2263F5"/>
                </a:solidFill>
                <a:latin typeface="Maven Pro"/>
                <a:ea typeface="Maven Pro"/>
                <a:cs typeface="Maven Pro"/>
                <a:sym typeface="Maven Pro"/>
              </a:rPr>
              <a:t>utiliser des boucles </a:t>
            </a:r>
            <a:r>
              <a:rPr b="1" lang="fr" sz="2400">
                <a:solidFill>
                  <a:srgbClr val="2263F5"/>
                </a:solidFill>
                <a:latin typeface="Maven Pro"/>
                <a:ea typeface="Maven Pro"/>
                <a:cs typeface="Maven Pro"/>
                <a:sym typeface="Maven Pro"/>
              </a:rPr>
              <a:t>for </a:t>
            </a:r>
            <a:r>
              <a:rPr lang="fr" sz="2400">
                <a:solidFill>
                  <a:srgbClr val="2263F5"/>
                </a:solidFill>
                <a:latin typeface="Maven Pro"/>
                <a:ea typeface="Maven Pro"/>
                <a:cs typeface="Maven Pro"/>
                <a:sym typeface="Maven Pro"/>
              </a:rPr>
              <a:t>avec des </a:t>
            </a:r>
            <a:r>
              <a:rPr b="1" lang="fr" sz="2400">
                <a:solidFill>
                  <a:srgbClr val="2263F5"/>
                </a:solidFill>
                <a:latin typeface="Maven Pro"/>
                <a:ea typeface="Maven Pro"/>
                <a:cs typeface="Maven Pro"/>
                <a:sym typeface="Maven Pro"/>
              </a:rPr>
              <a:t>listes</a:t>
            </a:r>
            <a:endParaRPr b="1" sz="2400">
              <a:solidFill>
                <a:srgbClr val="2263F5"/>
              </a:solidFill>
            </a:endParaRPr>
          </a:p>
        </p:txBody>
      </p:sp>
      <p:sp>
        <p:nvSpPr>
          <p:cNvPr id="288" name="Google Shape;288;p49"/>
          <p:cNvSpPr txBox="1"/>
          <p:nvPr/>
        </p:nvSpPr>
        <p:spPr>
          <a:xfrm>
            <a:off x="671450" y="817000"/>
            <a:ext cx="7785300" cy="1543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furniture</a:t>
            </a:r>
            <a:r>
              <a:rPr lang="fr" sz="1200">
                <a:latin typeface="Roboto Mono"/>
                <a:ea typeface="Roboto Mono"/>
                <a:cs typeface="Roboto Mono"/>
                <a:sym typeface="Roboto Mono"/>
              </a:rPr>
              <a:t> </a:t>
            </a:r>
            <a:r>
              <a:rPr b="1" lang="fr" sz="1200">
                <a:solidFill>
                  <a:srgbClr val="EE11FF"/>
                </a:solidFill>
                <a:latin typeface="Roboto Mono"/>
                <a:ea typeface="Roboto Mono"/>
                <a:cs typeface="Roboto Mono"/>
                <a:sym typeface="Roboto Mono"/>
              </a:rPr>
              <a:t>=</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'table'</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'chair'</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'rack'</a:t>
            </a:r>
            <a:r>
              <a:rPr lang="fr" sz="1200">
                <a:latin typeface="Roboto Mono"/>
                <a:ea typeface="Roboto Mono"/>
                <a:cs typeface="Roboto Mono"/>
                <a:sym typeface="Roboto Mono"/>
              </a:rPr>
              <a:t>, </a:t>
            </a:r>
            <a:r>
              <a:rPr lang="fr" sz="1200">
                <a:solidFill>
                  <a:srgbClr val="A01010"/>
                </a:solidFill>
                <a:latin typeface="Roboto Mono"/>
                <a:ea typeface="Roboto Mono"/>
                <a:cs typeface="Roboto Mono"/>
                <a:sym typeface="Roboto Mono"/>
              </a:rPr>
              <a:t>'shelf'</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&gt;&gt;&gt;</a:t>
            </a:r>
            <a:r>
              <a:rPr lang="fr" sz="1200">
                <a:latin typeface="Roboto Mono"/>
                <a:ea typeface="Roboto Mono"/>
                <a:cs typeface="Roboto Mono"/>
                <a:sym typeface="Roboto Mono"/>
              </a:rPr>
              <a:t> </a:t>
            </a:r>
            <a:r>
              <a:rPr b="1" lang="fr" sz="1200">
                <a:solidFill>
                  <a:srgbClr val="700080"/>
                </a:solidFill>
                <a:latin typeface="Roboto Mono"/>
                <a:ea typeface="Roboto Mono"/>
                <a:cs typeface="Roboto Mono"/>
                <a:sym typeface="Roboto Mono"/>
              </a:rPr>
              <a:t>for</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item</a:t>
            </a:r>
            <a:r>
              <a:rPr lang="fr" sz="1200">
                <a:latin typeface="Roboto Mono"/>
                <a:ea typeface="Roboto Mono"/>
                <a:cs typeface="Roboto Mono"/>
                <a:sym typeface="Roboto Mono"/>
              </a:rPr>
              <a:t> </a:t>
            </a:r>
            <a:r>
              <a:rPr b="1" lang="fr" sz="1200">
                <a:solidFill>
                  <a:srgbClr val="700080"/>
                </a:solidFill>
                <a:latin typeface="Roboto Mono"/>
                <a:ea typeface="Roboto Mono"/>
                <a:cs typeface="Roboto Mono"/>
                <a:sym typeface="Roboto Mono"/>
              </a:rPr>
              <a:t>in</a:t>
            </a:r>
            <a:r>
              <a:rPr lang="fr" sz="1200">
                <a:latin typeface="Roboto Mono"/>
                <a:ea typeface="Roboto Mono"/>
                <a:cs typeface="Roboto Mono"/>
                <a:sym typeface="Roboto Mono"/>
              </a:rPr>
              <a:t> </a:t>
            </a:r>
            <a:r>
              <a:rPr lang="fr" sz="1200">
                <a:solidFill>
                  <a:srgbClr val="1AB1CD"/>
                </a:solidFill>
                <a:latin typeface="Roboto Mono"/>
                <a:ea typeface="Roboto Mono"/>
                <a:cs typeface="Roboto Mono"/>
                <a:sym typeface="Roboto Mono"/>
              </a:rPr>
              <a:t>furniture</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b="1" lang="fr" sz="1200">
                <a:solidFill>
                  <a:srgbClr val="EE11FF"/>
                </a:solidFill>
                <a:latin typeface="Roboto Mono"/>
                <a:ea typeface="Roboto Mono"/>
                <a:cs typeface="Roboto Mono"/>
                <a:sym typeface="Roboto Mono"/>
              </a:rPr>
              <a:t>...</a:t>
            </a:r>
            <a:r>
              <a:rPr lang="fr" sz="1200">
                <a:latin typeface="Roboto Mono"/>
                <a:ea typeface="Roboto Mono"/>
                <a:cs typeface="Roboto Mono"/>
                <a:sym typeface="Roboto Mono"/>
              </a:rPr>
              <a:t>     </a:t>
            </a:r>
            <a:r>
              <a:rPr lang="fr" sz="1200">
                <a:solidFill>
                  <a:srgbClr val="3000A0"/>
                </a:solidFill>
                <a:latin typeface="Roboto Mono"/>
                <a:ea typeface="Roboto Mono"/>
                <a:cs typeface="Roboto Mono"/>
                <a:sym typeface="Roboto Mono"/>
              </a:rPr>
              <a:t>print</a:t>
            </a:r>
            <a:r>
              <a:rPr lang="fr" sz="1200">
                <a:latin typeface="Roboto Mono"/>
                <a:ea typeface="Roboto Mono"/>
                <a:cs typeface="Roboto Mono"/>
                <a:sym typeface="Roboto Mono"/>
              </a:rPr>
              <a:t>(</a:t>
            </a:r>
            <a:r>
              <a:rPr lang="fr" sz="1200">
                <a:solidFill>
                  <a:srgbClr val="1AB1CD"/>
                </a:solidFill>
                <a:latin typeface="Roboto Mono"/>
                <a:ea typeface="Roboto Mono"/>
                <a:cs typeface="Roboto Mono"/>
                <a:sym typeface="Roboto Mono"/>
              </a:rPr>
              <a:t>item</a:t>
            </a:r>
            <a:r>
              <a:rPr lang="fr"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t/>
            </a:r>
            <a:endParaRPr i="1" sz="1200">
              <a:solidFill>
                <a:srgbClr val="A05000"/>
              </a:solidFill>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table</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chair</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rack</a:t>
            </a:r>
            <a:endParaRPr sz="1200">
              <a:latin typeface="Roboto Mono"/>
              <a:ea typeface="Roboto Mono"/>
              <a:cs typeface="Roboto Mono"/>
              <a:sym typeface="Roboto Mono"/>
            </a:endParaRPr>
          </a:p>
          <a:p>
            <a:pPr indent="0" lvl="0" marL="0" rtl="0" algn="l">
              <a:lnSpc>
                <a:spcPct val="80000"/>
              </a:lnSpc>
              <a:spcBef>
                <a:spcPts val="0"/>
              </a:spcBef>
              <a:spcAft>
                <a:spcPts val="0"/>
              </a:spcAft>
              <a:buNone/>
            </a:pPr>
            <a:r>
              <a:rPr i="1" lang="fr" sz="1200">
                <a:solidFill>
                  <a:srgbClr val="A05000"/>
                </a:solidFill>
                <a:latin typeface="Roboto Mono"/>
                <a:ea typeface="Roboto Mono"/>
                <a:cs typeface="Roboto Mono"/>
                <a:sym typeface="Roboto Mono"/>
              </a:rPr>
              <a:t># shelf</a:t>
            </a:r>
            <a:endParaRPr i="1" sz="1200">
              <a:solidFill>
                <a:srgbClr val="A05000"/>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2" name="Shape 292"/>
        <p:cNvGrpSpPr/>
        <p:nvPr/>
      </p:nvGrpSpPr>
      <p:grpSpPr>
        <a:xfrm>
          <a:off x="0" y="0"/>
          <a:ext cx="0" cy="0"/>
          <a:chOff x="0" y="0"/>
          <a:chExt cx="0" cy="0"/>
        </a:xfrm>
      </p:grpSpPr>
      <p:sp>
        <p:nvSpPr>
          <p:cNvPr id="293" name="Google Shape;293;p50"/>
          <p:cNvSpPr/>
          <p:nvPr/>
        </p:nvSpPr>
        <p:spPr>
          <a:xfrm flipH="1">
            <a:off x="0" y="0"/>
            <a:ext cx="9144000" cy="5143500"/>
          </a:xfrm>
          <a:prstGeom prst="rtTriangle">
            <a:avLst/>
          </a:prstGeom>
          <a:solidFill>
            <a:srgbClr val="DFE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0"/>
          <p:cNvSpPr txBox="1"/>
          <p:nvPr>
            <p:ph type="ctrTitle"/>
          </p:nvPr>
        </p:nvSpPr>
        <p:spPr>
          <a:xfrm>
            <a:off x="850" y="11550"/>
            <a:ext cx="4735500" cy="3361800"/>
          </a:xfrm>
          <a:prstGeom prst="rect">
            <a:avLst/>
          </a:prstGeom>
        </p:spPr>
        <p:txBody>
          <a:bodyPr anchorCtr="0" anchor="ctr" bIns="91425" lIns="91425" spcFirstLastPara="1" rIns="91425" wrap="square" tIns="91425">
            <a:normAutofit/>
          </a:bodyPr>
          <a:lstStyle/>
          <a:p>
            <a:pPr indent="0" lvl="0" marL="360000" marR="360000" rtl="0" algn="l">
              <a:lnSpc>
                <a:spcPct val="80000"/>
              </a:lnSpc>
              <a:spcBef>
                <a:spcPts val="0"/>
              </a:spcBef>
              <a:spcAft>
                <a:spcPts val="0"/>
              </a:spcAft>
              <a:buNone/>
            </a:pPr>
            <a:r>
              <a:rPr b="1" lang="fr" sz="3400">
                <a:solidFill>
                  <a:srgbClr val="2263F5"/>
                </a:solidFill>
                <a:latin typeface="Maven Pro"/>
                <a:ea typeface="Maven Pro"/>
                <a:cs typeface="Maven Pro"/>
                <a:sym typeface="Maven Pro"/>
              </a:rPr>
              <a:t>[Listes, Tuples &amp; Boucles]</a:t>
            </a:r>
            <a:endParaRPr b="1" sz="3400">
              <a:solidFill>
                <a:srgbClr val="2263F5"/>
              </a:solidFill>
              <a:latin typeface="Maven Pro"/>
              <a:ea typeface="Maven Pro"/>
              <a:cs typeface="Maven Pro"/>
              <a:sym typeface="Maven Pro"/>
            </a:endParaRPr>
          </a:p>
          <a:p>
            <a:pPr indent="0" lvl="0" marL="360000" marR="360000" rtl="0" algn="l">
              <a:lnSpc>
                <a:spcPct val="80000"/>
              </a:lnSpc>
              <a:spcBef>
                <a:spcPts val="0"/>
              </a:spcBef>
              <a:spcAft>
                <a:spcPts val="0"/>
              </a:spcAft>
              <a:buNone/>
            </a:pPr>
            <a:r>
              <a:rPr lang="fr" sz="3400">
                <a:solidFill>
                  <a:srgbClr val="2263F5"/>
                </a:solidFill>
                <a:latin typeface="Maven Pro"/>
                <a:ea typeface="Maven Pro"/>
                <a:cs typeface="Maven Pro"/>
                <a:sym typeface="Maven Pro"/>
              </a:rPr>
              <a:t>Workshop</a:t>
            </a:r>
            <a:endParaRPr sz="3400">
              <a:solidFill>
                <a:srgbClr val="2263F5"/>
              </a:solidFill>
              <a:latin typeface="Maven Pro"/>
              <a:ea typeface="Maven Pro"/>
              <a:cs typeface="Maven Pro"/>
              <a:sym typeface="Maven Pro"/>
            </a:endParaRPr>
          </a:p>
        </p:txBody>
      </p:sp>
      <p:pic>
        <p:nvPicPr>
          <p:cNvPr id="295" name="Google Shape;295;p50"/>
          <p:cNvPicPr preferRelativeResize="0"/>
          <p:nvPr/>
        </p:nvPicPr>
        <p:blipFill rotWithShape="1">
          <a:blip r:embed="rId3">
            <a:alphaModFix/>
          </a:blip>
          <a:srcRect b="0" l="0" r="0" t="0"/>
          <a:stretch/>
        </p:blipFill>
        <p:spPr>
          <a:xfrm>
            <a:off x="6721725" y="2844986"/>
            <a:ext cx="1914900" cy="1914875"/>
          </a:xfrm>
          <a:prstGeom prst="rect">
            <a:avLst/>
          </a:prstGeom>
          <a:noFill/>
          <a:ln>
            <a:noFill/>
          </a:ln>
        </p:spPr>
      </p:pic>
      <p:pic>
        <p:nvPicPr>
          <p:cNvPr id="296" name="Google Shape;296;p50"/>
          <p:cNvPicPr preferRelativeResize="0"/>
          <p:nvPr/>
        </p:nvPicPr>
        <p:blipFill rotWithShape="1">
          <a:blip r:embed="rId4">
            <a:alphaModFix/>
          </a:blip>
          <a:srcRect b="0" l="0" r="0" t="0"/>
          <a:stretch/>
        </p:blipFill>
        <p:spPr>
          <a:xfrm>
            <a:off x="7296337" y="3419576"/>
            <a:ext cx="765676" cy="7656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0" name="Shape 300"/>
        <p:cNvGrpSpPr/>
        <p:nvPr/>
      </p:nvGrpSpPr>
      <p:grpSpPr>
        <a:xfrm>
          <a:off x="0" y="0"/>
          <a:ext cx="0" cy="0"/>
          <a:chOff x="0" y="0"/>
          <a:chExt cx="0" cy="0"/>
        </a:xfrm>
      </p:grpSpPr>
      <p:sp>
        <p:nvSpPr>
          <p:cNvPr id="301" name="Google Shape;301;p51"/>
          <p:cNvSpPr txBox="1"/>
          <p:nvPr/>
        </p:nvSpPr>
        <p:spPr>
          <a:xfrm>
            <a:off x="627725" y="585875"/>
            <a:ext cx="79722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Réaliser les exercices</a:t>
            </a:r>
            <a:endParaRPr b="1" sz="2400">
              <a:solidFill>
                <a:srgbClr val="2263F5"/>
              </a:solidFill>
            </a:endParaRPr>
          </a:p>
        </p:txBody>
      </p:sp>
      <p:sp>
        <p:nvSpPr>
          <p:cNvPr id="302" name="Google Shape;302;p51"/>
          <p:cNvSpPr txBox="1"/>
          <p:nvPr/>
        </p:nvSpPr>
        <p:spPr>
          <a:xfrm>
            <a:off x="627725" y="1161300"/>
            <a:ext cx="7637400" cy="21057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1200">
                <a:solidFill>
                  <a:srgbClr val="396BDC"/>
                </a:solidFill>
                <a:latin typeface="Maven Pro"/>
                <a:ea typeface="Maven Pro"/>
                <a:cs typeface="Maven Pro"/>
                <a:sym typeface="Maven Pro"/>
              </a:rPr>
              <a:t>Réalisez les exercices suivants (vous n’avez pas le droit d’utiliser la création de fonction ou toutes autres possibilités algorithmique de python hormis les variables, conditions, les listes, les tuples et les boucles et tout ce qui peut s’y associer).</a:t>
            </a:r>
            <a:endParaRPr b="1"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t/>
            </a:r>
            <a:endParaRPr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rPr lang="fr" sz="1200">
                <a:solidFill>
                  <a:srgbClr val="396BDC"/>
                </a:solidFill>
                <a:latin typeface="Maven Pro"/>
                <a:ea typeface="Maven Pro"/>
                <a:cs typeface="Maven Pro"/>
                <a:sym typeface="Maven Pro"/>
              </a:rPr>
              <a:t>L'intégralité de vos exercices seront à faire avec </a:t>
            </a:r>
            <a:r>
              <a:rPr b="1" lang="fr" sz="1200">
                <a:solidFill>
                  <a:srgbClr val="396BDC"/>
                </a:solidFill>
                <a:latin typeface="Maven Pro"/>
                <a:ea typeface="Maven Pro"/>
                <a:cs typeface="Maven Pro"/>
                <a:sym typeface="Maven Pro"/>
              </a:rPr>
              <a:t>Visual Studio Code</a:t>
            </a:r>
            <a:r>
              <a:rPr lang="fr" sz="1200">
                <a:solidFill>
                  <a:srgbClr val="396BDC"/>
                </a:solidFill>
                <a:latin typeface="Maven Pro"/>
                <a:ea typeface="Maven Pro"/>
                <a:cs typeface="Maven Pro"/>
                <a:sym typeface="Maven Pro"/>
              </a:rPr>
              <a:t> dans un dossier </a:t>
            </a:r>
            <a:r>
              <a:rPr b="1" lang="fr" sz="1200">
                <a:solidFill>
                  <a:srgbClr val="396BDC"/>
                </a:solidFill>
                <a:latin typeface="Maven Pro"/>
                <a:ea typeface="Maven Pro"/>
                <a:cs typeface="Maven Pro"/>
                <a:sym typeface="Maven Pro"/>
              </a:rPr>
              <a:t>boucles</a:t>
            </a:r>
            <a:r>
              <a:rPr lang="fr" sz="1200">
                <a:solidFill>
                  <a:srgbClr val="396BDC"/>
                </a:solidFill>
                <a:latin typeface="Maven Pro"/>
                <a:ea typeface="Maven Pro"/>
                <a:cs typeface="Maven Pro"/>
                <a:sym typeface="Maven Pro"/>
              </a:rPr>
              <a:t> avec à l’intérieur un fichier par exercice par exemple :</a:t>
            </a:r>
            <a:endParaRPr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t/>
            </a:r>
            <a:endParaRPr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rPr lang="fr" sz="1200">
                <a:solidFill>
                  <a:srgbClr val="396BDC"/>
                </a:solidFill>
                <a:latin typeface="Maven Pro"/>
                <a:ea typeface="Maven Pro"/>
                <a:cs typeface="Maven Pro"/>
                <a:sym typeface="Maven Pro"/>
              </a:rPr>
              <a:t>/boucles </a:t>
            </a:r>
            <a:endParaRPr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rPr lang="fr" sz="1200">
                <a:solidFill>
                  <a:srgbClr val="396BDC"/>
                </a:solidFill>
                <a:latin typeface="Maven Pro"/>
                <a:ea typeface="Maven Pro"/>
                <a:cs typeface="Maven Pro"/>
                <a:sym typeface="Maven Pro"/>
              </a:rPr>
              <a:t>   —--- exo1.py</a:t>
            </a:r>
            <a:endParaRPr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rPr lang="fr" sz="1200">
                <a:solidFill>
                  <a:srgbClr val="396BDC"/>
                </a:solidFill>
                <a:latin typeface="Maven Pro"/>
                <a:ea typeface="Maven Pro"/>
                <a:cs typeface="Maven Pro"/>
                <a:sym typeface="Maven Pro"/>
              </a:rPr>
              <a:t>   —--- exo2.py</a:t>
            </a:r>
            <a:endParaRPr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rPr lang="fr" sz="1200">
                <a:solidFill>
                  <a:srgbClr val="396BDC"/>
                </a:solidFill>
                <a:latin typeface="Maven Pro"/>
                <a:ea typeface="Maven Pro"/>
                <a:cs typeface="Maven Pro"/>
                <a:sym typeface="Maven Pro"/>
              </a:rPr>
              <a:t>   ….</a:t>
            </a:r>
            <a:endParaRPr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t/>
            </a:r>
            <a:endParaRPr b="1" sz="1200">
              <a:solidFill>
                <a:srgbClr val="396BDC"/>
              </a:solidFill>
              <a:latin typeface="Maven Pro"/>
              <a:ea typeface="Maven Pro"/>
              <a:cs typeface="Maven Pro"/>
              <a:sym typeface="Maven Pro"/>
            </a:endParaRPr>
          </a:p>
          <a:p>
            <a:pPr indent="0" lvl="0" marL="0" marR="0" rtl="0" algn="l">
              <a:lnSpc>
                <a:spcPct val="80000"/>
              </a:lnSpc>
              <a:spcBef>
                <a:spcPts val="0"/>
              </a:spcBef>
              <a:spcAft>
                <a:spcPts val="0"/>
              </a:spcAft>
              <a:buNone/>
            </a:pPr>
            <a:r>
              <a:rPr b="1" lang="fr" sz="1200" u="sng">
                <a:solidFill>
                  <a:schemeClr val="hlink"/>
                </a:solidFill>
                <a:latin typeface="Maven Pro"/>
                <a:ea typeface="Maven Pro"/>
                <a:cs typeface="Maven Pro"/>
                <a:sym typeface="Maven Pro"/>
                <a:hlinkClick r:id="rId3"/>
              </a:rPr>
              <a:t>Exercices disponible ici.</a:t>
            </a:r>
            <a:endParaRPr b="1" sz="1200">
              <a:solidFill>
                <a:srgbClr val="396BDC"/>
              </a:solidFill>
              <a:latin typeface="Maven Pro"/>
              <a:ea typeface="Maven Pro"/>
              <a:cs typeface="Maven Pro"/>
              <a:sym typeface="Maven Pro"/>
            </a:endParaRPr>
          </a:p>
        </p:txBody>
      </p:sp>
      <p:pic>
        <p:nvPicPr>
          <p:cNvPr id="303" name="Google Shape;303;p51"/>
          <p:cNvPicPr preferRelativeResize="0"/>
          <p:nvPr/>
        </p:nvPicPr>
        <p:blipFill>
          <a:blip r:embed="rId4">
            <a:alphaModFix/>
          </a:blip>
          <a:stretch>
            <a:fillRect/>
          </a:stretch>
        </p:blipFill>
        <p:spPr>
          <a:xfrm>
            <a:off x="5761876" y="2113400"/>
            <a:ext cx="3032826" cy="277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5" name="Shape 85"/>
        <p:cNvGrpSpPr/>
        <p:nvPr/>
      </p:nvGrpSpPr>
      <p:grpSpPr>
        <a:xfrm>
          <a:off x="0" y="0"/>
          <a:ext cx="0" cy="0"/>
          <a:chOff x="0" y="0"/>
          <a:chExt cx="0" cy="0"/>
        </a:xfrm>
      </p:grpSpPr>
      <p:sp>
        <p:nvSpPr>
          <p:cNvPr id="86" name="Google Shape;86;p16"/>
          <p:cNvSpPr txBox="1"/>
          <p:nvPr/>
        </p:nvSpPr>
        <p:spPr>
          <a:xfrm>
            <a:off x="627725" y="357275"/>
            <a:ext cx="80454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ajouter une valeur à une liste python</a:t>
            </a:r>
            <a:endParaRPr sz="2400">
              <a:solidFill>
                <a:srgbClr val="2263F5"/>
              </a:solidFill>
            </a:endParaRPr>
          </a:p>
        </p:txBody>
      </p:sp>
      <p:sp>
        <p:nvSpPr>
          <p:cNvPr id="87" name="Google Shape;87;p16"/>
          <p:cNvSpPr txBox="1"/>
          <p:nvPr/>
        </p:nvSpPr>
        <p:spPr>
          <a:xfrm>
            <a:off x="627725" y="989975"/>
            <a:ext cx="8265900" cy="3632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solidFill>
                  <a:srgbClr val="396BDC"/>
                </a:solidFill>
                <a:highlight>
                  <a:schemeClr val="lt1"/>
                </a:highlight>
                <a:latin typeface="Maven Pro"/>
                <a:ea typeface="Maven Pro"/>
                <a:cs typeface="Maven Pro"/>
                <a:sym typeface="Maven Pro"/>
              </a:rPr>
              <a:t>On dit d’une liste qu’elle est ordonnée, car ses éléments ont un ordre. Chaque nouvel élément sera ajouté, par défaut, à la fin de la liste.</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lang="fr">
                <a:solidFill>
                  <a:srgbClr val="396BDC"/>
                </a:solidFill>
                <a:highlight>
                  <a:schemeClr val="lt1"/>
                </a:highlight>
                <a:latin typeface="Maven Pro"/>
                <a:ea typeface="Maven Pro"/>
                <a:cs typeface="Maven Pro"/>
                <a:sym typeface="Maven Pro"/>
              </a:rPr>
              <a:t>Vous pouvez </a:t>
            </a:r>
            <a:r>
              <a:rPr b="1" lang="fr">
                <a:solidFill>
                  <a:srgbClr val="396BDC"/>
                </a:solidFill>
                <a:highlight>
                  <a:schemeClr val="lt1"/>
                </a:highlight>
                <a:latin typeface="Maven Pro"/>
                <a:ea typeface="Maven Pro"/>
                <a:cs typeface="Maven Pro"/>
                <a:sym typeface="Maven Pro"/>
              </a:rPr>
              <a:t>ajouter les valeurs</a:t>
            </a:r>
            <a:r>
              <a:rPr lang="fr">
                <a:solidFill>
                  <a:srgbClr val="396BDC"/>
                </a:solidFill>
                <a:highlight>
                  <a:schemeClr val="lt1"/>
                </a:highlight>
                <a:latin typeface="Maven Pro"/>
                <a:ea typeface="Maven Pro"/>
                <a:cs typeface="Maven Pro"/>
                <a:sym typeface="Maven Pro"/>
              </a:rPr>
              <a:t> que vous voulez lors de la création de la liste python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457200" lvl="0" marL="0" rtl="0" algn="l">
              <a:lnSpc>
                <a:spcPct val="100000"/>
              </a:lnSpc>
              <a:spcBef>
                <a:spcPts val="0"/>
              </a:spcBef>
              <a:spcAft>
                <a:spcPts val="0"/>
              </a:spcAft>
              <a:buNone/>
            </a:pP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3</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lang="fr">
                <a:solidFill>
                  <a:srgbClr val="396BDC"/>
                </a:solidFill>
                <a:highlight>
                  <a:schemeClr val="lt1"/>
                </a:highlight>
                <a:latin typeface="Maven Pro"/>
                <a:ea typeface="Maven Pro"/>
                <a:cs typeface="Maven Pro"/>
                <a:sym typeface="Maven Pro"/>
              </a:rPr>
              <a:t>Ou les ajouter après la création de la liste avec la méthode append (qui signifie "ajouter" en anglais):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append</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append</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"ok"</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457200" lvl="0" marL="0" rtl="0" algn="l">
              <a:lnSpc>
                <a:spcPct val="100000"/>
              </a:lnSpc>
              <a:spcBef>
                <a:spcPts val="0"/>
              </a:spcBef>
              <a:spcAft>
                <a:spcPts val="0"/>
              </a:spcAft>
              <a:buNone/>
            </a:pP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"ok"</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lang="fr">
                <a:solidFill>
                  <a:srgbClr val="396BDC"/>
                </a:solidFill>
                <a:highlight>
                  <a:schemeClr val="lt1"/>
                </a:highlight>
                <a:latin typeface="Maven Pro"/>
                <a:ea typeface="Maven Pro"/>
                <a:cs typeface="Maven Pro"/>
                <a:sym typeface="Maven Pro"/>
              </a:rPr>
              <a:t>On voit qu'il est possible de mélanger dans une même liste des variables de type différent. On peut d'ailleurs mettre une liste dans une liste.</a:t>
            </a:r>
            <a:endParaRPr b="1">
              <a:solidFill>
                <a:srgbClr val="EE11FF"/>
              </a:solidFill>
              <a:highlight>
                <a:schemeClr val="lt1"/>
              </a:highlight>
              <a:latin typeface="Roboto Mono"/>
              <a:ea typeface="Roboto Mono"/>
              <a:cs typeface="Roboto Mono"/>
              <a:sym typeface="Roboto Mon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7" name="Shape 307"/>
        <p:cNvGrpSpPr/>
        <p:nvPr/>
      </p:nvGrpSpPr>
      <p:grpSpPr>
        <a:xfrm>
          <a:off x="0" y="0"/>
          <a:ext cx="0" cy="0"/>
          <a:chOff x="0" y="0"/>
          <a:chExt cx="0" cy="0"/>
        </a:xfrm>
      </p:grpSpPr>
      <p:sp>
        <p:nvSpPr>
          <p:cNvPr id="308" name="Google Shape;308;p52"/>
          <p:cNvSpPr/>
          <p:nvPr/>
        </p:nvSpPr>
        <p:spPr>
          <a:xfrm flipH="1">
            <a:off x="0" y="0"/>
            <a:ext cx="9144000" cy="5143500"/>
          </a:xfrm>
          <a:prstGeom prst="rtTriangle">
            <a:avLst/>
          </a:prstGeom>
          <a:solidFill>
            <a:srgbClr val="DFE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2"/>
          <p:cNvSpPr txBox="1"/>
          <p:nvPr>
            <p:ph type="ctrTitle"/>
          </p:nvPr>
        </p:nvSpPr>
        <p:spPr>
          <a:xfrm>
            <a:off x="850" y="11550"/>
            <a:ext cx="4735500" cy="3361800"/>
          </a:xfrm>
          <a:prstGeom prst="rect">
            <a:avLst/>
          </a:prstGeom>
        </p:spPr>
        <p:txBody>
          <a:bodyPr anchorCtr="0" anchor="ctr" bIns="91425" lIns="91425" spcFirstLastPara="1" rIns="91425" wrap="square" tIns="91425">
            <a:normAutofit/>
          </a:bodyPr>
          <a:lstStyle/>
          <a:p>
            <a:pPr indent="0" lvl="0" marL="360000" marR="360000" rtl="0" algn="l">
              <a:lnSpc>
                <a:spcPct val="80000"/>
              </a:lnSpc>
              <a:spcBef>
                <a:spcPts val="0"/>
              </a:spcBef>
              <a:spcAft>
                <a:spcPts val="0"/>
              </a:spcAft>
              <a:buNone/>
            </a:pPr>
            <a:r>
              <a:rPr b="1" lang="fr" sz="3400">
                <a:solidFill>
                  <a:srgbClr val="2263F5"/>
                </a:solidFill>
                <a:latin typeface="Maven Pro"/>
                <a:ea typeface="Maven Pro"/>
                <a:cs typeface="Maven Pro"/>
                <a:sym typeface="Maven Pro"/>
              </a:rPr>
              <a:t>Récupérer le Cours </a:t>
            </a:r>
            <a:endParaRPr b="1" sz="3400">
              <a:solidFill>
                <a:srgbClr val="2263F5"/>
              </a:solidFill>
              <a:latin typeface="Maven Pro"/>
              <a:ea typeface="Maven Pro"/>
              <a:cs typeface="Maven Pro"/>
              <a:sym typeface="Maven Pro"/>
            </a:endParaRPr>
          </a:p>
          <a:p>
            <a:pPr indent="0" lvl="0" marL="360000" marR="360000" rtl="0" algn="l">
              <a:lnSpc>
                <a:spcPct val="80000"/>
              </a:lnSpc>
              <a:spcBef>
                <a:spcPts val="0"/>
              </a:spcBef>
              <a:spcAft>
                <a:spcPts val="0"/>
              </a:spcAft>
              <a:buNone/>
            </a:pPr>
            <a:r>
              <a:t/>
            </a:r>
            <a:endParaRPr b="1" sz="3400">
              <a:solidFill>
                <a:srgbClr val="2263F5"/>
              </a:solidFill>
              <a:latin typeface="Maven Pro"/>
              <a:ea typeface="Maven Pro"/>
              <a:cs typeface="Maven Pro"/>
              <a:sym typeface="Maven Pro"/>
            </a:endParaRPr>
          </a:p>
          <a:p>
            <a:pPr indent="0" lvl="0" marL="360000" marR="360000" rtl="0" algn="l">
              <a:lnSpc>
                <a:spcPct val="80000"/>
              </a:lnSpc>
              <a:spcBef>
                <a:spcPts val="0"/>
              </a:spcBef>
              <a:spcAft>
                <a:spcPts val="0"/>
              </a:spcAft>
              <a:buNone/>
            </a:pPr>
            <a:r>
              <a:rPr b="1" lang="fr" sz="3400">
                <a:solidFill>
                  <a:srgbClr val="2263F5"/>
                </a:solidFill>
                <a:latin typeface="Maven Pro"/>
                <a:ea typeface="Maven Pro"/>
                <a:cs typeface="Maven Pro"/>
                <a:sym typeface="Maven Pro"/>
              </a:rPr>
              <a:t>Scannez moi</a:t>
            </a:r>
            <a:endParaRPr sz="3400">
              <a:solidFill>
                <a:srgbClr val="2263F5"/>
              </a:solidFill>
              <a:latin typeface="Maven Pro"/>
              <a:ea typeface="Maven Pro"/>
              <a:cs typeface="Maven Pro"/>
              <a:sym typeface="Maven Pro"/>
            </a:endParaRPr>
          </a:p>
        </p:txBody>
      </p:sp>
      <p:pic>
        <p:nvPicPr>
          <p:cNvPr id="310" name="Google Shape;310;p52"/>
          <p:cNvPicPr preferRelativeResize="0"/>
          <p:nvPr/>
        </p:nvPicPr>
        <p:blipFill rotWithShape="1">
          <a:blip r:embed="rId3">
            <a:alphaModFix/>
          </a:blip>
          <a:srcRect b="787" l="0" r="0" t="787"/>
          <a:stretch/>
        </p:blipFill>
        <p:spPr>
          <a:xfrm>
            <a:off x="4927650" y="1224138"/>
            <a:ext cx="3562348" cy="34004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1" name="Shape 91"/>
        <p:cNvGrpSpPr/>
        <p:nvPr/>
      </p:nvGrpSpPr>
      <p:grpSpPr>
        <a:xfrm>
          <a:off x="0" y="0"/>
          <a:ext cx="0" cy="0"/>
          <a:chOff x="0" y="0"/>
          <a:chExt cx="0" cy="0"/>
        </a:xfrm>
      </p:grpSpPr>
      <p:sp>
        <p:nvSpPr>
          <p:cNvPr id="92" name="Google Shape;92;p17"/>
          <p:cNvSpPr txBox="1"/>
          <p:nvPr/>
        </p:nvSpPr>
        <p:spPr>
          <a:xfrm>
            <a:off x="627725" y="357275"/>
            <a:ext cx="8045400" cy="480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Afficher un item d'une liste</a:t>
            </a:r>
            <a:endParaRPr sz="2400">
              <a:solidFill>
                <a:srgbClr val="2263F5"/>
              </a:solidFill>
            </a:endParaRPr>
          </a:p>
        </p:txBody>
      </p:sp>
      <p:sp>
        <p:nvSpPr>
          <p:cNvPr id="93" name="Google Shape;93;p17"/>
          <p:cNvSpPr txBox="1"/>
          <p:nvPr/>
        </p:nvSpPr>
        <p:spPr>
          <a:xfrm>
            <a:off x="627725" y="989975"/>
            <a:ext cx="8265900" cy="3632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solidFill>
                  <a:srgbClr val="396BDC"/>
                </a:solidFill>
                <a:highlight>
                  <a:schemeClr val="lt1"/>
                </a:highlight>
                <a:latin typeface="Maven Pro"/>
                <a:ea typeface="Maven Pro"/>
                <a:cs typeface="Maven Pro"/>
                <a:sym typeface="Maven Pro"/>
              </a:rPr>
              <a:t>Pour lire une liste, on peut demander à voir l'index de la valeur qui nous intéresse:</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"d"</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"m"</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0</a:t>
            </a:r>
            <a:r>
              <a:rPr lang="fr">
                <a:highlight>
                  <a:schemeClr val="lt1"/>
                </a:highlight>
                <a:latin typeface="Roboto Mono"/>
                <a:ea typeface="Roboto Mono"/>
                <a:cs typeface="Roboto Mono"/>
                <a:sym typeface="Roboto Mono"/>
              </a:rPr>
              <a:t>] </a:t>
            </a:r>
            <a:br>
              <a:rPr lang="fr">
                <a:highlight>
                  <a:schemeClr val="lt1"/>
                </a:highlight>
                <a:latin typeface="Roboto Mono"/>
                <a:ea typeface="Roboto Mono"/>
                <a:cs typeface="Roboto Mono"/>
                <a:sym typeface="Roboto Mono"/>
              </a:rPr>
            </a:b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br>
              <a:rPr lang="fr">
                <a:highlight>
                  <a:schemeClr val="lt1"/>
                </a:highlight>
                <a:latin typeface="Roboto Mono"/>
                <a:ea typeface="Roboto Mono"/>
                <a:cs typeface="Roboto Mono"/>
                <a:sym typeface="Roboto Mono"/>
              </a:rPr>
            </a:b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'm'</a:t>
            </a:r>
            <a:endParaRPr>
              <a:solidFill>
                <a:srgbClr val="A01010"/>
              </a:solidFill>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lang="fr">
                <a:solidFill>
                  <a:srgbClr val="396BDC"/>
                </a:solidFill>
                <a:highlight>
                  <a:schemeClr val="lt1"/>
                </a:highlight>
                <a:latin typeface="Maven Pro"/>
                <a:ea typeface="Maven Pro"/>
                <a:cs typeface="Maven Pro"/>
                <a:sym typeface="Maven Pro"/>
              </a:rPr>
              <a:t>Le premier item commence toujours avec l'index 0. Pour lire le premier item on utilise la valeur 0, le deuxième on utilise la valeur 1, etc.  Il est d'ailleurs possible de modifier une valeur avec son index</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"d"</a:t>
            </a: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"m"</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"z"</a:t>
            </a:r>
            <a:endParaRPr>
              <a:highlight>
                <a:schemeClr val="lt1"/>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fr">
                <a:solidFill>
                  <a:srgbClr val="EE11FF"/>
                </a:solidFill>
                <a:highlight>
                  <a:schemeClr val="lt1"/>
                </a:highlight>
                <a:latin typeface="Roboto Mono"/>
                <a:ea typeface="Roboto Mono"/>
                <a:cs typeface="Roboto Mono"/>
                <a:sym typeface="Roboto Mono"/>
              </a:rPr>
              <a:t>&gt;&gt;&gt;</a:t>
            </a:r>
            <a:r>
              <a:rPr lang="fr">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highlight>
                  <a:schemeClr val="lt1"/>
                </a:highlight>
                <a:latin typeface="Roboto Mono"/>
                <a:ea typeface="Roboto Mono"/>
                <a:cs typeface="Roboto Mono"/>
                <a:sym typeface="Roboto Mono"/>
              </a:rPr>
              <a:t> </a:t>
            </a:r>
            <a:endParaRPr>
              <a:highlight>
                <a:schemeClr val="lt1"/>
              </a:highlight>
              <a:latin typeface="Roboto Mono"/>
              <a:ea typeface="Roboto Mono"/>
              <a:cs typeface="Roboto Mono"/>
              <a:sym typeface="Roboto Mono"/>
            </a:endParaRPr>
          </a:p>
          <a:p>
            <a:pPr indent="457200" lvl="0" marL="0" rtl="0" algn="l">
              <a:lnSpc>
                <a:spcPct val="100000"/>
              </a:lnSpc>
              <a:spcBef>
                <a:spcPts val="0"/>
              </a:spcBef>
              <a:spcAft>
                <a:spcPts val="0"/>
              </a:spcAft>
              <a:buNone/>
            </a:pPr>
            <a:r>
              <a:rPr lang="fr">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'd'</a:t>
            </a:r>
            <a:r>
              <a:rPr lang="fr">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'z'</a:t>
            </a:r>
            <a:r>
              <a:rPr lang="fr">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7" name="Shape 97"/>
        <p:cNvGrpSpPr/>
        <p:nvPr/>
      </p:nvGrpSpPr>
      <p:grpSpPr>
        <a:xfrm>
          <a:off x="0" y="0"/>
          <a:ext cx="0" cy="0"/>
          <a:chOff x="0" y="0"/>
          <a:chExt cx="0" cy="0"/>
        </a:xfrm>
      </p:grpSpPr>
      <p:sp>
        <p:nvSpPr>
          <p:cNvPr id="98" name="Google Shape;98;p18"/>
          <p:cNvSpPr txBox="1"/>
          <p:nvPr/>
        </p:nvSpPr>
        <p:spPr>
          <a:xfrm>
            <a:off x="627725" y="357275"/>
            <a:ext cx="7785300" cy="43467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Supprimer une entrée avec un index</a:t>
            </a:r>
            <a:endParaRPr sz="2400">
              <a:solidFill>
                <a:srgbClr val="2263F5"/>
              </a:solidFill>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Il est parfois nécessaire de supprimer une entrée de la liste. Pour cela vous pouvez utiliser la fonction del qui va utiliser l’index d’une valeur pour la supprimer.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b="1" lang="fr">
                <a:solidFill>
                  <a:srgbClr val="700080"/>
                </a:solidFill>
                <a:highlight>
                  <a:schemeClr val="lt1"/>
                </a:highlight>
                <a:latin typeface="Roboto Mono"/>
                <a:ea typeface="Roboto Mono"/>
                <a:cs typeface="Roboto Mono"/>
                <a:sym typeface="Roboto Mono"/>
              </a:rPr>
              <a:t>del</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br>
              <a:rPr lang="fr">
                <a:solidFill>
                  <a:schemeClr val="dk1"/>
                </a:solidFill>
                <a:highlight>
                  <a:schemeClr val="lt1"/>
                </a:highlight>
                <a:latin typeface="Roboto Mono"/>
                <a:ea typeface="Roboto Mono"/>
                <a:cs typeface="Roboto Mono"/>
                <a:sym typeface="Roboto Mono"/>
              </a:rPr>
            </a:b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Supprimer une entrée avec sa valeur</a:t>
            </a:r>
            <a:endParaRPr sz="2400">
              <a:solidFill>
                <a:srgbClr val="2263F5"/>
              </a:solidFill>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Il est possible de supprimer directement la valeur d’un index grâce à la méthode remove. Mais attention, si vous avez plusieurs occurrences de la valeur à retirer, seule la première sera supprimée.</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remove</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endParaRPr>
              <a:solidFill>
                <a:schemeClr val="dk1"/>
              </a:solidFill>
              <a:highlight>
                <a:schemeClr val="lt1"/>
              </a:highlight>
              <a:latin typeface="Roboto Mono"/>
              <a:ea typeface="Roboto Mono"/>
              <a:cs typeface="Roboto Mono"/>
              <a:sym typeface="Roboto Mono"/>
            </a:endParaRPr>
          </a:p>
          <a:p>
            <a:pPr indent="457200" lvl="0" marL="0" rtl="0" algn="l">
              <a:lnSpc>
                <a:spcPct val="8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endParaRPr sz="2400">
              <a:solidFill>
                <a:srgbClr val="2263F5"/>
              </a:solidFill>
              <a:latin typeface="Maven Pro"/>
              <a:ea typeface="Maven Pro"/>
              <a:cs typeface="Maven Pro"/>
              <a:sym typeface="Maven Pro"/>
            </a:endParaRPr>
          </a:p>
          <a:p>
            <a:pPr indent="0" lvl="0" marL="0" marR="0" rtl="0" algn="l">
              <a:lnSpc>
                <a:spcPct val="80000"/>
              </a:lnSpc>
              <a:spcBef>
                <a:spcPts val="0"/>
              </a:spcBef>
              <a:spcAft>
                <a:spcPts val="0"/>
              </a:spcAft>
              <a:buNone/>
            </a:pPr>
            <a:r>
              <a:t/>
            </a:r>
            <a:endParaRPr sz="2400">
              <a:solidFill>
                <a:srgbClr val="2263F5"/>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2" name="Shape 102"/>
        <p:cNvGrpSpPr/>
        <p:nvPr/>
      </p:nvGrpSpPr>
      <p:grpSpPr>
        <a:xfrm>
          <a:off x="0" y="0"/>
          <a:ext cx="0" cy="0"/>
          <a:chOff x="0" y="0"/>
          <a:chExt cx="0" cy="0"/>
        </a:xfrm>
      </p:grpSpPr>
      <p:sp>
        <p:nvSpPr>
          <p:cNvPr id="103" name="Google Shape;103;p19"/>
          <p:cNvSpPr txBox="1"/>
          <p:nvPr/>
        </p:nvSpPr>
        <p:spPr>
          <a:xfrm>
            <a:off x="627725" y="357275"/>
            <a:ext cx="77853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Inverser les valeurs d'une liste</a:t>
            </a:r>
            <a:endParaRPr sz="2400">
              <a:solidFill>
                <a:srgbClr val="2263F5"/>
              </a:solidFill>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Vous pouvez inverser les items d'une liste avec la méthode reverse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reverse</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Essayez avec les connaissances apprises jusqu’ici, de prendre une chaîne de caractères, la transformer en liste, inverser l’ordre de la liste, puis de reformer une chaine avec.</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Compter le nombre d'items d'une liste</a:t>
            </a:r>
            <a:endParaRPr sz="2400">
              <a:solidFill>
                <a:srgbClr val="2263F5"/>
              </a:solidFill>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Il est possible de compter le nombre d'items d'une liste avec la fonction len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3</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5</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10</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3000A0"/>
                </a:solidFill>
                <a:highlight>
                  <a:schemeClr val="lt1"/>
                </a:highlight>
                <a:latin typeface="Roboto Mono"/>
                <a:ea typeface="Roboto Mono"/>
                <a:cs typeface="Roboto Mono"/>
                <a:sym typeface="Roboto Mono"/>
              </a:rPr>
              <a:t>len</a:t>
            </a:r>
            <a:r>
              <a:rPr lang="fr">
                <a:solidFill>
                  <a:schemeClr val="dk1"/>
                </a:solidFill>
                <a:highlight>
                  <a:schemeClr val="lt1"/>
                </a:highlight>
                <a:latin typeface="Roboto Mono"/>
                <a:ea typeface="Roboto Mono"/>
                <a:cs typeface="Roboto Mono"/>
                <a:sym typeface="Roboto Mono"/>
              </a:rPr>
              <a:t>(</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06040"/>
                </a:solidFill>
                <a:highlight>
                  <a:schemeClr val="lt1"/>
                </a:highlight>
                <a:latin typeface="Roboto Mono"/>
                <a:ea typeface="Roboto Mono"/>
                <a:cs typeface="Roboto Mono"/>
                <a:sym typeface="Roboto Mono"/>
              </a:rPr>
              <a:t>5</a:t>
            </a:r>
            <a:endParaRPr sz="2400">
              <a:solidFill>
                <a:srgbClr val="2263F5"/>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7" name="Shape 107"/>
        <p:cNvGrpSpPr/>
        <p:nvPr/>
      </p:nvGrpSpPr>
      <p:grpSpPr>
        <a:xfrm>
          <a:off x="0" y="0"/>
          <a:ext cx="0" cy="0"/>
          <a:chOff x="0" y="0"/>
          <a:chExt cx="0" cy="0"/>
        </a:xfrm>
      </p:grpSpPr>
      <p:sp>
        <p:nvSpPr>
          <p:cNvPr id="108" name="Google Shape;108;p20"/>
          <p:cNvSpPr txBox="1"/>
          <p:nvPr/>
        </p:nvSpPr>
        <p:spPr>
          <a:xfrm>
            <a:off x="627725" y="357275"/>
            <a:ext cx="7785300" cy="41745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Compter le nombre d'occurences d'une valeur</a:t>
            </a:r>
            <a:endParaRPr sz="2400">
              <a:solidFill>
                <a:srgbClr val="2263F5"/>
              </a:solidFill>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Pour connaître le nombre d'occurences d'une valeur dans une liste, vous pouvez utiliser la méthode count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count</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06040"/>
                </a:solidFill>
                <a:highlight>
                  <a:schemeClr val="lt1"/>
                </a:highlight>
                <a:latin typeface="Roboto Mono"/>
                <a:ea typeface="Roboto Mono"/>
                <a:cs typeface="Roboto Mono"/>
                <a:sym typeface="Roboto Mono"/>
              </a:rPr>
              <a:t>3</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count</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lang="fr">
                <a:solidFill>
                  <a:srgbClr val="106040"/>
                </a:solidFill>
                <a:highlight>
                  <a:schemeClr val="lt1"/>
                </a:highlight>
                <a:latin typeface="Roboto Mono"/>
                <a:ea typeface="Roboto Mono"/>
                <a:cs typeface="Roboto Mono"/>
                <a:sym typeface="Roboto Mono"/>
              </a:rPr>
              <a:t>2</a:t>
            </a:r>
            <a:endParaRPr>
              <a:solidFill>
                <a:srgbClr val="106040"/>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Trouver l'index d'une valeur</a:t>
            </a:r>
            <a:endParaRPr sz="2400">
              <a:solidFill>
                <a:srgbClr val="2263F5"/>
              </a:solidFill>
              <a:latin typeface="Maven Pro"/>
              <a:ea typeface="Maven Pro"/>
              <a:cs typeface="Maven Pro"/>
              <a:sym typeface="Maven Pro"/>
            </a:endParaRPr>
          </a:p>
          <a:p>
            <a:pPr indent="0" lvl="0" marL="0" rtl="0" algn="l">
              <a:lnSpc>
                <a:spcPct val="80000"/>
              </a:lnSpc>
              <a:spcBef>
                <a:spcPts val="0"/>
              </a:spcBef>
              <a:spcAft>
                <a:spcPts val="0"/>
              </a:spcAft>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lang="fr">
                <a:solidFill>
                  <a:srgbClr val="396BDC"/>
                </a:solidFill>
                <a:highlight>
                  <a:schemeClr val="lt1"/>
                </a:highlight>
                <a:latin typeface="Maven Pro"/>
                <a:ea typeface="Maven Pro"/>
                <a:cs typeface="Maven Pro"/>
                <a:sym typeface="Maven Pro"/>
              </a:rPr>
              <a:t>La méthode index vous permet de connaître la position de l'item recherché.</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"a"</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"c"</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lang="fr">
                <a:solidFill>
                  <a:srgbClr val="572000"/>
                </a:solidFill>
                <a:highlight>
                  <a:schemeClr val="lt1"/>
                </a:highlight>
                <a:latin typeface="Roboto Mono"/>
                <a:ea typeface="Roboto Mono"/>
                <a:cs typeface="Roboto Mono"/>
                <a:sym typeface="Roboto Mono"/>
              </a:rPr>
              <a:t>index</a:t>
            </a:r>
            <a:r>
              <a:rPr lang="fr">
                <a:solidFill>
                  <a:schemeClr val="dk1"/>
                </a:solidFill>
                <a:highlight>
                  <a:schemeClr val="lt1"/>
                </a:highlight>
                <a:latin typeface="Roboto Mono"/>
                <a:ea typeface="Roboto Mono"/>
                <a:cs typeface="Roboto Mono"/>
                <a:sym typeface="Roboto Mono"/>
              </a:rPr>
              <a:t>(</a:t>
            </a:r>
            <a:r>
              <a:rPr lang="fr">
                <a:solidFill>
                  <a:srgbClr val="A01010"/>
                </a:solidFill>
                <a:highlight>
                  <a:schemeClr val="lt1"/>
                </a:highlight>
                <a:latin typeface="Roboto Mono"/>
                <a:ea typeface="Roboto Mono"/>
                <a:cs typeface="Roboto Mono"/>
                <a:sym typeface="Roboto Mono"/>
              </a:rPr>
              <a:t>"b"</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None/>
            </a:pPr>
            <a:r>
              <a:rPr lang="fr">
                <a:solidFill>
                  <a:srgbClr val="106040"/>
                </a:solidFill>
                <a:highlight>
                  <a:schemeClr val="lt1"/>
                </a:highlight>
                <a:latin typeface="Roboto Mono"/>
                <a:ea typeface="Roboto Mono"/>
                <a:cs typeface="Roboto Mono"/>
                <a:sym typeface="Roboto Mono"/>
              </a:rPr>
              <a:t>3</a:t>
            </a:r>
            <a:endParaRPr sz="2400">
              <a:solidFill>
                <a:srgbClr val="2263F5"/>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2" name="Shape 112"/>
        <p:cNvGrpSpPr/>
        <p:nvPr/>
      </p:nvGrpSpPr>
      <p:grpSpPr>
        <a:xfrm>
          <a:off x="0" y="0"/>
          <a:ext cx="0" cy="0"/>
          <a:chOff x="0" y="0"/>
          <a:chExt cx="0" cy="0"/>
        </a:xfrm>
      </p:grpSpPr>
      <p:sp>
        <p:nvSpPr>
          <p:cNvPr id="113" name="Google Shape;113;p21"/>
          <p:cNvSpPr txBox="1"/>
          <p:nvPr/>
        </p:nvSpPr>
        <p:spPr>
          <a:xfrm>
            <a:off x="627725" y="357275"/>
            <a:ext cx="7785300" cy="43959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None/>
            </a:pPr>
            <a:r>
              <a:rPr b="1" lang="fr" sz="2400">
                <a:solidFill>
                  <a:srgbClr val="2263F5"/>
                </a:solidFill>
                <a:latin typeface="Maven Pro"/>
                <a:ea typeface="Maven Pro"/>
                <a:cs typeface="Maven Pro"/>
                <a:sym typeface="Maven Pro"/>
              </a:rPr>
              <a:t>Les listes : </a:t>
            </a:r>
            <a:r>
              <a:rPr lang="fr" sz="2400">
                <a:solidFill>
                  <a:srgbClr val="2263F5"/>
                </a:solidFill>
                <a:latin typeface="Maven Pro"/>
                <a:ea typeface="Maven Pro"/>
                <a:cs typeface="Maven Pro"/>
                <a:sym typeface="Maven Pro"/>
              </a:rPr>
              <a:t>manipuler une liste</a:t>
            </a:r>
            <a:br>
              <a:rPr lang="fr" sz="2400">
                <a:solidFill>
                  <a:srgbClr val="2263F5"/>
                </a:solidFill>
                <a:latin typeface="Maven Pro"/>
                <a:ea typeface="Maven Pro"/>
                <a:cs typeface="Maven Pro"/>
                <a:sym typeface="Maven Pro"/>
              </a:rPr>
            </a:br>
            <a:endParaRPr sz="2400">
              <a:solidFill>
                <a:srgbClr val="2263F5"/>
              </a:solidFill>
              <a:latin typeface="Maven Pro"/>
              <a:ea typeface="Maven Pro"/>
              <a:cs typeface="Maven Pro"/>
              <a:sym typeface="Maven Pro"/>
            </a:endParaRPr>
          </a:p>
          <a:p>
            <a:pPr indent="0" lvl="0" marL="0" marR="0" rtl="0" algn="l">
              <a:lnSpc>
                <a:spcPct val="80000"/>
              </a:lnSpc>
              <a:spcBef>
                <a:spcPts val="0"/>
              </a:spcBef>
              <a:spcAft>
                <a:spcPts val="0"/>
              </a:spcAft>
              <a:buNone/>
            </a:pPr>
            <a:r>
              <a:rPr lang="fr">
                <a:solidFill>
                  <a:srgbClr val="396BDC"/>
                </a:solidFill>
                <a:highlight>
                  <a:schemeClr val="lt1"/>
                </a:highlight>
                <a:latin typeface="Maven Pro"/>
                <a:ea typeface="Maven Pro"/>
                <a:cs typeface="Maven Pro"/>
                <a:sym typeface="Maven Pro"/>
              </a:rPr>
              <a:t>Voici quelques astuces pour manipuler des listes:</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t/>
            </a:r>
            <a:endParaRPr>
              <a:solidFill>
                <a:srgbClr val="396BDC"/>
              </a:solidFill>
              <a:highlight>
                <a:schemeClr val="lt1"/>
              </a:highlight>
              <a:latin typeface="Maven Pro"/>
              <a:ea typeface="Maven Pro"/>
              <a:cs typeface="Maven Pro"/>
              <a:sym typeface="Maven Pr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100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250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500</a:t>
            </a:r>
            <a:r>
              <a:rPr lang="fr">
                <a:solidFill>
                  <a:schemeClr val="dk1"/>
                </a:solidFill>
                <a:highlight>
                  <a:schemeClr val="lt1"/>
                </a:highlight>
                <a:latin typeface="Roboto Mono"/>
                <a:ea typeface="Roboto Mono"/>
                <a:cs typeface="Roboto Mono"/>
                <a:sym typeface="Roboto Mono"/>
              </a:rPr>
              <a:t>]</a:t>
            </a:r>
            <a:br>
              <a:rPr lang="fr">
                <a:solidFill>
                  <a:schemeClr val="dk1"/>
                </a:solidFill>
                <a:highlight>
                  <a:schemeClr val="lt1"/>
                </a:highlight>
                <a:latin typeface="Roboto Mono"/>
                <a:ea typeface="Roboto Mono"/>
                <a:cs typeface="Roboto Mono"/>
                <a:sym typeface="Roboto Mono"/>
              </a:rPr>
            </a:b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0</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457200" lvl="0" marL="0" rtl="0" algn="l">
              <a:lnSpc>
                <a:spcPct val="80000"/>
              </a:lnSpc>
              <a:spcBef>
                <a:spcPts val="0"/>
              </a:spcBef>
              <a:spcAft>
                <a:spcPts val="0"/>
              </a:spcAft>
              <a:buClr>
                <a:schemeClr val="dk1"/>
              </a:buClr>
              <a:buSzPts val="1100"/>
              <a:buFont typeface="Arial"/>
              <a:buNone/>
            </a:pPr>
            <a:r>
              <a:rPr lang="fr">
                <a:solidFill>
                  <a:srgbClr val="106040"/>
                </a:solidFill>
                <a:highlight>
                  <a:schemeClr val="lt1"/>
                </a:highlight>
                <a:latin typeface="Roboto Mono"/>
                <a:ea typeface="Roboto Mono"/>
                <a:cs typeface="Roboto Mono"/>
                <a:sym typeface="Roboto Mono"/>
              </a:rPr>
              <a:t>1</a:t>
            </a:r>
            <a:br>
              <a:rPr lang="fr">
                <a:solidFill>
                  <a:srgbClr val="106040"/>
                </a:solidFill>
                <a:highlight>
                  <a:schemeClr val="lt1"/>
                </a:highlight>
                <a:latin typeface="Roboto Mono"/>
                <a:ea typeface="Roboto Mono"/>
                <a:cs typeface="Roboto Mono"/>
                <a:sym typeface="Roboto Mono"/>
              </a:rPr>
            </a:b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b="1" lang="fr">
                <a:solidFill>
                  <a:srgbClr val="EE11FF"/>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i="1" lang="fr">
                <a:solidFill>
                  <a:srgbClr val="A05000"/>
                </a:solidFill>
                <a:highlight>
                  <a:schemeClr val="lt1"/>
                </a:highlight>
                <a:latin typeface="Roboto Mono"/>
                <a:ea typeface="Roboto Mono"/>
                <a:cs typeface="Roboto Mono"/>
                <a:sym typeface="Roboto Mono"/>
              </a:rPr>
              <a:t># Cherche la dernière occurence</a:t>
            </a:r>
            <a:endParaRPr>
              <a:solidFill>
                <a:schemeClr val="dk1"/>
              </a:solidFill>
              <a:highlight>
                <a:schemeClr val="lt1"/>
              </a:highlight>
              <a:latin typeface="Roboto Mono"/>
              <a:ea typeface="Roboto Mono"/>
              <a:cs typeface="Roboto Mono"/>
              <a:sym typeface="Roboto Mono"/>
            </a:endParaRPr>
          </a:p>
          <a:p>
            <a:pPr indent="457200" lvl="0" marL="0" rtl="0" algn="l">
              <a:lnSpc>
                <a:spcPct val="80000"/>
              </a:lnSpc>
              <a:spcBef>
                <a:spcPts val="0"/>
              </a:spcBef>
              <a:spcAft>
                <a:spcPts val="0"/>
              </a:spcAft>
              <a:buClr>
                <a:schemeClr val="dk1"/>
              </a:buClr>
              <a:buSzPts val="1100"/>
              <a:buFont typeface="Arial"/>
              <a:buNone/>
            </a:pPr>
            <a:r>
              <a:rPr lang="fr">
                <a:solidFill>
                  <a:srgbClr val="106040"/>
                </a:solidFill>
                <a:highlight>
                  <a:schemeClr val="lt1"/>
                </a:highlight>
                <a:latin typeface="Roboto Mono"/>
                <a:ea typeface="Roboto Mono"/>
                <a:cs typeface="Roboto Mono"/>
                <a:sym typeface="Roboto Mono"/>
              </a:rPr>
              <a:t>500</a:t>
            </a:r>
            <a:br>
              <a:rPr lang="fr">
                <a:solidFill>
                  <a:srgbClr val="106040"/>
                </a:solidFill>
                <a:highlight>
                  <a:schemeClr val="lt1"/>
                </a:highlight>
                <a:latin typeface="Roboto Mono"/>
                <a:ea typeface="Roboto Mono"/>
                <a:cs typeface="Roboto Mono"/>
                <a:sym typeface="Roboto Mono"/>
              </a:rPr>
            </a:b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b="1" lang="fr">
                <a:solidFill>
                  <a:srgbClr val="EE11FF"/>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4</a:t>
            </a:r>
            <a:r>
              <a:rPr lang="fr">
                <a:solidFill>
                  <a:schemeClr val="dk1"/>
                </a:solidFill>
                <a:highlight>
                  <a:schemeClr val="lt1"/>
                </a:highlight>
                <a:latin typeface="Roboto Mono"/>
                <a:ea typeface="Roboto Mono"/>
                <a:cs typeface="Roboto Mono"/>
                <a:sym typeface="Roboto Mono"/>
              </a:rPr>
              <a:t>:] </a:t>
            </a:r>
            <a:r>
              <a:rPr i="1" lang="fr">
                <a:solidFill>
                  <a:srgbClr val="A05000"/>
                </a:solidFill>
                <a:highlight>
                  <a:schemeClr val="lt1"/>
                </a:highlight>
                <a:latin typeface="Roboto Mono"/>
                <a:ea typeface="Roboto Mono"/>
                <a:cs typeface="Roboto Mono"/>
                <a:sym typeface="Roboto Mono"/>
              </a:rPr>
              <a:t># Affiche les 4 dernières occurrences</a:t>
            </a:r>
            <a:endParaRPr>
              <a:solidFill>
                <a:schemeClr val="dk1"/>
              </a:solidFill>
              <a:highlight>
                <a:schemeClr val="lt1"/>
              </a:highlight>
              <a:latin typeface="Roboto Mono"/>
              <a:ea typeface="Roboto Mono"/>
              <a:cs typeface="Roboto Mono"/>
              <a:sym typeface="Roboto Mono"/>
            </a:endParaRPr>
          </a:p>
          <a:p>
            <a:pPr indent="457200" lvl="0" marL="0" rtl="0" algn="l">
              <a:lnSpc>
                <a:spcPct val="8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500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250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100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10</a:t>
            </a:r>
            <a:r>
              <a:rPr lang="fr">
                <a:solidFill>
                  <a:schemeClr val="dk1"/>
                </a:solidFill>
                <a:highlight>
                  <a:schemeClr val="lt1"/>
                </a:highlight>
                <a:latin typeface="Roboto Mono"/>
                <a:ea typeface="Roboto Mono"/>
                <a:cs typeface="Roboto Mono"/>
                <a:sym typeface="Roboto Mono"/>
              </a:rPr>
              <a:t>]</a:t>
            </a:r>
            <a:br>
              <a:rPr lang="fr">
                <a:solidFill>
                  <a:schemeClr val="dk1"/>
                </a:solidFill>
                <a:highlight>
                  <a:schemeClr val="lt1"/>
                </a:highlight>
                <a:latin typeface="Roboto Mono"/>
                <a:ea typeface="Roboto Mono"/>
                <a:cs typeface="Roboto Mono"/>
                <a:sym typeface="Roboto Mono"/>
              </a:rPr>
            </a:b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i="1" lang="fr">
                <a:solidFill>
                  <a:srgbClr val="A05000"/>
                </a:solidFill>
                <a:highlight>
                  <a:schemeClr val="lt1"/>
                </a:highlight>
                <a:latin typeface="Roboto Mono"/>
                <a:ea typeface="Roboto Mono"/>
                <a:cs typeface="Roboto Mono"/>
                <a:sym typeface="Roboto Mono"/>
              </a:rPr>
              <a:t># Affiche toutes les occurences</a:t>
            </a:r>
            <a:endParaRPr>
              <a:solidFill>
                <a:schemeClr val="dk1"/>
              </a:solidFill>
              <a:highlight>
                <a:schemeClr val="lt1"/>
              </a:highlight>
              <a:latin typeface="Roboto Mono"/>
              <a:ea typeface="Roboto Mono"/>
              <a:cs typeface="Roboto Mono"/>
              <a:sym typeface="Roboto Mono"/>
            </a:endParaRPr>
          </a:p>
          <a:p>
            <a:pPr indent="457200" lvl="0" marL="0" rtl="0" algn="l">
              <a:lnSpc>
                <a:spcPct val="8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100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250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500</a:t>
            </a:r>
            <a:r>
              <a:rPr lang="fr">
                <a:solidFill>
                  <a:schemeClr val="dk1"/>
                </a:solidFill>
                <a:highlight>
                  <a:schemeClr val="lt1"/>
                </a:highlight>
                <a:latin typeface="Roboto Mono"/>
                <a:ea typeface="Roboto Mono"/>
                <a:cs typeface="Roboto Mono"/>
                <a:sym typeface="Roboto Mono"/>
              </a:rPr>
              <a:t>]</a:t>
            </a:r>
            <a:br>
              <a:rPr lang="fr">
                <a:solidFill>
                  <a:schemeClr val="dk1"/>
                </a:solidFill>
                <a:highlight>
                  <a:schemeClr val="lt1"/>
                </a:highlight>
                <a:latin typeface="Roboto Mono"/>
                <a:ea typeface="Roboto Mono"/>
                <a:cs typeface="Roboto Mono"/>
                <a:sym typeface="Roboto Mono"/>
              </a:rPr>
            </a:b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2</a:t>
            </a: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4</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69</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70</a:t>
            </a:r>
            <a:r>
              <a:rPr lang="fr">
                <a:solidFill>
                  <a:schemeClr val="dk1"/>
                </a:solidFill>
                <a:highlight>
                  <a:schemeClr val="lt1"/>
                </a:highlight>
                <a:latin typeface="Roboto Mono"/>
                <a:ea typeface="Roboto Mono"/>
                <a:cs typeface="Roboto Mono"/>
                <a:sym typeface="Roboto Mono"/>
              </a:rPr>
              <a:t>]</a:t>
            </a:r>
            <a:endParaRPr>
              <a:solidFill>
                <a:schemeClr val="dk1"/>
              </a:solidFill>
              <a:highlight>
                <a:schemeClr val="lt1"/>
              </a:highlight>
              <a:latin typeface="Roboto Mono"/>
              <a:ea typeface="Roboto Mono"/>
              <a:cs typeface="Roboto Mono"/>
              <a:sym typeface="Roboto Mono"/>
            </a:endParaRPr>
          </a:p>
          <a:p>
            <a:pPr indent="457200" lvl="0" marL="0" rtl="0" algn="l">
              <a:lnSpc>
                <a:spcPct val="80000"/>
              </a:lnSpc>
              <a:spcBef>
                <a:spcPts val="0"/>
              </a:spcBef>
              <a:spcAft>
                <a:spcPts val="0"/>
              </a:spcAft>
              <a:buClr>
                <a:schemeClr val="dk1"/>
              </a:buClr>
              <a:buSzPts val="1100"/>
              <a:buFont typeface="Arial"/>
              <a:buNone/>
            </a:pPr>
            <a:r>
              <a:rPr lang="fr">
                <a:solidFill>
                  <a:schemeClr val="dk1"/>
                </a:solidFill>
                <a:highlight>
                  <a:schemeClr val="lt1"/>
                </a:highlight>
                <a:latin typeface="Roboto Mono"/>
                <a:ea typeface="Roboto Mono"/>
                <a:cs typeface="Roboto Mono"/>
                <a:sym typeface="Roboto Mono"/>
              </a:rPr>
              <a:t>[</a:t>
            </a:r>
            <a:r>
              <a:rPr lang="fr">
                <a:solidFill>
                  <a:srgbClr val="106040"/>
                </a:solidFill>
                <a:highlight>
                  <a:schemeClr val="lt1"/>
                </a:highlight>
                <a:latin typeface="Roboto Mono"/>
                <a:ea typeface="Roboto Mono"/>
                <a:cs typeface="Roboto Mono"/>
                <a:sym typeface="Roboto Mono"/>
              </a:rPr>
              <a:t>1</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10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69</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70</a:t>
            </a:r>
            <a:r>
              <a:rPr lang="fr">
                <a:solidFill>
                  <a:schemeClr val="dk1"/>
                </a:solidFill>
                <a:highlight>
                  <a:schemeClr val="lt1"/>
                </a:highlight>
                <a:latin typeface="Roboto Mono"/>
                <a:ea typeface="Roboto Mono"/>
                <a:cs typeface="Roboto Mono"/>
                <a:sym typeface="Roboto Mono"/>
              </a:rPr>
              <a:t>, </a:t>
            </a:r>
            <a:r>
              <a:rPr lang="fr">
                <a:solidFill>
                  <a:srgbClr val="106040"/>
                </a:solidFill>
                <a:highlight>
                  <a:schemeClr val="lt1"/>
                </a:highlight>
                <a:latin typeface="Roboto Mono"/>
                <a:ea typeface="Roboto Mono"/>
                <a:cs typeface="Roboto Mono"/>
                <a:sym typeface="Roboto Mono"/>
              </a:rPr>
              <a:t>500</a:t>
            </a:r>
            <a:r>
              <a:rPr lang="fr">
                <a:solidFill>
                  <a:schemeClr val="dk1"/>
                </a:solidFill>
                <a:highlight>
                  <a:schemeClr val="lt1"/>
                </a:highlight>
                <a:latin typeface="Roboto Mono"/>
                <a:ea typeface="Roboto Mono"/>
                <a:cs typeface="Roboto Mono"/>
                <a:sym typeface="Roboto Mono"/>
              </a:rPr>
              <a:t>]</a:t>
            </a:r>
            <a:br>
              <a:rPr lang="fr">
                <a:solidFill>
                  <a:schemeClr val="dk1"/>
                </a:solidFill>
                <a:highlight>
                  <a:schemeClr val="lt1"/>
                </a:highlight>
                <a:latin typeface="Roboto Mono"/>
                <a:ea typeface="Roboto Mono"/>
                <a:cs typeface="Roboto Mono"/>
                <a:sym typeface="Roboto Mono"/>
              </a:rPr>
            </a:br>
            <a:endParaRPr>
              <a:solidFill>
                <a:schemeClr val="dk1"/>
              </a:solidFill>
              <a:highlight>
                <a:schemeClr val="lt1"/>
              </a:highlight>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1100"/>
              <a:buFont typeface="Arial"/>
              <a:buNone/>
            </a:pPr>
            <a:r>
              <a:rPr b="1" lang="fr">
                <a:solidFill>
                  <a:srgbClr val="EE11FF"/>
                </a:solidFill>
                <a:highlight>
                  <a:schemeClr val="lt1"/>
                </a:highlight>
                <a:latin typeface="Roboto Mono"/>
                <a:ea typeface="Roboto Mono"/>
                <a:cs typeface="Roboto Mono"/>
                <a:sym typeface="Roboto Mono"/>
              </a:rPr>
              <a:t>&gt;&gt;&gt;</a:t>
            </a:r>
            <a:r>
              <a:rPr lang="fr">
                <a:solidFill>
                  <a:schemeClr val="dk1"/>
                </a:solidFill>
                <a:highlight>
                  <a:schemeClr val="lt1"/>
                </a:highlight>
                <a:latin typeface="Roboto Mono"/>
                <a:ea typeface="Roboto Mono"/>
                <a:cs typeface="Roboto Mono"/>
                <a:sym typeface="Roboto Mono"/>
              </a:rPr>
              <a:t> </a:t>
            </a:r>
            <a:r>
              <a:rPr lang="fr">
                <a:solidFill>
                  <a:srgbClr val="1AB1CD"/>
                </a:solidFill>
                <a:highlight>
                  <a:schemeClr val="lt1"/>
                </a:highlight>
                <a:latin typeface="Roboto Mono"/>
                <a:ea typeface="Roboto Mono"/>
                <a:cs typeface="Roboto Mono"/>
                <a:sym typeface="Roboto Mono"/>
              </a:rPr>
              <a:t>liste</a:t>
            </a:r>
            <a:r>
              <a:rPr lang="fr">
                <a:solidFill>
                  <a:schemeClr val="dk1"/>
                </a:solidFill>
                <a:highlight>
                  <a:schemeClr val="lt1"/>
                </a:highlight>
                <a:latin typeface="Roboto Mono"/>
                <a:ea typeface="Roboto Mono"/>
                <a:cs typeface="Roboto Mono"/>
                <a:sym typeface="Roboto Mono"/>
              </a:rPr>
              <a:t>[:] </a:t>
            </a:r>
            <a:r>
              <a:rPr b="1" lang="fr">
                <a:solidFill>
                  <a:srgbClr val="EE11FF"/>
                </a:solidFill>
                <a:highlight>
                  <a:schemeClr val="lt1"/>
                </a:highlight>
                <a:latin typeface="Roboto Mono"/>
                <a:ea typeface="Roboto Mono"/>
                <a:cs typeface="Roboto Mono"/>
                <a:sym typeface="Roboto Mono"/>
              </a:rPr>
              <a:t>=</a:t>
            </a:r>
            <a:r>
              <a:rPr lang="fr">
                <a:solidFill>
                  <a:schemeClr val="dk1"/>
                </a:solidFill>
                <a:highlight>
                  <a:schemeClr val="lt1"/>
                </a:highlight>
                <a:latin typeface="Roboto Mono"/>
                <a:ea typeface="Roboto Mono"/>
                <a:cs typeface="Roboto Mono"/>
                <a:sym typeface="Roboto Mono"/>
              </a:rPr>
              <a:t> [] </a:t>
            </a:r>
            <a:r>
              <a:rPr i="1" lang="fr">
                <a:solidFill>
                  <a:srgbClr val="A05000"/>
                </a:solidFill>
                <a:highlight>
                  <a:schemeClr val="lt1"/>
                </a:highlight>
                <a:latin typeface="Roboto Mono"/>
                <a:ea typeface="Roboto Mono"/>
                <a:cs typeface="Roboto Mono"/>
                <a:sym typeface="Roboto Mono"/>
              </a:rPr>
              <a:t># vide la liste</a:t>
            </a:r>
            <a:endParaRPr>
              <a:solidFill>
                <a:schemeClr val="dk1"/>
              </a:solidFill>
              <a:highlight>
                <a:schemeClr val="lt1"/>
              </a:highlight>
              <a:latin typeface="Roboto Mono"/>
              <a:ea typeface="Roboto Mono"/>
              <a:cs typeface="Roboto Mono"/>
              <a:sym typeface="Roboto Mono"/>
            </a:endParaRPr>
          </a:p>
          <a:p>
            <a:pPr indent="457200" lvl="0" marL="0" rtl="0" algn="l">
              <a:lnSpc>
                <a:spcPct val="80000"/>
              </a:lnSpc>
              <a:spcBef>
                <a:spcPts val="0"/>
              </a:spcBef>
              <a:spcAft>
                <a:spcPts val="0"/>
              </a:spcAft>
              <a:buNone/>
            </a:pPr>
            <a:r>
              <a:rPr lang="fr">
                <a:solidFill>
                  <a:schemeClr val="dk1"/>
                </a:solidFill>
                <a:highlight>
                  <a:schemeClr val="lt1"/>
                </a:highlight>
                <a:latin typeface="Roboto Mono"/>
                <a:ea typeface="Roboto Mono"/>
                <a:cs typeface="Roboto Mono"/>
                <a:sym typeface="Roboto Mono"/>
              </a:rPr>
              <a:t>[]</a:t>
            </a:r>
            <a:endParaRPr sz="2400">
              <a:solidFill>
                <a:srgbClr val="2263F5"/>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