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slide" Target="slides/slide33.xml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39" Type="http://schemas.openxmlformats.org/officeDocument/2006/relationships/slide" Target="slides/slide35.xml"/><Relationship Id="rId16" Type="http://schemas.openxmlformats.org/officeDocument/2006/relationships/slide" Target="slides/slide12.xml"/><Relationship Id="rId38" Type="http://schemas.openxmlformats.org/officeDocument/2006/relationships/slide" Target="slides/slide34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Competing systems for data storage have emerged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Motorola went for Big Endian and Intel went for Little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Network Byte Order is the order of bytes on the wire and has standardized on Big Endian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Interrupt vectors will be talked about in more detail in a couple of slides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Shape 2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Shape 2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Stalagmites might reach the ceiling, </a:t>
            </a:r>
            <a:r>
              <a:rPr lang="en"/>
              <a:t>stalactites</a:t>
            </a:r>
            <a:r>
              <a:rPr lang="en"/>
              <a:t> hold tight to the ceiling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Pointers are managed by the CPU itself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Shape 2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Shape 2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Jumping to the wrong place will lead to wacky results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Shape 2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Shape 2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Shape 2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Shape 2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Shape 3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Shape 3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Shape 3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Shape 3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It sure seems like computers can do a 1000 things at once, but it’s all smoke and mirrors</a:t>
            </a: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Shape 3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Shape 3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Shape 3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Shape 3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hape 3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Shape 3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Shape 3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Shape 3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Shape 3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Shape 3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Shape 4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Shape 4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Shape 4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Shape 4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Shape 4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Shape 4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Lots of layers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Everything is very abstracted and hidden so you don’t have to worry about low level stuff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As a firmware dev, you have to manage the low level stuff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So many things...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Crt0 = C Runtime Zero, which sets up the RAM and potentially some of the hardware, and hands control to your app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5200"/>
              <a:buNone/>
              <a:defRPr sz="5200"/>
            </a:lvl1pPr>
            <a:lvl2pPr lvl="1" algn="ctr">
              <a:spcBef>
                <a:spcPts val="0"/>
              </a:spcBef>
              <a:buSzPts val="5200"/>
              <a:buNone/>
              <a:defRPr sz="5200"/>
            </a:lvl2pPr>
            <a:lvl3pPr lvl="2" algn="ctr">
              <a:spcBef>
                <a:spcPts val="0"/>
              </a:spcBef>
              <a:buSzPts val="5200"/>
              <a:buNone/>
              <a:defRPr sz="5200"/>
            </a:lvl3pPr>
            <a:lvl4pPr lvl="3" algn="ctr">
              <a:spcBef>
                <a:spcPts val="0"/>
              </a:spcBef>
              <a:buSzPts val="5200"/>
              <a:buNone/>
              <a:defRPr sz="5200"/>
            </a:lvl4pPr>
            <a:lvl5pPr lvl="4" algn="ctr">
              <a:spcBef>
                <a:spcPts val="0"/>
              </a:spcBef>
              <a:buSzPts val="5200"/>
              <a:buNone/>
              <a:defRPr sz="5200"/>
            </a:lvl5pPr>
            <a:lvl6pPr lvl="5" algn="ctr">
              <a:spcBef>
                <a:spcPts val="0"/>
              </a:spcBef>
              <a:buSzPts val="5200"/>
              <a:buNone/>
              <a:defRPr sz="5200"/>
            </a:lvl6pPr>
            <a:lvl7pPr lvl="6" algn="ctr">
              <a:spcBef>
                <a:spcPts val="0"/>
              </a:spcBef>
              <a:buSzPts val="5200"/>
              <a:buNone/>
              <a:defRPr sz="5200"/>
            </a:lvl7pPr>
            <a:lvl8pPr lvl="7" algn="ctr">
              <a:spcBef>
                <a:spcPts val="0"/>
              </a:spcBef>
              <a:buSzPts val="5200"/>
              <a:buNone/>
              <a:defRPr sz="5200"/>
            </a:lvl8pPr>
            <a:lvl9pPr lvl="8" algn="ctr">
              <a:spcBef>
                <a:spcPts val="0"/>
              </a:spcBef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12000"/>
              <a:buNone/>
              <a:defRPr sz="12000"/>
            </a:lvl1pPr>
            <a:lvl2pPr lvl="1" algn="ctr">
              <a:spcBef>
                <a:spcPts val="0"/>
              </a:spcBef>
              <a:buSzPts val="12000"/>
              <a:buNone/>
              <a:defRPr sz="12000"/>
            </a:lvl2pPr>
            <a:lvl3pPr lvl="2" algn="ctr">
              <a:spcBef>
                <a:spcPts val="0"/>
              </a:spcBef>
              <a:buSzPts val="12000"/>
              <a:buNone/>
              <a:defRPr sz="12000"/>
            </a:lvl3pPr>
            <a:lvl4pPr lvl="3" algn="ctr">
              <a:spcBef>
                <a:spcPts val="0"/>
              </a:spcBef>
              <a:buSzPts val="12000"/>
              <a:buNone/>
              <a:defRPr sz="12000"/>
            </a:lvl4pPr>
            <a:lvl5pPr lvl="4" algn="ctr">
              <a:spcBef>
                <a:spcPts val="0"/>
              </a:spcBef>
              <a:buSzPts val="12000"/>
              <a:buNone/>
              <a:defRPr sz="12000"/>
            </a:lvl5pPr>
            <a:lvl6pPr lvl="5" algn="ctr">
              <a:spcBef>
                <a:spcPts val="0"/>
              </a:spcBef>
              <a:buSzPts val="12000"/>
              <a:buNone/>
              <a:defRPr sz="12000"/>
            </a:lvl6pPr>
            <a:lvl7pPr lvl="6" algn="ctr">
              <a:spcBef>
                <a:spcPts val="0"/>
              </a:spcBef>
              <a:buSzPts val="12000"/>
              <a:buNone/>
              <a:defRPr sz="12000"/>
            </a:lvl7pPr>
            <a:lvl8pPr lvl="7" algn="ctr">
              <a:spcBef>
                <a:spcPts val="0"/>
              </a:spcBef>
              <a:buSzPts val="12000"/>
              <a:buNone/>
              <a:defRPr sz="12000"/>
            </a:lvl8pPr>
            <a:lvl9pPr lvl="8" algn="ctr">
              <a:spcBef>
                <a:spcPts val="0"/>
              </a:spcBef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buSzPts val="1800"/>
              <a:buChar char="●"/>
              <a:defRPr/>
            </a:lvl1pPr>
            <a:lvl2pPr lvl="1" algn="ctr">
              <a:spcBef>
                <a:spcPts val="0"/>
              </a:spcBef>
              <a:buSzPts val="1400"/>
              <a:buChar char="○"/>
              <a:defRPr/>
            </a:lvl2pPr>
            <a:lvl3pPr lvl="2" algn="ctr">
              <a:spcBef>
                <a:spcPts val="0"/>
              </a:spcBef>
              <a:buSzPts val="1400"/>
              <a:buChar char="■"/>
              <a:defRPr/>
            </a:lvl3pPr>
            <a:lvl4pPr lvl="3" algn="ctr">
              <a:spcBef>
                <a:spcPts val="0"/>
              </a:spcBef>
              <a:buSzPts val="1400"/>
              <a:buChar char="●"/>
              <a:defRPr/>
            </a:lvl4pPr>
            <a:lvl5pPr lvl="4" algn="ctr">
              <a:spcBef>
                <a:spcPts val="0"/>
              </a:spcBef>
              <a:buSzPts val="1400"/>
              <a:buChar char="○"/>
              <a:defRPr/>
            </a:lvl5pPr>
            <a:lvl6pPr lvl="5" algn="ctr">
              <a:spcBef>
                <a:spcPts val="0"/>
              </a:spcBef>
              <a:buSzPts val="1400"/>
              <a:buChar char="■"/>
              <a:defRPr/>
            </a:lvl6pPr>
            <a:lvl7pPr lvl="6" algn="ctr">
              <a:spcBef>
                <a:spcPts val="0"/>
              </a:spcBef>
              <a:buSzPts val="1400"/>
              <a:buChar char="●"/>
              <a:defRPr/>
            </a:lvl7pPr>
            <a:lvl8pPr lvl="7" algn="ctr">
              <a:spcBef>
                <a:spcPts val="0"/>
              </a:spcBef>
              <a:buSzPts val="1400"/>
              <a:buChar char="○"/>
              <a:defRPr/>
            </a:lvl8pPr>
            <a:lvl9pPr lvl="8" algn="ctr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ts val="3600"/>
              <a:buNone/>
              <a:defRPr sz="3600"/>
            </a:lvl1pPr>
            <a:lvl2pPr lvl="1" algn="ctr">
              <a:spcBef>
                <a:spcPts val="0"/>
              </a:spcBef>
              <a:buSzPts val="3600"/>
              <a:buNone/>
              <a:defRPr sz="3600"/>
            </a:lvl2pPr>
            <a:lvl3pPr lvl="2" algn="ctr">
              <a:spcBef>
                <a:spcPts val="0"/>
              </a:spcBef>
              <a:buSzPts val="3600"/>
              <a:buNone/>
              <a:defRPr sz="3600"/>
            </a:lvl3pPr>
            <a:lvl4pPr lvl="3" algn="ctr">
              <a:spcBef>
                <a:spcPts val="0"/>
              </a:spcBef>
              <a:buSzPts val="3600"/>
              <a:buNone/>
              <a:defRPr sz="3600"/>
            </a:lvl4pPr>
            <a:lvl5pPr lvl="4" algn="ctr">
              <a:spcBef>
                <a:spcPts val="0"/>
              </a:spcBef>
              <a:buSzPts val="3600"/>
              <a:buNone/>
              <a:defRPr sz="3600"/>
            </a:lvl5pPr>
            <a:lvl6pPr lvl="5" algn="ctr">
              <a:spcBef>
                <a:spcPts val="0"/>
              </a:spcBef>
              <a:buSzPts val="3600"/>
              <a:buNone/>
              <a:defRPr sz="3600"/>
            </a:lvl6pPr>
            <a:lvl7pPr lvl="6" algn="ctr">
              <a:spcBef>
                <a:spcPts val="0"/>
              </a:spcBef>
              <a:buSzPts val="3600"/>
              <a:buNone/>
              <a:defRPr sz="3600"/>
            </a:lvl7pPr>
            <a:lvl8pPr lvl="7" algn="ctr">
              <a:spcBef>
                <a:spcPts val="0"/>
              </a:spcBef>
              <a:buSzPts val="3600"/>
              <a:buNone/>
              <a:defRPr sz="3600"/>
            </a:lvl8pPr>
            <a:lvl9pPr lvl="8" algn="ctr">
              <a:spcBef>
                <a:spcPts val="0"/>
              </a:spcBef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200"/>
              <a:buChar char="●"/>
              <a:defRPr sz="12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ts val="4800"/>
              <a:buNone/>
              <a:defRPr sz="4800"/>
            </a:lvl1pPr>
            <a:lvl2pPr lvl="1">
              <a:spcBef>
                <a:spcPts val="0"/>
              </a:spcBef>
              <a:buSzPts val="4800"/>
              <a:buNone/>
              <a:defRPr sz="4800"/>
            </a:lvl2pPr>
            <a:lvl3pPr lvl="2">
              <a:spcBef>
                <a:spcPts val="0"/>
              </a:spcBef>
              <a:buSzPts val="4800"/>
              <a:buNone/>
              <a:defRPr sz="4800"/>
            </a:lvl3pPr>
            <a:lvl4pPr lvl="3">
              <a:spcBef>
                <a:spcPts val="0"/>
              </a:spcBef>
              <a:buSzPts val="4800"/>
              <a:buNone/>
              <a:defRPr sz="4800"/>
            </a:lvl4pPr>
            <a:lvl5pPr lvl="4">
              <a:spcBef>
                <a:spcPts val="0"/>
              </a:spcBef>
              <a:buSzPts val="4800"/>
              <a:buNone/>
              <a:defRPr sz="4800"/>
            </a:lvl5pPr>
            <a:lvl6pPr lvl="5">
              <a:spcBef>
                <a:spcPts val="0"/>
              </a:spcBef>
              <a:buSzPts val="4800"/>
              <a:buNone/>
              <a:defRPr sz="4800"/>
            </a:lvl6pPr>
            <a:lvl7pPr lvl="6">
              <a:spcBef>
                <a:spcPts val="0"/>
              </a:spcBef>
              <a:buSzPts val="4800"/>
              <a:buNone/>
              <a:defRPr sz="4800"/>
            </a:lvl7pPr>
            <a:lvl8pPr lvl="7">
              <a:spcBef>
                <a:spcPts val="0"/>
              </a:spcBef>
              <a:buSzPts val="4800"/>
              <a:buNone/>
              <a:defRPr sz="4800"/>
            </a:lvl8pPr>
            <a:lvl9pPr lvl="8">
              <a:spcBef>
                <a:spcPts val="0"/>
              </a:spcBef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4200"/>
              <a:buNone/>
              <a:defRPr sz="4200"/>
            </a:lvl1pPr>
            <a:lvl2pPr lvl="1" algn="ctr">
              <a:spcBef>
                <a:spcPts val="0"/>
              </a:spcBef>
              <a:buSzPts val="4200"/>
              <a:buNone/>
              <a:defRPr sz="4200"/>
            </a:lvl2pPr>
            <a:lvl3pPr lvl="2" algn="ctr">
              <a:spcBef>
                <a:spcPts val="0"/>
              </a:spcBef>
              <a:buSzPts val="4200"/>
              <a:buNone/>
              <a:defRPr sz="4200"/>
            </a:lvl3pPr>
            <a:lvl4pPr lvl="3" algn="ctr">
              <a:spcBef>
                <a:spcPts val="0"/>
              </a:spcBef>
              <a:buSzPts val="4200"/>
              <a:buNone/>
              <a:defRPr sz="4200"/>
            </a:lvl4pPr>
            <a:lvl5pPr lvl="4" algn="ctr">
              <a:spcBef>
                <a:spcPts val="0"/>
              </a:spcBef>
              <a:buSzPts val="4200"/>
              <a:buNone/>
              <a:defRPr sz="4200"/>
            </a:lvl5pPr>
            <a:lvl6pPr lvl="5" algn="ctr">
              <a:spcBef>
                <a:spcPts val="0"/>
              </a:spcBef>
              <a:buSzPts val="4200"/>
              <a:buNone/>
              <a:defRPr sz="4200"/>
            </a:lvl6pPr>
            <a:lvl7pPr lvl="6" algn="ctr">
              <a:spcBef>
                <a:spcPts val="0"/>
              </a:spcBef>
              <a:buSzPts val="4200"/>
              <a:buNone/>
              <a:defRPr sz="4200"/>
            </a:lvl7pPr>
            <a:lvl8pPr lvl="7" algn="ctr">
              <a:spcBef>
                <a:spcPts val="0"/>
              </a:spcBef>
              <a:buSzPts val="4200"/>
              <a:buNone/>
              <a:defRPr sz="4200"/>
            </a:lvl8pPr>
            <a:lvl9pPr lvl="8" algn="ctr">
              <a:spcBef>
                <a:spcPts val="0"/>
              </a:spcBef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6.gif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4.gif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17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10.png"/><Relationship Id="rId6" Type="http://schemas.openxmlformats.org/officeDocument/2006/relationships/image" Target="../media/image9.gif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0.png"/><Relationship Id="rId4" Type="http://schemas.openxmlformats.org/officeDocument/2006/relationships/image" Target="../media/image8.jpg"/><Relationship Id="rId5" Type="http://schemas.openxmlformats.org/officeDocument/2006/relationships/image" Target="../media/image1.png"/><Relationship Id="rId6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1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12.png"/><Relationship Id="rId6" Type="http://schemas.openxmlformats.org/officeDocument/2006/relationships/image" Target="../media/image11.gif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13.png"/><Relationship Id="rId6" Type="http://schemas.openxmlformats.org/officeDocument/2006/relationships/image" Target="../media/image14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16.gif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18.jpg"/><Relationship Id="rId6" Type="http://schemas.openxmlformats.org/officeDocument/2006/relationships/image" Target="../media/image21.png"/><Relationship Id="rId7" Type="http://schemas.openxmlformats.org/officeDocument/2006/relationships/image" Target="../media/image19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999999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1580275" y="1748800"/>
            <a:ext cx="6057900" cy="12615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6000">
                <a:solidFill>
                  <a:srgbClr val="000000"/>
                </a:solidFill>
                <a:highlight>
                  <a:srgbClr val="999999"/>
                </a:highlight>
                <a:latin typeface="Calibri"/>
                <a:ea typeface="Calibri"/>
                <a:cs typeface="Calibri"/>
                <a:sym typeface="Calibri"/>
              </a:rPr>
              <a:t>Firmware 101</a:t>
            </a:r>
          </a:p>
        </p:txBody>
      </p:sp>
      <p:pic>
        <p:nvPicPr>
          <p:cNvPr descr="hamster-university-01.png" id="55" name="Shape 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3050" y="722450"/>
            <a:ext cx="1866450" cy="18550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C801-Minibadge-Front-Basic.png" id="56" name="Shape 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8225" y="2577450"/>
            <a:ext cx="1536100" cy="14903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/>
        </p:nvSpPr>
        <p:spPr>
          <a:xfrm>
            <a:off x="0" y="4313150"/>
            <a:ext cx="9144000" cy="8304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5" name="Shape 155"/>
          <p:cNvSpPr txBox="1"/>
          <p:nvPr>
            <p:ph type="title"/>
          </p:nvPr>
        </p:nvSpPr>
        <p:spPr>
          <a:xfrm>
            <a:off x="311700" y="131475"/>
            <a:ext cx="8520600" cy="546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That’s still too much work!</a:t>
            </a:r>
          </a:p>
        </p:txBody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311700" y="765724"/>
            <a:ext cx="8520600" cy="3395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Good news - most chips have a toolchain or ‘BSP’ (board support package) to do the low level stuff for you.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New list-o-stuff to do: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Study the chip docs for how to setup and interface your desired I/O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Download and install a BSP/Toolchain for your chip</a:t>
            </a:r>
          </a:p>
          <a:p>
            <a:pPr indent="-342900" lvl="0" marL="457200" rtl="0">
              <a:spcBef>
                <a:spcPts val="0"/>
              </a:spcBef>
              <a:buSzPts val="18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Write your app</a:t>
            </a:r>
          </a:p>
        </p:txBody>
      </p:sp>
      <p:pic>
        <p:nvPicPr>
          <p:cNvPr descr="hamster-university-01.png" id="157" name="Shape 1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08575" y="4313200"/>
            <a:ext cx="835425" cy="830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C801-Minibadge-Front-Basic.png" id="158" name="Shape 1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345550"/>
            <a:ext cx="789065" cy="765576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Shape 159"/>
          <p:cNvSpPr txBox="1"/>
          <p:nvPr/>
        </p:nvSpPr>
        <p:spPr>
          <a:xfrm>
            <a:off x="6944025" y="4735825"/>
            <a:ext cx="1560600" cy="3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firmware 101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/>
        </p:nvSpPr>
        <p:spPr>
          <a:xfrm>
            <a:off x="0" y="4313150"/>
            <a:ext cx="9144000" cy="8304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311700" y="460925"/>
            <a:ext cx="8520600" cy="38031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latin typeface="Calibri"/>
                <a:ea typeface="Calibri"/>
                <a:cs typeface="Calibri"/>
                <a:sym typeface="Calibri"/>
              </a:rPr>
              <a:t>Data and Architecture Basics</a:t>
            </a:r>
          </a:p>
        </p:txBody>
      </p:sp>
      <p:pic>
        <p:nvPicPr>
          <p:cNvPr descr="hamster-university-01.png" id="166" name="Shape 1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08575" y="4313200"/>
            <a:ext cx="835425" cy="830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C801-Minibadge-Front-Basic.png" id="167" name="Shape 1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345550"/>
            <a:ext cx="789065" cy="765576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Shape 168"/>
          <p:cNvSpPr txBox="1"/>
          <p:nvPr/>
        </p:nvSpPr>
        <p:spPr>
          <a:xfrm>
            <a:off x="6944025" y="4735825"/>
            <a:ext cx="1560600" cy="3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firmware 101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/>
        </p:nvSpPr>
        <p:spPr>
          <a:xfrm>
            <a:off x="0" y="4313150"/>
            <a:ext cx="9144000" cy="8304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311700" y="765725"/>
            <a:ext cx="8520600" cy="3803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Big or Little</a:t>
            </a:r>
            <a:br>
              <a:rPr lang="en">
                <a:latin typeface="Calibri"/>
                <a:ea typeface="Calibri"/>
                <a:cs typeface="Calibri"/>
                <a:sym typeface="Calibri"/>
              </a:rPr>
            </a:br>
            <a:r>
              <a:rPr lang="en">
                <a:latin typeface="Calibri"/>
                <a:ea typeface="Calibri"/>
                <a:cs typeface="Calibri"/>
                <a:sym typeface="Calibri"/>
              </a:rPr>
              <a:t> - Motorola or Intel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‘Network Byte Order’ is Big Endian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Bits in bytes are the same, but mult-byte words get swapped</a:t>
            </a:r>
          </a:p>
        </p:txBody>
      </p:sp>
      <p:pic>
        <p:nvPicPr>
          <p:cNvPr descr="hamster-university-01.png" id="175" name="Shape 1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08575" y="4313200"/>
            <a:ext cx="835425" cy="830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C801-Minibadge-Front-Basic.png" id="176" name="Shape 17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345550"/>
            <a:ext cx="789065" cy="765576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Shape 177"/>
          <p:cNvSpPr txBox="1"/>
          <p:nvPr/>
        </p:nvSpPr>
        <p:spPr>
          <a:xfrm>
            <a:off x="6944025" y="4735825"/>
            <a:ext cx="1560600" cy="3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firmware 101</a:t>
            </a:r>
          </a:p>
        </p:txBody>
      </p:sp>
      <p:sp>
        <p:nvSpPr>
          <p:cNvPr id="178" name="Shape 178"/>
          <p:cNvSpPr txBox="1"/>
          <p:nvPr>
            <p:ph type="title"/>
          </p:nvPr>
        </p:nvSpPr>
        <p:spPr>
          <a:xfrm>
            <a:off x="311700" y="137694"/>
            <a:ext cx="8520600" cy="546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Endianess</a:t>
            </a:r>
          </a:p>
        </p:txBody>
      </p:sp>
      <p:pic>
        <p:nvPicPr>
          <p:cNvPr id="179" name="Shape 17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11524" y="2521024"/>
            <a:ext cx="6861425" cy="174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/>
        </p:nvSpPr>
        <p:spPr>
          <a:xfrm>
            <a:off x="0" y="4313150"/>
            <a:ext cx="9144000" cy="8304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311700" y="765725"/>
            <a:ext cx="8520600" cy="3803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Serial</a:t>
            </a:r>
            <a:br>
              <a:rPr lang="en">
                <a:latin typeface="Calibri"/>
                <a:ea typeface="Calibri"/>
                <a:cs typeface="Calibri"/>
                <a:sym typeface="Calibri"/>
              </a:rPr>
            </a:br>
            <a:r>
              <a:rPr lang="en">
                <a:latin typeface="Calibri"/>
                <a:ea typeface="Calibri"/>
                <a:cs typeface="Calibri"/>
                <a:sym typeface="Calibri"/>
              </a:rPr>
              <a:t> - Much less wires</a:t>
            </a:r>
            <a:br>
              <a:rPr lang="en">
                <a:latin typeface="Calibri"/>
                <a:ea typeface="Calibri"/>
                <a:cs typeface="Calibri"/>
                <a:sym typeface="Calibri"/>
              </a:rPr>
            </a:br>
            <a:r>
              <a:rPr lang="en">
                <a:latin typeface="Calibri"/>
                <a:ea typeface="Calibri"/>
                <a:cs typeface="Calibri"/>
                <a:sym typeface="Calibri"/>
              </a:rPr>
              <a:t> - Slower</a:t>
            </a:r>
            <a:br>
              <a:rPr lang="en">
                <a:latin typeface="Calibri"/>
                <a:ea typeface="Calibri"/>
                <a:cs typeface="Calibri"/>
                <a:sym typeface="Calibri"/>
              </a:rPr>
            </a:br>
            <a:r>
              <a:rPr lang="en">
                <a:latin typeface="Calibri"/>
                <a:ea typeface="Calibri"/>
                <a:cs typeface="Calibri"/>
                <a:sym typeface="Calibri"/>
              </a:rPr>
              <a:t> - Data usually needs to be buffered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Parallel</a:t>
            </a:r>
            <a:br>
              <a:rPr lang="en">
                <a:latin typeface="Calibri"/>
                <a:ea typeface="Calibri"/>
                <a:cs typeface="Calibri"/>
                <a:sym typeface="Calibri"/>
              </a:rPr>
            </a:br>
            <a:r>
              <a:rPr lang="en">
                <a:latin typeface="Calibri"/>
                <a:ea typeface="Calibri"/>
                <a:cs typeface="Calibri"/>
                <a:sym typeface="Calibri"/>
              </a:rPr>
              <a:t> - Fast</a:t>
            </a:r>
            <a:br>
              <a:rPr lang="en">
                <a:latin typeface="Calibri"/>
                <a:ea typeface="Calibri"/>
                <a:cs typeface="Calibri"/>
                <a:sym typeface="Calibri"/>
              </a:rPr>
            </a:br>
            <a:r>
              <a:rPr lang="en">
                <a:latin typeface="Calibri"/>
                <a:ea typeface="Calibri"/>
                <a:cs typeface="Calibri"/>
                <a:sym typeface="Calibri"/>
              </a:rPr>
              <a:t> - Eats up IO</a:t>
            </a:r>
          </a:p>
        </p:txBody>
      </p:sp>
      <p:pic>
        <p:nvPicPr>
          <p:cNvPr descr="hamster-university-01.png" id="186" name="Shape 1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08575" y="4313200"/>
            <a:ext cx="835425" cy="830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C801-Minibadge-Front-Basic.png" id="187" name="Shape 18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345550"/>
            <a:ext cx="789065" cy="765576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Shape 188"/>
          <p:cNvSpPr txBox="1"/>
          <p:nvPr/>
        </p:nvSpPr>
        <p:spPr>
          <a:xfrm>
            <a:off x="6944025" y="4735825"/>
            <a:ext cx="1560600" cy="3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firmware 101</a:t>
            </a:r>
          </a:p>
        </p:txBody>
      </p:sp>
      <p:sp>
        <p:nvSpPr>
          <p:cNvPr id="189" name="Shape 189"/>
          <p:cNvSpPr txBox="1"/>
          <p:nvPr>
            <p:ph type="title"/>
          </p:nvPr>
        </p:nvSpPr>
        <p:spPr>
          <a:xfrm>
            <a:off x="311700" y="137694"/>
            <a:ext cx="8520600" cy="546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Parallel vs Serial</a:t>
            </a:r>
          </a:p>
        </p:txBody>
      </p:sp>
      <p:pic>
        <p:nvPicPr>
          <p:cNvPr id="190" name="Shape 19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54875" y="683700"/>
            <a:ext cx="3028950" cy="323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/>
          <p:nvPr/>
        </p:nvSpPr>
        <p:spPr>
          <a:xfrm>
            <a:off x="0" y="4313150"/>
            <a:ext cx="9144000" cy="8304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6" name="Shape 196"/>
          <p:cNvSpPr txBox="1"/>
          <p:nvPr>
            <p:ph type="title"/>
          </p:nvPr>
        </p:nvSpPr>
        <p:spPr>
          <a:xfrm>
            <a:off x="311700" y="131475"/>
            <a:ext cx="8520600" cy="546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Memory Maps</a:t>
            </a:r>
          </a:p>
        </p:txBody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x="311700" y="765725"/>
            <a:ext cx="8520600" cy="3803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Different chips are laid out differently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Some areas are read/write, some are read only during</a:t>
            </a:r>
            <a:br>
              <a:rPr lang="en">
                <a:latin typeface="Calibri"/>
                <a:ea typeface="Calibri"/>
                <a:cs typeface="Calibri"/>
                <a:sym typeface="Calibri"/>
              </a:rPr>
            </a:br>
            <a:r>
              <a:rPr lang="en">
                <a:latin typeface="Calibri"/>
                <a:ea typeface="Calibri"/>
                <a:cs typeface="Calibri"/>
                <a:sym typeface="Calibri"/>
              </a:rPr>
              <a:t>program execution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Vectors point to the start of a function</a:t>
            </a:r>
          </a:p>
        </p:txBody>
      </p:sp>
      <p:pic>
        <p:nvPicPr>
          <p:cNvPr descr="hamster-university-01.png" id="198" name="Shape 1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08575" y="4313200"/>
            <a:ext cx="835425" cy="830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C801-Minibadge-Front-Basic.png" id="199" name="Shape 19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345550"/>
            <a:ext cx="789065" cy="765576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Shape 200"/>
          <p:cNvSpPr txBox="1"/>
          <p:nvPr/>
        </p:nvSpPr>
        <p:spPr>
          <a:xfrm>
            <a:off x="6944025" y="4735825"/>
            <a:ext cx="1560600" cy="3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firmware 101</a:t>
            </a:r>
          </a:p>
        </p:txBody>
      </p:sp>
      <p:pic>
        <p:nvPicPr>
          <p:cNvPr id="201" name="Shape 20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37299" y="131480"/>
            <a:ext cx="2909950" cy="40631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/>
          <p:nvPr/>
        </p:nvSpPr>
        <p:spPr>
          <a:xfrm>
            <a:off x="0" y="4313150"/>
            <a:ext cx="9144000" cy="8304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7" name="Shape 207"/>
          <p:cNvSpPr txBox="1"/>
          <p:nvPr>
            <p:ph type="title"/>
          </p:nvPr>
        </p:nvSpPr>
        <p:spPr>
          <a:xfrm>
            <a:off x="311700" y="131475"/>
            <a:ext cx="8520600" cy="546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Memory Mapped IO</a:t>
            </a:r>
          </a:p>
        </p:txBody>
      </p:sp>
      <p:sp>
        <p:nvSpPr>
          <p:cNvPr id="208" name="Shape 208"/>
          <p:cNvSpPr txBox="1"/>
          <p:nvPr>
            <p:ph idx="1" type="body"/>
          </p:nvPr>
        </p:nvSpPr>
        <p:spPr>
          <a:xfrm>
            <a:off x="311700" y="765725"/>
            <a:ext cx="8520600" cy="3803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Sometimes a memory address is really a pointer to some special hardware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Reading/writing to these addresses allow </a:t>
            </a:r>
            <a:br>
              <a:rPr lang="en">
                <a:latin typeface="Calibri"/>
                <a:ea typeface="Calibri"/>
                <a:cs typeface="Calibri"/>
                <a:sym typeface="Calibri"/>
              </a:rPr>
            </a:br>
            <a:r>
              <a:rPr lang="en">
                <a:latin typeface="Calibri"/>
                <a:ea typeface="Calibri"/>
                <a:cs typeface="Calibri"/>
                <a:sym typeface="Calibri"/>
              </a:rPr>
              <a:t>your program to configure the hardware </a:t>
            </a:r>
            <a:br>
              <a:rPr lang="en">
                <a:latin typeface="Calibri"/>
                <a:ea typeface="Calibri"/>
                <a:cs typeface="Calibri"/>
                <a:sym typeface="Calibri"/>
              </a:rPr>
            </a:br>
            <a:r>
              <a:rPr lang="en">
                <a:latin typeface="Calibri"/>
                <a:ea typeface="Calibri"/>
                <a:cs typeface="Calibri"/>
                <a:sym typeface="Calibri"/>
              </a:rPr>
              <a:t>and interact with the outside world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Chip docs typically refer to these addresses </a:t>
            </a:r>
            <a:br>
              <a:rPr lang="en">
                <a:latin typeface="Calibri"/>
                <a:ea typeface="Calibri"/>
                <a:cs typeface="Calibri"/>
                <a:sym typeface="Calibri"/>
              </a:rPr>
            </a:br>
            <a:r>
              <a:rPr lang="en">
                <a:latin typeface="Calibri"/>
                <a:ea typeface="Calibri"/>
                <a:cs typeface="Calibri"/>
                <a:sym typeface="Calibri"/>
              </a:rPr>
              <a:t>as ‘registers’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Your CPU uses registers too</a:t>
            </a:r>
          </a:p>
        </p:txBody>
      </p:sp>
      <p:pic>
        <p:nvPicPr>
          <p:cNvPr descr="hamster-university-01.png" id="209" name="Shape 2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08575" y="4313200"/>
            <a:ext cx="835425" cy="830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C801-Minibadge-Front-Basic.png" id="210" name="Shape 2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345550"/>
            <a:ext cx="789065" cy="765576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Shape 211"/>
          <p:cNvSpPr txBox="1"/>
          <p:nvPr/>
        </p:nvSpPr>
        <p:spPr>
          <a:xfrm>
            <a:off x="6944025" y="4735825"/>
            <a:ext cx="1560600" cy="3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firmware 101</a:t>
            </a:r>
          </a:p>
        </p:txBody>
      </p:sp>
      <p:pic>
        <p:nvPicPr>
          <p:cNvPr id="212" name="Shape 2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72913" y="1223950"/>
            <a:ext cx="4048125" cy="269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/>
          <p:nvPr/>
        </p:nvSpPr>
        <p:spPr>
          <a:xfrm>
            <a:off x="0" y="4313150"/>
            <a:ext cx="9144000" cy="8304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8" name="Shape 218"/>
          <p:cNvSpPr txBox="1"/>
          <p:nvPr>
            <p:ph type="title"/>
          </p:nvPr>
        </p:nvSpPr>
        <p:spPr>
          <a:xfrm>
            <a:off x="311700" y="131475"/>
            <a:ext cx="8520600" cy="546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Registers</a:t>
            </a:r>
          </a:p>
        </p:txBody>
      </p:sp>
      <p:pic>
        <p:nvPicPr>
          <p:cNvPr descr="hamster-university-01.png" id="219" name="Shape 2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08575" y="4313200"/>
            <a:ext cx="835425" cy="830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C801-Minibadge-Front-Basic.png" id="220" name="Shape 2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345550"/>
            <a:ext cx="789065" cy="765576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Shape 221"/>
          <p:cNvSpPr txBox="1"/>
          <p:nvPr/>
        </p:nvSpPr>
        <p:spPr>
          <a:xfrm>
            <a:off x="6944025" y="4735825"/>
            <a:ext cx="1560600" cy="3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firmware 101</a:t>
            </a:r>
          </a:p>
        </p:txBody>
      </p:sp>
      <p:pic>
        <p:nvPicPr>
          <p:cNvPr id="222" name="Shape 2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87700" y="593975"/>
            <a:ext cx="6381924" cy="3611275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Shape 223"/>
          <p:cNvSpPr txBox="1"/>
          <p:nvPr>
            <p:ph idx="1" type="body"/>
          </p:nvPr>
        </p:nvSpPr>
        <p:spPr>
          <a:xfrm>
            <a:off x="311700" y="765725"/>
            <a:ext cx="8520600" cy="3803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Bits and bytes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Read? Write? Both?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SM2? SM1? WTF0?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/>
          <p:nvPr/>
        </p:nvSpPr>
        <p:spPr>
          <a:xfrm>
            <a:off x="0" y="4313150"/>
            <a:ext cx="9144000" cy="8304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9" name="Shape 229"/>
          <p:cNvSpPr txBox="1"/>
          <p:nvPr>
            <p:ph type="title"/>
          </p:nvPr>
        </p:nvSpPr>
        <p:spPr>
          <a:xfrm>
            <a:off x="311700" y="131475"/>
            <a:ext cx="8520600" cy="546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RAM: The Stack and The Heap</a:t>
            </a:r>
          </a:p>
        </p:txBody>
      </p:sp>
      <p:sp>
        <p:nvSpPr>
          <p:cNvPr id="230" name="Shape 230"/>
          <p:cNvSpPr txBox="1"/>
          <p:nvPr>
            <p:ph idx="1" type="body"/>
          </p:nvPr>
        </p:nvSpPr>
        <p:spPr>
          <a:xfrm>
            <a:off x="311700" y="765725"/>
            <a:ext cx="8520600" cy="3803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Don’t cross the pointers</a:t>
            </a:r>
            <a:br>
              <a:rPr lang="en">
                <a:latin typeface="Calibri"/>
                <a:ea typeface="Calibri"/>
                <a:cs typeface="Calibri"/>
                <a:sym typeface="Calibri"/>
              </a:rPr>
            </a:br>
            <a:r>
              <a:rPr lang="en">
                <a:latin typeface="Calibri"/>
                <a:ea typeface="Calibri"/>
                <a:cs typeface="Calibri"/>
                <a:sym typeface="Calibri"/>
              </a:rPr>
              <a:t> - True for Ghostbusters and embedded dev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Stack grows in one direction, heap in the</a:t>
            </a:r>
            <a:br>
              <a:rPr lang="en">
                <a:latin typeface="Calibri"/>
                <a:ea typeface="Calibri"/>
                <a:cs typeface="Calibri"/>
                <a:sym typeface="Calibri"/>
              </a:rPr>
            </a:br>
            <a:r>
              <a:rPr lang="en">
                <a:latin typeface="Calibri"/>
                <a:ea typeface="Calibri"/>
                <a:cs typeface="Calibri"/>
                <a:sym typeface="Calibri"/>
              </a:rPr>
              <a:t>other - think about caves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Stack is used to track where we are in</a:t>
            </a:r>
            <a:br>
              <a:rPr lang="en">
                <a:latin typeface="Calibri"/>
                <a:ea typeface="Calibri"/>
                <a:cs typeface="Calibri"/>
                <a:sym typeface="Calibri"/>
              </a:rPr>
            </a:br>
            <a:r>
              <a:rPr lang="en">
                <a:latin typeface="Calibri"/>
                <a:ea typeface="Calibri"/>
                <a:cs typeface="Calibri"/>
                <a:sym typeface="Calibri"/>
              </a:rPr>
              <a:t>execution, and to pass vars into a function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Heap is dynamic memory and pre-allocated</a:t>
            </a:r>
            <a:br>
              <a:rPr lang="en">
                <a:latin typeface="Calibri"/>
                <a:ea typeface="Calibri"/>
                <a:cs typeface="Calibri"/>
                <a:sym typeface="Calibri"/>
              </a:rPr>
            </a:br>
            <a:r>
              <a:rPr lang="en">
                <a:latin typeface="Calibri"/>
                <a:ea typeface="Calibri"/>
                <a:cs typeface="Calibri"/>
                <a:sym typeface="Calibri"/>
              </a:rPr>
              <a:t>static memory</a:t>
            </a:r>
          </a:p>
        </p:txBody>
      </p:sp>
      <p:pic>
        <p:nvPicPr>
          <p:cNvPr descr="hamster-university-01.png" id="231" name="Shape 2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08575" y="4313200"/>
            <a:ext cx="835425" cy="830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C801-Minibadge-Front-Basic.png" id="232" name="Shape 2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345550"/>
            <a:ext cx="789065" cy="765576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Shape 233"/>
          <p:cNvSpPr txBox="1"/>
          <p:nvPr/>
        </p:nvSpPr>
        <p:spPr>
          <a:xfrm>
            <a:off x="6944025" y="4735825"/>
            <a:ext cx="1560600" cy="3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firmware 101</a:t>
            </a:r>
          </a:p>
        </p:txBody>
      </p:sp>
      <p:pic>
        <p:nvPicPr>
          <p:cNvPr id="234" name="Shape 2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72400" y="876721"/>
            <a:ext cx="4374825" cy="293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/>
          <p:nvPr/>
        </p:nvSpPr>
        <p:spPr>
          <a:xfrm>
            <a:off x="0" y="4313150"/>
            <a:ext cx="9144000" cy="8304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0" name="Shape 240"/>
          <p:cNvSpPr txBox="1"/>
          <p:nvPr>
            <p:ph type="title"/>
          </p:nvPr>
        </p:nvSpPr>
        <p:spPr>
          <a:xfrm>
            <a:off x="311700" y="131475"/>
            <a:ext cx="8520600" cy="546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Interrupts</a:t>
            </a:r>
          </a:p>
        </p:txBody>
      </p:sp>
      <p:sp>
        <p:nvSpPr>
          <p:cNvPr id="241" name="Shape 241"/>
          <p:cNvSpPr txBox="1"/>
          <p:nvPr>
            <p:ph idx="1" type="body"/>
          </p:nvPr>
        </p:nvSpPr>
        <p:spPr>
          <a:xfrm>
            <a:off x="311700" y="765725"/>
            <a:ext cx="8520600" cy="3803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Pauses program execution when some hardware condition is met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CPU jumps to the function pointed to by the interrupt vector </a:t>
            </a:r>
            <a:br>
              <a:rPr lang="en">
                <a:latin typeface="Calibri"/>
                <a:ea typeface="Calibri"/>
                <a:cs typeface="Calibri"/>
                <a:sym typeface="Calibri"/>
              </a:rPr>
            </a:br>
            <a:r>
              <a:rPr lang="en">
                <a:latin typeface="Calibri"/>
                <a:ea typeface="Calibri"/>
                <a:cs typeface="Calibri"/>
                <a:sym typeface="Calibri"/>
              </a:rPr>
              <a:t>table entry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Interrupts need to be handled quickly</a:t>
            </a:r>
          </a:p>
        </p:txBody>
      </p:sp>
      <p:pic>
        <p:nvPicPr>
          <p:cNvPr descr="hamster-university-01.png" id="242" name="Shape 2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08575" y="4313200"/>
            <a:ext cx="835425" cy="830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C801-Minibadge-Front-Basic.png" id="243" name="Shape 2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345550"/>
            <a:ext cx="789065" cy="765576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Shape 244"/>
          <p:cNvSpPr txBox="1"/>
          <p:nvPr/>
        </p:nvSpPr>
        <p:spPr>
          <a:xfrm>
            <a:off x="6944025" y="4735825"/>
            <a:ext cx="1560600" cy="3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firmware 101</a:t>
            </a:r>
          </a:p>
        </p:txBody>
      </p:sp>
      <p:pic>
        <p:nvPicPr>
          <p:cNvPr id="245" name="Shape 2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8313" y="2736825"/>
            <a:ext cx="4448175" cy="129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Shape 24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37210" y="448848"/>
            <a:ext cx="2174225" cy="344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1" name="Shape 2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49275" y="217100"/>
            <a:ext cx="5185224" cy="388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Shape 2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58063" y="2246600"/>
            <a:ext cx="2322225" cy="2322225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Shape 253"/>
          <p:cNvSpPr txBox="1"/>
          <p:nvPr>
            <p:ph idx="1" type="body"/>
          </p:nvPr>
        </p:nvSpPr>
        <p:spPr>
          <a:xfrm>
            <a:off x="311700" y="765725"/>
            <a:ext cx="8520600" cy="3803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CPU jumps from the address in the reset</a:t>
            </a:r>
            <a:br>
              <a:rPr lang="en">
                <a:latin typeface="Calibri"/>
                <a:ea typeface="Calibri"/>
                <a:cs typeface="Calibri"/>
                <a:sym typeface="Calibri"/>
              </a:rPr>
            </a:br>
            <a:r>
              <a:rPr lang="en">
                <a:latin typeface="Calibri"/>
                <a:ea typeface="Calibri"/>
                <a:cs typeface="Calibri"/>
                <a:sym typeface="Calibri"/>
              </a:rPr>
              <a:t>vector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CPU doesn’t care if data is code or data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CPU = honey badger</a:t>
            </a:r>
          </a:p>
        </p:txBody>
      </p:sp>
      <p:sp>
        <p:nvSpPr>
          <p:cNvPr id="254" name="Shape 254"/>
          <p:cNvSpPr txBox="1"/>
          <p:nvPr/>
        </p:nvSpPr>
        <p:spPr>
          <a:xfrm>
            <a:off x="0" y="4313150"/>
            <a:ext cx="9144000" cy="8304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5" name="Shape 255"/>
          <p:cNvSpPr txBox="1"/>
          <p:nvPr>
            <p:ph type="title"/>
          </p:nvPr>
        </p:nvSpPr>
        <p:spPr>
          <a:xfrm>
            <a:off x="311700" y="131475"/>
            <a:ext cx="8520600" cy="546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Boot!</a:t>
            </a:r>
          </a:p>
        </p:txBody>
      </p:sp>
      <p:pic>
        <p:nvPicPr>
          <p:cNvPr descr="hamster-university-01.png" id="256" name="Shape 25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308575" y="4313200"/>
            <a:ext cx="835425" cy="830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C801-Minibadge-Front-Basic.png" id="257" name="Shape 25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4345550"/>
            <a:ext cx="789065" cy="765576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Shape 258"/>
          <p:cNvSpPr txBox="1"/>
          <p:nvPr/>
        </p:nvSpPr>
        <p:spPr>
          <a:xfrm>
            <a:off x="6944025" y="4735825"/>
            <a:ext cx="1560600" cy="3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firmware 101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/>
        </p:nvSpPr>
        <p:spPr>
          <a:xfrm>
            <a:off x="0" y="4313150"/>
            <a:ext cx="9144000" cy="8304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" name="Shape 62"/>
          <p:cNvSpPr txBox="1"/>
          <p:nvPr>
            <p:ph type="title"/>
          </p:nvPr>
        </p:nvSpPr>
        <p:spPr>
          <a:xfrm>
            <a:off x="311700" y="131475"/>
            <a:ext cx="8520600" cy="546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What is firmware?</a:t>
            </a:r>
          </a:p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311700" y="765725"/>
            <a:ext cx="8520600" cy="3803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Permanent software programmed into a read-only memory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Might be updatable, but might not ever be updated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Firmware typically runs on the ‘bare metal’ of the hardware without an operating system</a:t>
            </a:r>
          </a:p>
        </p:txBody>
      </p:sp>
      <p:pic>
        <p:nvPicPr>
          <p:cNvPr descr="hamster-university-01.png" id="64" name="Shape 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08575" y="4313200"/>
            <a:ext cx="835425" cy="830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C801-Minibadge-Front-Basic.png" id="65" name="Shape 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345550"/>
            <a:ext cx="789065" cy="765576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Shape 66"/>
          <p:cNvSpPr txBox="1"/>
          <p:nvPr/>
        </p:nvSpPr>
        <p:spPr>
          <a:xfrm>
            <a:off x="6944025" y="4735825"/>
            <a:ext cx="1560600" cy="3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firmware 101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/>
          <p:nvPr/>
        </p:nvSpPr>
        <p:spPr>
          <a:xfrm>
            <a:off x="0" y="4313150"/>
            <a:ext cx="9144000" cy="8304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4" name="Shape 264"/>
          <p:cNvSpPr txBox="1"/>
          <p:nvPr>
            <p:ph idx="1" type="body"/>
          </p:nvPr>
        </p:nvSpPr>
        <p:spPr>
          <a:xfrm>
            <a:off x="311700" y="460925"/>
            <a:ext cx="8520600" cy="38031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latin typeface="Calibri"/>
                <a:ea typeface="Calibri"/>
                <a:cs typeface="Calibri"/>
                <a:sym typeface="Calibri"/>
              </a:rPr>
              <a:t>Peripherals and IO</a:t>
            </a:r>
          </a:p>
        </p:txBody>
      </p:sp>
      <p:pic>
        <p:nvPicPr>
          <p:cNvPr descr="hamster-university-01.png" id="265" name="Shape 2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08575" y="4313200"/>
            <a:ext cx="835425" cy="830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C801-Minibadge-Front-Basic.png" id="266" name="Shape 2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345550"/>
            <a:ext cx="789065" cy="765576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Shape 267"/>
          <p:cNvSpPr txBox="1"/>
          <p:nvPr/>
        </p:nvSpPr>
        <p:spPr>
          <a:xfrm>
            <a:off x="6944025" y="4735825"/>
            <a:ext cx="1560600" cy="3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firmware 101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/>
          <p:nvPr/>
        </p:nvSpPr>
        <p:spPr>
          <a:xfrm>
            <a:off x="0" y="4313150"/>
            <a:ext cx="9144000" cy="8304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3" name="Shape 273"/>
          <p:cNvSpPr txBox="1"/>
          <p:nvPr>
            <p:ph type="title"/>
          </p:nvPr>
        </p:nvSpPr>
        <p:spPr>
          <a:xfrm>
            <a:off x="311700" y="131475"/>
            <a:ext cx="8520600" cy="546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GPIO</a:t>
            </a:r>
          </a:p>
        </p:txBody>
      </p:sp>
      <p:sp>
        <p:nvSpPr>
          <p:cNvPr id="274" name="Shape 274"/>
          <p:cNvSpPr txBox="1"/>
          <p:nvPr>
            <p:ph idx="1" type="body"/>
          </p:nvPr>
        </p:nvSpPr>
        <p:spPr>
          <a:xfrm>
            <a:off x="311700" y="765725"/>
            <a:ext cx="8520600" cy="3803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General Purpose Input/Output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The basic building block of getting signals in and out of your CPU</a:t>
            </a:r>
            <a:br>
              <a:rPr lang="en">
                <a:latin typeface="Calibri"/>
                <a:ea typeface="Calibri"/>
                <a:cs typeface="Calibri"/>
                <a:sym typeface="Calibri"/>
              </a:rPr>
            </a:br>
            <a:r>
              <a:rPr lang="en">
                <a:latin typeface="Calibri"/>
                <a:ea typeface="Calibri"/>
                <a:cs typeface="Calibri"/>
                <a:sym typeface="Calibri"/>
              </a:rPr>
              <a:t> - All CPUs have some manner of GPIO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‘Bit banging’</a:t>
            </a:r>
            <a:br>
              <a:rPr lang="en">
                <a:latin typeface="Calibri"/>
                <a:ea typeface="Calibri"/>
                <a:cs typeface="Calibri"/>
                <a:sym typeface="Calibri"/>
              </a:rPr>
            </a:br>
            <a:r>
              <a:rPr lang="en">
                <a:latin typeface="Calibri"/>
                <a:ea typeface="Calibri"/>
                <a:cs typeface="Calibri"/>
                <a:sym typeface="Calibri"/>
              </a:rPr>
              <a:t> - Cheap, no special hardware needed to emulate some fancy peripheral</a:t>
            </a:r>
            <a:br>
              <a:rPr lang="en">
                <a:latin typeface="Calibri"/>
                <a:ea typeface="Calibri"/>
                <a:cs typeface="Calibri"/>
                <a:sym typeface="Calibri"/>
              </a:rPr>
            </a:br>
            <a:r>
              <a:rPr lang="en">
                <a:latin typeface="Calibri"/>
                <a:ea typeface="Calibri"/>
                <a:cs typeface="Calibri"/>
                <a:sym typeface="Calibri"/>
              </a:rPr>
              <a:t> - Takes lots of CPU processing time for anything non-trivial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Operation is typically as simple and reading/writing a register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Some chips have configurable pull up or pull down resistors too</a:t>
            </a:r>
          </a:p>
        </p:txBody>
      </p:sp>
      <p:pic>
        <p:nvPicPr>
          <p:cNvPr descr="hamster-university-01.png" id="275" name="Shape 2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08575" y="4313200"/>
            <a:ext cx="835425" cy="830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C801-Minibadge-Front-Basic.png" id="276" name="Shape 27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345550"/>
            <a:ext cx="789065" cy="765576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Shape 277"/>
          <p:cNvSpPr txBox="1"/>
          <p:nvPr/>
        </p:nvSpPr>
        <p:spPr>
          <a:xfrm>
            <a:off x="6944025" y="4735825"/>
            <a:ext cx="1560600" cy="3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firmware 101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 txBox="1"/>
          <p:nvPr/>
        </p:nvSpPr>
        <p:spPr>
          <a:xfrm>
            <a:off x="0" y="4313150"/>
            <a:ext cx="9144000" cy="8304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3" name="Shape 283"/>
          <p:cNvSpPr txBox="1"/>
          <p:nvPr>
            <p:ph type="title"/>
          </p:nvPr>
        </p:nvSpPr>
        <p:spPr>
          <a:xfrm>
            <a:off x="311700" y="131475"/>
            <a:ext cx="8520600" cy="546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Pull up/down resistor?</a:t>
            </a:r>
          </a:p>
        </p:txBody>
      </p:sp>
      <p:sp>
        <p:nvSpPr>
          <p:cNvPr id="284" name="Shape 284"/>
          <p:cNvSpPr txBox="1"/>
          <p:nvPr>
            <p:ph idx="1" type="body"/>
          </p:nvPr>
        </p:nvSpPr>
        <p:spPr>
          <a:xfrm>
            <a:off x="311700" y="765725"/>
            <a:ext cx="8520600" cy="3803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Forces a signal to be either 0v or Vcc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Logic circuits only understand high or low!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‘Floating’ is ‘undefined’ ie ‘probably a bug’</a:t>
            </a:r>
          </a:p>
        </p:txBody>
      </p:sp>
      <p:pic>
        <p:nvPicPr>
          <p:cNvPr descr="hamster-university-01.png" id="285" name="Shape 2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08575" y="4313200"/>
            <a:ext cx="835425" cy="830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C801-Minibadge-Front-Basic.png" id="286" name="Shape 28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345550"/>
            <a:ext cx="789065" cy="765576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Shape 287"/>
          <p:cNvSpPr txBox="1"/>
          <p:nvPr/>
        </p:nvSpPr>
        <p:spPr>
          <a:xfrm>
            <a:off x="6944025" y="4735825"/>
            <a:ext cx="1560600" cy="3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firmware 101</a:t>
            </a:r>
          </a:p>
        </p:txBody>
      </p:sp>
      <p:pic>
        <p:nvPicPr>
          <p:cNvPr id="288" name="Shape 28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54600" y="765725"/>
            <a:ext cx="2114550" cy="299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 txBox="1"/>
          <p:nvPr/>
        </p:nvSpPr>
        <p:spPr>
          <a:xfrm>
            <a:off x="0" y="4313150"/>
            <a:ext cx="9144000" cy="8304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4" name="Shape 294"/>
          <p:cNvSpPr txBox="1"/>
          <p:nvPr>
            <p:ph type="title"/>
          </p:nvPr>
        </p:nvSpPr>
        <p:spPr>
          <a:xfrm>
            <a:off x="311700" y="131475"/>
            <a:ext cx="8520600" cy="546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Some other peripherals</a:t>
            </a:r>
          </a:p>
        </p:txBody>
      </p:sp>
      <p:sp>
        <p:nvSpPr>
          <p:cNvPr id="295" name="Shape 295"/>
          <p:cNvSpPr txBox="1"/>
          <p:nvPr>
            <p:ph idx="1" type="body"/>
          </p:nvPr>
        </p:nvSpPr>
        <p:spPr>
          <a:xfrm>
            <a:off x="311700" y="765725"/>
            <a:ext cx="8520600" cy="3803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SPI</a:t>
            </a:r>
            <a:br>
              <a:rPr lang="en">
                <a:latin typeface="Calibri"/>
                <a:ea typeface="Calibri"/>
                <a:cs typeface="Calibri"/>
                <a:sym typeface="Calibri"/>
              </a:rPr>
            </a:br>
            <a:r>
              <a:rPr lang="en">
                <a:latin typeface="Calibri"/>
                <a:ea typeface="Calibri"/>
                <a:cs typeface="Calibri"/>
                <a:sym typeface="Calibri"/>
              </a:rPr>
              <a:t> - Serial Peripheral Interface</a:t>
            </a:r>
            <a:br>
              <a:rPr lang="en">
                <a:latin typeface="Calibri"/>
                <a:ea typeface="Calibri"/>
                <a:cs typeface="Calibri"/>
                <a:sym typeface="Calibri"/>
              </a:rPr>
            </a:br>
            <a:r>
              <a:rPr lang="en">
                <a:latin typeface="Calibri"/>
                <a:ea typeface="Calibri"/>
                <a:cs typeface="Calibri"/>
                <a:sym typeface="Calibri"/>
              </a:rPr>
              <a:t> - One master, multiple slaves with ‘chip selects’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Serial</a:t>
            </a:r>
            <a:br>
              <a:rPr lang="en">
                <a:latin typeface="Calibri"/>
                <a:ea typeface="Calibri"/>
                <a:cs typeface="Calibri"/>
                <a:sym typeface="Calibri"/>
              </a:rPr>
            </a:br>
            <a:r>
              <a:rPr lang="en">
                <a:latin typeface="Calibri"/>
                <a:ea typeface="Calibri"/>
                <a:cs typeface="Calibri"/>
                <a:sym typeface="Calibri"/>
              </a:rPr>
              <a:t> - RS232/422/485</a:t>
            </a:r>
            <a:br>
              <a:rPr lang="en">
                <a:latin typeface="Calibri"/>
                <a:ea typeface="Calibri"/>
                <a:cs typeface="Calibri"/>
                <a:sym typeface="Calibri"/>
              </a:rPr>
            </a:br>
            <a:r>
              <a:rPr lang="en">
                <a:latin typeface="Calibri"/>
                <a:ea typeface="Calibri"/>
                <a:cs typeface="Calibri"/>
                <a:sym typeface="Calibri"/>
              </a:rPr>
              <a:t> - Asynchronous, stupid simple - but limited devices on bus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I2C</a:t>
            </a:r>
            <a:br>
              <a:rPr lang="en">
                <a:latin typeface="Calibri"/>
                <a:ea typeface="Calibri"/>
                <a:cs typeface="Calibri"/>
                <a:sym typeface="Calibri"/>
              </a:rPr>
            </a:br>
            <a:r>
              <a:rPr lang="en">
                <a:latin typeface="Calibri"/>
                <a:ea typeface="Calibri"/>
                <a:cs typeface="Calibri"/>
                <a:sym typeface="Calibri"/>
              </a:rPr>
              <a:t> - Inter-integrated Circuit</a:t>
            </a:r>
            <a:br>
              <a:rPr lang="en">
                <a:latin typeface="Calibri"/>
                <a:ea typeface="Calibri"/>
                <a:cs typeface="Calibri"/>
                <a:sym typeface="Calibri"/>
              </a:rPr>
            </a:br>
            <a:r>
              <a:rPr lang="en">
                <a:latin typeface="Calibri"/>
                <a:ea typeface="Calibri"/>
                <a:cs typeface="Calibri"/>
                <a:sym typeface="Calibri"/>
              </a:rPr>
              <a:t> - No master, devices have addresses, no selects</a:t>
            </a:r>
          </a:p>
        </p:txBody>
      </p:sp>
      <p:pic>
        <p:nvPicPr>
          <p:cNvPr descr="hamster-university-01.png" id="296" name="Shape 2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08575" y="4313200"/>
            <a:ext cx="835425" cy="830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C801-Minibadge-Front-Basic.png" id="297" name="Shape 29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345550"/>
            <a:ext cx="789065" cy="765576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Shape 298"/>
          <p:cNvSpPr txBox="1"/>
          <p:nvPr/>
        </p:nvSpPr>
        <p:spPr>
          <a:xfrm>
            <a:off x="6944025" y="4735825"/>
            <a:ext cx="1560600" cy="3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firmware 101</a:t>
            </a:r>
          </a:p>
        </p:txBody>
      </p:sp>
      <p:pic>
        <p:nvPicPr>
          <p:cNvPr id="299" name="Shape 29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15375" y="170625"/>
            <a:ext cx="2507875" cy="199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Shape 30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726723" y="3072348"/>
            <a:ext cx="3199250" cy="114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 txBox="1"/>
          <p:nvPr/>
        </p:nvSpPr>
        <p:spPr>
          <a:xfrm>
            <a:off x="0" y="4313150"/>
            <a:ext cx="9144000" cy="8304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6" name="Shape 306"/>
          <p:cNvSpPr txBox="1"/>
          <p:nvPr>
            <p:ph type="title"/>
          </p:nvPr>
        </p:nvSpPr>
        <p:spPr>
          <a:xfrm>
            <a:off x="311700" y="131475"/>
            <a:ext cx="8520600" cy="546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Still more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 peripherals</a:t>
            </a:r>
          </a:p>
        </p:txBody>
      </p:sp>
      <p:sp>
        <p:nvSpPr>
          <p:cNvPr id="307" name="Shape 307"/>
          <p:cNvSpPr txBox="1"/>
          <p:nvPr>
            <p:ph idx="1" type="body"/>
          </p:nvPr>
        </p:nvSpPr>
        <p:spPr>
          <a:xfrm>
            <a:off x="311700" y="765725"/>
            <a:ext cx="8520600" cy="3803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ADC</a:t>
            </a:r>
            <a:br>
              <a:rPr lang="en">
                <a:latin typeface="Calibri"/>
                <a:ea typeface="Calibri"/>
                <a:cs typeface="Calibri"/>
                <a:sym typeface="Calibri"/>
              </a:rPr>
            </a:br>
            <a:r>
              <a:rPr lang="en">
                <a:latin typeface="Calibri"/>
                <a:ea typeface="Calibri"/>
                <a:cs typeface="Calibri"/>
                <a:sym typeface="Calibri"/>
              </a:rPr>
              <a:t> - Analog to Digital Convertor</a:t>
            </a:r>
            <a:br>
              <a:rPr lang="en">
                <a:latin typeface="Calibri"/>
                <a:ea typeface="Calibri"/>
                <a:cs typeface="Calibri"/>
                <a:sym typeface="Calibri"/>
              </a:rPr>
            </a:br>
            <a:r>
              <a:rPr lang="en">
                <a:latin typeface="Calibri"/>
                <a:ea typeface="Calibri"/>
                <a:cs typeface="Calibri"/>
                <a:sym typeface="Calibri"/>
              </a:rPr>
              <a:t> - Turn an analog signal into a digital approximation</a:t>
            </a:r>
            <a:br>
              <a:rPr lang="en">
                <a:latin typeface="Calibri"/>
                <a:ea typeface="Calibri"/>
                <a:cs typeface="Calibri"/>
                <a:sym typeface="Calibri"/>
              </a:rPr>
            </a:br>
            <a:r>
              <a:rPr lang="en">
                <a:latin typeface="Calibri"/>
                <a:ea typeface="Calibri"/>
                <a:cs typeface="Calibri"/>
                <a:sym typeface="Calibri"/>
              </a:rPr>
              <a:t> - Speed, bit width, sample and hold, serial/parallel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DAC</a:t>
            </a:r>
            <a:br>
              <a:rPr lang="en">
                <a:latin typeface="Calibri"/>
                <a:ea typeface="Calibri"/>
                <a:cs typeface="Calibri"/>
                <a:sym typeface="Calibri"/>
              </a:rPr>
            </a:br>
            <a:r>
              <a:rPr lang="en">
                <a:latin typeface="Calibri"/>
                <a:ea typeface="Calibri"/>
                <a:cs typeface="Calibri"/>
                <a:sym typeface="Calibri"/>
              </a:rPr>
              <a:t> - Digital to Analog Convertor</a:t>
            </a:r>
            <a:br>
              <a:rPr lang="en">
                <a:latin typeface="Calibri"/>
                <a:ea typeface="Calibri"/>
                <a:cs typeface="Calibri"/>
                <a:sym typeface="Calibri"/>
              </a:rPr>
            </a:br>
            <a:r>
              <a:rPr lang="en">
                <a:latin typeface="Calibri"/>
                <a:ea typeface="Calibri"/>
                <a:cs typeface="Calibri"/>
                <a:sym typeface="Calibri"/>
              </a:rPr>
              <a:t> - ADC, but backwards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CAN, Ethernet, etc, etc...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hamster-university-01.png" id="308" name="Shape 3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08575" y="4313200"/>
            <a:ext cx="835425" cy="830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C801-Minibadge-Front-Basic.png" id="309" name="Shape 30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345550"/>
            <a:ext cx="789065" cy="765576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Shape 310"/>
          <p:cNvSpPr txBox="1"/>
          <p:nvPr/>
        </p:nvSpPr>
        <p:spPr>
          <a:xfrm>
            <a:off x="6944025" y="4735825"/>
            <a:ext cx="1560600" cy="3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firmware 101</a:t>
            </a:r>
          </a:p>
        </p:txBody>
      </p:sp>
      <p:pic>
        <p:nvPicPr>
          <p:cNvPr id="311" name="Shape 31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90425" y="966300"/>
            <a:ext cx="2629600" cy="83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Shape 31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64025" y="2325117"/>
            <a:ext cx="2305525" cy="12968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 txBox="1"/>
          <p:nvPr/>
        </p:nvSpPr>
        <p:spPr>
          <a:xfrm>
            <a:off x="0" y="4313150"/>
            <a:ext cx="9144000" cy="8304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8" name="Shape 318"/>
          <p:cNvSpPr txBox="1"/>
          <p:nvPr>
            <p:ph idx="1" type="body"/>
          </p:nvPr>
        </p:nvSpPr>
        <p:spPr>
          <a:xfrm>
            <a:off x="311700" y="460925"/>
            <a:ext cx="8520600" cy="38031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latin typeface="Calibri"/>
                <a:ea typeface="Calibri"/>
                <a:cs typeface="Calibri"/>
                <a:sym typeface="Calibri"/>
              </a:rPr>
              <a:t>Programming Basics</a:t>
            </a:r>
          </a:p>
        </p:txBody>
      </p:sp>
      <p:pic>
        <p:nvPicPr>
          <p:cNvPr descr="hamster-university-01.png" id="319" name="Shape 3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08575" y="4313200"/>
            <a:ext cx="835425" cy="830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C801-Minibadge-Front-Basic.png" id="320" name="Shape 3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345550"/>
            <a:ext cx="789065" cy="765576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Shape 321"/>
          <p:cNvSpPr txBox="1"/>
          <p:nvPr/>
        </p:nvSpPr>
        <p:spPr>
          <a:xfrm>
            <a:off x="6944025" y="4735825"/>
            <a:ext cx="1560600" cy="3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firmware 101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 txBox="1"/>
          <p:nvPr/>
        </p:nvSpPr>
        <p:spPr>
          <a:xfrm>
            <a:off x="0" y="4313150"/>
            <a:ext cx="9144000" cy="8304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7" name="Shape 327"/>
          <p:cNvSpPr txBox="1"/>
          <p:nvPr>
            <p:ph type="title"/>
          </p:nvPr>
        </p:nvSpPr>
        <p:spPr>
          <a:xfrm>
            <a:off x="311700" y="131475"/>
            <a:ext cx="8520600" cy="546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Typical program structure</a:t>
            </a:r>
          </a:p>
        </p:txBody>
      </p:sp>
      <p:sp>
        <p:nvSpPr>
          <p:cNvPr id="328" name="Shape 328"/>
          <p:cNvSpPr txBox="1"/>
          <p:nvPr>
            <p:ph idx="1" type="body"/>
          </p:nvPr>
        </p:nvSpPr>
        <p:spPr>
          <a:xfrm>
            <a:off x="311700" y="765725"/>
            <a:ext cx="8520600" cy="3803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AutoNum type="arabicPeriod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Setup hardware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AutoNum type="arabicPeriod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Enter a never-ending loop waiting for something interesting to happen</a:t>
            </a:r>
          </a:p>
          <a:p>
            <a:pPr indent="-342900" lvl="0" marL="457200" rtl="0">
              <a:spcBef>
                <a:spcPts val="0"/>
              </a:spcBef>
              <a:buSzPts val="1800"/>
              <a:buFont typeface="Calibri"/>
              <a:buAutoNum type="arabicPeriod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Do something amazing when things get interesting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Example: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AutoNum type="arabicPeriod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Set GPIOs for buttons to input. Setup serial port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AutoNum type="arabicPeriod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Wait until user presses a button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AutoNum type="arabicPeriod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Print insults about the user on the serial port</a:t>
            </a:r>
          </a:p>
          <a:p>
            <a:pPr indent="-342900" lvl="0" marL="457200" rtl="0">
              <a:spcBef>
                <a:spcPts val="0"/>
              </a:spcBef>
              <a:buSzPts val="1800"/>
              <a:buFont typeface="Calibri"/>
              <a:buAutoNum type="arabicPeriod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Lather, rinse, repeat from step 2</a:t>
            </a:r>
          </a:p>
        </p:txBody>
      </p:sp>
      <p:pic>
        <p:nvPicPr>
          <p:cNvPr descr="hamster-university-01.png" id="329" name="Shape 3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08575" y="4313200"/>
            <a:ext cx="835425" cy="830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C801-Minibadge-Front-Basic.png" id="330" name="Shape 3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345550"/>
            <a:ext cx="789065" cy="765576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Shape 331"/>
          <p:cNvSpPr txBox="1"/>
          <p:nvPr/>
        </p:nvSpPr>
        <p:spPr>
          <a:xfrm>
            <a:off x="6944025" y="4735825"/>
            <a:ext cx="1560600" cy="3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firmware 101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 txBox="1"/>
          <p:nvPr/>
        </p:nvSpPr>
        <p:spPr>
          <a:xfrm>
            <a:off x="0" y="4313150"/>
            <a:ext cx="9144000" cy="8304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7" name="Shape 337"/>
          <p:cNvSpPr txBox="1"/>
          <p:nvPr>
            <p:ph type="title"/>
          </p:nvPr>
        </p:nvSpPr>
        <p:spPr>
          <a:xfrm>
            <a:off x="311700" y="131475"/>
            <a:ext cx="8520600" cy="546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Polling vs Interrupts</a:t>
            </a:r>
          </a:p>
        </p:txBody>
      </p:sp>
      <p:sp>
        <p:nvSpPr>
          <p:cNvPr id="338" name="Shape 338"/>
          <p:cNvSpPr txBox="1"/>
          <p:nvPr>
            <p:ph idx="1" type="body"/>
          </p:nvPr>
        </p:nvSpPr>
        <p:spPr>
          <a:xfrm>
            <a:off x="311700" y="689525"/>
            <a:ext cx="8520600" cy="3803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A CPU can only do one thing at a time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Polling requires you periodically check for data</a:t>
            </a:r>
            <a:br>
              <a:rPr lang="en">
                <a:latin typeface="Calibri"/>
                <a:ea typeface="Calibri"/>
                <a:cs typeface="Calibri"/>
                <a:sym typeface="Calibri"/>
              </a:rPr>
            </a:br>
            <a:r>
              <a:rPr lang="en">
                <a:latin typeface="Calibri"/>
                <a:ea typeface="Calibri"/>
                <a:cs typeface="Calibri"/>
                <a:sym typeface="Calibri"/>
              </a:rPr>
              <a:t> - Hard to do other things when you need to go check for something</a:t>
            </a:r>
            <a:br>
              <a:rPr lang="en">
                <a:latin typeface="Calibri"/>
                <a:ea typeface="Calibri"/>
                <a:cs typeface="Calibri"/>
                <a:sym typeface="Calibri"/>
              </a:rPr>
            </a:br>
            <a:r>
              <a:rPr lang="en">
                <a:latin typeface="Calibri"/>
                <a:ea typeface="Calibri"/>
                <a:cs typeface="Calibri"/>
                <a:sym typeface="Calibri"/>
              </a:rPr>
              <a:t> - Easy to write programs that stall until something happens</a:t>
            </a:r>
            <a:br>
              <a:rPr lang="en">
                <a:latin typeface="Calibri"/>
                <a:ea typeface="Calibri"/>
                <a:cs typeface="Calibri"/>
                <a:sym typeface="Calibri"/>
              </a:rPr>
            </a:br>
            <a:r>
              <a:rPr lang="en">
                <a:latin typeface="Calibri"/>
                <a:ea typeface="Calibri"/>
                <a:cs typeface="Calibri"/>
                <a:sym typeface="Calibri"/>
              </a:rPr>
              <a:t> - Absolute timing is hard, relative timing is easy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Interrupts</a:t>
            </a:r>
            <a:br>
              <a:rPr lang="en">
                <a:latin typeface="Calibri"/>
                <a:ea typeface="Calibri"/>
                <a:cs typeface="Calibri"/>
                <a:sym typeface="Calibri"/>
              </a:rPr>
            </a:br>
            <a:r>
              <a:rPr lang="en">
                <a:latin typeface="Calibri"/>
                <a:ea typeface="Calibri"/>
                <a:cs typeface="Calibri"/>
                <a:sym typeface="Calibri"/>
              </a:rPr>
              <a:t> - You have to set them up and write a handler</a:t>
            </a:r>
            <a:br>
              <a:rPr lang="en">
                <a:latin typeface="Calibri"/>
                <a:ea typeface="Calibri"/>
                <a:cs typeface="Calibri"/>
                <a:sym typeface="Calibri"/>
              </a:rPr>
            </a:br>
            <a:r>
              <a:rPr lang="en">
                <a:latin typeface="Calibri"/>
                <a:ea typeface="Calibri"/>
                <a:cs typeface="Calibri"/>
                <a:sym typeface="Calibri"/>
              </a:rPr>
              <a:t> - Things happen in the background and fire the handler when data is ready</a:t>
            </a:r>
            <a:br>
              <a:rPr lang="en">
                <a:latin typeface="Calibri"/>
                <a:ea typeface="Calibri"/>
                <a:cs typeface="Calibri"/>
                <a:sym typeface="Calibri"/>
              </a:rPr>
            </a:br>
            <a:r>
              <a:rPr lang="en">
                <a:latin typeface="Calibri"/>
                <a:ea typeface="Calibri"/>
                <a:cs typeface="Calibri"/>
                <a:sym typeface="Calibri"/>
              </a:rPr>
              <a:t> - “Wait until …” code gets a little more interesting</a:t>
            </a:r>
            <a:br>
              <a:rPr lang="en">
                <a:latin typeface="Calibri"/>
                <a:ea typeface="Calibri"/>
                <a:cs typeface="Calibri"/>
                <a:sym typeface="Calibri"/>
              </a:rPr>
            </a:br>
            <a:r>
              <a:rPr lang="en">
                <a:latin typeface="Calibri"/>
                <a:ea typeface="Calibri"/>
                <a:cs typeface="Calibri"/>
                <a:sym typeface="Calibri"/>
              </a:rPr>
              <a:t> - Great way to set up absolute timers, ie, wall clock</a:t>
            </a:r>
          </a:p>
        </p:txBody>
      </p:sp>
      <p:pic>
        <p:nvPicPr>
          <p:cNvPr descr="hamster-university-01.png" id="339" name="Shape 3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08575" y="4313200"/>
            <a:ext cx="835425" cy="830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C801-Minibadge-Front-Basic.png" id="340" name="Shape 3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345550"/>
            <a:ext cx="789065" cy="765576"/>
          </a:xfrm>
          <a:prstGeom prst="rect">
            <a:avLst/>
          </a:prstGeom>
          <a:noFill/>
          <a:ln>
            <a:noFill/>
          </a:ln>
        </p:spPr>
      </p:pic>
      <p:sp>
        <p:nvSpPr>
          <p:cNvPr id="341" name="Shape 341"/>
          <p:cNvSpPr txBox="1"/>
          <p:nvPr/>
        </p:nvSpPr>
        <p:spPr>
          <a:xfrm>
            <a:off x="6944025" y="4735825"/>
            <a:ext cx="1560600" cy="3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firmware 101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 txBox="1"/>
          <p:nvPr/>
        </p:nvSpPr>
        <p:spPr>
          <a:xfrm>
            <a:off x="0" y="4313150"/>
            <a:ext cx="9144000" cy="8304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7" name="Shape 347"/>
          <p:cNvSpPr txBox="1"/>
          <p:nvPr>
            <p:ph type="title"/>
          </p:nvPr>
        </p:nvSpPr>
        <p:spPr>
          <a:xfrm>
            <a:off x="311700" y="131475"/>
            <a:ext cx="8520600" cy="546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DMA</a:t>
            </a:r>
          </a:p>
        </p:txBody>
      </p:sp>
      <p:sp>
        <p:nvSpPr>
          <p:cNvPr id="348" name="Shape 348"/>
          <p:cNvSpPr txBox="1"/>
          <p:nvPr>
            <p:ph idx="1" type="body"/>
          </p:nvPr>
        </p:nvSpPr>
        <p:spPr>
          <a:xfrm>
            <a:off x="311700" y="765725"/>
            <a:ext cx="8520600" cy="3803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Direct Memory Access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Bypass the CPU for read/write to a device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Much faster than polled IO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Happens in the background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Not all devices support DMA</a:t>
            </a:r>
          </a:p>
        </p:txBody>
      </p:sp>
      <p:pic>
        <p:nvPicPr>
          <p:cNvPr descr="hamster-university-01.png" id="349" name="Shape 3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08575" y="4313200"/>
            <a:ext cx="835425" cy="830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C801-Minibadge-Front-Basic.png" id="350" name="Shape 3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345550"/>
            <a:ext cx="789065" cy="765576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Shape 351"/>
          <p:cNvSpPr txBox="1"/>
          <p:nvPr/>
        </p:nvSpPr>
        <p:spPr>
          <a:xfrm>
            <a:off x="6944025" y="4735825"/>
            <a:ext cx="1560600" cy="3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firmware 101</a:t>
            </a:r>
          </a:p>
        </p:txBody>
      </p:sp>
      <p:pic>
        <p:nvPicPr>
          <p:cNvPr id="352" name="Shape 35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16749" y="1025052"/>
            <a:ext cx="3915551" cy="291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Shape 357"/>
          <p:cNvSpPr txBox="1"/>
          <p:nvPr/>
        </p:nvSpPr>
        <p:spPr>
          <a:xfrm>
            <a:off x="0" y="4313150"/>
            <a:ext cx="9144000" cy="8304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8" name="Shape 358"/>
          <p:cNvSpPr txBox="1"/>
          <p:nvPr>
            <p:ph idx="1" type="body"/>
          </p:nvPr>
        </p:nvSpPr>
        <p:spPr>
          <a:xfrm>
            <a:off x="311700" y="460925"/>
            <a:ext cx="8520600" cy="38031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latin typeface="Calibri"/>
                <a:ea typeface="Calibri"/>
                <a:cs typeface="Calibri"/>
                <a:sym typeface="Calibri"/>
              </a:rPr>
              <a:t>Development Environments</a:t>
            </a:r>
          </a:p>
        </p:txBody>
      </p:sp>
      <p:pic>
        <p:nvPicPr>
          <p:cNvPr descr="hamster-university-01.png" id="359" name="Shape 3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08575" y="4313200"/>
            <a:ext cx="835425" cy="830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C801-Minibadge-Front-Basic.png" id="360" name="Shape 3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345550"/>
            <a:ext cx="789065" cy="765576"/>
          </a:xfrm>
          <a:prstGeom prst="rect">
            <a:avLst/>
          </a:prstGeom>
          <a:noFill/>
          <a:ln>
            <a:noFill/>
          </a:ln>
        </p:spPr>
      </p:pic>
      <p:sp>
        <p:nvSpPr>
          <p:cNvPr id="361" name="Shape 361"/>
          <p:cNvSpPr txBox="1"/>
          <p:nvPr/>
        </p:nvSpPr>
        <p:spPr>
          <a:xfrm>
            <a:off x="6944025" y="4735825"/>
            <a:ext cx="1560600" cy="3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firmware 101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/>
        </p:nvSpPr>
        <p:spPr>
          <a:xfrm>
            <a:off x="0" y="4313150"/>
            <a:ext cx="9144000" cy="8304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311700" y="765725"/>
            <a:ext cx="8520600" cy="3803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Learn the basics of program execution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Get a sense of how data is handled by your CPU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Learn how data gets in and out of your system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Programming basics for dedicated hardware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Learn about development environments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Prevent common pitfalls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Think up snide remarks on the presentation</a:t>
            </a:r>
          </a:p>
        </p:txBody>
      </p:sp>
      <p:pic>
        <p:nvPicPr>
          <p:cNvPr descr="hamster-university-01.png" id="73" name="Shape 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08575" y="4313200"/>
            <a:ext cx="835425" cy="830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C801-Minibadge-Front-Basic.png" id="74" name="Shape 7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345550"/>
            <a:ext cx="789065" cy="765576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Shape 75"/>
          <p:cNvSpPr txBox="1"/>
          <p:nvPr/>
        </p:nvSpPr>
        <p:spPr>
          <a:xfrm>
            <a:off x="6944025" y="4735825"/>
            <a:ext cx="1560600" cy="3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firmware 101</a:t>
            </a:r>
          </a:p>
        </p:txBody>
      </p:sp>
      <p:sp>
        <p:nvSpPr>
          <p:cNvPr id="76" name="Shape 76"/>
          <p:cNvSpPr txBox="1"/>
          <p:nvPr>
            <p:ph type="title"/>
          </p:nvPr>
        </p:nvSpPr>
        <p:spPr>
          <a:xfrm>
            <a:off x="311700" y="137694"/>
            <a:ext cx="8520600" cy="546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Goals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 txBox="1"/>
          <p:nvPr/>
        </p:nvSpPr>
        <p:spPr>
          <a:xfrm>
            <a:off x="0" y="4313150"/>
            <a:ext cx="9144000" cy="8304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7" name="Shape 367"/>
          <p:cNvSpPr txBox="1"/>
          <p:nvPr>
            <p:ph type="title"/>
          </p:nvPr>
        </p:nvSpPr>
        <p:spPr>
          <a:xfrm>
            <a:off x="311700" y="131475"/>
            <a:ext cx="8520600" cy="546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Programming Language</a:t>
            </a:r>
          </a:p>
        </p:txBody>
      </p:sp>
      <p:sp>
        <p:nvSpPr>
          <p:cNvPr id="368" name="Shape 368"/>
          <p:cNvSpPr txBox="1"/>
          <p:nvPr>
            <p:ph idx="1" type="body"/>
          </p:nvPr>
        </p:nvSpPr>
        <p:spPr>
          <a:xfrm>
            <a:off x="311700" y="765725"/>
            <a:ext cx="8520600" cy="3803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Can I use Python/Ruby/Node.js/etc?</a:t>
            </a:r>
            <a:br>
              <a:rPr lang="en">
                <a:latin typeface="Calibri"/>
                <a:ea typeface="Calibri"/>
                <a:cs typeface="Calibri"/>
                <a:sym typeface="Calibri"/>
              </a:rPr>
            </a:br>
            <a:r>
              <a:rPr lang="en">
                <a:latin typeface="Calibri"/>
                <a:ea typeface="Calibri"/>
                <a:cs typeface="Calibri"/>
                <a:sym typeface="Calibri"/>
              </a:rPr>
              <a:t> - Probably not what you want </a:t>
            </a:r>
            <a:br>
              <a:rPr lang="en">
                <a:latin typeface="Calibri"/>
                <a:ea typeface="Calibri"/>
                <a:cs typeface="Calibri"/>
                <a:sym typeface="Calibri"/>
              </a:rPr>
            </a:br>
            <a:r>
              <a:rPr lang="en">
                <a:latin typeface="Calibri"/>
                <a:ea typeface="Calibri"/>
                <a:cs typeface="Calibri"/>
                <a:sym typeface="Calibri"/>
              </a:rPr>
              <a:t> - Will eat up a lot of space just to get you to ‘hello world’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So, assembly only then?</a:t>
            </a:r>
            <a:br>
              <a:rPr lang="en">
                <a:latin typeface="Calibri"/>
                <a:ea typeface="Calibri"/>
                <a:cs typeface="Calibri"/>
                <a:sym typeface="Calibri"/>
              </a:rPr>
            </a:br>
            <a:r>
              <a:rPr lang="en">
                <a:latin typeface="Calibri"/>
                <a:ea typeface="Calibri"/>
                <a:cs typeface="Calibri"/>
                <a:sym typeface="Calibri"/>
              </a:rPr>
              <a:t> - Nah, that’s too painful</a:t>
            </a:r>
            <a:br>
              <a:rPr lang="en">
                <a:latin typeface="Calibri"/>
                <a:ea typeface="Calibri"/>
                <a:cs typeface="Calibri"/>
                <a:sym typeface="Calibri"/>
              </a:rPr>
            </a:br>
            <a:r>
              <a:rPr lang="en">
                <a:latin typeface="Calibri"/>
                <a:ea typeface="Calibri"/>
                <a:cs typeface="Calibri"/>
                <a:sym typeface="Calibri"/>
              </a:rPr>
              <a:t> - Only needed if you need to eek out every last little bit of power or you’re into pain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But I don’t like C!</a:t>
            </a:r>
            <a:br>
              <a:rPr lang="en">
                <a:latin typeface="Calibri"/>
                <a:ea typeface="Calibri"/>
                <a:cs typeface="Calibri"/>
                <a:sym typeface="Calibri"/>
              </a:rPr>
            </a:br>
            <a:r>
              <a:rPr lang="en">
                <a:latin typeface="Calibri"/>
                <a:ea typeface="Calibri"/>
                <a:cs typeface="Calibri"/>
                <a:sym typeface="Calibri"/>
              </a:rPr>
              <a:t> - Tough cookies?</a:t>
            </a:r>
            <a:br>
              <a:rPr lang="en">
                <a:latin typeface="Calibri"/>
                <a:ea typeface="Calibri"/>
                <a:cs typeface="Calibri"/>
                <a:sym typeface="Calibri"/>
              </a:rPr>
            </a:br>
            <a:r>
              <a:rPr lang="en">
                <a:latin typeface="Calibri"/>
                <a:ea typeface="Calibri"/>
                <a:cs typeface="Calibri"/>
                <a:sym typeface="Calibri"/>
              </a:rPr>
              <a:t> - Seriously</a:t>
            </a:r>
          </a:p>
        </p:txBody>
      </p:sp>
      <p:pic>
        <p:nvPicPr>
          <p:cNvPr descr="hamster-university-01.png" id="369" name="Shape 3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08575" y="4313200"/>
            <a:ext cx="835425" cy="830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C801-Minibadge-Front-Basic.png" id="370" name="Shape 3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345550"/>
            <a:ext cx="789065" cy="765576"/>
          </a:xfrm>
          <a:prstGeom prst="rect">
            <a:avLst/>
          </a:prstGeom>
          <a:noFill/>
          <a:ln>
            <a:noFill/>
          </a:ln>
        </p:spPr>
      </p:pic>
      <p:sp>
        <p:nvSpPr>
          <p:cNvPr id="371" name="Shape 371"/>
          <p:cNvSpPr txBox="1"/>
          <p:nvPr/>
        </p:nvSpPr>
        <p:spPr>
          <a:xfrm>
            <a:off x="6944025" y="4735825"/>
            <a:ext cx="1560600" cy="3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firmware 101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Shape 376"/>
          <p:cNvSpPr txBox="1"/>
          <p:nvPr/>
        </p:nvSpPr>
        <p:spPr>
          <a:xfrm>
            <a:off x="0" y="4313150"/>
            <a:ext cx="9144000" cy="8304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7" name="Shape 377"/>
          <p:cNvSpPr txBox="1"/>
          <p:nvPr>
            <p:ph type="title"/>
          </p:nvPr>
        </p:nvSpPr>
        <p:spPr>
          <a:xfrm>
            <a:off x="311700" y="131475"/>
            <a:ext cx="8520600" cy="546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IDEs and Toolchains</a:t>
            </a:r>
          </a:p>
        </p:txBody>
      </p:sp>
      <p:sp>
        <p:nvSpPr>
          <p:cNvPr id="378" name="Shape 378"/>
          <p:cNvSpPr txBox="1"/>
          <p:nvPr>
            <p:ph idx="1" type="body"/>
          </p:nvPr>
        </p:nvSpPr>
        <p:spPr>
          <a:xfrm>
            <a:off x="311700" y="765725"/>
            <a:ext cx="8520600" cy="3803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Arduino IDE</a:t>
            </a:r>
            <a:br>
              <a:rPr lang="en">
                <a:latin typeface="Calibri"/>
                <a:ea typeface="Calibri"/>
                <a:cs typeface="Calibri"/>
                <a:sym typeface="Calibri"/>
              </a:rPr>
            </a:br>
            <a:r>
              <a:rPr lang="en">
                <a:latin typeface="Calibri"/>
                <a:ea typeface="Calibri"/>
                <a:cs typeface="Calibri"/>
                <a:sym typeface="Calibri"/>
              </a:rPr>
              <a:t> - Good for beginners, but very limiting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Chip maker’s IDE</a:t>
            </a:r>
            <a:br>
              <a:rPr lang="en">
                <a:latin typeface="Calibri"/>
                <a:ea typeface="Calibri"/>
                <a:cs typeface="Calibri"/>
                <a:sym typeface="Calibri"/>
              </a:rPr>
            </a:br>
            <a:r>
              <a:rPr lang="en">
                <a:latin typeface="Calibri"/>
                <a:ea typeface="Calibri"/>
                <a:cs typeface="Calibri"/>
                <a:sym typeface="Calibri"/>
              </a:rPr>
              <a:t> - Best chance of support</a:t>
            </a:r>
            <a:br>
              <a:rPr lang="en">
                <a:latin typeface="Calibri"/>
                <a:ea typeface="Calibri"/>
                <a:cs typeface="Calibri"/>
                <a:sym typeface="Calibri"/>
              </a:rPr>
            </a:br>
            <a:r>
              <a:rPr lang="en">
                <a:latin typeface="Calibri"/>
                <a:ea typeface="Calibri"/>
                <a:cs typeface="Calibri"/>
                <a:sym typeface="Calibri"/>
              </a:rPr>
              <a:t> - Likely need to shell out the bucks if you are doing anything more than blinking an LED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GCC</a:t>
            </a:r>
            <a:br>
              <a:rPr lang="en">
                <a:latin typeface="Calibri"/>
                <a:ea typeface="Calibri"/>
                <a:cs typeface="Calibri"/>
                <a:sym typeface="Calibri"/>
              </a:rPr>
            </a:br>
            <a:r>
              <a:rPr lang="en">
                <a:latin typeface="Calibri"/>
                <a:ea typeface="Calibri"/>
                <a:cs typeface="Calibri"/>
                <a:sym typeface="Calibri"/>
              </a:rPr>
              <a:t> - There’s probably a toolchain for it</a:t>
            </a:r>
            <a:br>
              <a:rPr lang="en">
                <a:latin typeface="Calibri"/>
                <a:ea typeface="Calibri"/>
                <a:cs typeface="Calibri"/>
                <a:sym typeface="Calibri"/>
              </a:rPr>
            </a:br>
            <a:r>
              <a:rPr lang="en">
                <a:latin typeface="Calibri"/>
                <a:ea typeface="Calibri"/>
                <a:cs typeface="Calibri"/>
                <a:sym typeface="Calibri"/>
              </a:rPr>
              <a:t> - Lots of developers, but there might be ragged edges and pitfalls</a:t>
            </a:r>
          </a:p>
        </p:txBody>
      </p:sp>
      <p:pic>
        <p:nvPicPr>
          <p:cNvPr descr="hamster-university-01.png" id="379" name="Shape 3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08575" y="4313200"/>
            <a:ext cx="835425" cy="830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C801-Minibadge-Front-Basic.png" id="380" name="Shape 38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345550"/>
            <a:ext cx="789065" cy="765576"/>
          </a:xfrm>
          <a:prstGeom prst="rect">
            <a:avLst/>
          </a:prstGeom>
          <a:noFill/>
          <a:ln>
            <a:noFill/>
          </a:ln>
        </p:spPr>
      </p:pic>
      <p:sp>
        <p:nvSpPr>
          <p:cNvPr id="381" name="Shape 381"/>
          <p:cNvSpPr txBox="1"/>
          <p:nvPr/>
        </p:nvSpPr>
        <p:spPr>
          <a:xfrm>
            <a:off x="6944025" y="4735825"/>
            <a:ext cx="1560600" cy="3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firmware 101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Shape 386"/>
          <p:cNvSpPr txBox="1"/>
          <p:nvPr/>
        </p:nvSpPr>
        <p:spPr>
          <a:xfrm>
            <a:off x="0" y="4313150"/>
            <a:ext cx="9144000" cy="8304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7" name="Shape 387"/>
          <p:cNvSpPr txBox="1"/>
          <p:nvPr>
            <p:ph type="title"/>
          </p:nvPr>
        </p:nvSpPr>
        <p:spPr>
          <a:xfrm>
            <a:off x="311700" y="131475"/>
            <a:ext cx="8520600" cy="546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RTOS</a:t>
            </a:r>
          </a:p>
        </p:txBody>
      </p:sp>
      <p:sp>
        <p:nvSpPr>
          <p:cNvPr id="388" name="Shape 388"/>
          <p:cNvSpPr txBox="1"/>
          <p:nvPr>
            <p:ph idx="1" type="body"/>
          </p:nvPr>
        </p:nvSpPr>
        <p:spPr>
          <a:xfrm>
            <a:off x="311700" y="765725"/>
            <a:ext cx="8520600" cy="3803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Real Time Operating System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Super simple task scheduling and memory management kernel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ChibiOS, MQX, VxWorks, Linux (!), others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Abstracts hardware and data passing</a:t>
            </a:r>
            <a:br>
              <a:rPr lang="en">
                <a:latin typeface="Calibri"/>
                <a:ea typeface="Calibri"/>
                <a:cs typeface="Calibri"/>
                <a:sym typeface="Calibri"/>
              </a:rPr>
            </a:br>
            <a:r>
              <a:rPr lang="en">
                <a:latin typeface="Calibri"/>
                <a:ea typeface="Calibri"/>
                <a:cs typeface="Calibri"/>
                <a:sym typeface="Calibri"/>
              </a:rPr>
              <a:t> - But at the cost of increased complexity and code usage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Makes team development a bit easier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Worth it?</a:t>
            </a:r>
          </a:p>
        </p:txBody>
      </p:sp>
      <p:pic>
        <p:nvPicPr>
          <p:cNvPr descr="hamster-university-01.png" id="389" name="Shape 3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08575" y="4313200"/>
            <a:ext cx="835425" cy="830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C801-Minibadge-Front-Basic.png" id="390" name="Shape 39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345550"/>
            <a:ext cx="789065" cy="765576"/>
          </a:xfrm>
          <a:prstGeom prst="rect">
            <a:avLst/>
          </a:prstGeom>
          <a:noFill/>
          <a:ln>
            <a:noFill/>
          </a:ln>
        </p:spPr>
      </p:pic>
      <p:sp>
        <p:nvSpPr>
          <p:cNvPr id="391" name="Shape 391"/>
          <p:cNvSpPr txBox="1"/>
          <p:nvPr/>
        </p:nvSpPr>
        <p:spPr>
          <a:xfrm>
            <a:off x="6944025" y="4735825"/>
            <a:ext cx="1560600" cy="3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firmware 101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Shape 396"/>
          <p:cNvSpPr txBox="1"/>
          <p:nvPr/>
        </p:nvSpPr>
        <p:spPr>
          <a:xfrm>
            <a:off x="0" y="4313150"/>
            <a:ext cx="9144000" cy="8304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7" name="Shape 397"/>
          <p:cNvSpPr txBox="1"/>
          <p:nvPr>
            <p:ph type="title"/>
          </p:nvPr>
        </p:nvSpPr>
        <p:spPr>
          <a:xfrm>
            <a:off x="311700" y="131475"/>
            <a:ext cx="8520600" cy="546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Debugging</a:t>
            </a:r>
          </a:p>
        </p:txBody>
      </p:sp>
      <p:sp>
        <p:nvSpPr>
          <p:cNvPr id="398" name="Shape 398"/>
          <p:cNvSpPr txBox="1"/>
          <p:nvPr>
            <p:ph idx="1" type="body"/>
          </p:nvPr>
        </p:nvSpPr>
        <p:spPr>
          <a:xfrm>
            <a:off x="311700" y="765725"/>
            <a:ext cx="8520600" cy="3803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Blink an LED</a:t>
            </a:r>
            <a:br>
              <a:rPr lang="en">
                <a:latin typeface="Calibri"/>
                <a:ea typeface="Calibri"/>
                <a:cs typeface="Calibri"/>
                <a:sym typeface="Calibri"/>
              </a:rPr>
            </a:br>
            <a:r>
              <a:rPr lang="en">
                <a:latin typeface="Calibri"/>
                <a:ea typeface="Calibri"/>
                <a:cs typeface="Calibri"/>
                <a:sym typeface="Calibri"/>
              </a:rPr>
              <a:t> - Simple but not much info</a:t>
            </a:r>
            <a:br>
              <a:rPr lang="en">
                <a:latin typeface="Calibri"/>
                <a:ea typeface="Calibri"/>
                <a:cs typeface="Calibri"/>
                <a:sym typeface="Calibri"/>
              </a:rPr>
            </a:br>
            <a:r>
              <a:rPr lang="en">
                <a:latin typeface="Calibri"/>
                <a:ea typeface="Calibri"/>
                <a:cs typeface="Calibri"/>
                <a:sym typeface="Calibri"/>
              </a:rPr>
              <a:t> - Use a block of GPIOs with a logic analyzer for signal timing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Setup a serial port</a:t>
            </a:r>
            <a:br>
              <a:rPr lang="en">
                <a:latin typeface="Calibri"/>
                <a:ea typeface="Calibri"/>
                <a:cs typeface="Calibri"/>
                <a:sym typeface="Calibri"/>
              </a:rPr>
            </a:br>
            <a:r>
              <a:rPr lang="en">
                <a:latin typeface="Calibri"/>
                <a:ea typeface="Calibri"/>
                <a:cs typeface="Calibri"/>
                <a:sym typeface="Calibri"/>
              </a:rPr>
              <a:t> - Can eat up a lot of code space</a:t>
            </a:r>
            <a:br>
              <a:rPr lang="en">
                <a:latin typeface="Calibri"/>
                <a:ea typeface="Calibri"/>
                <a:cs typeface="Calibri"/>
                <a:sym typeface="Calibri"/>
              </a:rPr>
            </a:br>
            <a:r>
              <a:rPr lang="en">
                <a:latin typeface="Calibri"/>
                <a:ea typeface="Calibri"/>
                <a:cs typeface="Calibri"/>
                <a:sym typeface="Calibri"/>
              </a:rPr>
              <a:t> - Not exactly real time, but close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Use JTAG or other chip specific debug interface</a:t>
            </a:r>
            <a:br>
              <a:rPr lang="en">
                <a:latin typeface="Calibri"/>
                <a:ea typeface="Calibri"/>
                <a:cs typeface="Calibri"/>
                <a:sym typeface="Calibri"/>
              </a:rPr>
            </a:br>
            <a:r>
              <a:rPr lang="en">
                <a:latin typeface="Calibri"/>
                <a:ea typeface="Calibri"/>
                <a:cs typeface="Calibri"/>
                <a:sym typeface="Calibri"/>
              </a:rPr>
              <a:t> - Can set breakpoints, alter memory on the fly</a:t>
            </a:r>
            <a:br>
              <a:rPr lang="en">
                <a:latin typeface="Calibri"/>
                <a:ea typeface="Calibri"/>
                <a:cs typeface="Calibri"/>
                <a:sym typeface="Calibri"/>
              </a:rPr>
            </a:br>
            <a:r>
              <a:rPr lang="en">
                <a:latin typeface="Calibri"/>
                <a:ea typeface="Calibri"/>
                <a:cs typeface="Calibri"/>
                <a:sym typeface="Calibri"/>
              </a:rPr>
              <a:t> - Pausing for a breakpoint won’t pause external data streams!</a:t>
            </a:r>
          </a:p>
        </p:txBody>
      </p:sp>
      <p:pic>
        <p:nvPicPr>
          <p:cNvPr descr="hamster-university-01.png" id="399" name="Shape 3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08575" y="4313200"/>
            <a:ext cx="835425" cy="830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C801-Minibadge-Front-Basic.png" id="400" name="Shape 4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345550"/>
            <a:ext cx="789065" cy="765576"/>
          </a:xfrm>
          <a:prstGeom prst="rect">
            <a:avLst/>
          </a:prstGeom>
          <a:noFill/>
          <a:ln>
            <a:noFill/>
          </a:ln>
        </p:spPr>
      </p:pic>
      <p:sp>
        <p:nvSpPr>
          <p:cNvPr id="401" name="Shape 401"/>
          <p:cNvSpPr txBox="1"/>
          <p:nvPr/>
        </p:nvSpPr>
        <p:spPr>
          <a:xfrm>
            <a:off x="6944025" y="4735825"/>
            <a:ext cx="1560600" cy="3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firmware 101</a:t>
            </a:r>
          </a:p>
        </p:txBody>
      </p:sp>
      <p:pic>
        <p:nvPicPr>
          <p:cNvPr id="402" name="Shape 40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89200" y="181975"/>
            <a:ext cx="1834225" cy="114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3" name="Shape 40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89200" y="1487550"/>
            <a:ext cx="1834226" cy="1214448"/>
          </a:xfrm>
          <a:prstGeom prst="rect">
            <a:avLst/>
          </a:prstGeom>
          <a:noFill/>
          <a:ln>
            <a:noFill/>
          </a:ln>
        </p:spPr>
      </p:pic>
      <p:pic>
        <p:nvPicPr>
          <p:cNvPr id="404" name="Shape 40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944013" y="2855100"/>
            <a:ext cx="1514475" cy="130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Shape 409"/>
          <p:cNvSpPr txBox="1"/>
          <p:nvPr/>
        </p:nvSpPr>
        <p:spPr>
          <a:xfrm>
            <a:off x="0" y="4313150"/>
            <a:ext cx="9144000" cy="8304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0" name="Shape 410"/>
          <p:cNvSpPr txBox="1"/>
          <p:nvPr>
            <p:ph type="title"/>
          </p:nvPr>
        </p:nvSpPr>
        <p:spPr>
          <a:xfrm>
            <a:off x="311700" y="131475"/>
            <a:ext cx="8520600" cy="546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Tips and tricks</a:t>
            </a:r>
          </a:p>
        </p:txBody>
      </p:sp>
      <p:sp>
        <p:nvSpPr>
          <p:cNvPr id="411" name="Shape 411"/>
          <p:cNvSpPr txBox="1"/>
          <p:nvPr>
            <p:ph idx="1" type="body"/>
          </p:nvPr>
        </p:nvSpPr>
        <p:spPr>
          <a:xfrm>
            <a:off x="311700" y="765725"/>
            <a:ext cx="8520600" cy="3803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malloc() and dynamic memory is not your friend</a:t>
            </a:r>
            <a:br>
              <a:rPr lang="en">
                <a:latin typeface="Calibri"/>
                <a:ea typeface="Calibri"/>
                <a:cs typeface="Calibri"/>
                <a:sym typeface="Calibri"/>
              </a:rPr>
            </a:br>
            <a:r>
              <a:rPr lang="en">
                <a:latin typeface="Calibri"/>
                <a:ea typeface="Calibri"/>
                <a:cs typeface="Calibri"/>
                <a:sym typeface="Calibri"/>
              </a:rPr>
              <a:t> - Static memory allocation protects against memory overruns</a:t>
            </a:r>
            <a:br>
              <a:rPr lang="en">
                <a:latin typeface="Calibri"/>
                <a:ea typeface="Calibri"/>
                <a:cs typeface="Calibri"/>
                <a:sym typeface="Calibri"/>
              </a:rPr>
            </a:br>
            <a:r>
              <a:rPr lang="en">
                <a:latin typeface="Calibri"/>
                <a:ea typeface="Calibri"/>
                <a:cs typeface="Calibri"/>
                <a:sym typeface="Calibri"/>
              </a:rPr>
              <a:t> - Easier to see if you’re going to run out of memory during operation with static analysis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Be super careful about loops and recursion</a:t>
            </a:r>
            <a:br>
              <a:rPr lang="en">
                <a:latin typeface="Calibri"/>
                <a:ea typeface="Calibri"/>
                <a:cs typeface="Calibri"/>
                <a:sym typeface="Calibri"/>
              </a:rPr>
            </a:br>
            <a:r>
              <a:rPr lang="en">
                <a:latin typeface="Calibri"/>
                <a:ea typeface="Calibri"/>
                <a:cs typeface="Calibri"/>
                <a:sym typeface="Calibri"/>
              </a:rPr>
              <a:t> - Easy to get stuck forever in a loop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Limit pointer redirection</a:t>
            </a:r>
            <a:br>
              <a:rPr lang="en">
                <a:latin typeface="Calibri"/>
                <a:ea typeface="Calibri"/>
                <a:cs typeface="Calibri"/>
                <a:sym typeface="Calibri"/>
              </a:rPr>
            </a:br>
            <a:r>
              <a:rPr lang="en">
                <a:latin typeface="Calibri"/>
                <a:ea typeface="Calibri"/>
                <a:cs typeface="Calibri"/>
                <a:sym typeface="Calibri"/>
              </a:rPr>
              <a:t> - Remember the CPU will attempt to execute data as though it was instructions if it gets confused</a:t>
            </a:r>
          </a:p>
        </p:txBody>
      </p:sp>
      <p:pic>
        <p:nvPicPr>
          <p:cNvPr descr="hamster-university-01.png" id="412" name="Shape 4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08575" y="4313200"/>
            <a:ext cx="835425" cy="830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C801-Minibadge-Front-Basic.png" id="413" name="Shape 4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345550"/>
            <a:ext cx="789065" cy="765576"/>
          </a:xfrm>
          <a:prstGeom prst="rect">
            <a:avLst/>
          </a:prstGeom>
          <a:noFill/>
          <a:ln>
            <a:noFill/>
          </a:ln>
        </p:spPr>
      </p:pic>
      <p:sp>
        <p:nvSpPr>
          <p:cNvPr id="414" name="Shape 414"/>
          <p:cNvSpPr txBox="1"/>
          <p:nvPr/>
        </p:nvSpPr>
        <p:spPr>
          <a:xfrm>
            <a:off x="6944025" y="4735825"/>
            <a:ext cx="1560600" cy="3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firmware 101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Shape 419"/>
          <p:cNvSpPr txBox="1"/>
          <p:nvPr/>
        </p:nvSpPr>
        <p:spPr>
          <a:xfrm>
            <a:off x="0" y="4313150"/>
            <a:ext cx="9144000" cy="8304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0" name="Shape 420"/>
          <p:cNvSpPr txBox="1"/>
          <p:nvPr>
            <p:ph type="title"/>
          </p:nvPr>
        </p:nvSpPr>
        <p:spPr>
          <a:xfrm>
            <a:off x="311700" y="131475"/>
            <a:ext cx="8520600" cy="546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Tips and tricks</a:t>
            </a:r>
          </a:p>
        </p:txBody>
      </p:sp>
      <p:sp>
        <p:nvSpPr>
          <p:cNvPr id="421" name="Shape 421"/>
          <p:cNvSpPr txBox="1"/>
          <p:nvPr>
            <p:ph idx="1" type="body"/>
          </p:nvPr>
        </p:nvSpPr>
        <p:spPr>
          <a:xfrm>
            <a:off x="311700" y="765725"/>
            <a:ext cx="8520600" cy="3803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Code defensively!</a:t>
            </a:r>
            <a:br>
              <a:rPr lang="en">
                <a:latin typeface="Calibri"/>
                <a:ea typeface="Calibri"/>
                <a:cs typeface="Calibri"/>
                <a:sym typeface="Calibri"/>
              </a:rPr>
            </a:br>
            <a:r>
              <a:rPr lang="en">
                <a:latin typeface="Calibri"/>
                <a:ea typeface="Calibri"/>
                <a:cs typeface="Calibri"/>
                <a:sym typeface="Calibri"/>
              </a:rPr>
              <a:t> - Be verbose, avoid syntax shortcuts</a:t>
            </a:r>
            <a:br>
              <a:rPr lang="en">
                <a:latin typeface="Calibri"/>
                <a:ea typeface="Calibri"/>
                <a:cs typeface="Calibri"/>
                <a:sym typeface="Calibri"/>
              </a:rPr>
            </a:br>
            <a:r>
              <a:rPr lang="en">
                <a:latin typeface="Calibri"/>
                <a:ea typeface="Calibri"/>
                <a:cs typeface="Calibri"/>
                <a:sym typeface="Calibri"/>
              </a:rPr>
              <a:t> - Clever, compact code is always harder to debug than verbose, obvious code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Computers make very fast, very accurate mistakes</a:t>
            </a:r>
            <a:br>
              <a:rPr lang="en">
                <a:latin typeface="Calibri"/>
                <a:ea typeface="Calibri"/>
                <a:cs typeface="Calibri"/>
                <a:sym typeface="Calibri"/>
              </a:rPr>
            </a:br>
            <a:r>
              <a:rPr lang="en">
                <a:latin typeface="Calibri"/>
                <a:ea typeface="Calibri"/>
                <a:cs typeface="Calibri"/>
                <a:sym typeface="Calibri"/>
              </a:rPr>
              <a:t> - Try to think like the computer does, not what you want it to do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That thing that will happen like once in a million times will happen every 5 minutes</a:t>
            </a:r>
            <a:br>
              <a:rPr lang="en">
                <a:latin typeface="Calibri"/>
                <a:ea typeface="Calibri"/>
                <a:cs typeface="Calibri"/>
                <a:sym typeface="Calibri"/>
              </a:rPr>
            </a:br>
            <a:r>
              <a:rPr lang="en">
                <a:latin typeface="Calibri"/>
                <a:ea typeface="Calibri"/>
                <a:cs typeface="Calibri"/>
                <a:sym typeface="Calibri"/>
              </a:rPr>
              <a:t> - CPUs run in the mhz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Read NASA’s ‘Rules for Developing Safety Critical Code’</a:t>
            </a:r>
            <a:br>
              <a:rPr lang="en">
                <a:latin typeface="Calibri"/>
                <a:ea typeface="Calibri"/>
                <a:cs typeface="Calibri"/>
                <a:sym typeface="Calibri"/>
              </a:rPr>
            </a:br>
            <a:r>
              <a:rPr lang="en">
                <a:latin typeface="Calibri"/>
                <a:ea typeface="Calibri"/>
                <a:cs typeface="Calibri"/>
                <a:sym typeface="Calibri"/>
              </a:rPr>
              <a:t> - http://pixelscommander.com/wp-content/uploads/2014/12/P10.pdf</a:t>
            </a:r>
          </a:p>
        </p:txBody>
      </p:sp>
      <p:pic>
        <p:nvPicPr>
          <p:cNvPr descr="hamster-university-01.png" id="422" name="Shape 4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08575" y="4313200"/>
            <a:ext cx="835425" cy="830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C801-Minibadge-Front-Basic.png" id="423" name="Shape 4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345550"/>
            <a:ext cx="789065" cy="765576"/>
          </a:xfrm>
          <a:prstGeom prst="rect">
            <a:avLst/>
          </a:prstGeom>
          <a:noFill/>
          <a:ln>
            <a:noFill/>
          </a:ln>
        </p:spPr>
      </p:pic>
      <p:sp>
        <p:nvSpPr>
          <p:cNvPr id="424" name="Shape 424"/>
          <p:cNvSpPr txBox="1"/>
          <p:nvPr/>
        </p:nvSpPr>
        <p:spPr>
          <a:xfrm>
            <a:off x="6944025" y="4735825"/>
            <a:ext cx="1560600" cy="3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firmware 101</a:t>
            </a:r>
          </a:p>
        </p:txBody>
      </p:sp>
      <p:sp>
        <p:nvSpPr>
          <p:cNvPr id="425" name="Shape 425"/>
          <p:cNvSpPr txBox="1"/>
          <p:nvPr/>
        </p:nvSpPr>
        <p:spPr>
          <a:xfrm>
            <a:off x="4561225" y="769525"/>
            <a:ext cx="1249500" cy="5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if(condition)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  do_task();</a:t>
            </a:r>
          </a:p>
        </p:txBody>
      </p:sp>
      <p:sp>
        <p:nvSpPr>
          <p:cNvPr id="426" name="Shape 426"/>
          <p:cNvSpPr txBox="1"/>
          <p:nvPr/>
        </p:nvSpPr>
        <p:spPr>
          <a:xfrm>
            <a:off x="5996425" y="791088"/>
            <a:ext cx="1249500" cy="8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if(condition){ 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  do_task();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}</a:t>
            </a:r>
          </a:p>
        </p:txBody>
      </p:sp>
      <p:sp>
        <p:nvSpPr>
          <p:cNvPr id="427" name="Shape 427"/>
          <p:cNvSpPr txBox="1"/>
          <p:nvPr/>
        </p:nvSpPr>
        <p:spPr>
          <a:xfrm>
            <a:off x="4852825" y="454150"/>
            <a:ext cx="666300" cy="4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>
                <a:solidFill>
                  <a:srgbClr val="FF0000"/>
                </a:solidFill>
              </a:rPr>
              <a:t>Bad</a:t>
            </a:r>
          </a:p>
        </p:txBody>
      </p:sp>
      <p:sp>
        <p:nvSpPr>
          <p:cNvPr id="428" name="Shape 428"/>
          <p:cNvSpPr txBox="1"/>
          <p:nvPr/>
        </p:nvSpPr>
        <p:spPr>
          <a:xfrm>
            <a:off x="6226675" y="463563"/>
            <a:ext cx="789000" cy="4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00FF00"/>
                </a:solidFill>
              </a:rPr>
              <a:t>Good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Shape 433"/>
          <p:cNvSpPr txBox="1"/>
          <p:nvPr/>
        </p:nvSpPr>
        <p:spPr>
          <a:xfrm>
            <a:off x="0" y="4313150"/>
            <a:ext cx="9144000" cy="8304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4" name="Shape 434"/>
          <p:cNvSpPr txBox="1"/>
          <p:nvPr>
            <p:ph idx="1" type="body"/>
          </p:nvPr>
        </p:nvSpPr>
        <p:spPr>
          <a:xfrm>
            <a:off x="311700" y="765725"/>
            <a:ext cx="8520600" cy="38031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Snide Comments?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@hamster</a:t>
            </a:r>
          </a:p>
        </p:txBody>
      </p:sp>
      <p:pic>
        <p:nvPicPr>
          <p:cNvPr descr="hamster-university-01.png" id="435" name="Shape 4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08575" y="4313200"/>
            <a:ext cx="835425" cy="830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C801-Minibadge-Front-Basic.png" id="436" name="Shape 4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345550"/>
            <a:ext cx="789065" cy="765576"/>
          </a:xfrm>
          <a:prstGeom prst="rect">
            <a:avLst/>
          </a:prstGeom>
          <a:noFill/>
          <a:ln>
            <a:noFill/>
          </a:ln>
        </p:spPr>
      </p:pic>
      <p:sp>
        <p:nvSpPr>
          <p:cNvPr id="437" name="Shape 437"/>
          <p:cNvSpPr txBox="1"/>
          <p:nvPr/>
        </p:nvSpPr>
        <p:spPr>
          <a:xfrm>
            <a:off x="6944025" y="4735825"/>
            <a:ext cx="1560600" cy="3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firmware 101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/>
        </p:nvSpPr>
        <p:spPr>
          <a:xfrm>
            <a:off x="0" y="4313150"/>
            <a:ext cx="9144000" cy="8304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311700" y="460925"/>
            <a:ext cx="8520600" cy="38031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latin typeface="Calibri"/>
                <a:ea typeface="Calibri"/>
                <a:cs typeface="Calibri"/>
                <a:sym typeface="Calibri"/>
              </a:rPr>
              <a:t>Program Execution</a:t>
            </a:r>
          </a:p>
        </p:txBody>
      </p:sp>
      <p:pic>
        <p:nvPicPr>
          <p:cNvPr descr="hamster-university-01.png" id="83" name="Shape 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08575" y="4313200"/>
            <a:ext cx="835425" cy="830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C801-Minibadge-Front-Basic.png" id="84" name="Shape 8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345550"/>
            <a:ext cx="789065" cy="765576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Shape 85"/>
          <p:cNvSpPr txBox="1"/>
          <p:nvPr/>
        </p:nvSpPr>
        <p:spPr>
          <a:xfrm>
            <a:off x="6944025" y="4735825"/>
            <a:ext cx="1560600" cy="3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firmware 101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/>
        </p:nvSpPr>
        <p:spPr>
          <a:xfrm>
            <a:off x="0" y="4313150"/>
            <a:ext cx="9144000" cy="8304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" name="Shape 91"/>
          <p:cNvSpPr txBox="1"/>
          <p:nvPr>
            <p:ph type="title"/>
          </p:nvPr>
        </p:nvSpPr>
        <p:spPr>
          <a:xfrm>
            <a:off x="311700" y="131475"/>
            <a:ext cx="8520600" cy="546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Running an App - Generic App on a PC</a:t>
            </a:r>
          </a:p>
        </p:txBody>
      </p:sp>
      <p:pic>
        <p:nvPicPr>
          <p:cNvPr descr="hamster-university-01.png" id="92" name="Shape 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08575" y="4313200"/>
            <a:ext cx="835425" cy="830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C801-Minibadge-Front-Basic.png" id="93" name="Shape 9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345550"/>
            <a:ext cx="789065" cy="765576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Shape 94"/>
          <p:cNvSpPr txBox="1"/>
          <p:nvPr/>
        </p:nvSpPr>
        <p:spPr>
          <a:xfrm>
            <a:off x="6944025" y="4735825"/>
            <a:ext cx="1560600" cy="3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firmware 101</a:t>
            </a:r>
          </a:p>
        </p:txBody>
      </p:sp>
      <p:sp>
        <p:nvSpPr>
          <p:cNvPr id="95" name="Shape 95"/>
          <p:cNvSpPr/>
          <p:nvPr/>
        </p:nvSpPr>
        <p:spPr>
          <a:xfrm rot="-5400000">
            <a:off x="2782200" y="-84000"/>
            <a:ext cx="3124800" cy="5367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b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Turtles</a:t>
            </a:r>
          </a:p>
        </p:txBody>
      </p:sp>
      <p:sp>
        <p:nvSpPr>
          <p:cNvPr id="96" name="Shape 96"/>
          <p:cNvSpPr/>
          <p:nvPr/>
        </p:nvSpPr>
        <p:spPr>
          <a:xfrm rot="-5400000">
            <a:off x="2739475" y="176188"/>
            <a:ext cx="2946900" cy="4826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b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Bare Metal CPU</a:t>
            </a:r>
          </a:p>
        </p:txBody>
      </p:sp>
      <p:sp>
        <p:nvSpPr>
          <p:cNvPr id="97" name="Shape 97"/>
          <p:cNvSpPr/>
          <p:nvPr/>
        </p:nvSpPr>
        <p:spPr>
          <a:xfrm rot="-5400000">
            <a:off x="2681650" y="453588"/>
            <a:ext cx="2792100" cy="429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b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BIOS</a:t>
            </a:r>
          </a:p>
        </p:txBody>
      </p:sp>
      <p:sp>
        <p:nvSpPr>
          <p:cNvPr id="98" name="Shape 98"/>
          <p:cNvSpPr/>
          <p:nvPr/>
        </p:nvSpPr>
        <p:spPr>
          <a:xfrm>
            <a:off x="2078300" y="1270513"/>
            <a:ext cx="3759000" cy="2629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b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Operating System</a:t>
            </a:r>
          </a:p>
        </p:txBody>
      </p:sp>
      <p:sp>
        <p:nvSpPr>
          <p:cNvPr id="99" name="Shape 99"/>
          <p:cNvSpPr/>
          <p:nvPr/>
        </p:nvSpPr>
        <p:spPr>
          <a:xfrm>
            <a:off x="2279400" y="1363338"/>
            <a:ext cx="3341400" cy="2165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b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Device Drivers</a:t>
            </a:r>
          </a:p>
        </p:txBody>
      </p:sp>
      <p:sp>
        <p:nvSpPr>
          <p:cNvPr id="100" name="Shape 100"/>
          <p:cNvSpPr/>
          <p:nvPr/>
        </p:nvSpPr>
        <p:spPr>
          <a:xfrm>
            <a:off x="2550050" y="1478450"/>
            <a:ext cx="2815500" cy="1717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b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Hardware Abstraction Layer</a:t>
            </a:r>
          </a:p>
        </p:txBody>
      </p:sp>
      <p:grpSp>
        <p:nvGrpSpPr>
          <p:cNvPr id="101" name="Shape 101"/>
          <p:cNvGrpSpPr/>
          <p:nvPr/>
        </p:nvGrpSpPr>
        <p:grpSpPr>
          <a:xfrm>
            <a:off x="2704800" y="1572138"/>
            <a:ext cx="2459700" cy="1276200"/>
            <a:chOff x="2704800" y="1572138"/>
            <a:chExt cx="2459700" cy="1276200"/>
          </a:xfrm>
        </p:grpSpPr>
        <p:sp>
          <p:nvSpPr>
            <p:cNvPr id="102" name="Shape 102"/>
            <p:cNvSpPr/>
            <p:nvPr/>
          </p:nvSpPr>
          <p:spPr>
            <a:xfrm>
              <a:off x="2704800" y="1572138"/>
              <a:ext cx="2459700" cy="1276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b" bIns="91425" lIns="91425" rIns="91425" wrap="square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/>
                <a:t>Process Scheduler</a:t>
              </a:r>
            </a:p>
          </p:txBody>
        </p:sp>
        <p:sp>
          <p:nvSpPr>
            <p:cNvPr id="103" name="Shape 103"/>
            <p:cNvSpPr/>
            <p:nvPr/>
          </p:nvSpPr>
          <p:spPr>
            <a:xfrm>
              <a:off x="2766825" y="1632288"/>
              <a:ext cx="958200" cy="5727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/>
                <a:t>Some App</a:t>
              </a:r>
            </a:p>
          </p:txBody>
        </p:sp>
        <p:sp>
          <p:nvSpPr>
            <p:cNvPr id="104" name="Shape 104"/>
            <p:cNvSpPr/>
            <p:nvPr/>
          </p:nvSpPr>
          <p:spPr>
            <a:xfrm>
              <a:off x="2880550" y="1738288"/>
              <a:ext cx="958200" cy="5727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/>
                <a:t>Some App</a:t>
              </a:r>
            </a:p>
          </p:txBody>
        </p:sp>
        <p:sp>
          <p:nvSpPr>
            <p:cNvPr id="105" name="Shape 105"/>
            <p:cNvSpPr/>
            <p:nvPr/>
          </p:nvSpPr>
          <p:spPr>
            <a:xfrm>
              <a:off x="3008850" y="1826513"/>
              <a:ext cx="958200" cy="5727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/>
                <a:t>Some App</a:t>
              </a:r>
            </a:p>
          </p:txBody>
        </p:sp>
        <p:sp>
          <p:nvSpPr>
            <p:cNvPr id="106" name="Shape 106"/>
            <p:cNvSpPr/>
            <p:nvPr/>
          </p:nvSpPr>
          <p:spPr>
            <a:xfrm>
              <a:off x="3135575" y="1921638"/>
              <a:ext cx="958200" cy="5727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/>
                <a:t>Some App</a:t>
              </a:r>
            </a:p>
          </p:txBody>
        </p:sp>
      </p:grpSp>
      <p:sp>
        <p:nvSpPr>
          <p:cNvPr id="107" name="Shape 107"/>
          <p:cNvSpPr/>
          <p:nvPr/>
        </p:nvSpPr>
        <p:spPr>
          <a:xfrm>
            <a:off x="4267200" y="1672713"/>
            <a:ext cx="789000" cy="572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Your App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/>
        </p:nvSpPr>
        <p:spPr>
          <a:xfrm>
            <a:off x="0" y="4313150"/>
            <a:ext cx="9144000" cy="8304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3" name="Shape 113"/>
          <p:cNvSpPr txBox="1"/>
          <p:nvPr>
            <p:ph type="title"/>
          </p:nvPr>
        </p:nvSpPr>
        <p:spPr>
          <a:xfrm>
            <a:off x="311700" y="131475"/>
            <a:ext cx="8520600" cy="546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Running an App - Your App in Firmware</a:t>
            </a:r>
          </a:p>
        </p:txBody>
      </p:sp>
      <p:pic>
        <p:nvPicPr>
          <p:cNvPr descr="hamster-university-01.png" id="114" name="Shape 1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08575" y="4313200"/>
            <a:ext cx="835425" cy="830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C801-Minibadge-Front-Basic.png" id="115" name="Shape 1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345550"/>
            <a:ext cx="789065" cy="765576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Shape 116"/>
          <p:cNvSpPr txBox="1"/>
          <p:nvPr/>
        </p:nvSpPr>
        <p:spPr>
          <a:xfrm>
            <a:off x="6944025" y="4735825"/>
            <a:ext cx="1560600" cy="3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firmware 101</a:t>
            </a:r>
          </a:p>
        </p:txBody>
      </p:sp>
      <p:sp>
        <p:nvSpPr>
          <p:cNvPr id="117" name="Shape 117"/>
          <p:cNvSpPr/>
          <p:nvPr/>
        </p:nvSpPr>
        <p:spPr>
          <a:xfrm rot="-5400000">
            <a:off x="2782200" y="-84000"/>
            <a:ext cx="3124800" cy="5367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b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Turtles</a:t>
            </a:r>
          </a:p>
        </p:txBody>
      </p:sp>
      <p:sp>
        <p:nvSpPr>
          <p:cNvPr id="118" name="Shape 118"/>
          <p:cNvSpPr/>
          <p:nvPr/>
        </p:nvSpPr>
        <p:spPr>
          <a:xfrm rot="-5400000">
            <a:off x="2739475" y="176188"/>
            <a:ext cx="2946900" cy="4826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b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Bare Metal CPU</a:t>
            </a:r>
          </a:p>
        </p:txBody>
      </p:sp>
      <p:sp>
        <p:nvSpPr>
          <p:cNvPr id="119" name="Shape 119"/>
          <p:cNvSpPr/>
          <p:nvPr/>
        </p:nvSpPr>
        <p:spPr>
          <a:xfrm>
            <a:off x="3594300" y="2285388"/>
            <a:ext cx="789000" cy="572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Your App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/>
        </p:nvSpPr>
        <p:spPr>
          <a:xfrm>
            <a:off x="0" y="4313150"/>
            <a:ext cx="9144000" cy="8304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5" name="Shape 125"/>
          <p:cNvSpPr txBox="1"/>
          <p:nvPr>
            <p:ph type="title"/>
          </p:nvPr>
        </p:nvSpPr>
        <p:spPr>
          <a:xfrm>
            <a:off x="311700" y="131475"/>
            <a:ext cx="8520600" cy="546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What’s missing?</a:t>
            </a:r>
          </a:p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234350" y="765725"/>
            <a:ext cx="8520600" cy="3803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Your app is responsible for:</a:t>
            </a:r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Booting the CPU</a:t>
            </a:r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Setting up the hardware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Managing execution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Managing memory </a:t>
            </a:r>
          </a:p>
          <a:p>
            <a:pPr indent="-342900" lvl="0" marL="457200" rtl="0">
              <a:spcBef>
                <a:spcPts val="0"/>
              </a:spcBef>
              <a:buSzPts val="18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Managing device IO</a:t>
            </a:r>
          </a:p>
        </p:txBody>
      </p:sp>
      <p:pic>
        <p:nvPicPr>
          <p:cNvPr descr="hamster-university-01.png" id="127" name="Shape 1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08575" y="4313200"/>
            <a:ext cx="835425" cy="830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C801-Minibadge-Front-Basic.png" id="128" name="Shape 1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345550"/>
            <a:ext cx="789065" cy="765576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Shape 129"/>
          <p:cNvSpPr txBox="1"/>
          <p:nvPr/>
        </p:nvSpPr>
        <p:spPr>
          <a:xfrm>
            <a:off x="6944025" y="4735825"/>
            <a:ext cx="1560600" cy="3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firmware 101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/>
        </p:nvSpPr>
        <p:spPr>
          <a:xfrm>
            <a:off x="0" y="4313150"/>
            <a:ext cx="9144000" cy="8304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5" name="Shape 135"/>
          <p:cNvSpPr txBox="1"/>
          <p:nvPr>
            <p:ph type="title"/>
          </p:nvPr>
        </p:nvSpPr>
        <p:spPr>
          <a:xfrm>
            <a:off x="311700" y="131475"/>
            <a:ext cx="8520600" cy="546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That’s too much work!</a:t>
            </a:r>
          </a:p>
        </p:txBody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311700" y="765725"/>
            <a:ext cx="8520600" cy="3803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Good news: you don’t need to implement a full operating system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You only need to implement what you want to use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Well, almost...</a:t>
            </a:r>
          </a:p>
        </p:txBody>
      </p:sp>
      <p:pic>
        <p:nvPicPr>
          <p:cNvPr descr="hamster-university-01.png" id="137" name="Shape 1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08575" y="4313200"/>
            <a:ext cx="835425" cy="830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C801-Minibadge-Front-Basic.png" id="138" name="Shape 1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345550"/>
            <a:ext cx="789065" cy="765576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Shape 139"/>
          <p:cNvSpPr txBox="1"/>
          <p:nvPr/>
        </p:nvSpPr>
        <p:spPr>
          <a:xfrm>
            <a:off x="6944025" y="4735825"/>
            <a:ext cx="1560600" cy="3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firmware 101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/>
        </p:nvSpPr>
        <p:spPr>
          <a:xfrm>
            <a:off x="0" y="4313150"/>
            <a:ext cx="9144000" cy="8304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5" name="Shape 145"/>
          <p:cNvSpPr txBox="1"/>
          <p:nvPr>
            <p:ph type="title"/>
          </p:nvPr>
        </p:nvSpPr>
        <p:spPr>
          <a:xfrm>
            <a:off x="311700" y="131475"/>
            <a:ext cx="8520600" cy="546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Firmware: Getting Started</a:t>
            </a:r>
          </a:p>
        </p:txBody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311700" y="765724"/>
            <a:ext cx="8520600" cy="3395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Study the chip docs for how to boot your CPU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Study the chip docs for how to setup IO peripherals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Determine the memory map of your system and write a linker script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Write a crt0</a:t>
            </a:r>
          </a:p>
          <a:p>
            <a:pPr indent="-342900" lvl="0" marL="457200" rtl="0">
              <a:spcBef>
                <a:spcPts val="0"/>
              </a:spcBef>
              <a:buSzPts val="18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Write your app</a:t>
            </a:r>
          </a:p>
        </p:txBody>
      </p:sp>
      <p:pic>
        <p:nvPicPr>
          <p:cNvPr descr="hamster-university-01.png" id="147" name="Shape 1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08575" y="4313200"/>
            <a:ext cx="835425" cy="830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C801-Minibadge-Front-Basic.png" id="148" name="Shape 1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345550"/>
            <a:ext cx="789065" cy="765576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Shape 149"/>
          <p:cNvSpPr txBox="1"/>
          <p:nvPr/>
        </p:nvSpPr>
        <p:spPr>
          <a:xfrm>
            <a:off x="6944025" y="4735825"/>
            <a:ext cx="1560600" cy="3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firmware 101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