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6"/>
  </p:notesMasterIdLst>
  <p:sldIdLst>
    <p:sldId id="256" r:id="rId2"/>
    <p:sldId id="257" r:id="rId3"/>
    <p:sldId id="292" r:id="rId4"/>
    <p:sldId id="301" r:id="rId5"/>
    <p:sldId id="302" r:id="rId6"/>
    <p:sldId id="303" r:id="rId7"/>
    <p:sldId id="293" r:id="rId8"/>
    <p:sldId id="315" r:id="rId9"/>
    <p:sldId id="294" r:id="rId10"/>
    <p:sldId id="324" r:id="rId11"/>
    <p:sldId id="304" r:id="rId12"/>
    <p:sldId id="296" r:id="rId13"/>
    <p:sldId id="295" r:id="rId14"/>
    <p:sldId id="298" r:id="rId15"/>
    <p:sldId id="297" r:id="rId16"/>
    <p:sldId id="305" r:id="rId17"/>
    <p:sldId id="325" r:id="rId18"/>
    <p:sldId id="308" r:id="rId19"/>
    <p:sldId id="307" r:id="rId20"/>
    <p:sldId id="310" r:id="rId21"/>
    <p:sldId id="314" r:id="rId22"/>
    <p:sldId id="311" r:id="rId23"/>
    <p:sldId id="312" r:id="rId24"/>
    <p:sldId id="313" r:id="rId25"/>
    <p:sldId id="316" r:id="rId26"/>
    <p:sldId id="317" r:id="rId27"/>
    <p:sldId id="318" r:id="rId28"/>
    <p:sldId id="319" r:id="rId29"/>
    <p:sldId id="326" r:id="rId30"/>
    <p:sldId id="320" r:id="rId31"/>
    <p:sldId id="321" r:id="rId32"/>
    <p:sldId id="322" r:id="rId33"/>
    <p:sldId id="323" r:id="rId34"/>
    <p:sldId id="291" r:id="rId3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12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3186949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35592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18810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80863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99891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7076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72197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60982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57161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50235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21867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03814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69897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96420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39181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77930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131334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301895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644054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171258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911038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74861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94839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939608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442254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014822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218320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459656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Shape 4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Shape 4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23936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19529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30700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77045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20029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67941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4790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ts val="5200"/>
              <a:buNone/>
              <a:defRPr sz="5200"/>
            </a:lvl1pPr>
            <a:lvl2pPr lvl="1" algn="ctr">
              <a:spcBef>
                <a:spcPts val="0"/>
              </a:spcBef>
              <a:buSzPts val="5200"/>
              <a:buNone/>
              <a:defRPr sz="5200"/>
            </a:lvl2pPr>
            <a:lvl3pPr lvl="2" algn="ctr">
              <a:spcBef>
                <a:spcPts val="0"/>
              </a:spcBef>
              <a:buSzPts val="5200"/>
              <a:buNone/>
              <a:defRPr sz="5200"/>
            </a:lvl3pPr>
            <a:lvl4pPr lvl="3" algn="ctr">
              <a:spcBef>
                <a:spcPts val="0"/>
              </a:spcBef>
              <a:buSzPts val="5200"/>
              <a:buNone/>
              <a:defRPr sz="5200"/>
            </a:lvl4pPr>
            <a:lvl5pPr lvl="4" algn="ctr">
              <a:spcBef>
                <a:spcPts val="0"/>
              </a:spcBef>
              <a:buSzPts val="5200"/>
              <a:buNone/>
              <a:defRPr sz="5200"/>
            </a:lvl5pPr>
            <a:lvl6pPr lvl="5" algn="ctr">
              <a:spcBef>
                <a:spcPts val="0"/>
              </a:spcBef>
              <a:buSzPts val="5200"/>
              <a:buNone/>
              <a:defRPr sz="5200"/>
            </a:lvl6pPr>
            <a:lvl7pPr lvl="6" algn="ctr">
              <a:spcBef>
                <a:spcPts val="0"/>
              </a:spcBef>
              <a:buSzPts val="5200"/>
              <a:buNone/>
              <a:defRPr sz="5200"/>
            </a:lvl7pPr>
            <a:lvl8pPr lvl="7" algn="ctr">
              <a:spcBef>
                <a:spcPts val="0"/>
              </a:spcBef>
              <a:buSzPts val="5200"/>
              <a:buNone/>
              <a:defRPr sz="5200"/>
            </a:lvl8pPr>
            <a:lvl9pPr lvl="8" algn="ctr">
              <a:spcBef>
                <a:spcPts val="0"/>
              </a:spcBef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ts val="12000"/>
              <a:buNone/>
              <a:defRPr sz="12000"/>
            </a:lvl1pPr>
            <a:lvl2pPr lvl="1" algn="ctr">
              <a:spcBef>
                <a:spcPts val="0"/>
              </a:spcBef>
              <a:buSzPts val="12000"/>
              <a:buNone/>
              <a:defRPr sz="12000"/>
            </a:lvl2pPr>
            <a:lvl3pPr lvl="2" algn="ctr">
              <a:spcBef>
                <a:spcPts val="0"/>
              </a:spcBef>
              <a:buSzPts val="12000"/>
              <a:buNone/>
              <a:defRPr sz="12000"/>
            </a:lvl3pPr>
            <a:lvl4pPr lvl="3" algn="ctr">
              <a:spcBef>
                <a:spcPts val="0"/>
              </a:spcBef>
              <a:buSzPts val="12000"/>
              <a:buNone/>
              <a:defRPr sz="12000"/>
            </a:lvl4pPr>
            <a:lvl5pPr lvl="4" algn="ctr">
              <a:spcBef>
                <a:spcPts val="0"/>
              </a:spcBef>
              <a:buSzPts val="12000"/>
              <a:buNone/>
              <a:defRPr sz="12000"/>
            </a:lvl5pPr>
            <a:lvl6pPr lvl="5" algn="ctr">
              <a:spcBef>
                <a:spcPts val="0"/>
              </a:spcBef>
              <a:buSzPts val="12000"/>
              <a:buNone/>
              <a:defRPr sz="12000"/>
            </a:lvl6pPr>
            <a:lvl7pPr lvl="6" algn="ctr">
              <a:spcBef>
                <a:spcPts val="0"/>
              </a:spcBef>
              <a:buSzPts val="12000"/>
              <a:buNone/>
              <a:defRPr sz="12000"/>
            </a:lvl7pPr>
            <a:lvl8pPr lvl="7" algn="ctr">
              <a:spcBef>
                <a:spcPts val="0"/>
              </a:spcBef>
              <a:buSzPts val="12000"/>
              <a:buNone/>
              <a:defRPr sz="12000"/>
            </a:lvl8pPr>
            <a:lvl9pPr lvl="8" algn="ctr">
              <a:spcBef>
                <a:spcPts val="0"/>
              </a:spcBef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buSzPts val="1800"/>
              <a:buChar char="●"/>
              <a:defRPr/>
            </a:lvl1pPr>
            <a:lvl2pPr lvl="1" algn="ctr">
              <a:spcBef>
                <a:spcPts val="0"/>
              </a:spcBef>
              <a:buSzPts val="14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SzPts val="3600"/>
              <a:buNone/>
              <a:defRPr sz="3600"/>
            </a:lvl1pPr>
            <a:lvl2pPr lvl="1" algn="ctr">
              <a:spcBef>
                <a:spcPts val="0"/>
              </a:spcBef>
              <a:buSzPts val="3600"/>
              <a:buNone/>
              <a:defRPr sz="3600"/>
            </a:lvl2pPr>
            <a:lvl3pPr lvl="2" algn="ctr">
              <a:spcBef>
                <a:spcPts val="0"/>
              </a:spcBef>
              <a:buSzPts val="3600"/>
              <a:buNone/>
              <a:defRPr sz="3600"/>
            </a:lvl3pPr>
            <a:lvl4pPr lvl="3" algn="ctr">
              <a:spcBef>
                <a:spcPts val="0"/>
              </a:spcBef>
              <a:buSzPts val="3600"/>
              <a:buNone/>
              <a:defRPr sz="3600"/>
            </a:lvl4pPr>
            <a:lvl5pPr lvl="4" algn="ctr">
              <a:spcBef>
                <a:spcPts val="0"/>
              </a:spcBef>
              <a:buSzPts val="3600"/>
              <a:buNone/>
              <a:defRPr sz="3600"/>
            </a:lvl5pPr>
            <a:lvl6pPr lvl="5" algn="ctr">
              <a:spcBef>
                <a:spcPts val="0"/>
              </a:spcBef>
              <a:buSzPts val="3600"/>
              <a:buNone/>
              <a:defRPr sz="3600"/>
            </a:lvl6pPr>
            <a:lvl7pPr lvl="6" algn="ctr">
              <a:spcBef>
                <a:spcPts val="0"/>
              </a:spcBef>
              <a:buSzPts val="3600"/>
              <a:buNone/>
              <a:defRPr sz="3600"/>
            </a:lvl7pPr>
            <a:lvl8pPr lvl="7" algn="ctr">
              <a:spcBef>
                <a:spcPts val="0"/>
              </a:spcBef>
              <a:buSzPts val="3600"/>
              <a:buNone/>
              <a:defRPr sz="3600"/>
            </a:lvl8pPr>
            <a:lvl9pPr lvl="8" algn="ctr">
              <a:spcBef>
                <a:spcPts val="0"/>
              </a:spcBef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>
              <a:spcBef>
                <a:spcPts val="0"/>
              </a:spcBef>
              <a:buSzPts val="4800"/>
              <a:buNone/>
              <a:defRPr sz="4800"/>
            </a:lvl2pPr>
            <a:lvl3pPr lvl="2">
              <a:spcBef>
                <a:spcPts val="0"/>
              </a:spcBef>
              <a:buSzPts val="4800"/>
              <a:buNone/>
              <a:defRPr sz="4800"/>
            </a:lvl3pPr>
            <a:lvl4pPr lvl="3">
              <a:spcBef>
                <a:spcPts val="0"/>
              </a:spcBef>
              <a:buSzPts val="4800"/>
              <a:buNone/>
              <a:defRPr sz="4800"/>
            </a:lvl4pPr>
            <a:lvl5pPr lvl="4">
              <a:spcBef>
                <a:spcPts val="0"/>
              </a:spcBef>
              <a:buSzPts val="4800"/>
              <a:buNone/>
              <a:defRPr sz="4800"/>
            </a:lvl5pPr>
            <a:lvl6pPr lvl="5">
              <a:spcBef>
                <a:spcPts val="0"/>
              </a:spcBef>
              <a:buSzPts val="4800"/>
              <a:buNone/>
              <a:defRPr sz="4800"/>
            </a:lvl6pPr>
            <a:lvl7pPr lvl="6">
              <a:spcBef>
                <a:spcPts val="0"/>
              </a:spcBef>
              <a:buSzPts val="4800"/>
              <a:buNone/>
              <a:defRPr sz="4800"/>
            </a:lvl7pPr>
            <a:lvl8pPr lvl="7">
              <a:spcBef>
                <a:spcPts val="0"/>
              </a:spcBef>
              <a:buSzPts val="4800"/>
              <a:buNone/>
              <a:defRPr sz="4800"/>
            </a:lvl8pPr>
            <a:lvl9pPr lvl="8">
              <a:spcBef>
                <a:spcPts val="0"/>
              </a:spcBef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ts val="4200"/>
              <a:buNone/>
              <a:defRPr sz="4200"/>
            </a:lvl1pPr>
            <a:lvl2pPr lvl="1" algn="ctr">
              <a:spcBef>
                <a:spcPts val="0"/>
              </a:spcBef>
              <a:buSzPts val="4200"/>
              <a:buNone/>
              <a:defRPr sz="4200"/>
            </a:lvl2pPr>
            <a:lvl3pPr lvl="2" algn="ctr">
              <a:spcBef>
                <a:spcPts val="0"/>
              </a:spcBef>
              <a:buSzPts val="4200"/>
              <a:buNone/>
              <a:defRPr sz="4200"/>
            </a:lvl3pPr>
            <a:lvl4pPr lvl="3" algn="ctr">
              <a:spcBef>
                <a:spcPts val="0"/>
              </a:spcBef>
              <a:buSzPts val="4200"/>
              <a:buNone/>
              <a:defRPr sz="4200"/>
            </a:lvl4pPr>
            <a:lvl5pPr lvl="4" algn="ctr">
              <a:spcBef>
                <a:spcPts val="0"/>
              </a:spcBef>
              <a:buSzPts val="4200"/>
              <a:buNone/>
              <a:defRPr sz="4200"/>
            </a:lvl5pPr>
            <a:lvl6pPr lvl="5" algn="ctr">
              <a:spcBef>
                <a:spcPts val="0"/>
              </a:spcBef>
              <a:buSzPts val="4200"/>
              <a:buNone/>
              <a:defRPr sz="4200"/>
            </a:lvl6pPr>
            <a:lvl7pPr lvl="6" algn="ctr">
              <a:spcBef>
                <a:spcPts val="0"/>
              </a:spcBef>
              <a:buSzPts val="4200"/>
              <a:buNone/>
              <a:defRPr sz="4200"/>
            </a:lvl7pPr>
            <a:lvl8pPr lvl="7" algn="ctr">
              <a:spcBef>
                <a:spcPts val="0"/>
              </a:spcBef>
              <a:buSzPts val="4200"/>
              <a:buNone/>
              <a:defRPr sz="4200"/>
            </a:lvl8pPr>
            <a:lvl9pPr lvl="8" algn="ctr">
              <a:spcBef>
                <a:spcPts val="0"/>
              </a:spcBef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jpg"/><Relationship Id="rId5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PNG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PNG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.PNG"/><Relationship Id="rId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0.jp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crochip.com/avr-support/atmel-studio-7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1.PNG"/><Relationship Id="rId4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2.jpg"/><Relationship Id="rId4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PNG"/><Relationship Id="rId5" Type="http://schemas.openxmlformats.org/officeDocument/2006/relationships/image" Target="../media/image32.jpg"/><Relationship Id="rId4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image" Target="../media/image1.png"/><Relationship Id="rId7" Type="http://schemas.openxmlformats.org/officeDocument/2006/relationships/image" Target="../media/image10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9999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1580275" y="1748800"/>
            <a:ext cx="6057900" cy="12615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6000" dirty="0">
                <a:solidFill>
                  <a:srgbClr val="000000"/>
                </a:solidFill>
                <a:highlight>
                  <a:srgbClr val="999999"/>
                </a:highlight>
                <a:latin typeface="Calibri"/>
                <a:ea typeface="Calibri"/>
                <a:cs typeface="Calibri"/>
                <a:sym typeface="Calibri"/>
              </a:rPr>
              <a:t>Firmware </a:t>
            </a:r>
            <a:r>
              <a:rPr lang="en" sz="6000" dirty="0" smtClean="0">
                <a:solidFill>
                  <a:srgbClr val="000000"/>
                </a:solidFill>
                <a:highlight>
                  <a:srgbClr val="999999"/>
                </a:highlight>
                <a:latin typeface="Calibri"/>
                <a:ea typeface="Calibri"/>
                <a:cs typeface="Calibri"/>
                <a:sym typeface="Calibri"/>
              </a:rPr>
              <a:t>102</a:t>
            </a:r>
            <a:endParaRPr lang="en" sz="6000" dirty="0">
              <a:solidFill>
                <a:srgbClr val="000000"/>
              </a:solidFill>
              <a:highlight>
                <a:srgbClr val="999999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5" name="Shape 55" descr="hamster-university-0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3050" y="722450"/>
            <a:ext cx="1866450" cy="1855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Shape 56" descr="DC801-Minibadge-Front-Basic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8225" y="2577450"/>
            <a:ext cx="1536100" cy="14903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>
            <a:off x="0" y="4313150"/>
            <a:ext cx="9144000" cy="8304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311700" y="131475"/>
            <a:ext cx="8520600" cy="546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>
                <a:latin typeface="Calibri"/>
                <a:ea typeface="Calibri"/>
                <a:cs typeface="Calibri"/>
                <a:sym typeface="Calibri"/>
              </a:rPr>
              <a:t>Hardware</a:t>
            </a:r>
            <a:endParaRPr lang="en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4" name="Shape 64" descr="hamster-university-0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08575" y="4313200"/>
            <a:ext cx="835425" cy="83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Shape 65" descr="DC801-Minibadge-Front-Basic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345550"/>
            <a:ext cx="789065" cy="765576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Shape 66"/>
          <p:cNvSpPr txBox="1"/>
          <p:nvPr/>
        </p:nvSpPr>
        <p:spPr>
          <a:xfrm>
            <a:off x="6944025" y="4735825"/>
            <a:ext cx="1560600" cy="320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>
                <a:latin typeface="Calibri"/>
                <a:ea typeface="Calibri"/>
                <a:cs typeface="Calibri"/>
                <a:sym typeface="Calibri"/>
              </a:rPr>
              <a:t>firmware </a:t>
            </a:r>
            <a:r>
              <a:rPr lang="en" sz="1800" dirty="0" smtClean="0">
                <a:latin typeface="Calibri"/>
                <a:ea typeface="Calibri"/>
                <a:cs typeface="Calibri"/>
                <a:sym typeface="Calibri"/>
              </a:rPr>
              <a:t>102</a:t>
            </a:r>
            <a:endParaRPr lang="en" sz="18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62" t="3503" r="26230" b="3715"/>
          <a:stretch/>
        </p:blipFill>
        <p:spPr>
          <a:xfrm>
            <a:off x="5559820" y="930153"/>
            <a:ext cx="2486742" cy="313031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532" y="993421"/>
            <a:ext cx="4438650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323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>
            <a:off x="0" y="4313150"/>
            <a:ext cx="9144000" cy="8304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311700" y="131475"/>
            <a:ext cx="8520600" cy="546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>
                <a:latin typeface="Calibri"/>
                <a:ea typeface="Calibri"/>
                <a:cs typeface="Calibri"/>
                <a:sym typeface="Calibri"/>
              </a:rPr>
              <a:t>The Schematic – Arduino Uno</a:t>
            </a:r>
            <a:endParaRPr lang="en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4" name="Shape 64" descr="hamster-university-0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08575" y="4313200"/>
            <a:ext cx="835425" cy="83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Shape 65" descr="DC801-Minibadge-Front-Basic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345550"/>
            <a:ext cx="789065" cy="765576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Shape 66"/>
          <p:cNvSpPr txBox="1"/>
          <p:nvPr/>
        </p:nvSpPr>
        <p:spPr>
          <a:xfrm>
            <a:off x="6944025" y="4735825"/>
            <a:ext cx="1560600" cy="320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>
                <a:latin typeface="Calibri"/>
                <a:ea typeface="Calibri"/>
                <a:cs typeface="Calibri"/>
                <a:sym typeface="Calibri"/>
              </a:rPr>
              <a:t>firmware </a:t>
            </a:r>
            <a:r>
              <a:rPr lang="en" sz="1800" dirty="0" smtClean="0">
                <a:latin typeface="Calibri"/>
                <a:ea typeface="Calibri"/>
                <a:cs typeface="Calibri"/>
                <a:sym typeface="Calibri"/>
              </a:rPr>
              <a:t>102</a:t>
            </a:r>
            <a:endParaRPr lang="en" sz="18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749" y="677475"/>
            <a:ext cx="7394141" cy="4135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225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>
            <a:off x="0" y="4313150"/>
            <a:ext cx="9144000" cy="8304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311700" y="131475"/>
            <a:ext cx="8520600" cy="546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>
                <a:latin typeface="Calibri"/>
                <a:ea typeface="Calibri"/>
                <a:cs typeface="Calibri"/>
                <a:sym typeface="Calibri"/>
              </a:rPr>
              <a:t>The Schematic – Arduino Uno – Break it down</a:t>
            </a:r>
            <a:endParaRPr lang="en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4" name="Shape 64" descr="hamster-university-0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08575" y="4313200"/>
            <a:ext cx="835425" cy="83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Shape 65" descr="DC801-Minibadge-Front-Basic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345550"/>
            <a:ext cx="789065" cy="765576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Shape 66"/>
          <p:cNvSpPr txBox="1"/>
          <p:nvPr/>
        </p:nvSpPr>
        <p:spPr>
          <a:xfrm>
            <a:off x="6944025" y="4735825"/>
            <a:ext cx="1560600" cy="320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>
                <a:latin typeface="Calibri"/>
                <a:ea typeface="Calibri"/>
                <a:cs typeface="Calibri"/>
                <a:sym typeface="Calibri"/>
              </a:rPr>
              <a:t>firmware </a:t>
            </a:r>
            <a:r>
              <a:rPr lang="en" sz="1800" dirty="0" smtClean="0">
                <a:latin typeface="Calibri"/>
                <a:ea typeface="Calibri"/>
                <a:cs typeface="Calibri"/>
                <a:sym typeface="Calibri"/>
              </a:rPr>
              <a:t>102</a:t>
            </a:r>
            <a:endParaRPr lang="en" sz="18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749" y="677475"/>
            <a:ext cx="7394141" cy="4135051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947772" y="2356082"/>
            <a:ext cx="3737694" cy="23797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85087" y="2326766"/>
            <a:ext cx="13003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USB Interface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079258" y="800934"/>
            <a:ext cx="2362757" cy="11813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016573" y="800934"/>
            <a:ext cx="12907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Power Supply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064742" y="1771348"/>
            <a:ext cx="1014516" cy="4712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509594" y="740864"/>
            <a:ext cx="1555148" cy="14416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884981" y="697122"/>
            <a:ext cx="12410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Power Select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126026" y="800934"/>
            <a:ext cx="890547" cy="8937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100233" y="770880"/>
            <a:ext cx="7328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Blinker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513098" y="3123644"/>
            <a:ext cx="887702" cy="14550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513098" y="3123644"/>
            <a:ext cx="593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MCU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008175" y="2562990"/>
            <a:ext cx="716150" cy="21728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994826" y="2556264"/>
            <a:ext cx="373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IO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833126" y="3190388"/>
            <a:ext cx="553157" cy="5806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762504" y="3123644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Clock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8831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5" grpId="0" animBg="1"/>
      <p:bldP spid="6" grpId="0"/>
      <p:bldP spid="7" grpId="0" animBg="1"/>
      <p:bldP spid="8" grpId="0" animBg="1"/>
      <p:bldP spid="9" grpId="0"/>
      <p:bldP spid="10" grpId="0" animBg="1"/>
      <p:bldP spid="11" grpId="0"/>
      <p:bldP spid="12" grpId="0" animBg="1"/>
      <p:bldP spid="13" grpId="0"/>
      <p:bldP spid="14" grpId="0" animBg="1"/>
      <p:bldP spid="15" grpId="0"/>
      <p:bldP spid="16" grpId="0" animBg="1"/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>
            <a:off x="0" y="4313150"/>
            <a:ext cx="9144000" cy="8304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311700" y="131475"/>
            <a:ext cx="8520600" cy="546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>
                <a:latin typeface="Calibri"/>
                <a:ea typeface="Calibri"/>
                <a:cs typeface="Calibri"/>
                <a:sym typeface="Calibri"/>
              </a:rPr>
              <a:t>The Schematic – DC801 Shield</a:t>
            </a:r>
            <a:endParaRPr lang="en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4" name="Shape 64" descr="hamster-university-0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08575" y="4313200"/>
            <a:ext cx="835425" cy="83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Shape 65" descr="DC801-Minibadge-Front-Basic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345550"/>
            <a:ext cx="789065" cy="765576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Shape 66"/>
          <p:cNvSpPr txBox="1"/>
          <p:nvPr/>
        </p:nvSpPr>
        <p:spPr>
          <a:xfrm>
            <a:off x="6944025" y="4735825"/>
            <a:ext cx="1560600" cy="320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>
                <a:latin typeface="Calibri"/>
                <a:ea typeface="Calibri"/>
                <a:cs typeface="Calibri"/>
                <a:sym typeface="Calibri"/>
              </a:rPr>
              <a:t>firmware </a:t>
            </a:r>
            <a:r>
              <a:rPr lang="en" sz="1800" dirty="0" smtClean="0">
                <a:latin typeface="Calibri"/>
                <a:ea typeface="Calibri"/>
                <a:cs typeface="Calibri"/>
                <a:sym typeface="Calibri"/>
              </a:rPr>
              <a:t>102</a:t>
            </a:r>
            <a:endParaRPr lang="en" sz="18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5854" y="816791"/>
            <a:ext cx="4915392" cy="3357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819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>
            <a:off x="0" y="4313150"/>
            <a:ext cx="9144000" cy="8304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311700" y="131475"/>
            <a:ext cx="8520600" cy="546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>
                <a:latin typeface="Calibri"/>
                <a:ea typeface="Calibri"/>
                <a:cs typeface="Calibri"/>
                <a:sym typeface="Calibri"/>
              </a:rPr>
              <a:t>The Schematic – DC801 Shield – Break it down</a:t>
            </a:r>
            <a:endParaRPr lang="en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4" name="Shape 64" descr="hamster-university-0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08575" y="4313200"/>
            <a:ext cx="835425" cy="83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Shape 65" descr="DC801-Minibadge-Front-Basic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345550"/>
            <a:ext cx="789065" cy="765576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Shape 66"/>
          <p:cNvSpPr txBox="1"/>
          <p:nvPr/>
        </p:nvSpPr>
        <p:spPr>
          <a:xfrm>
            <a:off x="6944025" y="4735825"/>
            <a:ext cx="1560600" cy="320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>
                <a:latin typeface="Calibri"/>
                <a:ea typeface="Calibri"/>
                <a:cs typeface="Calibri"/>
                <a:sym typeface="Calibri"/>
              </a:rPr>
              <a:t>firmware </a:t>
            </a:r>
            <a:r>
              <a:rPr lang="en" sz="1800" dirty="0" smtClean="0">
                <a:latin typeface="Calibri"/>
                <a:ea typeface="Calibri"/>
                <a:cs typeface="Calibri"/>
                <a:sym typeface="Calibri"/>
              </a:rPr>
              <a:t>102</a:t>
            </a:r>
            <a:endParaRPr lang="en" sz="18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5854" y="816791"/>
            <a:ext cx="4915392" cy="3357042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715334" y="1354914"/>
            <a:ext cx="2783247" cy="27031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715334" y="1354914"/>
            <a:ext cx="9220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Shield IO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533121" y="1354914"/>
            <a:ext cx="1248125" cy="27031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533121" y="1354913"/>
            <a:ext cx="8034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Blinkies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72000" y="793241"/>
            <a:ext cx="887702" cy="9554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572000" y="765707"/>
            <a:ext cx="7922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Buttons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4035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5" grpId="0" animBg="1"/>
      <p:bldP spid="6" grpId="0"/>
      <p:bldP spid="7" grpId="0" animBg="1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580" y="369250"/>
            <a:ext cx="5058481" cy="3943900"/>
          </a:xfrm>
          <a:prstGeom prst="rect">
            <a:avLst/>
          </a:prstGeom>
        </p:spPr>
      </p:pic>
      <p:sp>
        <p:nvSpPr>
          <p:cNvPr id="61" name="Shape 61"/>
          <p:cNvSpPr txBox="1"/>
          <p:nvPr/>
        </p:nvSpPr>
        <p:spPr>
          <a:xfrm>
            <a:off x="0" y="4313150"/>
            <a:ext cx="9144000" cy="8304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311700" y="131475"/>
            <a:ext cx="8520600" cy="546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>
                <a:latin typeface="Calibri"/>
                <a:ea typeface="Calibri"/>
                <a:cs typeface="Calibri"/>
                <a:sym typeface="Calibri"/>
              </a:rPr>
              <a:t>The Schematic - Simplfy it</a:t>
            </a:r>
            <a:endParaRPr lang="en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4" name="Shape 64" descr="hamster-university-01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08575" y="4313200"/>
            <a:ext cx="835425" cy="83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Shape 65" descr="DC801-Minibadge-Front-Basic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4345550"/>
            <a:ext cx="789065" cy="765576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Shape 66"/>
          <p:cNvSpPr txBox="1"/>
          <p:nvPr/>
        </p:nvSpPr>
        <p:spPr>
          <a:xfrm>
            <a:off x="6944025" y="4735825"/>
            <a:ext cx="1560600" cy="320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>
                <a:latin typeface="Calibri"/>
                <a:ea typeface="Calibri"/>
                <a:cs typeface="Calibri"/>
                <a:sym typeface="Calibri"/>
              </a:rPr>
              <a:t>firmware </a:t>
            </a:r>
            <a:r>
              <a:rPr lang="en" sz="1800" dirty="0" smtClean="0">
                <a:latin typeface="Calibri"/>
                <a:ea typeface="Calibri"/>
                <a:cs typeface="Calibri"/>
                <a:sym typeface="Calibri"/>
              </a:rPr>
              <a:t>102</a:t>
            </a:r>
            <a:endParaRPr lang="en" sz="18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95113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580" y="369250"/>
            <a:ext cx="5058481" cy="3943900"/>
          </a:xfrm>
          <a:prstGeom prst="rect">
            <a:avLst/>
          </a:prstGeom>
        </p:spPr>
      </p:pic>
      <p:sp>
        <p:nvSpPr>
          <p:cNvPr id="61" name="Shape 61"/>
          <p:cNvSpPr txBox="1"/>
          <p:nvPr/>
        </p:nvSpPr>
        <p:spPr>
          <a:xfrm>
            <a:off x="0" y="4313150"/>
            <a:ext cx="9144000" cy="8304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311700" y="131475"/>
            <a:ext cx="8520600" cy="546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>
                <a:latin typeface="Calibri"/>
                <a:ea typeface="Calibri"/>
                <a:cs typeface="Calibri"/>
                <a:sym typeface="Calibri"/>
              </a:rPr>
              <a:t>The Schematic – The imporant bits</a:t>
            </a:r>
            <a:endParaRPr lang="en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4" name="Shape 64" descr="hamster-university-01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08575" y="4313200"/>
            <a:ext cx="835425" cy="83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Shape 65" descr="DC801-Minibadge-Front-Basic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4345550"/>
            <a:ext cx="789065" cy="765576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Shape 66"/>
          <p:cNvSpPr txBox="1"/>
          <p:nvPr/>
        </p:nvSpPr>
        <p:spPr>
          <a:xfrm>
            <a:off x="6944025" y="4735825"/>
            <a:ext cx="1560600" cy="320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>
                <a:latin typeface="Calibri"/>
                <a:ea typeface="Calibri"/>
                <a:cs typeface="Calibri"/>
                <a:sym typeface="Calibri"/>
              </a:rPr>
              <a:t>firmware </a:t>
            </a:r>
            <a:r>
              <a:rPr lang="en" sz="1800" dirty="0" smtClean="0">
                <a:latin typeface="Calibri"/>
                <a:ea typeface="Calibri"/>
                <a:cs typeface="Calibri"/>
                <a:sym typeface="Calibri"/>
              </a:rPr>
              <a:t>102</a:t>
            </a:r>
            <a:endParaRPr lang="en" sz="18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670949" y="1348239"/>
            <a:ext cx="453863" cy="7341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670949" y="2830694"/>
            <a:ext cx="453863" cy="8803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997367" y="1555647"/>
            <a:ext cx="683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Port B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87749" y="3116956"/>
            <a:ext cx="6928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Port D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5468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>
            <a:off x="0" y="4313150"/>
            <a:ext cx="9144000" cy="8304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311700" y="131475"/>
            <a:ext cx="8520600" cy="546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>
                <a:latin typeface="Calibri"/>
                <a:ea typeface="Calibri"/>
                <a:cs typeface="Calibri"/>
                <a:sym typeface="Calibri"/>
              </a:rPr>
              <a:t>Setting up your Uno</a:t>
            </a:r>
            <a:endParaRPr lang="en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4" name="Shape 64" descr="hamster-university-0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08575" y="4313200"/>
            <a:ext cx="835425" cy="83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Shape 65" descr="DC801-Minibadge-Front-Basic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345550"/>
            <a:ext cx="789065" cy="765576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Shape 66"/>
          <p:cNvSpPr txBox="1"/>
          <p:nvPr/>
        </p:nvSpPr>
        <p:spPr>
          <a:xfrm>
            <a:off x="6944025" y="4735825"/>
            <a:ext cx="1560600" cy="320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>
                <a:latin typeface="Calibri"/>
                <a:ea typeface="Calibri"/>
                <a:cs typeface="Calibri"/>
                <a:sym typeface="Calibri"/>
              </a:rPr>
              <a:t>firmware </a:t>
            </a:r>
            <a:r>
              <a:rPr lang="en" sz="1800" dirty="0" smtClean="0">
                <a:latin typeface="Calibri"/>
                <a:ea typeface="Calibri"/>
                <a:cs typeface="Calibri"/>
                <a:sym typeface="Calibri"/>
              </a:rPr>
              <a:t>102</a:t>
            </a:r>
            <a:endParaRPr lang="en" sz="18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22600" y="1613657"/>
            <a:ext cx="6301725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Windows doesn’t install the driver for your board, use the drivers I gave you</a:t>
            </a:r>
          </a:p>
          <a:p>
            <a:endParaRPr lang="en-US" dirty="0"/>
          </a:p>
          <a:p>
            <a:r>
              <a:rPr lang="en-US" dirty="0" smtClean="0"/>
              <a:t>If you have a fresh Uno, it should blink an LED when you plug it into the USB</a:t>
            </a:r>
          </a:p>
          <a:p>
            <a:endParaRPr lang="en-US" dirty="0"/>
          </a:p>
          <a:p>
            <a:r>
              <a:rPr lang="en-US" dirty="0" smtClean="0"/>
              <a:t>For Step 1, leave the shield off</a:t>
            </a:r>
          </a:p>
        </p:txBody>
      </p:sp>
    </p:spTree>
    <p:extLst>
      <p:ext uri="{BB962C8B-B14F-4D97-AF65-F5344CB8AC3E}">
        <p14:creationId xmlns:p14="http://schemas.microsoft.com/office/powerpoint/2010/main" val="421970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>
            <a:off x="0" y="4313150"/>
            <a:ext cx="9144000" cy="8304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311700" y="131475"/>
            <a:ext cx="8520600" cy="546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>
                <a:latin typeface="Calibri"/>
                <a:ea typeface="Calibri"/>
                <a:cs typeface="Calibri"/>
                <a:sym typeface="Calibri"/>
              </a:rPr>
              <a:t>Configuring Atmel Studio</a:t>
            </a:r>
            <a:endParaRPr lang="en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4" name="Shape 64" descr="hamster-university-0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08575" y="4313200"/>
            <a:ext cx="835425" cy="83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Shape 65" descr="DC801-Minibadge-Front-Basic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345550"/>
            <a:ext cx="789065" cy="765576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Shape 66"/>
          <p:cNvSpPr txBox="1"/>
          <p:nvPr/>
        </p:nvSpPr>
        <p:spPr>
          <a:xfrm>
            <a:off x="6944025" y="4735825"/>
            <a:ext cx="1560600" cy="320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>
                <a:latin typeface="Calibri"/>
                <a:ea typeface="Calibri"/>
                <a:cs typeface="Calibri"/>
                <a:sym typeface="Calibri"/>
              </a:rPr>
              <a:t>firmware </a:t>
            </a:r>
            <a:r>
              <a:rPr lang="en" sz="1800" dirty="0" smtClean="0">
                <a:latin typeface="Calibri"/>
                <a:ea typeface="Calibri"/>
                <a:cs typeface="Calibri"/>
                <a:sym typeface="Calibri"/>
              </a:rPr>
              <a:t>102</a:t>
            </a:r>
            <a:endParaRPr lang="en" sz="18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4158" y="223424"/>
            <a:ext cx="3681280" cy="368912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0715" y="1371371"/>
            <a:ext cx="22092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Tools -&gt; External Tools…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11700" y="1925856"/>
            <a:ext cx="433163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Arguments:</a:t>
            </a:r>
          </a:p>
          <a:p>
            <a:r>
              <a:rPr lang="en-US" dirty="0"/>
              <a:t>-C"C</a:t>
            </a:r>
            <a:r>
              <a:rPr lang="en-US" dirty="0" smtClean="0"/>
              <a:t>:\avrdude.conf</a:t>
            </a:r>
            <a:r>
              <a:rPr lang="en-US" dirty="0"/>
              <a:t>" -patmega328p -</a:t>
            </a:r>
            <a:r>
              <a:rPr lang="en-US" dirty="0" err="1"/>
              <a:t>carduino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-</a:t>
            </a:r>
            <a:r>
              <a:rPr lang="en-US" dirty="0"/>
              <a:t>PCOM3 -b115200 -D </a:t>
            </a:r>
            <a:endParaRPr lang="en-US" dirty="0" smtClean="0"/>
          </a:p>
          <a:p>
            <a:r>
              <a:rPr lang="en-US" dirty="0" smtClean="0"/>
              <a:t>-</a:t>
            </a:r>
            <a:r>
              <a:rPr lang="en-US" dirty="0" err="1"/>
              <a:t>Uflash:w</a:t>
            </a:r>
            <a:r>
              <a:rPr lang="en-US" dirty="0"/>
              <a:t>:"$(</a:t>
            </a:r>
            <a:r>
              <a:rPr lang="en-US" dirty="0" err="1"/>
              <a:t>ProjectDir</a:t>
            </a:r>
            <a:r>
              <a:rPr lang="en-US" dirty="0"/>
              <a:t>)Debug\$(</a:t>
            </a:r>
            <a:r>
              <a:rPr lang="en-US" dirty="0" err="1"/>
              <a:t>TargetName</a:t>
            </a:r>
            <a:r>
              <a:rPr lang="en-US" dirty="0"/>
              <a:t>).hex":</a:t>
            </a:r>
            <a:r>
              <a:rPr lang="en-US" dirty="0" err="1"/>
              <a:t>i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11700" y="3126671"/>
            <a:ext cx="3710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 port might be different, check with device manager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94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>
            <a:off x="0" y="4313150"/>
            <a:ext cx="9144000" cy="8304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311700" y="131475"/>
            <a:ext cx="8520600" cy="546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>
                <a:latin typeface="Calibri"/>
                <a:ea typeface="Calibri"/>
                <a:cs typeface="Calibri"/>
                <a:sym typeface="Calibri"/>
              </a:rPr>
              <a:t>Step 1 – Blink!</a:t>
            </a:r>
            <a:endParaRPr lang="en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4" name="Shape 64" descr="hamster-university-0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08575" y="4313200"/>
            <a:ext cx="835425" cy="83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Shape 65" descr="DC801-Minibadge-Front-Basic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345550"/>
            <a:ext cx="789065" cy="765576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Shape 66"/>
          <p:cNvSpPr txBox="1"/>
          <p:nvPr/>
        </p:nvSpPr>
        <p:spPr>
          <a:xfrm>
            <a:off x="6944025" y="4735825"/>
            <a:ext cx="1560600" cy="320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>
                <a:latin typeface="Calibri"/>
                <a:ea typeface="Calibri"/>
                <a:cs typeface="Calibri"/>
                <a:sym typeface="Calibri"/>
              </a:rPr>
              <a:t>firmware </a:t>
            </a:r>
            <a:r>
              <a:rPr lang="en" sz="1800" dirty="0" smtClean="0">
                <a:latin typeface="Calibri"/>
                <a:ea typeface="Calibri"/>
                <a:cs typeface="Calibri"/>
                <a:sym typeface="Calibri"/>
              </a:rPr>
              <a:t>102</a:t>
            </a:r>
            <a:endParaRPr lang="en" sz="18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2"/>
          <a:stretch/>
        </p:blipFill>
        <p:spPr>
          <a:xfrm>
            <a:off x="1237784" y="699476"/>
            <a:ext cx="6668431" cy="388591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764207" y="677475"/>
            <a:ext cx="12394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Step1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72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>
            <a:off x="0" y="4313150"/>
            <a:ext cx="9144000" cy="8304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311700" y="131475"/>
            <a:ext cx="8520600" cy="546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>
                <a:latin typeface="Calibri"/>
                <a:ea typeface="Calibri"/>
                <a:cs typeface="Calibri"/>
                <a:sym typeface="Calibri"/>
              </a:rPr>
              <a:t>Overview</a:t>
            </a:r>
            <a:endParaRPr lang="en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311700" y="765725"/>
            <a:ext cx="8520600" cy="3803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285750" indent="-285750">
              <a:buClr>
                <a:schemeClr val="dk1"/>
              </a:buClr>
              <a:buSzPts val="1100"/>
            </a:pPr>
            <a:r>
              <a:rPr lang="en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Installing software</a:t>
            </a:r>
          </a:p>
          <a:p>
            <a:pPr marL="285750" indent="-285750">
              <a:buClr>
                <a:schemeClr val="dk1"/>
              </a:buClr>
              <a:buSzPts val="1100"/>
            </a:pPr>
            <a:r>
              <a:rPr lang="en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Why not Arduino?</a:t>
            </a:r>
          </a:p>
          <a:p>
            <a:pPr marL="285750" indent="-285750">
              <a:buClr>
                <a:schemeClr val="dk1"/>
              </a:buClr>
              <a:buSzPts val="1100"/>
            </a:pPr>
            <a:r>
              <a:rPr lang="en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Tips for success</a:t>
            </a:r>
          </a:p>
          <a:p>
            <a:pPr marL="285750" indent="-285750">
              <a:buClr>
                <a:schemeClr val="dk1"/>
              </a:buClr>
              <a:buSzPts val="1100"/>
            </a:pPr>
            <a:r>
              <a:rPr lang="en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First steps</a:t>
            </a:r>
          </a:p>
          <a:p>
            <a:pPr marL="285750" indent="-285750">
              <a:buClr>
                <a:schemeClr val="dk1"/>
              </a:buClr>
              <a:buSzPts val="1100"/>
            </a:pPr>
            <a:r>
              <a:rPr lang="en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Taking it further</a:t>
            </a:r>
          </a:p>
        </p:txBody>
      </p:sp>
      <p:pic>
        <p:nvPicPr>
          <p:cNvPr id="64" name="Shape 64" descr="hamster-university-0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08575" y="4313200"/>
            <a:ext cx="835425" cy="83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Shape 65" descr="DC801-Minibadge-Front-Basic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345550"/>
            <a:ext cx="789065" cy="765576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Shape 66"/>
          <p:cNvSpPr txBox="1"/>
          <p:nvPr/>
        </p:nvSpPr>
        <p:spPr>
          <a:xfrm>
            <a:off x="6944025" y="4735825"/>
            <a:ext cx="1560600" cy="320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>
                <a:latin typeface="Calibri"/>
                <a:ea typeface="Calibri"/>
                <a:cs typeface="Calibri"/>
                <a:sym typeface="Calibri"/>
              </a:rPr>
              <a:t>firmware </a:t>
            </a:r>
            <a:r>
              <a:rPr lang="en" sz="1800" dirty="0" smtClean="0">
                <a:latin typeface="Calibri"/>
                <a:ea typeface="Calibri"/>
                <a:cs typeface="Calibri"/>
                <a:sym typeface="Calibri"/>
              </a:rPr>
              <a:t>102</a:t>
            </a:r>
            <a:endParaRPr lang="en" sz="18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>
            <a:off x="0" y="4313150"/>
            <a:ext cx="9144000" cy="8304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311700" y="131475"/>
            <a:ext cx="8520600" cy="546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>
                <a:latin typeface="Calibri"/>
                <a:ea typeface="Calibri"/>
                <a:cs typeface="Calibri"/>
                <a:sym typeface="Calibri"/>
              </a:rPr>
              <a:t>Software first steps</a:t>
            </a:r>
            <a:endParaRPr lang="en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311700" y="765725"/>
            <a:ext cx="8520600" cy="3803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  <a:buNone/>
            </a:pPr>
            <a:r>
              <a:rPr lang="en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Build -&gt; Build Solution  (or press F7)</a:t>
            </a:r>
          </a:p>
          <a:p>
            <a:pPr>
              <a:buClr>
                <a:schemeClr val="dk1"/>
              </a:buClr>
              <a:buSzPts val="1100"/>
              <a:buNone/>
            </a:pPr>
            <a:r>
              <a:rPr lang="en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Make sure your Uno is plugged in</a:t>
            </a:r>
            <a:endParaRPr lang="en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buClr>
                <a:schemeClr val="dk1"/>
              </a:buClr>
              <a:buSzPts val="1100"/>
              <a:buNone/>
            </a:pPr>
            <a:r>
              <a:rPr lang="en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Tools -&gt; avrdude</a:t>
            </a:r>
          </a:p>
          <a:p>
            <a:pPr>
              <a:buClr>
                <a:schemeClr val="dk1"/>
              </a:buClr>
              <a:buSzPts val="1100"/>
              <a:buNone/>
            </a:pPr>
            <a:r>
              <a:rPr lang="en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Blink!</a:t>
            </a:r>
            <a:endParaRPr lang="en" dirty="0" smtClean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4" name="Shape 64" descr="hamster-university-0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08575" y="4313200"/>
            <a:ext cx="835425" cy="83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Shape 65" descr="DC801-Minibadge-Front-Basic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345550"/>
            <a:ext cx="789065" cy="765576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Shape 66"/>
          <p:cNvSpPr txBox="1"/>
          <p:nvPr/>
        </p:nvSpPr>
        <p:spPr>
          <a:xfrm>
            <a:off x="6944025" y="4735825"/>
            <a:ext cx="1560600" cy="320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>
                <a:latin typeface="Calibri"/>
                <a:ea typeface="Calibri"/>
                <a:cs typeface="Calibri"/>
                <a:sym typeface="Calibri"/>
              </a:rPr>
              <a:t>firmware </a:t>
            </a:r>
            <a:r>
              <a:rPr lang="en" sz="1800" dirty="0" smtClean="0">
                <a:latin typeface="Calibri"/>
                <a:ea typeface="Calibri"/>
                <a:cs typeface="Calibri"/>
                <a:sym typeface="Calibri"/>
              </a:rPr>
              <a:t>102</a:t>
            </a:r>
            <a:endParaRPr lang="en" sz="18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26801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>
            <a:off x="0" y="4313150"/>
            <a:ext cx="9144000" cy="8304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311700" y="131475"/>
            <a:ext cx="8520600" cy="546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>
                <a:latin typeface="Calibri"/>
                <a:ea typeface="Calibri"/>
                <a:cs typeface="Calibri"/>
                <a:sym typeface="Calibri"/>
              </a:rPr>
              <a:t>Under the hood</a:t>
            </a:r>
            <a:endParaRPr lang="en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4" name="Shape 64" descr="hamster-university-0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08575" y="4313200"/>
            <a:ext cx="835425" cy="83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Shape 65" descr="DC801-Minibadge-Front-Basic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345550"/>
            <a:ext cx="789065" cy="765576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Shape 66"/>
          <p:cNvSpPr txBox="1"/>
          <p:nvPr/>
        </p:nvSpPr>
        <p:spPr>
          <a:xfrm>
            <a:off x="6944025" y="4735825"/>
            <a:ext cx="1560600" cy="320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>
                <a:latin typeface="Calibri"/>
                <a:ea typeface="Calibri"/>
                <a:cs typeface="Calibri"/>
                <a:sym typeface="Calibri"/>
              </a:rPr>
              <a:t>firmware </a:t>
            </a:r>
            <a:r>
              <a:rPr lang="en" sz="1800" dirty="0" smtClean="0">
                <a:latin typeface="Calibri"/>
                <a:ea typeface="Calibri"/>
                <a:cs typeface="Calibri"/>
                <a:sym typeface="Calibri"/>
              </a:rPr>
              <a:t>102</a:t>
            </a:r>
            <a:endParaRPr lang="en" sz="18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3267" y="789005"/>
            <a:ext cx="16578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When you hit build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8139" y="799961"/>
            <a:ext cx="2209279" cy="10065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105" y="1899947"/>
            <a:ext cx="2743583" cy="7335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8139" y="2778067"/>
            <a:ext cx="3010320" cy="51442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105" y="3540478"/>
            <a:ext cx="3771172" cy="60258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892764" y="1129182"/>
            <a:ext cx="31999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gcc</a:t>
            </a:r>
            <a:r>
              <a:rPr lang="en-US" dirty="0"/>
              <a:t> compiles your code into </a:t>
            </a:r>
            <a:r>
              <a:rPr lang="en-US" dirty="0" smtClean="0"/>
              <a:t>assembly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385320" y="1975070"/>
            <a:ext cx="36070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 </a:t>
            </a:r>
            <a:r>
              <a:rPr lang="en-US" dirty="0"/>
              <a:t>converts the assembly into object </a:t>
            </a:r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385320" y="2223350"/>
            <a:ext cx="51193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ld</a:t>
            </a:r>
            <a:r>
              <a:rPr lang="en-US" dirty="0"/>
              <a:t> links the object code and figures out actual program </a:t>
            </a:r>
            <a:r>
              <a:rPr lang="en-US" dirty="0" smtClean="0"/>
              <a:t>offsets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754906" y="2863808"/>
            <a:ext cx="33377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objcopy</a:t>
            </a:r>
            <a:r>
              <a:rPr lang="en-US" dirty="0"/>
              <a:t> converts the output to a </a:t>
            </a:r>
            <a:r>
              <a:rPr lang="en-US" dirty="0" smtClean="0"/>
              <a:t>hex file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412909" y="3687881"/>
            <a:ext cx="21739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avrdude</a:t>
            </a:r>
            <a:r>
              <a:rPr lang="en-US" dirty="0"/>
              <a:t> flashes the chip </a:t>
            </a:r>
          </a:p>
        </p:txBody>
      </p:sp>
    </p:spTree>
    <p:extLst>
      <p:ext uri="{BB962C8B-B14F-4D97-AF65-F5344CB8AC3E}">
        <p14:creationId xmlns:p14="http://schemas.microsoft.com/office/powerpoint/2010/main" val="3383503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>
            <a:off x="0" y="4313150"/>
            <a:ext cx="9144000" cy="8304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311700" y="131475"/>
            <a:ext cx="8520600" cy="546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>
                <a:latin typeface="Calibri"/>
                <a:ea typeface="Calibri"/>
                <a:cs typeface="Calibri"/>
                <a:sym typeface="Calibri"/>
              </a:rPr>
              <a:t>Port B?  Data direction registers?</a:t>
            </a:r>
            <a:endParaRPr lang="en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4" name="Shape 64" descr="hamster-university-0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08575" y="4313200"/>
            <a:ext cx="835425" cy="83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Shape 65" descr="DC801-Minibadge-Front-Basic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345550"/>
            <a:ext cx="789065" cy="765576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Shape 66"/>
          <p:cNvSpPr txBox="1"/>
          <p:nvPr/>
        </p:nvSpPr>
        <p:spPr>
          <a:xfrm>
            <a:off x="6944025" y="4735825"/>
            <a:ext cx="1560600" cy="320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>
                <a:latin typeface="Calibri"/>
                <a:ea typeface="Calibri"/>
                <a:cs typeface="Calibri"/>
                <a:sym typeface="Calibri"/>
              </a:rPr>
              <a:t>firmware </a:t>
            </a:r>
            <a:r>
              <a:rPr lang="en" sz="1800" dirty="0" smtClean="0">
                <a:latin typeface="Calibri"/>
                <a:ea typeface="Calibri"/>
                <a:cs typeface="Calibri"/>
                <a:sym typeface="Calibri"/>
              </a:rPr>
              <a:t>102</a:t>
            </a:r>
            <a:endParaRPr lang="en" sz="18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504" y="761619"/>
            <a:ext cx="7853071" cy="265683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6" t="40823" r="5938" b="39553"/>
          <a:stretch/>
        </p:blipFill>
        <p:spPr>
          <a:xfrm>
            <a:off x="1459742" y="3418477"/>
            <a:ext cx="5721968" cy="760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554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>
            <a:off x="0" y="4313150"/>
            <a:ext cx="9144000" cy="8304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311700" y="131475"/>
            <a:ext cx="8520600" cy="546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>
                <a:latin typeface="Calibri"/>
                <a:ea typeface="Calibri"/>
                <a:cs typeface="Calibri"/>
                <a:sym typeface="Calibri"/>
              </a:rPr>
              <a:t>Waiting?</a:t>
            </a:r>
            <a:endParaRPr lang="en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4" name="Shape 64" descr="hamster-university-0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08575" y="4313200"/>
            <a:ext cx="835425" cy="83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Shape 65" descr="DC801-Minibadge-Front-Basic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345550"/>
            <a:ext cx="789065" cy="765576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Shape 66"/>
          <p:cNvSpPr txBox="1"/>
          <p:nvPr/>
        </p:nvSpPr>
        <p:spPr>
          <a:xfrm>
            <a:off x="6944025" y="4735825"/>
            <a:ext cx="1560600" cy="320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>
                <a:latin typeface="Calibri"/>
                <a:ea typeface="Calibri"/>
                <a:cs typeface="Calibri"/>
                <a:sym typeface="Calibri"/>
              </a:rPr>
              <a:t>firmware </a:t>
            </a:r>
            <a:r>
              <a:rPr lang="en" sz="1800" dirty="0" smtClean="0">
                <a:latin typeface="Calibri"/>
                <a:ea typeface="Calibri"/>
                <a:cs typeface="Calibri"/>
                <a:sym typeface="Calibri"/>
              </a:rPr>
              <a:t>102</a:t>
            </a:r>
            <a:endParaRPr lang="en" sz="18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743" r="39147" b="12871"/>
          <a:stretch/>
        </p:blipFill>
        <p:spPr>
          <a:xfrm>
            <a:off x="2480934" y="1541798"/>
            <a:ext cx="3779704" cy="67412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070881" y="2341424"/>
            <a:ext cx="70022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_</a:t>
            </a:r>
            <a:r>
              <a:rPr lang="en-US" dirty="0" err="1" smtClean="0"/>
              <a:t>delay_ms</a:t>
            </a:r>
            <a:r>
              <a:rPr lang="en-US" dirty="0" smtClean="0"/>
              <a:t> does a busy wait – based on CPU frequency, it executes a bunch of NOPs</a:t>
            </a:r>
          </a:p>
        </p:txBody>
      </p:sp>
    </p:spTree>
    <p:extLst>
      <p:ext uri="{BB962C8B-B14F-4D97-AF65-F5344CB8AC3E}">
        <p14:creationId xmlns:p14="http://schemas.microsoft.com/office/powerpoint/2010/main" val="3903868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>
            <a:off x="0" y="4313150"/>
            <a:ext cx="9144000" cy="8304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311700" y="131475"/>
            <a:ext cx="8520600" cy="546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>
                <a:latin typeface="Calibri"/>
                <a:ea typeface="Calibri"/>
                <a:cs typeface="Calibri"/>
                <a:sym typeface="Calibri"/>
              </a:rPr>
              <a:t>Bit shifting??</a:t>
            </a:r>
            <a:endParaRPr lang="en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4" name="Shape 64" descr="hamster-university-0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08575" y="4313200"/>
            <a:ext cx="835425" cy="83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Shape 65" descr="DC801-Minibadge-Front-Basic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345550"/>
            <a:ext cx="789065" cy="765576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Shape 66"/>
          <p:cNvSpPr txBox="1"/>
          <p:nvPr/>
        </p:nvSpPr>
        <p:spPr>
          <a:xfrm>
            <a:off x="6944025" y="4735825"/>
            <a:ext cx="1560600" cy="320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>
                <a:latin typeface="Calibri"/>
                <a:ea typeface="Calibri"/>
                <a:cs typeface="Calibri"/>
                <a:sym typeface="Calibri"/>
              </a:rPr>
              <a:t>firmware </a:t>
            </a:r>
            <a:r>
              <a:rPr lang="en" sz="1800" dirty="0" smtClean="0">
                <a:latin typeface="Calibri"/>
                <a:ea typeface="Calibri"/>
                <a:cs typeface="Calibri"/>
                <a:sym typeface="Calibri"/>
              </a:rPr>
              <a:t>102</a:t>
            </a:r>
            <a:endParaRPr lang="en" sz="18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743" r="39147" b="12871"/>
          <a:stretch/>
        </p:blipFill>
        <p:spPr>
          <a:xfrm>
            <a:off x="2380817" y="820957"/>
            <a:ext cx="3779704" cy="67412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84968" y="1638559"/>
            <a:ext cx="477406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Set low –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</a:t>
            </a:r>
            <a:r>
              <a:rPr lang="en-US" dirty="0" smtClean="0"/>
              <a:t>ead the current port pins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(1 &lt;&lt; 5) - Shift a 1 5 bits = 0001 0000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~ - bitwise invert it = 1110 1111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Bitwise AND the two – anything not set will be set low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Set the port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69961" y="3005675"/>
            <a:ext cx="4812536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Set high –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</a:t>
            </a:r>
            <a:r>
              <a:rPr lang="en-US" dirty="0" smtClean="0"/>
              <a:t>ead the current port pins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(1 &lt;&lt; 5) - Shift a 1 5 bits = 0001 0000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Bitwise OR the two – anything with a 1 will be set high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Set the 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615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>
            <a:off x="0" y="4313150"/>
            <a:ext cx="9144000" cy="8304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311700" y="131475"/>
            <a:ext cx="8520600" cy="546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>
                <a:latin typeface="Calibri"/>
                <a:ea typeface="Calibri"/>
                <a:cs typeface="Calibri"/>
                <a:sym typeface="Calibri"/>
              </a:rPr>
              <a:t>#define is your friend</a:t>
            </a:r>
            <a:endParaRPr lang="en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4" name="Shape 64" descr="hamster-university-0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08575" y="4313200"/>
            <a:ext cx="835425" cy="83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Shape 65" descr="DC801-Minibadge-Front-Basic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345550"/>
            <a:ext cx="789065" cy="765576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Shape 66"/>
          <p:cNvSpPr txBox="1"/>
          <p:nvPr/>
        </p:nvSpPr>
        <p:spPr>
          <a:xfrm>
            <a:off x="6944025" y="4735825"/>
            <a:ext cx="1560600" cy="320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>
                <a:latin typeface="Calibri"/>
                <a:ea typeface="Calibri"/>
                <a:cs typeface="Calibri"/>
                <a:sym typeface="Calibri"/>
              </a:rPr>
              <a:t>firmware </a:t>
            </a:r>
            <a:r>
              <a:rPr lang="en" sz="1800" dirty="0" smtClean="0">
                <a:latin typeface="Calibri"/>
                <a:ea typeface="Calibri"/>
                <a:cs typeface="Calibri"/>
                <a:sym typeface="Calibri"/>
              </a:rPr>
              <a:t>102</a:t>
            </a:r>
            <a:endParaRPr lang="en" sz="18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732273" y="1454803"/>
            <a:ext cx="30780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Pre-processor defines can transform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894" y="1865028"/>
            <a:ext cx="1390844" cy="181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034713" y="2148476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8656" y="2558701"/>
            <a:ext cx="2105319" cy="1810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358244" y="3228045"/>
            <a:ext cx="18261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US" dirty="0" smtClean="0"/>
              <a:t>nd save your sanity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451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>
            <a:off x="0" y="4313150"/>
            <a:ext cx="9144000" cy="8304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311700" y="131475"/>
            <a:ext cx="8520600" cy="546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>
                <a:latin typeface="Calibri"/>
                <a:ea typeface="Calibri"/>
                <a:cs typeface="Calibri"/>
                <a:sym typeface="Calibri"/>
              </a:rPr>
              <a:t>Step 2 – Putting it together</a:t>
            </a:r>
            <a:endParaRPr lang="en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4" name="Shape 64" descr="hamster-university-0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08575" y="4313200"/>
            <a:ext cx="835425" cy="83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Shape 65" descr="DC801-Minibadge-Front-Basic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345550"/>
            <a:ext cx="789065" cy="765576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Shape 66"/>
          <p:cNvSpPr txBox="1"/>
          <p:nvPr/>
        </p:nvSpPr>
        <p:spPr>
          <a:xfrm>
            <a:off x="6944025" y="4735825"/>
            <a:ext cx="1560600" cy="320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>
                <a:latin typeface="Calibri"/>
                <a:ea typeface="Calibri"/>
                <a:cs typeface="Calibri"/>
                <a:sym typeface="Calibri"/>
              </a:rPr>
              <a:t>firmware </a:t>
            </a:r>
            <a:r>
              <a:rPr lang="en" sz="1800" dirty="0" smtClean="0">
                <a:latin typeface="Calibri"/>
                <a:ea typeface="Calibri"/>
                <a:cs typeface="Calibri"/>
                <a:sym typeface="Calibri"/>
              </a:rPr>
              <a:t>102</a:t>
            </a:r>
            <a:endParaRPr lang="en" sz="18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438" y="715302"/>
            <a:ext cx="5353124" cy="393319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919406" y="610911"/>
            <a:ext cx="12394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Step2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249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>
            <a:off x="0" y="4313150"/>
            <a:ext cx="9144000" cy="8304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311700" y="131475"/>
            <a:ext cx="8520600" cy="546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>
                <a:latin typeface="Calibri"/>
                <a:ea typeface="Calibri"/>
                <a:cs typeface="Calibri"/>
                <a:sym typeface="Calibri"/>
              </a:rPr>
              <a:t>Step 3 – Putting it together – Now with more files</a:t>
            </a:r>
            <a:endParaRPr lang="en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4" name="Shape 64" descr="hamster-university-0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08575" y="4313200"/>
            <a:ext cx="835425" cy="83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Shape 65" descr="DC801-Minibadge-Front-Basic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345550"/>
            <a:ext cx="789065" cy="765576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Shape 66"/>
          <p:cNvSpPr txBox="1"/>
          <p:nvPr/>
        </p:nvSpPr>
        <p:spPr>
          <a:xfrm>
            <a:off x="6944025" y="4735825"/>
            <a:ext cx="1560600" cy="320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>
                <a:latin typeface="Calibri"/>
                <a:ea typeface="Calibri"/>
                <a:cs typeface="Calibri"/>
                <a:sym typeface="Calibri"/>
              </a:rPr>
              <a:t>firmware </a:t>
            </a:r>
            <a:r>
              <a:rPr lang="en" sz="1800" dirty="0" smtClean="0">
                <a:latin typeface="Calibri"/>
                <a:ea typeface="Calibri"/>
                <a:cs typeface="Calibri"/>
                <a:sym typeface="Calibri"/>
              </a:rPr>
              <a:t>102</a:t>
            </a:r>
            <a:endParaRPr lang="en" sz="18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698" y="824556"/>
            <a:ext cx="6020927" cy="364928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166185" y="785566"/>
            <a:ext cx="12394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Step3 project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0" y="2187535"/>
            <a:ext cx="40927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Defines and routines not cluttering up our source!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644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>
            <a:off x="0" y="4313150"/>
            <a:ext cx="9144000" cy="8304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311700" y="131475"/>
            <a:ext cx="8520600" cy="546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>
                <a:latin typeface="Calibri"/>
                <a:ea typeface="Calibri"/>
                <a:cs typeface="Calibri"/>
                <a:sym typeface="Calibri"/>
              </a:rPr>
              <a:t>Step 4 – More blinkies</a:t>
            </a:r>
            <a:endParaRPr lang="en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4" name="Shape 64" descr="hamster-university-0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08575" y="4313200"/>
            <a:ext cx="835425" cy="83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Shape 65" descr="DC801-Minibadge-Front-Basic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345550"/>
            <a:ext cx="789065" cy="765576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Shape 66"/>
          <p:cNvSpPr txBox="1"/>
          <p:nvPr/>
        </p:nvSpPr>
        <p:spPr>
          <a:xfrm>
            <a:off x="6944025" y="4735825"/>
            <a:ext cx="1560600" cy="320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>
                <a:latin typeface="Calibri"/>
                <a:ea typeface="Calibri"/>
                <a:cs typeface="Calibri"/>
                <a:sym typeface="Calibri"/>
              </a:rPr>
              <a:t>firmware </a:t>
            </a:r>
            <a:r>
              <a:rPr lang="en" sz="1800" dirty="0" smtClean="0">
                <a:latin typeface="Calibri"/>
                <a:ea typeface="Calibri"/>
                <a:cs typeface="Calibri"/>
                <a:sym typeface="Calibri"/>
              </a:rPr>
              <a:t>102</a:t>
            </a:r>
            <a:endParaRPr lang="en" sz="18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615" y="767264"/>
            <a:ext cx="4485759" cy="412876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399932" y="493460"/>
            <a:ext cx="12394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Step4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194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>
            <a:off x="0" y="4313150"/>
            <a:ext cx="9144000" cy="8304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311700" y="131475"/>
            <a:ext cx="8520600" cy="546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>
                <a:latin typeface="Calibri"/>
                <a:ea typeface="Calibri"/>
                <a:cs typeface="Calibri"/>
                <a:sym typeface="Calibri"/>
              </a:rPr>
              <a:t>Step 5 – Input – Pullups 	</a:t>
            </a:r>
            <a:endParaRPr lang="en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4" name="Shape 64" descr="hamster-university-0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08575" y="4313200"/>
            <a:ext cx="835425" cy="83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Shape 65" descr="DC801-Minibadge-Front-Basic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345550"/>
            <a:ext cx="789065" cy="765576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Shape 66"/>
          <p:cNvSpPr txBox="1"/>
          <p:nvPr/>
        </p:nvSpPr>
        <p:spPr>
          <a:xfrm>
            <a:off x="6944025" y="4735825"/>
            <a:ext cx="1560600" cy="320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>
                <a:latin typeface="Calibri"/>
                <a:ea typeface="Calibri"/>
                <a:cs typeface="Calibri"/>
                <a:sym typeface="Calibri"/>
              </a:rPr>
              <a:t>firmware </a:t>
            </a:r>
            <a:r>
              <a:rPr lang="en" sz="1800" dirty="0" smtClean="0">
                <a:latin typeface="Calibri"/>
                <a:ea typeface="Calibri"/>
                <a:cs typeface="Calibri"/>
                <a:sym typeface="Calibri"/>
              </a:rPr>
              <a:t>102</a:t>
            </a:r>
            <a:endParaRPr lang="en" sz="18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28159" y="872400"/>
            <a:ext cx="5896166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 read a pin, it needs to solidly be either low (0V) or high (5v)</a:t>
            </a:r>
          </a:p>
          <a:p>
            <a:endParaRPr lang="en-US" dirty="0"/>
          </a:p>
          <a:p>
            <a:r>
              <a:rPr lang="en-US" dirty="0" smtClean="0"/>
              <a:t>A pullup resistor forces the signal to high when the switch is not pressed</a:t>
            </a:r>
          </a:p>
          <a:p>
            <a:endParaRPr lang="en-US" dirty="0"/>
          </a:p>
          <a:p>
            <a:r>
              <a:rPr lang="en-US" dirty="0" smtClean="0"/>
              <a:t>Most </a:t>
            </a:r>
            <a:r>
              <a:rPr lang="en-US" dirty="0" err="1" smtClean="0"/>
              <a:t>atmega</a:t>
            </a:r>
            <a:r>
              <a:rPr lang="en-US" dirty="0" smtClean="0"/>
              <a:t> MCUs can be configured to use an internal pullup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1871" y="2236876"/>
            <a:ext cx="2760257" cy="2021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351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>
            <a:off x="0" y="4313150"/>
            <a:ext cx="9144000" cy="8304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311700" y="131475"/>
            <a:ext cx="8520600" cy="546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>
                <a:latin typeface="Calibri"/>
                <a:ea typeface="Calibri"/>
                <a:cs typeface="Calibri"/>
                <a:sym typeface="Calibri"/>
              </a:rPr>
              <a:t>Installing software</a:t>
            </a:r>
            <a:endParaRPr lang="en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311700" y="765725"/>
            <a:ext cx="8520600" cy="3803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  <a:buNone/>
            </a:pPr>
            <a:r>
              <a:rPr lang="en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Atmel Studio 7 - </a:t>
            </a:r>
            <a:r>
              <a:rPr lang="en-US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</a:t>
            </a:r>
            <a:r>
              <a:rPr lang="en-US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www.microchip.com/avr-support/atmel-studio-7</a:t>
            </a:r>
            <a:endParaRPr lang="en-US" dirty="0" smtClean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buClr>
                <a:schemeClr val="dk1"/>
              </a:buClr>
              <a:buSzPts val="1100"/>
              <a:buNone/>
            </a:pPr>
            <a:r>
              <a:rPr lang="en-US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It’s </a:t>
            </a:r>
            <a:r>
              <a:rPr lang="en-US" dirty="0" err="1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gonna</a:t>
            </a:r>
            <a:r>
              <a:rPr lang="en-US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take a while and need a reboot, so get to it. Expect about 15 minutes.</a:t>
            </a:r>
          </a:p>
          <a:p>
            <a:pPr>
              <a:buClr>
                <a:schemeClr val="dk1"/>
              </a:buClr>
              <a:buSzPts val="1100"/>
              <a:buNone/>
            </a:pPr>
            <a:r>
              <a:rPr lang="en-US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Install for AVR 8-bit MCU</a:t>
            </a:r>
          </a:p>
          <a:p>
            <a:pPr>
              <a:buClr>
                <a:schemeClr val="dk1"/>
              </a:buClr>
              <a:buSzPts val="1100"/>
              <a:buNone/>
            </a:pPr>
            <a:r>
              <a:rPr lang="en-US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Stick avrdude</a:t>
            </a:r>
            <a:r>
              <a:rPr lang="en-US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.* somewhere simple like C:\</a:t>
            </a:r>
            <a:endParaRPr lang="en" dirty="0" smtClean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4" name="Shape 64" descr="hamster-university-01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08575" y="4313200"/>
            <a:ext cx="835425" cy="83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Shape 65" descr="DC801-Minibadge-Front-Basic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4345550"/>
            <a:ext cx="789065" cy="765576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Shape 66"/>
          <p:cNvSpPr txBox="1"/>
          <p:nvPr/>
        </p:nvSpPr>
        <p:spPr>
          <a:xfrm>
            <a:off x="6944025" y="4735825"/>
            <a:ext cx="1560600" cy="320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>
                <a:latin typeface="Calibri"/>
                <a:ea typeface="Calibri"/>
                <a:cs typeface="Calibri"/>
                <a:sym typeface="Calibri"/>
              </a:rPr>
              <a:t>firmware </a:t>
            </a:r>
            <a:r>
              <a:rPr lang="en" sz="1800" dirty="0" smtClean="0">
                <a:latin typeface="Calibri"/>
                <a:ea typeface="Calibri"/>
                <a:cs typeface="Calibri"/>
                <a:sym typeface="Calibri"/>
              </a:rPr>
              <a:t>102</a:t>
            </a:r>
            <a:endParaRPr lang="en" sz="18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0357" y="1818686"/>
            <a:ext cx="1443668" cy="1919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908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>
            <a:off x="0" y="4313150"/>
            <a:ext cx="9144000" cy="8304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311700" y="131475"/>
            <a:ext cx="8520600" cy="546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>
                <a:latin typeface="Calibri"/>
                <a:ea typeface="Calibri"/>
                <a:cs typeface="Calibri"/>
                <a:sym typeface="Calibri"/>
              </a:rPr>
              <a:t>Step 5 – Input	</a:t>
            </a:r>
            <a:endParaRPr lang="en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4" name="Shape 64" descr="hamster-university-0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08575" y="4313200"/>
            <a:ext cx="835425" cy="83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Shape 65" descr="DC801-Minibadge-Front-Basic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345550"/>
            <a:ext cx="789065" cy="765576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Shape 66"/>
          <p:cNvSpPr txBox="1"/>
          <p:nvPr/>
        </p:nvSpPr>
        <p:spPr>
          <a:xfrm>
            <a:off x="6944025" y="4735825"/>
            <a:ext cx="1560600" cy="320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>
                <a:latin typeface="Calibri"/>
                <a:ea typeface="Calibri"/>
                <a:cs typeface="Calibri"/>
                <a:sym typeface="Calibri"/>
              </a:rPr>
              <a:t>firmware </a:t>
            </a:r>
            <a:r>
              <a:rPr lang="en" sz="1800" dirty="0" smtClean="0">
                <a:latin typeface="Calibri"/>
                <a:ea typeface="Calibri"/>
                <a:cs typeface="Calibri"/>
                <a:sym typeface="Calibri"/>
              </a:rPr>
              <a:t>102</a:t>
            </a:r>
            <a:endParaRPr lang="en" sz="18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23969" y="533698"/>
            <a:ext cx="12394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Step5 project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962" y="894909"/>
            <a:ext cx="6392136" cy="3408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56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>
            <a:off x="0" y="4313150"/>
            <a:ext cx="9144000" cy="8304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311700" y="131475"/>
            <a:ext cx="8520600" cy="546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>
                <a:latin typeface="Calibri"/>
                <a:ea typeface="Calibri"/>
                <a:cs typeface="Calibri"/>
                <a:sym typeface="Calibri"/>
              </a:rPr>
              <a:t>Step 5 – Input – Problems 	</a:t>
            </a:r>
            <a:endParaRPr lang="en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4" name="Shape 64" descr="hamster-university-0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08575" y="4313200"/>
            <a:ext cx="835425" cy="83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Shape 65" descr="DC801-Minibadge-Front-Basic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345550"/>
            <a:ext cx="789065" cy="765576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Shape 66"/>
          <p:cNvSpPr txBox="1"/>
          <p:nvPr/>
        </p:nvSpPr>
        <p:spPr>
          <a:xfrm>
            <a:off x="6944025" y="4735825"/>
            <a:ext cx="1560600" cy="320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>
                <a:latin typeface="Calibri"/>
                <a:ea typeface="Calibri"/>
                <a:cs typeface="Calibri"/>
                <a:sym typeface="Calibri"/>
              </a:rPr>
              <a:t>firmware </a:t>
            </a:r>
            <a:r>
              <a:rPr lang="en" sz="1800" dirty="0" smtClean="0">
                <a:latin typeface="Calibri"/>
                <a:ea typeface="Calibri"/>
                <a:cs typeface="Calibri"/>
                <a:sym typeface="Calibri"/>
              </a:rPr>
              <a:t>102</a:t>
            </a:r>
            <a:endParaRPr lang="en" sz="18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38618" y="881027"/>
            <a:ext cx="3866764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Some problems with our input example</a:t>
            </a:r>
          </a:p>
          <a:p>
            <a:endParaRPr lang="en-US" dirty="0"/>
          </a:p>
          <a:p>
            <a:r>
              <a:rPr lang="en-US" dirty="0" smtClean="0"/>
              <a:t>Button is not read until after the LED is blinked</a:t>
            </a:r>
          </a:p>
          <a:p>
            <a:endParaRPr lang="en-US" dirty="0"/>
          </a:p>
          <a:p>
            <a:r>
              <a:rPr lang="en-US" dirty="0" smtClean="0"/>
              <a:t>Button is not </a:t>
            </a:r>
            <a:r>
              <a:rPr lang="en-US" dirty="0" err="1" smtClean="0"/>
              <a:t>debounced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810" y="2440536"/>
            <a:ext cx="2284264" cy="1608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301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>
            <a:off x="0" y="4313150"/>
            <a:ext cx="9144000" cy="8304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311700" y="131475"/>
            <a:ext cx="8520600" cy="546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>
                <a:latin typeface="Calibri"/>
                <a:ea typeface="Calibri"/>
                <a:cs typeface="Calibri"/>
                <a:sym typeface="Calibri"/>
              </a:rPr>
              <a:t>Step 6 – Input – Debounce 	</a:t>
            </a:r>
            <a:endParaRPr lang="en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4" name="Shape 64" descr="hamster-university-0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08575" y="4313200"/>
            <a:ext cx="835425" cy="83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Shape 65" descr="DC801-Minibadge-Front-Basic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345550"/>
            <a:ext cx="789065" cy="765576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Shape 66"/>
          <p:cNvSpPr txBox="1"/>
          <p:nvPr/>
        </p:nvSpPr>
        <p:spPr>
          <a:xfrm>
            <a:off x="6944025" y="4735825"/>
            <a:ext cx="1560600" cy="320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>
                <a:latin typeface="Calibri"/>
                <a:ea typeface="Calibri"/>
                <a:cs typeface="Calibri"/>
                <a:sym typeface="Calibri"/>
              </a:rPr>
              <a:t>firmware </a:t>
            </a:r>
            <a:r>
              <a:rPr lang="en" sz="1800" dirty="0" smtClean="0">
                <a:latin typeface="Calibri"/>
                <a:ea typeface="Calibri"/>
                <a:cs typeface="Calibri"/>
                <a:sym typeface="Calibri"/>
              </a:rPr>
              <a:t>102</a:t>
            </a:r>
            <a:endParaRPr lang="en" sz="18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62252" y="792323"/>
            <a:ext cx="6819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Software </a:t>
            </a:r>
            <a:r>
              <a:rPr lang="en-US" dirty="0" err="1" smtClean="0"/>
              <a:t>debounce</a:t>
            </a:r>
            <a:r>
              <a:rPr lang="en-US" dirty="0" smtClean="0"/>
              <a:t>: read the state, wait, and read again usually covers the bounce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252" y="1691135"/>
            <a:ext cx="2284264" cy="16083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2236" y="1100100"/>
            <a:ext cx="3182089" cy="3148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740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>
            <a:off x="0" y="4313150"/>
            <a:ext cx="9144000" cy="8304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311700" y="131475"/>
            <a:ext cx="8520600" cy="546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>
                <a:latin typeface="Calibri"/>
                <a:ea typeface="Calibri"/>
                <a:cs typeface="Calibri"/>
                <a:sym typeface="Calibri"/>
              </a:rPr>
              <a:t>Wrap up	</a:t>
            </a:r>
            <a:endParaRPr lang="en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4" name="Shape 64" descr="hamster-university-0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08575" y="4313200"/>
            <a:ext cx="835425" cy="83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Shape 65" descr="DC801-Minibadge-Front-Basic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345550"/>
            <a:ext cx="789065" cy="765576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Shape 66"/>
          <p:cNvSpPr txBox="1"/>
          <p:nvPr/>
        </p:nvSpPr>
        <p:spPr>
          <a:xfrm>
            <a:off x="6944025" y="4735825"/>
            <a:ext cx="1560600" cy="320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>
                <a:latin typeface="Calibri"/>
                <a:ea typeface="Calibri"/>
                <a:cs typeface="Calibri"/>
                <a:sym typeface="Calibri"/>
              </a:rPr>
              <a:t>firmware </a:t>
            </a:r>
            <a:r>
              <a:rPr lang="en" sz="1800" dirty="0" smtClean="0">
                <a:latin typeface="Calibri"/>
                <a:ea typeface="Calibri"/>
                <a:cs typeface="Calibri"/>
                <a:sym typeface="Calibri"/>
              </a:rPr>
              <a:t>102</a:t>
            </a:r>
            <a:endParaRPr lang="en" sz="18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61024" y="1756648"/>
            <a:ext cx="642195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That’s the basics – play with the code, figure out how to make the eyes light up</a:t>
            </a:r>
          </a:p>
          <a:p>
            <a:endParaRPr lang="en-US" dirty="0"/>
          </a:p>
          <a:p>
            <a:r>
              <a:rPr lang="en-US" dirty="0" smtClean="0"/>
              <a:t>Next time around we’ll figure out interrupts and PWM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46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Shape 433"/>
          <p:cNvSpPr txBox="1"/>
          <p:nvPr/>
        </p:nvSpPr>
        <p:spPr>
          <a:xfrm>
            <a:off x="0" y="4313150"/>
            <a:ext cx="9144000" cy="8304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34" name="Shape 434"/>
          <p:cNvSpPr txBox="1">
            <a:spLocks noGrp="1"/>
          </p:cNvSpPr>
          <p:nvPr>
            <p:ph type="body" idx="1"/>
          </p:nvPr>
        </p:nvSpPr>
        <p:spPr>
          <a:xfrm>
            <a:off x="311700" y="765725"/>
            <a:ext cx="8520600" cy="38031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Questions?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Snide </a:t>
            </a:r>
            <a:r>
              <a:rPr lang="en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Comments?</a:t>
            </a:r>
          </a:p>
          <a:p>
            <a:pPr lvl="0" algn="ctr" rtl="0">
              <a:spcBef>
                <a:spcPts val="0"/>
              </a:spcBef>
              <a:buNone/>
            </a:pPr>
            <a:endParaRPr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algn="ctr" rtl="0">
              <a:spcBef>
                <a:spcPts val="0"/>
              </a:spcBef>
              <a:buNone/>
            </a:pPr>
            <a:r>
              <a:rPr lang="en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@hamster</a:t>
            </a:r>
          </a:p>
        </p:txBody>
      </p:sp>
      <p:pic>
        <p:nvPicPr>
          <p:cNvPr id="435" name="Shape 435" descr="hamster-university-0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08575" y="4313200"/>
            <a:ext cx="835425" cy="83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6" name="Shape 436" descr="DC801-Minibadge-Front-Basic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345550"/>
            <a:ext cx="789065" cy="765576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Shape 437"/>
          <p:cNvSpPr txBox="1"/>
          <p:nvPr/>
        </p:nvSpPr>
        <p:spPr>
          <a:xfrm>
            <a:off x="6944025" y="4735825"/>
            <a:ext cx="1560600" cy="320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>
                <a:latin typeface="Calibri"/>
                <a:ea typeface="Calibri"/>
                <a:cs typeface="Calibri"/>
                <a:sym typeface="Calibri"/>
              </a:rPr>
              <a:t>firmware </a:t>
            </a:r>
            <a:r>
              <a:rPr lang="en" sz="1800" dirty="0" smtClean="0">
                <a:latin typeface="Calibri"/>
                <a:ea typeface="Calibri"/>
                <a:cs typeface="Calibri"/>
                <a:sym typeface="Calibri"/>
              </a:rPr>
              <a:t>102</a:t>
            </a:r>
            <a:endParaRPr lang="en" sz="18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>
            <a:off x="0" y="4313150"/>
            <a:ext cx="9144000" cy="8304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311700" y="131475"/>
            <a:ext cx="8520600" cy="546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>
                <a:latin typeface="Calibri"/>
                <a:ea typeface="Calibri"/>
                <a:cs typeface="Calibri"/>
                <a:sym typeface="Calibri"/>
              </a:rPr>
              <a:t>Why not Arduino?</a:t>
            </a:r>
            <a:endParaRPr lang="en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4" name="Shape 64" descr="hamster-university-0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08575" y="4313200"/>
            <a:ext cx="835425" cy="83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Shape 65" descr="DC801-Minibadge-Front-Basic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345550"/>
            <a:ext cx="789065" cy="765576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Shape 66"/>
          <p:cNvSpPr txBox="1"/>
          <p:nvPr/>
        </p:nvSpPr>
        <p:spPr>
          <a:xfrm>
            <a:off x="6944025" y="4735825"/>
            <a:ext cx="1560600" cy="320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>
                <a:latin typeface="Calibri"/>
                <a:ea typeface="Calibri"/>
                <a:cs typeface="Calibri"/>
                <a:sym typeface="Calibri"/>
              </a:rPr>
              <a:t>firmware </a:t>
            </a:r>
            <a:r>
              <a:rPr lang="en" sz="1800" dirty="0" smtClean="0">
                <a:latin typeface="Calibri"/>
                <a:ea typeface="Calibri"/>
                <a:cs typeface="Calibri"/>
                <a:sym typeface="Calibri"/>
              </a:rPr>
              <a:t>102</a:t>
            </a:r>
            <a:endParaRPr lang="en" sz="18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3462" y="830232"/>
            <a:ext cx="27013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Arduino is a great starting place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80562" y="1150229"/>
            <a:ext cx="49657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 abstracts all the nitty-gritty so it can support lots of MCUs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IDE is super simple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Don’t need to think about multiple files or file management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0062" y="487234"/>
            <a:ext cx="3332238" cy="3454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265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>
            <a:off x="0" y="4313150"/>
            <a:ext cx="9144000" cy="8304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311700" y="131475"/>
            <a:ext cx="8520600" cy="546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>
                <a:latin typeface="Calibri"/>
                <a:ea typeface="Calibri"/>
                <a:cs typeface="Calibri"/>
                <a:sym typeface="Calibri"/>
              </a:rPr>
              <a:t>Why not Arduino?</a:t>
            </a:r>
            <a:endParaRPr lang="en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4" name="Shape 64" descr="hamster-university-0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08575" y="4313200"/>
            <a:ext cx="835425" cy="83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Shape 65" descr="DC801-Minibadge-Front-Basic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345550"/>
            <a:ext cx="789065" cy="765576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Shape 66"/>
          <p:cNvSpPr txBox="1"/>
          <p:nvPr/>
        </p:nvSpPr>
        <p:spPr>
          <a:xfrm>
            <a:off x="6944025" y="4735825"/>
            <a:ext cx="1560600" cy="320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>
                <a:latin typeface="Calibri"/>
                <a:ea typeface="Calibri"/>
                <a:cs typeface="Calibri"/>
                <a:sym typeface="Calibri"/>
              </a:rPr>
              <a:t>firmware </a:t>
            </a:r>
            <a:r>
              <a:rPr lang="en" sz="1800" dirty="0" smtClean="0">
                <a:latin typeface="Calibri"/>
                <a:ea typeface="Calibri"/>
                <a:cs typeface="Calibri"/>
                <a:sym typeface="Calibri"/>
              </a:rPr>
              <a:t>102</a:t>
            </a:r>
            <a:endParaRPr lang="en" sz="18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3462" y="830232"/>
            <a:ext cx="27013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Arduino is a great starting place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80562" y="1150229"/>
            <a:ext cx="496579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 abstracts all the nitty-gritty so it can support lots of MCUs</a:t>
            </a:r>
          </a:p>
          <a:p>
            <a:r>
              <a:rPr lang="en-US" dirty="0" smtClean="0"/>
              <a:t> - and as such, you don’t learn about the finer points of your processor</a:t>
            </a:r>
          </a:p>
          <a:p>
            <a:endParaRPr lang="en-US" dirty="0"/>
          </a:p>
          <a:p>
            <a:r>
              <a:rPr lang="en-US" dirty="0" smtClean="0"/>
              <a:t>The IDE is super simple</a:t>
            </a:r>
          </a:p>
          <a:p>
            <a:r>
              <a:rPr lang="en-US" dirty="0" smtClean="0"/>
              <a:t> - so simple that you’re going to go mad trying to do much more than ‘hello world’</a:t>
            </a:r>
          </a:p>
          <a:p>
            <a:endParaRPr lang="en-US" dirty="0"/>
          </a:p>
          <a:p>
            <a:r>
              <a:rPr lang="en-US" dirty="0" smtClean="0"/>
              <a:t>Don’t need to think about multiple files or file management</a:t>
            </a:r>
          </a:p>
          <a:p>
            <a:r>
              <a:rPr lang="en-US" dirty="0"/>
              <a:t> </a:t>
            </a:r>
            <a:r>
              <a:rPr lang="en-US" dirty="0" smtClean="0"/>
              <a:t>- everyone loves a 5000 line source file, right?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0062" y="487234"/>
            <a:ext cx="3332238" cy="3454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3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>
            <a:off x="0" y="4313150"/>
            <a:ext cx="9144000" cy="8304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311700" y="131475"/>
            <a:ext cx="8520600" cy="546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>
                <a:latin typeface="Calibri"/>
                <a:ea typeface="Calibri"/>
                <a:cs typeface="Calibri"/>
                <a:sym typeface="Calibri"/>
              </a:rPr>
              <a:t>So what then?</a:t>
            </a:r>
            <a:endParaRPr lang="en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4" name="Shape 64" descr="hamster-university-0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08575" y="4313200"/>
            <a:ext cx="835425" cy="83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Shape 65" descr="DC801-Minibadge-Front-Basic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345550"/>
            <a:ext cx="789065" cy="765576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Shape 66"/>
          <p:cNvSpPr txBox="1"/>
          <p:nvPr/>
        </p:nvSpPr>
        <p:spPr>
          <a:xfrm>
            <a:off x="6944025" y="4735825"/>
            <a:ext cx="1560600" cy="320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>
                <a:latin typeface="Calibri"/>
                <a:ea typeface="Calibri"/>
                <a:cs typeface="Calibri"/>
                <a:sym typeface="Calibri"/>
              </a:rPr>
              <a:t>firmware </a:t>
            </a:r>
            <a:r>
              <a:rPr lang="en" sz="1800" dirty="0" smtClean="0">
                <a:latin typeface="Calibri"/>
                <a:ea typeface="Calibri"/>
                <a:cs typeface="Calibri"/>
                <a:sym typeface="Calibri"/>
              </a:rPr>
              <a:t>102</a:t>
            </a:r>
            <a:endParaRPr lang="en" sz="18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1161" y="906646"/>
            <a:ext cx="960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Notepad?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0490" y="558017"/>
            <a:ext cx="2437218" cy="91895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3211" y="1743215"/>
            <a:ext cx="2771775" cy="192405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211243" y="2517978"/>
            <a:ext cx="13003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Atmel Studio?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722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>
            <a:off x="0" y="4313150"/>
            <a:ext cx="9144000" cy="8304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311700" y="131475"/>
            <a:ext cx="8520600" cy="546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" dirty="0" smtClean="0">
                <a:latin typeface="Calibri"/>
                <a:ea typeface="Calibri"/>
                <a:cs typeface="Calibri"/>
                <a:sym typeface="Calibri"/>
              </a:rPr>
              <a:t>vr-libc</a:t>
            </a:r>
            <a:endParaRPr lang="en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4" name="Shape 64" descr="hamster-university-0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08575" y="4313200"/>
            <a:ext cx="835425" cy="83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Shape 65" descr="DC801-Minibadge-Front-Basic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345550"/>
            <a:ext cx="789065" cy="765576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Shape 66"/>
          <p:cNvSpPr txBox="1"/>
          <p:nvPr/>
        </p:nvSpPr>
        <p:spPr>
          <a:xfrm>
            <a:off x="6944025" y="4735825"/>
            <a:ext cx="1560600" cy="320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>
                <a:latin typeface="Calibri"/>
                <a:ea typeface="Calibri"/>
                <a:cs typeface="Calibri"/>
                <a:sym typeface="Calibri"/>
              </a:rPr>
              <a:t>firmware </a:t>
            </a:r>
            <a:r>
              <a:rPr lang="en" sz="1800" dirty="0" smtClean="0">
                <a:latin typeface="Calibri"/>
                <a:ea typeface="Calibri"/>
                <a:cs typeface="Calibri"/>
                <a:sym typeface="Calibri"/>
              </a:rPr>
              <a:t>102</a:t>
            </a:r>
            <a:endParaRPr lang="en" sz="18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24" t="13940" r="9704" b="42447"/>
          <a:stretch/>
        </p:blipFill>
        <p:spPr>
          <a:xfrm>
            <a:off x="440753" y="1631574"/>
            <a:ext cx="4558843" cy="177259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27907" y="1323797"/>
            <a:ext cx="43845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Open source </a:t>
            </a:r>
            <a:r>
              <a:rPr lang="en-US" dirty="0" err="1" smtClean="0"/>
              <a:t>binutils</a:t>
            </a:r>
            <a:r>
              <a:rPr lang="en-US" dirty="0" smtClean="0"/>
              <a:t> and </a:t>
            </a:r>
            <a:r>
              <a:rPr lang="en-US" dirty="0" err="1" smtClean="0"/>
              <a:t>libc</a:t>
            </a:r>
            <a:r>
              <a:rPr lang="en-US" dirty="0" smtClean="0"/>
              <a:t> for the AVR processors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137744" y="863763"/>
            <a:ext cx="3926075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binutils</a:t>
            </a:r>
            <a:endParaRPr lang="en-US" dirty="0" smtClean="0"/>
          </a:p>
          <a:p>
            <a:r>
              <a:rPr lang="en-US" dirty="0" smtClean="0"/>
              <a:t>Utilities for converting assembly code to binary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ld</a:t>
            </a:r>
            <a:r>
              <a:rPr lang="en-US" dirty="0" smtClean="0"/>
              <a:t> – program linker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as – assembler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o</a:t>
            </a:r>
            <a:r>
              <a:rPr lang="en-US" dirty="0" err="1" smtClean="0"/>
              <a:t>bjcopy</a:t>
            </a:r>
            <a:r>
              <a:rPr lang="en-US" dirty="0" smtClean="0"/>
              <a:t>, strip, </a:t>
            </a:r>
            <a:r>
              <a:rPr lang="en-US" dirty="0" err="1" smtClean="0"/>
              <a:t>ar</a:t>
            </a:r>
            <a:r>
              <a:rPr lang="en-US" dirty="0" smtClean="0"/>
              <a:t>, etc..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137744" y="2049036"/>
            <a:ext cx="16674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gcc</a:t>
            </a:r>
            <a:endParaRPr lang="en-US" dirty="0" smtClean="0"/>
          </a:p>
          <a:p>
            <a:r>
              <a:rPr lang="en-US" dirty="0" smtClean="0"/>
              <a:t>The GNU compiler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146400" y="2696178"/>
            <a:ext cx="195438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libc</a:t>
            </a:r>
            <a:endParaRPr lang="en-US" dirty="0" smtClean="0"/>
          </a:p>
          <a:p>
            <a:r>
              <a:rPr lang="en-US" dirty="0" smtClean="0"/>
              <a:t>The standard C library</a:t>
            </a:r>
          </a:p>
          <a:p>
            <a:r>
              <a:rPr lang="en-US" dirty="0" err="1" smtClean="0"/>
              <a:t>stdio</a:t>
            </a:r>
            <a:r>
              <a:rPr lang="en-US" dirty="0" smtClean="0"/>
              <a:t>, </a:t>
            </a:r>
            <a:r>
              <a:rPr lang="en-US" dirty="0" err="1" smtClean="0"/>
              <a:t>stderr</a:t>
            </a:r>
            <a:endParaRPr lang="en-US" dirty="0" smtClean="0"/>
          </a:p>
          <a:p>
            <a:r>
              <a:rPr lang="en-US" dirty="0" err="1"/>
              <a:t>p</a:t>
            </a:r>
            <a:r>
              <a:rPr lang="en-US" dirty="0" err="1" smtClean="0"/>
              <a:t>rintf</a:t>
            </a:r>
            <a:r>
              <a:rPr lang="en-US" dirty="0" smtClean="0"/>
              <a:t>, </a:t>
            </a:r>
            <a:r>
              <a:rPr lang="en-US" dirty="0" err="1" smtClean="0"/>
              <a:t>malloc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984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>
            <a:off x="0" y="4313150"/>
            <a:ext cx="9144000" cy="8304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311700" y="131475"/>
            <a:ext cx="8520600" cy="546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" dirty="0" smtClean="0">
                <a:latin typeface="Calibri"/>
                <a:ea typeface="Calibri"/>
                <a:cs typeface="Calibri"/>
                <a:sym typeface="Calibri"/>
              </a:rPr>
              <a:t>vr-libc – avrdude </a:t>
            </a:r>
            <a:endParaRPr lang="en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4" name="Shape 64" descr="hamster-university-0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08575" y="4313200"/>
            <a:ext cx="835425" cy="83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Shape 65" descr="DC801-Minibadge-Front-Basic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345550"/>
            <a:ext cx="789065" cy="765576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Shape 66"/>
          <p:cNvSpPr txBox="1"/>
          <p:nvPr/>
        </p:nvSpPr>
        <p:spPr>
          <a:xfrm>
            <a:off x="6944025" y="4735825"/>
            <a:ext cx="1560600" cy="320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>
                <a:latin typeface="Calibri"/>
                <a:ea typeface="Calibri"/>
                <a:cs typeface="Calibri"/>
                <a:sym typeface="Calibri"/>
              </a:rPr>
              <a:t>firmware </a:t>
            </a:r>
            <a:r>
              <a:rPr lang="en" sz="1800" dirty="0" smtClean="0">
                <a:latin typeface="Calibri"/>
                <a:ea typeface="Calibri"/>
                <a:cs typeface="Calibri"/>
                <a:sym typeface="Calibri"/>
              </a:rPr>
              <a:t>102</a:t>
            </a:r>
            <a:endParaRPr lang="en" sz="18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58345" y="875504"/>
            <a:ext cx="10647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AVRDUDE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700334" y="1381310"/>
            <a:ext cx="374333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AVR Downloader/</a:t>
            </a:r>
            <a:r>
              <a:rPr lang="en-US" dirty="0" err="1" smtClean="0"/>
              <a:t>UploaDEr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Handles programming your AVR</a:t>
            </a:r>
          </a:p>
          <a:p>
            <a:r>
              <a:rPr lang="en-US" dirty="0" smtClean="0"/>
              <a:t>Read/Write flash, fuses, </a:t>
            </a:r>
            <a:r>
              <a:rPr lang="en-US" dirty="0" err="1" smtClean="0"/>
              <a:t>eeprom</a:t>
            </a:r>
            <a:endParaRPr lang="en-US" dirty="0" smtClean="0"/>
          </a:p>
          <a:p>
            <a:r>
              <a:rPr lang="en-US" dirty="0" smtClean="0"/>
              <a:t>Multiple bootloaders/programmers supported</a:t>
            </a:r>
          </a:p>
          <a:p>
            <a:r>
              <a:rPr lang="en-US" dirty="0" smtClean="0"/>
              <a:t>Part of </a:t>
            </a:r>
            <a:r>
              <a:rPr lang="en-US" dirty="0" err="1" smtClean="0"/>
              <a:t>avr-libc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Included with Arduino, but not Atmel Studio</a:t>
            </a:r>
          </a:p>
          <a:p>
            <a:r>
              <a:rPr lang="en-US" dirty="0"/>
              <a:t> </a:t>
            </a:r>
            <a:r>
              <a:rPr lang="en-US" dirty="0" smtClean="0"/>
              <a:t>- So I grabbed it for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174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>
            <a:off x="0" y="4313150"/>
            <a:ext cx="9144000" cy="8304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311700" y="131475"/>
            <a:ext cx="8520600" cy="546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>
                <a:latin typeface="Calibri"/>
                <a:ea typeface="Calibri"/>
                <a:cs typeface="Calibri"/>
                <a:sym typeface="Calibri"/>
              </a:rPr>
              <a:t>Tips for success</a:t>
            </a:r>
            <a:endParaRPr lang="en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4" name="Shape 64" descr="hamster-university-0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08575" y="4313200"/>
            <a:ext cx="835425" cy="83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Shape 65" descr="DC801-Minibadge-Front-Basic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345550"/>
            <a:ext cx="789065" cy="765576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Shape 66"/>
          <p:cNvSpPr txBox="1"/>
          <p:nvPr/>
        </p:nvSpPr>
        <p:spPr>
          <a:xfrm>
            <a:off x="6944025" y="4735825"/>
            <a:ext cx="1560600" cy="320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>
                <a:latin typeface="Calibri"/>
                <a:ea typeface="Calibri"/>
                <a:cs typeface="Calibri"/>
                <a:sym typeface="Calibri"/>
              </a:rPr>
              <a:t>firmware </a:t>
            </a:r>
            <a:r>
              <a:rPr lang="en" sz="1800" dirty="0" smtClean="0">
                <a:latin typeface="Calibri"/>
                <a:ea typeface="Calibri"/>
                <a:cs typeface="Calibri"/>
                <a:sym typeface="Calibri"/>
              </a:rPr>
              <a:t>102</a:t>
            </a:r>
            <a:endParaRPr lang="en" sz="18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4532" y="848338"/>
            <a:ext cx="24048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Know your circuit schematic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99" y="1245566"/>
            <a:ext cx="1839016" cy="116752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974" y="1468027"/>
            <a:ext cx="1904596" cy="103866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187582" y="852847"/>
            <a:ext cx="22733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Keep the datasheet handy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7470" y="3056170"/>
            <a:ext cx="2020134" cy="113632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799358" y="2743884"/>
            <a:ext cx="3028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 and debug one thing at a time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5528" y="1067325"/>
            <a:ext cx="2017776" cy="2855976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5849186" y="848338"/>
            <a:ext cx="28504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 comments and verbose code</a:t>
            </a:r>
          </a:p>
        </p:txBody>
      </p:sp>
    </p:spTree>
    <p:extLst>
      <p:ext uri="{BB962C8B-B14F-4D97-AF65-F5344CB8AC3E}">
        <p14:creationId xmlns:p14="http://schemas.microsoft.com/office/powerpoint/2010/main" val="4241755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4" grpId="0"/>
      <p:bldP spid="16" grpId="0"/>
      <p:bldP spid="19" grpId="0"/>
    </p:bld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3193</TotalTime>
  <Words>899</Words>
  <Application>Microsoft Office PowerPoint</Application>
  <PresentationFormat>On-screen Show (16:9)</PresentationFormat>
  <Paragraphs>194</Paragraphs>
  <Slides>34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7" baseType="lpstr">
      <vt:lpstr>Arial</vt:lpstr>
      <vt:lpstr>Calibri</vt:lpstr>
      <vt:lpstr>Simple Light</vt:lpstr>
      <vt:lpstr>Firmware 102</vt:lpstr>
      <vt:lpstr>Overview</vt:lpstr>
      <vt:lpstr>Installing software</vt:lpstr>
      <vt:lpstr>Why not Arduino?</vt:lpstr>
      <vt:lpstr>Why not Arduino?</vt:lpstr>
      <vt:lpstr>So what then?</vt:lpstr>
      <vt:lpstr>avr-libc</vt:lpstr>
      <vt:lpstr>avr-libc – avrdude </vt:lpstr>
      <vt:lpstr>Tips for success</vt:lpstr>
      <vt:lpstr>Hardware</vt:lpstr>
      <vt:lpstr>The Schematic – Arduino Uno</vt:lpstr>
      <vt:lpstr>The Schematic – Arduino Uno – Break it down</vt:lpstr>
      <vt:lpstr>The Schematic – DC801 Shield</vt:lpstr>
      <vt:lpstr>The Schematic – DC801 Shield – Break it down</vt:lpstr>
      <vt:lpstr>The Schematic - Simplfy it</vt:lpstr>
      <vt:lpstr>The Schematic – The imporant bits</vt:lpstr>
      <vt:lpstr>Setting up your Uno</vt:lpstr>
      <vt:lpstr>Configuring Atmel Studio</vt:lpstr>
      <vt:lpstr>Step 1 – Blink!</vt:lpstr>
      <vt:lpstr>Software first steps</vt:lpstr>
      <vt:lpstr>Under the hood</vt:lpstr>
      <vt:lpstr>Port B?  Data direction registers?</vt:lpstr>
      <vt:lpstr>Waiting?</vt:lpstr>
      <vt:lpstr>Bit shifting??</vt:lpstr>
      <vt:lpstr>#define is your friend</vt:lpstr>
      <vt:lpstr>Step 2 – Putting it together</vt:lpstr>
      <vt:lpstr>Step 3 – Putting it together – Now with more files</vt:lpstr>
      <vt:lpstr>Step 4 – More blinkies</vt:lpstr>
      <vt:lpstr>Step 5 – Input – Pullups  </vt:lpstr>
      <vt:lpstr>Step 5 – Input </vt:lpstr>
      <vt:lpstr>Step 5 – Input – Problems  </vt:lpstr>
      <vt:lpstr>Step 6 – Input – Debounce  </vt:lpstr>
      <vt:lpstr>Wrap up 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Firmware 101</dc:title>
  <dc:creator>hamster</dc:creator>
  <cp:lastModifiedBy>Steve Ball</cp:lastModifiedBy>
  <cp:revision>35</cp:revision>
  <dcterms:modified xsi:type="dcterms:W3CDTF">2018-04-05T07:33:13Z</dcterms:modified>
</cp:coreProperties>
</file>