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60" r:id="rId8"/>
    <p:sldId id="262" r:id="rId9"/>
    <p:sldId id="261" r:id="rId10"/>
    <p:sldId id="268" r:id="rId11"/>
    <p:sldId id="264" r:id="rId12"/>
    <p:sldId id="263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9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8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5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71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16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7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9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0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2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CC28-4A21-49FA-A4F0-13D282C38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45534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Music Generation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F7D24-5768-4A67-8EEF-46877EF5C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686783"/>
            <a:ext cx="6987645" cy="1698018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Presentation By,</a:t>
            </a:r>
          </a:p>
          <a:p>
            <a:r>
              <a:rPr lang="en-US" dirty="0"/>
              <a:t>Silesh Chandran</a:t>
            </a:r>
          </a:p>
          <a:p>
            <a:r>
              <a:rPr lang="en-US" dirty="0"/>
              <a:t>Thomas Jose Alappat</a:t>
            </a:r>
          </a:p>
          <a:p>
            <a:r>
              <a:rPr lang="en-US" dirty="0"/>
              <a:t>Priyath Saji</a:t>
            </a:r>
          </a:p>
          <a:p>
            <a:r>
              <a:rPr lang="en-US" dirty="0"/>
              <a:t>Sandeep Gupta</a:t>
            </a:r>
          </a:p>
        </p:txBody>
      </p:sp>
    </p:spTree>
    <p:extLst>
      <p:ext uri="{BB962C8B-B14F-4D97-AF65-F5344CB8AC3E}">
        <p14:creationId xmlns:p14="http://schemas.microsoft.com/office/powerpoint/2010/main" val="376500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4523"/>
            <a:ext cx="10018713" cy="3696677"/>
          </a:xfrm>
        </p:spPr>
        <p:txBody>
          <a:bodyPr/>
          <a:lstStyle/>
          <a:p>
            <a:r>
              <a:rPr lang="en-US" dirty="0" smtClean="0"/>
              <a:t>Stage 1: Monophonic midi files using </a:t>
            </a:r>
            <a:r>
              <a:rPr lang="en-US" dirty="0" err="1" smtClean="0"/>
              <a:t>AutoEncoder</a:t>
            </a:r>
            <a:endParaRPr lang="en-US" dirty="0" smtClean="0"/>
          </a:p>
          <a:p>
            <a:r>
              <a:rPr lang="en-US" dirty="0" smtClean="0"/>
              <a:t>Stage 2: Monophonic midi files using Recurrent Neural Networks</a:t>
            </a:r>
          </a:p>
          <a:p>
            <a:r>
              <a:rPr lang="en-US" dirty="0" smtClean="0"/>
              <a:t>Stage 3: Polyphonic midi files using a combination of the two</a:t>
            </a:r>
          </a:p>
        </p:txBody>
      </p:sp>
    </p:spTree>
    <p:extLst>
      <p:ext uri="{BB962C8B-B14F-4D97-AF65-F5344CB8AC3E}">
        <p14:creationId xmlns:p14="http://schemas.microsoft.com/office/powerpoint/2010/main" val="381798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4E53-60EE-4A46-99D7-FCF4F846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AutoEncoder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3D24-47A9-4B4E-8B44-4F2F4AE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7983"/>
            <a:ext cx="10018713" cy="3933217"/>
          </a:xfrm>
        </p:spPr>
        <p:txBody>
          <a:bodyPr/>
          <a:lstStyle/>
          <a:p>
            <a:r>
              <a:rPr lang="en-US" dirty="0"/>
              <a:t>An autoencoder, auto </a:t>
            </a:r>
            <a:r>
              <a:rPr lang="en-US" dirty="0" err="1"/>
              <a:t>associator</a:t>
            </a:r>
            <a:r>
              <a:rPr lang="en-US" dirty="0"/>
              <a:t> or </a:t>
            </a:r>
            <a:r>
              <a:rPr lang="en-US" dirty="0" err="1" smtClean="0"/>
              <a:t>Diabolo</a:t>
            </a:r>
            <a:r>
              <a:rPr lang="en-US" dirty="0" smtClean="0"/>
              <a:t> </a:t>
            </a:r>
            <a:r>
              <a:rPr lang="en-US" dirty="0"/>
              <a:t>network is an artificial neural network used for unsupervised learning of efficient coding.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aim of an autoencoder is to learn a representation (encoding) for a set of data, typically for the purpose of dimensionality </a:t>
            </a:r>
            <a:r>
              <a:rPr lang="en-US" dirty="0" smtClean="0"/>
              <a:t>reduction.</a:t>
            </a:r>
          </a:p>
          <a:p>
            <a:r>
              <a:rPr lang="en-US" dirty="0" smtClean="0"/>
              <a:t>The </a:t>
            </a:r>
            <a:r>
              <a:rPr lang="en-US" dirty="0"/>
              <a:t>autoencoder concept has become more widely used for learning generative models of data.</a:t>
            </a:r>
          </a:p>
        </p:txBody>
      </p:sp>
    </p:spTree>
    <p:extLst>
      <p:ext uri="{BB962C8B-B14F-4D97-AF65-F5344CB8AC3E}">
        <p14:creationId xmlns:p14="http://schemas.microsoft.com/office/powerpoint/2010/main" val="131842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87E5-0CA1-4D43-9CBD-58F3BCE1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D8A9B-110A-4CAD-8252-D7017F6A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220" y="1313235"/>
            <a:ext cx="8317652" cy="4783466"/>
          </a:xfrm>
        </p:spPr>
      </p:pic>
    </p:spTree>
    <p:extLst>
      <p:ext uri="{BB962C8B-B14F-4D97-AF65-F5344CB8AC3E}">
        <p14:creationId xmlns:p14="http://schemas.microsoft.com/office/powerpoint/2010/main" val="403513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 recursive neural </a:t>
            </a:r>
            <a:r>
              <a:rPr lang="en-GB" dirty="0" smtClean="0"/>
              <a:t>network </a:t>
            </a:r>
            <a:r>
              <a:rPr lang="en-GB" dirty="0"/>
              <a:t>is created by applying the same set of weights recursively over a differentiable graph-like structure by traversing the structure in topological order. </a:t>
            </a:r>
            <a:endParaRPr lang="en-GB" dirty="0" smtClean="0"/>
          </a:p>
          <a:p>
            <a:r>
              <a:rPr lang="en-GB" dirty="0" smtClean="0"/>
              <a:t>Such </a:t>
            </a:r>
            <a:r>
              <a:rPr lang="en-GB" dirty="0"/>
              <a:t>networks are typically also trained by the reverse mode of automatic </a:t>
            </a:r>
            <a:r>
              <a:rPr lang="en-GB" dirty="0" smtClean="0"/>
              <a:t>differentiation</a:t>
            </a:r>
            <a:r>
              <a:rPr lang="en-GB" dirty="0" smtClean="0"/>
              <a:t>. They </a:t>
            </a:r>
            <a:r>
              <a:rPr lang="en-GB" dirty="0"/>
              <a:t>can process distributed representations of structure, such as logical terms. </a:t>
            </a:r>
            <a:endParaRPr lang="en-GB" dirty="0" smtClean="0"/>
          </a:p>
          <a:p>
            <a:r>
              <a:rPr lang="en-GB" dirty="0" smtClean="0"/>
              <a:t>This essentially means that the neural network changes in order to adapt to the input and this change is carried over to the next stage.</a:t>
            </a:r>
          </a:p>
          <a:p>
            <a:r>
              <a:rPr lang="en-GB" dirty="0" smtClean="0"/>
              <a:t>This is accomplished using </a:t>
            </a:r>
            <a:r>
              <a:rPr lang="en-GB" dirty="0"/>
              <a:t>Long Short-Term Memory (LSTM) </a:t>
            </a:r>
            <a:r>
              <a:rPr lang="en-GB" dirty="0" smtClean="0"/>
              <a:t>cells, which makes use of weighted gates to decide what information to remember and what to forget.</a:t>
            </a:r>
          </a:p>
        </p:txBody>
      </p:sp>
    </p:spTree>
    <p:extLst>
      <p:ext uri="{BB962C8B-B14F-4D97-AF65-F5344CB8AC3E}">
        <p14:creationId xmlns:p14="http://schemas.microsoft.com/office/powerpoint/2010/main" val="140091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recurrent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21" y="2666999"/>
            <a:ext cx="10221302" cy="26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650" y="2334846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Arial Black" panose="020B0A04020102020204" pitchFamily="34" charset="0"/>
              </a:rPr>
              <a:t>THANK YOU</a:t>
            </a:r>
            <a:endParaRPr lang="en-US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4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06AB-5B88-4A49-AAC8-8652070A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8C96-F078-422F-B3AD-26C1BB18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Creating music is considered as a creative task. </a:t>
            </a:r>
          </a:p>
          <a:p>
            <a:r>
              <a:rPr lang="en-US" sz="3600" dirty="0"/>
              <a:t>Getting a machine to do recreate this process is vital step in moving towards complete AI</a:t>
            </a:r>
          </a:p>
          <a:p>
            <a:r>
              <a:rPr lang="en-US" sz="3600" dirty="0"/>
              <a:t>Representing creativity and intuition in a machine is like to overcoming a great obstacle</a:t>
            </a:r>
          </a:p>
        </p:txBody>
      </p:sp>
    </p:spTree>
    <p:extLst>
      <p:ext uri="{BB962C8B-B14F-4D97-AF65-F5344CB8AC3E}">
        <p14:creationId xmlns:p14="http://schemas.microsoft.com/office/powerpoint/2010/main" val="169243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B045-CD46-467C-B94E-2B736A32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–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A2CA-BF22-4FA9-BA30-4B9C75F8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project is divided to 3 major phases:</a:t>
            </a:r>
          </a:p>
          <a:p>
            <a:pPr lvl="1"/>
            <a:r>
              <a:rPr lang="en-US" sz="2800" dirty="0"/>
              <a:t>Preprocessing phase</a:t>
            </a:r>
          </a:p>
          <a:p>
            <a:pPr lvl="1"/>
            <a:r>
              <a:rPr lang="en-US" sz="2800" dirty="0"/>
              <a:t>Training phase</a:t>
            </a:r>
          </a:p>
          <a:p>
            <a:pPr lvl="1"/>
            <a:r>
              <a:rPr lang="en-US" sz="2800" dirty="0"/>
              <a:t>Generation phase</a:t>
            </a:r>
          </a:p>
        </p:txBody>
      </p:sp>
    </p:spTree>
    <p:extLst>
      <p:ext uri="{BB962C8B-B14F-4D97-AF65-F5344CB8AC3E}">
        <p14:creationId xmlns:p14="http://schemas.microsoft.com/office/powerpoint/2010/main" val="281877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D4EED7-5AF7-4B54-967C-5E8652E682CD}"/>
              </a:ext>
            </a:extLst>
          </p:cNvPr>
          <p:cNvSpPr/>
          <p:nvPr/>
        </p:nvSpPr>
        <p:spPr>
          <a:xfrm>
            <a:off x="4348264" y="1011678"/>
            <a:ext cx="2373549" cy="103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A34BE3-E994-4567-8E7D-1A3B399646FE}"/>
              </a:ext>
            </a:extLst>
          </p:cNvPr>
          <p:cNvSpPr/>
          <p:nvPr/>
        </p:nvSpPr>
        <p:spPr>
          <a:xfrm>
            <a:off x="4348264" y="3005846"/>
            <a:ext cx="2373549" cy="103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Phase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22BA81-1920-4330-ACEE-D07D90195B29}"/>
              </a:ext>
            </a:extLst>
          </p:cNvPr>
          <p:cNvSpPr/>
          <p:nvPr/>
        </p:nvSpPr>
        <p:spPr>
          <a:xfrm>
            <a:off x="4348264" y="4970833"/>
            <a:ext cx="2373549" cy="103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Generating Phase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07BA4D-8A44-430A-951E-407ED73B8F33}"/>
              </a:ext>
            </a:extLst>
          </p:cNvPr>
          <p:cNvCxnSpPr>
            <a:cxnSpLocks/>
          </p:cNvCxnSpPr>
          <p:nvPr/>
        </p:nvCxnSpPr>
        <p:spPr>
          <a:xfrm>
            <a:off x="6709113" y="1527244"/>
            <a:ext cx="12700" cy="1994168"/>
          </a:xfrm>
          <a:prstGeom prst="bentConnector3">
            <a:avLst>
              <a:gd name="adj1" fmla="val 532340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0C3018-26BC-48C2-A908-F2686D733C11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4348264" y="3521411"/>
            <a:ext cx="12700" cy="1964987"/>
          </a:xfrm>
          <a:prstGeom prst="bentConnector3">
            <a:avLst>
              <a:gd name="adj1" fmla="val 677872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320BAB-9A20-48FD-8FAA-212473922FED}"/>
              </a:ext>
            </a:extLst>
          </p:cNvPr>
          <p:cNvSpPr txBox="1"/>
          <p:nvPr/>
        </p:nvSpPr>
        <p:spPr>
          <a:xfrm>
            <a:off x="7548664" y="2266545"/>
            <a:ext cx="19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State Matrix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8D487F-ED82-405A-9F9F-62EBD9B2DFFE}"/>
              </a:ext>
            </a:extLst>
          </p:cNvPr>
          <p:cNvSpPr txBox="1"/>
          <p:nvPr/>
        </p:nvSpPr>
        <p:spPr>
          <a:xfrm>
            <a:off x="1653702" y="4134255"/>
            <a:ext cx="174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Auto Encoder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9481EE-2A74-4DEF-AEC8-62ED6B35B0E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1813" y="5486399"/>
            <a:ext cx="982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8DDF0DE-69BE-4EF6-91BB-5666B51E6657}"/>
              </a:ext>
            </a:extLst>
          </p:cNvPr>
          <p:cNvSpPr txBox="1"/>
          <p:nvPr/>
        </p:nvSpPr>
        <p:spPr>
          <a:xfrm>
            <a:off x="7704306" y="5184843"/>
            <a:ext cx="222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Music (MIDI)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AD28FB-C261-4CA8-91EC-70AB52D55B7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82502" y="1527244"/>
            <a:ext cx="86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C46006-332F-4D57-99F2-A24EBB3814B5}"/>
              </a:ext>
            </a:extLst>
          </p:cNvPr>
          <p:cNvSpPr txBox="1"/>
          <p:nvPr/>
        </p:nvSpPr>
        <p:spPr>
          <a:xfrm>
            <a:off x="2081718" y="1065579"/>
            <a:ext cx="1634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consisting of MIDI file</a:t>
            </a:r>
          </a:p>
        </p:txBody>
      </p:sp>
    </p:spTree>
    <p:extLst>
      <p:ext uri="{BB962C8B-B14F-4D97-AF65-F5344CB8AC3E}">
        <p14:creationId xmlns:p14="http://schemas.microsoft.com/office/powerpoint/2010/main" val="257648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1A94-65F3-457D-A8FC-963918E8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877"/>
            <a:ext cx="10018713" cy="1752599"/>
          </a:xfrm>
        </p:spPr>
        <p:txBody>
          <a:bodyPr/>
          <a:lstStyle/>
          <a:p>
            <a:r>
              <a:rPr lang="en-US" dirty="0"/>
              <a:t>MIDI-Musical Instrument Digital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B6CB-EEC3-4417-9526-0E0D24DD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6077"/>
            <a:ext cx="10018713" cy="439690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MIDI is a communication protocol that allows a wide verity of instruments, computers and related devices to connect an communicate with each other.</a:t>
            </a:r>
          </a:p>
          <a:p>
            <a:r>
              <a:rPr lang="en-US" sz="2800" dirty="0"/>
              <a:t>MIDI files are small in size and can be processed faster with less overhead.</a:t>
            </a:r>
          </a:p>
          <a:p>
            <a:r>
              <a:rPr lang="en-US" sz="2800" dirty="0"/>
              <a:t>It consist of 8 bit words and 16 channels.</a:t>
            </a:r>
          </a:p>
          <a:p>
            <a:r>
              <a:rPr lang="en-US" sz="2800" dirty="0"/>
              <a:t>MIDI message is an instruction that controls certain output aspect.</a:t>
            </a:r>
          </a:p>
          <a:p>
            <a:r>
              <a:rPr lang="en-US" sz="2800" dirty="0"/>
              <a:t>One status byte followed by 2 data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6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5CC0-FCA3-4FA6-BBF9-7789C5BD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2687"/>
            <a:ext cx="10018713" cy="933854"/>
          </a:xfrm>
        </p:spPr>
        <p:txBody>
          <a:bodyPr/>
          <a:lstStyle/>
          <a:p>
            <a:r>
              <a:rPr lang="en-US" dirty="0"/>
              <a:t>Processing with python-midi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EB9C22-BB00-4592-B42D-0E0C09F85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880" b="40118"/>
          <a:stretch/>
        </p:blipFill>
        <p:spPr>
          <a:xfrm>
            <a:off x="1620607" y="1016540"/>
            <a:ext cx="10256990" cy="5758774"/>
          </a:xfrm>
        </p:spPr>
      </p:pic>
    </p:spTree>
    <p:extLst>
      <p:ext uri="{BB962C8B-B14F-4D97-AF65-F5344CB8AC3E}">
        <p14:creationId xmlns:p14="http://schemas.microsoft.com/office/powerpoint/2010/main" val="233111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F50A-86A3-45A5-A553-7BC1354B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RBM-Restricted Boltzmann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E012-6F74-4755-98C9-8ED10D98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is a generative stochastic artificial neural network that can learn a probability distribution over its set of input</a:t>
            </a:r>
          </a:p>
          <a:p>
            <a:r>
              <a:rPr lang="en-US" dirty="0"/>
              <a:t>As their name implies, RBMs are a variant of Boltzmann machines, with the restriction that their neurons must form a bipartite graph: a pair of nodes from each of the two groups of units (commonly referred to as the "visible" and "hidden" units respectively) may have a symmetric connection between them; and there are no connections between nodes within a group. By contrast, "unrestricted" Boltzmann machines may have connections between hidden units. This restriction allows for more efficient training algorithms than are available for the general class of Boltzmann machines, in particular the gradient-based </a:t>
            </a:r>
            <a:r>
              <a:rPr lang="en-US" b="1" dirty="0"/>
              <a:t>contrastive divergence </a:t>
            </a:r>
            <a:r>
              <a:rPr lang="en-US" dirty="0"/>
              <a:t>algorithm.</a:t>
            </a:r>
          </a:p>
        </p:txBody>
      </p:sp>
    </p:spTree>
    <p:extLst>
      <p:ext uri="{BB962C8B-B14F-4D97-AF65-F5344CB8AC3E}">
        <p14:creationId xmlns:p14="http://schemas.microsoft.com/office/powerpoint/2010/main" val="96671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427-DF4F-497C-893D-CAC0DFFC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BM Example">
            <a:extLst>
              <a:ext uri="{FF2B5EF4-FFF2-40B4-BE49-F238E27FC236}">
                <a16:creationId xmlns:a16="http://schemas.microsoft.com/office/drawing/2014/main" id="{BE4949FE-6501-401E-8F3F-CE8C2AD171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86" y="1016540"/>
            <a:ext cx="9877228" cy="435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5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4D09-02EA-4B43-AD96-215BF32C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11677"/>
            <a:ext cx="10018713" cy="4779523"/>
          </a:xfrm>
        </p:spPr>
        <p:txBody>
          <a:bodyPr>
            <a:normAutofit/>
          </a:bodyPr>
          <a:lstStyle/>
          <a:p>
            <a:r>
              <a:rPr lang="en-US" dirty="0"/>
              <a:t>Restricted Boltzmann machines can also be used in deep learning networks. In particular, deep belief networks can be formed by "stacking" RBMs and optionally fine-tuning the resulting deep network with gradient descent and backpropagation.</a:t>
            </a:r>
          </a:p>
          <a:p>
            <a:r>
              <a:rPr lang="en-US" dirty="0"/>
              <a:t>RBMs have found applications in dimensionality reduction, classification, collaborative filtering, feature learning and topic modelling. They can be trained in either supervised or unsupervised ways, depending on the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6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1696</TotalTime>
  <Words>428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Corbel</vt:lpstr>
      <vt:lpstr>Parallax</vt:lpstr>
      <vt:lpstr>Dynamic Music Generation with Deep Learning</vt:lpstr>
      <vt:lpstr>Introduction</vt:lpstr>
      <vt:lpstr>Our project – An Overview</vt:lpstr>
      <vt:lpstr>PowerPoint Presentation</vt:lpstr>
      <vt:lpstr>MIDI-Musical Instrument Digital Interface</vt:lpstr>
      <vt:lpstr>Processing with python-midi module</vt:lpstr>
      <vt:lpstr>RBM-Restricted Boltzmann Machine</vt:lpstr>
      <vt:lpstr>PowerPoint Presentation</vt:lpstr>
      <vt:lpstr>PowerPoint Presentation</vt:lpstr>
      <vt:lpstr>Implementation road map</vt:lpstr>
      <vt:lpstr>AutoEncoder</vt:lpstr>
      <vt:lpstr>PowerPoint Presentation</vt:lpstr>
      <vt:lpstr>Recurrent Neural Networks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Priyath Saji</dc:creator>
  <cp:lastModifiedBy>Silesh Chandran</cp:lastModifiedBy>
  <cp:revision>16</cp:revision>
  <dcterms:created xsi:type="dcterms:W3CDTF">2018-01-22T10:10:20Z</dcterms:created>
  <dcterms:modified xsi:type="dcterms:W3CDTF">2018-01-25T07:59:22Z</dcterms:modified>
</cp:coreProperties>
</file>