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4" r:id="rId8"/>
    <p:sldId id="265" r:id="rId9"/>
    <p:sldId id="266" r:id="rId10"/>
    <p:sldId id="267" r:id="rId11"/>
    <p:sldId id="270" r:id="rId12"/>
    <p:sldId id="271" r:id="rId13"/>
    <p:sldId id="273" r:id="rId14"/>
    <p:sldId id="272"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C43D00-8007-45C1-A07F-065E6E359B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53429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43D00-8007-45C1-A07F-065E6E359B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181647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43D00-8007-45C1-A07F-065E6E359B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3307990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pPr lvl="0"/>
            <a:r>
              <a:rPr lang="en-US"/>
              <a:t>Click to edit Master text styles</a:t>
            </a: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91F7221-17D3-4621-AA7C-9615330DDECE}" type="slidenum">
              <a:rPr lang="en-US" smtClean="0"/>
              <a:t>‹#›</a:t>
            </a:fld>
            <a:endParaRPr lang="en-US"/>
          </a:p>
        </p:txBody>
      </p:sp>
    </p:spTree>
    <p:extLst>
      <p:ext uri="{BB962C8B-B14F-4D97-AF65-F5344CB8AC3E}">
        <p14:creationId xmlns:p14="http://schemas.microsoft.com/office/powerpoint/2010/main" val="71945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43D00-8007-45C1-A07F-065E6E359B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183320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43D00-8007-45C1-A07F-065E6E359B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3864239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C43D00-8007-45C1-A07F-065E6E359B72}"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113781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C43D00-8007-45C1-A07F-065E6E359B72}"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343132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C43D00-8007-45C1-A07F-065E6E359B72}"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63646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43D00-8007-45C1-A07F-065E6E359B72}"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67784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C43D00-8007-45C1-A07F-065E6E359B72}"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109467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C43D00-8007-45C1-A07F-065E6E359B72}"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FC0A-9EAA-4724-8D40-ED6117B51C57}" type="slidenum">
              <a:rPr lang="en-US" smtClean="0"/>
              <a:t>‹#›</a:t>
            </a:fld>
            <a:endParaRPr lang="en-US"/>
          </a:p>
        </p:txBody>
      </p:sp>
    </p:spTree>
    <p:extLst>
      <p:ext uri="{BB962C8B-B14F-4D97-AF65-F5344CB8AC3E}">
        <p14:creationId xmlns:p14="http://schemas.microsoft.com/office/powerpoint/2010/main" val="52549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43D00-8007-45C1-A07F-065E6E359B72}"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3FC0A-9EAA-4724-8D40-ED6117B51C57}" type="slidenum">
              <a:rPr lang="en-US" smtClean="0"/>
              <a:t>‹#›</a:t>
            </a:fld>
            <a:endParaRPr lang="en-US"/>
          </a:p>
        </p:txBody>
      </p:sp>
    </p:spTree>
    <p:extLst>
      <p:ext uri="{BB962C8B-B14F-4D97-AF65-F5344CB8AC3E}">
        <p14:creationId xmlns:p14="http://schemas.microsoft.com/office/powerpoint/2010/main" val="794662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F1FE9025-031A-4CDF-B170-5DE968127D0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6" name="Rectangle 5">
            <a:extLst>
              <a:ext uri="{FF2B5EF4-FFF2-40B4-BE49-F238E27FC236}">
                <a16:creationId xmlns:a16="http://schemas.microsoft.com/office/drawing/2014/main" id="{66DC7EB1-9E87-48A0-B62B-1F7538922DD7}"/>
              </a:ext>
            </a:extLst>
          </p:cNvPr>
          <p:cNvSpPr/>
          <p:nvPr/>
        </p:nvSpPr>
        <p:spPr>
          <a:xfrm>
            <a:off x="5733681" y="2203373"/>
            <a:ext cx="4164921" cy="2528749"/>
          </a:xfrm>
          <a:prstGeom prst="rect">
            <a:avLst/>
          </a:prstGeom>
          <a:solidFill>
            <a:srgbClr val="40404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500469C-B168-4E39-AFD1-FC7336EA9255}"/>
              </a:ext>
            </a:extLst>
          </p:cNvPr>
          <p:cNvSpPr>
            <a:spLocks noGrp="1"/>
          </p:cNvSpPr>
          <p:nvPr>
            <p:ph type="ctrTitle"/>
          </p:nvPr>
        </p:nvSpPr>
        <p:spPr>
          <a:xfrm>
            <a:off x="5871412" y="2327523"/>
            <a:ext cx="3880474" cy="2299767"/>
          </a:xfrm>
          <a:ln w="19050">
            <a:solidFill>
              <a:schemeClr val="bg1"/>
            </a:solidFill>
          </a:ln>
        </p:spPr>
        <p:txBody>
          <a:bodyPr anchor="ctr">
            <a:noAutofit/>
          </a:bodyPr>
          <a:lstStyle/>
          <a:p>
            <a:r>
              <a:rPr lang="en-US" sz="2300" dirty="0">
                <a:solidFill>
                  <a:schemeClr val="bg1"/>
                </a:solidFill>
                <a:latin typeface="+mn-lt"/>
              </a:rPr>
              <a:t>Machine Learning Final Project</a:t>
            </a:r>
            <a:br>
              <a:rPr lang="en-US" sz="2300" dirty="0">
                <a:solidFill>
                  <a:schemeClr val="bg1"/>
                </a:solidFill>
                <a:latin typeface="+mn-lt"/>
              </a:rPr>
            </a:br>
            <a:r>
              <a:rPr lang="en-US" sz="2300" b="0" i="0" dirty="0">
                <a:solidFill>
                  <a:schemeClr val="bg1"/>
                </a:solidFill>
                <a:effectLst/>
                <a:latin typeface="+mn-lt"/>
              </a:rPr>
              <a:t>PTB Diagnostic ECG Database</a:t>
            </a:r>
            <a:br>
              <a:rPr lang="en-US" sz="2300" b="0" i="0" dirty="0">
                <a:solidFill>
                  <a:schemeClr val="bg1"/>
                </a:solidFill>
                <a:effectLst/>
                <a:latin typeface="+mn-lt"/>
              </a:rPr>
            </a:br>
            <a:br>
              <a:rPr lang="en-US" sz="2000" b="0" i="0" dirty="0">
                <a:solidFill>
                  <a:schemeClr val="bg1"/>
                </a:solidFill>
                <a:effectLst/>
                <a:latin typeface="+mn-lt"/>
              </a:rPr>
            </a:br>
            <a:br>
              <a:rPr lang="en-US" sz="800" b="0" i="0" dirty="0">
                <a:solidFill>
                  <a:schemeClr val="bg1"/>
                </a:solidFill>
                <a:effectLst/>
                <a:latin typeface="+mn-lt"/>
              </a:rPr>
            </a:br>
            <a:endParaRPr lang="en-US" sz="2000" dirty="0">
              <a:solidFill>
                <a:schemeClr val="bg1"/>
              </a:solidFill>
              <a:latin typeface="+mn-lt"/>
            </a:endParaRPr>
          </a:p>
        </p:txBody>
      </p:sp>
      <p:sp>
        <p:nvSpPr>
          <p:cNvPr id="11" name="Slide Number Placeholder 10">
            <a:extLst>
              <a:ext uri="{FF2B5EF4-FFF2-40B4-BE49-F238E27FC236}">
                <a16:creationId xmlns:a16="http://schemas.microsoft.com/office/drawing/2014/main" id="{C8EBF805-C4BB-4D94-8D7D-06341DDBE108}"/>
              </a:ext>
            </a:extLst>
          </p:cNvPr>
          <p:cNvSpPr>
            <a:spLocks noGrp="1"/>
          </p:cNvSpPr>
          <p:nvPr>
            <p:ph type="sldNum" sz="quarter" idx="12"/>
          </p:nvPr>
        </p:nvSpPr>
        <p:spPr/>
        <p:txBody>
          <a:bodyPr/>
          <a:lstStyle/>
          <a:p>
            <a:fld id="{A91F7221-17D3-4621-AA7C-9615330DDECE}" type="slidenum">
              <a:rPr lang="en-US" smtClean="0"/>
              <a:t>1</a:t>
            </a:fld>
            <a:endParaRPr lang="en-US" dirty="0"/>
          </a:p>
        </p:txBody>
      </p:sp>
      <p:sp>
        <p:nvSpPr>
          <p:cNvPr id="12" name="TextBox 11">
            <a:extLst>
              <a:ext uri="{FF2B5EF4-FFF2-40B4-BE49-F238E27FC236}">
                <a16:creationId xmlns:a16="http://schemas.microsoft.com/office/drawing/2014/main" id="{D9204D54-2F36-4B1D-A4DF-C018D0823246}"/>
              </a:ext>
            </a:extLst>
          </p:cNvPr>
          <p:cNvSpPr txBox="1"/>
          <p:nvPr/>
        </p:nvSpPr>
        <p:spPr>
          <a:xfrm>
            <a:off x="6136728" y="3553890"/>
            <a:ext cx="3349841" cy="830997"/>
          </a:xfrm>
          <a:prstGeom prst="rect">
            <a:avLst/>
          </a:prstGeom>
          <a:noFill/>
        </p:spPr>
        <p:txBody>
          <a:bodyPr wrap="square" rtlCol="0">
            <a:spAutoFit/>
          </a:bodyPr>
          <a:lstStyle/>
          <a:p>
            <a:pPr algn="ctr"/>
            <a:r>
              <a:rPr lang="en-US" sz="1200" dirty="0">
                <a:solidFill>
                  <a:schemeClr val="bg1"/>
                </a:solidFill>
              </a:rPr>
              <a:t>Ali babaloo</a:t>
            </a:r>
          </a:p>
          <a:p>
            <a:pPr algn="ctr"/>
            <a:r>
              <a:rPr lang="en-US" sz="1200" dirty="0" err="1">
                <a:solidFill>
                  <a:schemeClr val="bg1"/>
                </a:solidFill>
              </a:rPr>
              <a:t>Pouya</a:t>
            </a:r>
            <a:r>
              <a:rPr lang="en-US" sz="1200" dirty="0">
                <a:solidFill>
                  <a:schemeClr val="bg1"/>
                </a:solidFill>
              </a:rPr>
              <a:t> </a:t>
            </a:r>
            <a:r>
              <a:rPr lang="en-US" sz="1200" dirty="0" err="1">
                <a:solidFill>
                  <a:schemeClr val="bg1"/>
                </a:solidFill>
              </a:rPr>
              <a:t>sharifi</a:t>
            </a:r>
            <a:endParaRPr lang="en-US" sz="1200" dirty="0">
              <a:solidFill>
                <a:schemeClr val="bg1"/>
              </a:solidFill>
            </a:endParaRPr>
          </a:p>
          <a:p>
            <a:pPr algn="ctr"/>
            <a:r>
              <a:rPr lang="en-US" sz="1200" dirty="0" err="1">
                <a:solidFill>
                  <a:schemeClr val="bg1"/>
                </a:solidFill>
              </a:rPr>
              <a:t>Amirkabir</a:t>
            </a:r>
            <a:r>
              <a:rPr lang="en-US" sz="1200" dirty="0">
                <a:solidFill>
                  <a:schemeClr val="bg1"/>
                </a:solidFill>
              </a:rPr>
              <a:t> University of Technology</a:t>
            </a:r>
          </a:p>
          <a:p>
            <a:pPr algn="ctr"/>
            <a:r>
              <a:rPr lang="en-US" sz="1200" dirty="0">
                <a:solidFill>
                  <a:schemeClr val="bg1"/>
                </a:solidFill>
              </a:rPr>
              <a:t>winter 2023</a:t>
            </a:r>
          </a:p>
        </p:txBody>
      </p:sp>
    </p:spTree>
    <p:extLst>
      <p:ext uri="{BB962C8B-B14F-4D97-AF65-F5344CB8AC3E}">
        <p14:creationId xmlns:p14="http://schemas.microsoft.com/office/powerpoint/2010/main" val="336799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383" y="586242"/>
            <a:ext cx="5913971" cy="1448110"/>
          </a:xfrm>
        </p:spPr>
        <p:txBody>
          <a:bodyPr/>
          <a:lstStyle/>
          <a:p>
            <a:r>
              <a:rPr lang="en-US" dirty="0">
                <a:solidFill>
                  <a:srgbClr val="7030A0"/>
                </a:solidFill>
              </a:rPr>
              <a:t>Architecture of </a:t>
            </a:r>
            <a:r>
              <a:rPr lang="en-US" dirty="0" err="1">
                <a:solidFill>
                  <a:srgbClr val="7030A0"/>
                </a:solidFill>
              </a:rPr>
              <a:t>ResNet</a:t>
            </a:r>
            <a:r>
              <a:rPr lang="en-US" dirty="0">
                <a:solidFill>
                  <a:srgbClr val="7030A0"/>
                </a:solidFill>
              </a:rPr>
              <a:t> Deep Learning Model</a:t>
            </a:r>
          </a:p>
        </p:txBody>
      </p:sp>
      <p:sp>
        <p:nvSpPr>
          <p:cNvPr id="3" name="Text Placeholder 2"/>
          <p:cNvSpPr>
            <a:spLocks noGrp="1"/>
          </p:cNvSpPr>
          <p:nvPr>
            <p:ph type="body" idx="1"/>
          </p:nvPr>
        </p:nvSpPr>
        <p:spPr>
          <a:xfrm>
            <a:off x="268491" y="2034352"/>
            <a:ext cx="6514863" cy="3685313"/>
          </a:xfrm>
        </p:spPr>
        <p:txBody>
          <a:bodyPr/>
          <a:lstStyle/>
          <a:p>
            <a:pPr>
              <a:buClr>
                <a:srgbClr val="7030A0"/>
              </a:buClr>
              <a:buFont typeface="Arial" panose="020B0604020202020204" pitchFamily="34" charset="0"/>
              <a:buChar char="•"/>
            </a:pPr>
            <a:r>
              <a:rPr lang="en-US" sz="1800" dirty="0">
                <a:solidFill>
                  <a:srgbClr val="7030A0"/>
                </a:solidFill>
              </a:rPr>
              <a:t>To solve vanishing gradient, </a:t>
            </a:r>
            <a:r>
              <a:rPr lang="en-US" sz="1800" dirty="0" err="1">
                <a:solidFill>
                  <a:srgbClr val="7030A0"/>
                </a:solidFill>
              </a:rPr>
              <a:t>ResNet</a:t>
            </a:r>
            <a:r>
              <a:rPr lang="en-US" sz="1800" dirty="0">
                <a:solidFill>
                  <a:srgbClr val="7030A0"/>
                </a:solidFill>
              </a:rPr>
              <a:t> has an architecture that uses skip connections to enable the network to train deeper and faster.</a:t>
            </a:r>
          </a:p>
          <a:p>
            <a:pPr>
              <a:buClr>
                <a:srgbClr val="7030A0"/>
              </a:buClr>
              <a:buFont typeface="Arial" panose="020B0604020202020204" pitchFamily="34" charset="0"/>
              <a:buChar char="•"/>
            </a:pPr>
            <a:r>
              <a:rPr lang="en-US" sz="1800" dirty="0">
                <a:solidFill>
                  <a:srgbClr val="7030A0"/>
                </a:solidFill>
              </a:rPr>
              <a:t>It consists of a series of building blocks, each containing multiple layers and a shortcut connection to the layer preceding it.</a:t>
            </a:r>
          </a:p>
          <a:p>
            <a:pPr fontAlgn="base">
              <a:buClr>
                <a:srgbClr val="7030A0"/>
              </a:buClr>
              <a:buFont typeface="Arial" panose="020B0604020202020204" pitchFamily="34" charset="0"/>
              <a:buChar char="•"/>
            </a:pPr>
            <a:r>
              <a:rPr lang="en-US" sz="1800" dirty="0">
                <a:solidFill>
                  <a:srgbClr val="7030A0"/>
                </a:solidFill>
              </a:rPr>
              <a:t>The skip connections in </a:t>
            </a:r>
            <a:r>
              <a:rPr lang="en-US" sz="1800" dirty="0" err="1">
                <a:solidFill>
                  <a:srgbClr val="7030A0"/>
                </a:solidFill>
              </a:rPr>
              <a:t>ResNet</a:t>
            </a:r>
            <a:r>
              <a:rPr lang="en-US" sz="1800" dirty="0">
                <a:solidFill>
                  <a:srgbClr val="7030A0"/>
                </a:solidFill>
              </a:rPr>
              <a:t> solve the problem of vanishing gradient in deep neural networks by allowing this alternate shortcut path for the gradient to flow through</a:t>
            </a:r>
          </a:p>
          <a:p>
            <a:pPr>
              <a:buClr>
                <a:srgbClr val="7030A0"/>
              </a:buClr>
              <a:buFont typeface="Arial" panose="020B0604020202020204" pitchFamily="34" charset="0"/>
              <a:buChar char="•"/>
            </a:pPr>
            <a:endParaRPr lang="en-US" sz="1800" dirty="0">
              <a:solidFill>
                <a:srgbClr val="7030A0"/>
              </a:solidFill>
            </a:endParaRPr>
          </a:p>
          <a:p>
            <a:pPr>
              <a:buClr>
                <a:srgbClr val="7030A0"/>
              </a:buClr>
              <a:buFont typeface="Arial" panose="020B0604020202020204" pitchFamily="34" charset="0"/>
              <a:buChar char="•"/>
            </a:pPr>
            <a:endParaRPr lang="en-US" sz="1800" dirty="0">
              <a:solidFill>
                <a:srgbClr val="7030A0"/>
              </a:solidFill>
            </a:endParaRPr>
          </a:p>
          <a:p>
            <a:pPr>
              <a:buClr>
                <a:srgbClr val="7030A0"/>
              </a:buClr>
              <a:buFont typeface="Arial" panose="020B0604020202020204" pitchFamily="34" charset="0"/>
              <a:buChar char="•"/>
            </a:pPr>
            <a:endParaRPr lang="en-US" sz="1400" dirty="0">
              <a:solidFill>
                <a:srgbClr val="7030A0"/>
              </a:solidFill>
            </a:endParaRPr>
          </a:p>
        </p:txBody>
      </p:sp>
      <p:pic>
        <p:nvPicPr>
          <p:cNvPr id="7" name="Picture 6" descr="Diagram&#10;&#10;Description automatically generated">
            <a:extLst>
              <a:ext uri="{FF2B5EF4-FFF2-40B4-BE49-F238E27FC236}">
                <a16:creationId xmlns:a16="http://schemas.microsoft.com/office/drawing/2014/main" id="{77011A30-696D-F737-6DC0-A60AD27A6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353" y="718342"/>
            <a:ext cx="5140155" cy="5001323"/>
          </a:xfrm>
          <a:prstGeom prst="rect">
            <a:avLst/>
          </a:prstGeom>
        </p:spPr>
      </p:pic>
    </p:spTree>
    <p:extLst>
      <p:ext uri="{BB962C8B-B14F-4D97-AF65-F5344CB8AC3E}">
        <p14:creationId xmlns:p14="http://schemas.microsoft.com/office/powerpoint/2010/main" val="406999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92AE7F-DA5D-8CE8-22B2-ED89C502342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spcBef>
                <a:spcPct val="0"/>
              </a:spcBef>
            </a:pPr>
            <a:r>
              <a:rPr lang="en-US" sz="6600" dirty="0">
                <a:solidFill>
                  <a:srgbClr val="7030A0"/>
                </a:solidFill>
              </a:rPr>
              <a:t>Results</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10;&#10;Description automatically generated">
            <a:extLst>
              <a:ext uri="{FF2B5EF4-FFF2-40B4-BE49-F238E27FC236}">
                <a16:creationId xmlns:a16="http://schemas.microsoft.com/office/drawing/2014/main" id="{2D0E5B3F-4AED-170E-8BA8-573DF6848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41" y="2642616"/>
            <a:ext cx="5084413" cy="3605784"/>
          </a:xfrm>
          <a:prstGeom prst="rect">
            <a:avLst/>
          </a:prstGeom>
        </p:spPr>
      </p:pic>
      <p:pic>
        <p:nvPicPr>
          <p:cNvPr id="10" name="Picture 9" descr="Chart, line chart&#10;&#10;Description automatically generated">
            <a:extLst>
              <a:ext uri="{FF2B5EF4-FFF2-40B4-BE49-F238E27FC236}">
                <a16:creationId xmlns:a16="http://schemas.microsoft.com/office/drawing/2014/main" id="{E538CB8F-A67B-C55B-C81E-D92C103FC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290" y="2642616"/>
            <a:ext cx="5162827" cy="3605784"/>
          </a:xfrm>
          <a:prstGeom prst="rect">
            <a:avLst/>
          </a:prstGeom>
        </p:spPr>
      </p:pic>
    </p:spTree>
    <p:extLst>
      <p:ext uri="{BB962C8B-B14F-4D97-AF65-F5344CB8AC3E}">
        <p14:creationId xmlns:p14="http://schemas.microsoft.com/office/powerpoint/2010/main" val="136664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D5BF27-8D93-B9B9-7DAF-5E3E2DA87DC4}"/>
              </a:ext>
            </a:extLst>
          </p:cNvPr>
          <p:cNvSpPr txBox="1"/>
          <p:nvPr/>
        </p:nvSpPr>
        <p:spPr>
          <a:xfrm>
            <a:off x="821094" y="279917"/>
            <a:ext cx="4012163" cy="584775"/>
          </a:xfrm>
          <a:prstGeom prst="rect">
            <a:avLst/>
          </a:prstGeom>
          <a:noFill/>
        </p:spPr>
        <p:txBody>
          <a:bodyPr wrap="square" rtlCol="0" anchor="t">
            <a:spAutoFit/>
          </a:bodyPr>
          <a:lstStyle/>
          <a:p>
            <a:r>
              <a:rPr lang="en-US" sz="3200" dirty="0" err="1">
                <a:solidFill>
                  <a:srgbClr val="7030A0"/>
                </a:solidFill>
              </a:rPr>
              <a:t>EfficientNet</a:t>
            </a:r>
            <a:r>
              <a:rPr lang="en-US" sz="3200" dirty="0">
                <a:solidFill>
                  <a:srgbClr val="7030A0"/>
                </a:solidFill>
              </a:rPr>
              <a:t> B7</a:t>
            </a:r>
          </a:p>
        </p:txBody>
      </p:sp>
      <p:pic>
        <p:nvPicPr>
          <p:cNvPr id="7" name="Picture 6">
            <a:extLst>
              <a:ext uri="{FF2B5EF4-FFF2-40B4-BE49-F238E27FC236}">
                <a16:creationId xmlns:a16="http://schemas.microsoft.com/office/drawing/2014/main" id="{37231B45-B62E-FE6D-F46D-337761A9D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498" y="864692"/>
            <a:ext cx="7041502" cy="3837937"/>
          </a:xfrm>
          <a:prstGeom prst="rect">
            <a:avLst/>
          </a:prstGeom>
        </p:spPr>
      </p:pic>
      <p:sp>
        <p:nvSpPr>
          <p:cNvPr id="8" name="TextBox 7">
            <a:extLst>
              <a:ext uri="{FF2B5EF4-FFF2-40B4-BE49-F238E27FC236}">
                <a16:creationId xmlns:a16="http://schemas.microsoft.com/office/drawing/2014/main" id="{767DA738-807C-6EC9-BDCE-D76EB22E61B3}"/>
              </a:ext>
            </a:extLst>
          </p:cNvPr>
          <p:cNvSpPr txBox="1"/>
          <p:nvPr/>
        </p:nvSpPr>
        <p:spPr>
          <a:xfrm>
            <a:off x="559837" y="1129004"/>
            <a:ext cx="4590661" cy="3693319"/>
          </a:xfrm>
          <a:prstGeom prst="rect">
            <a:avLst/>
          </a:prstGeom>
          <a:noFill/>
        </p:spPr>
        <p:txBody>
          <a:bodyPr wrap="square" rtlCol="0">
            <a:spAutoFit/>
          </a:bodyPr>
          <a:lstStyle/>
          <a:p>
            <a:pPr marL="112713" indent="-112713">
              <a:buFont typeface="Arial" panose="020B0604020202020204" pitchFamily="34" charset="0"/>
              <a:buChar char="•"/>
            </a:pPr>
            <a:r>
              <a:rPr lang="en-US" i="0" dirty="0">
                <a:solidFill>
                  <a:srgbClr val="7030A0"/>
                </a:solidFill>
                <a:effectLst/>
              </a:rPr>
              <a:t>Module 1 — This is used as a starting point for the sub-blocks.</a:t>
            </a:r>
          </a:p>
          <a:p>
            <a:pPr marL="112713" indent="-112713">
              <a:buFont typeface="Arial" panose="020B0604020202020204" pitchFamily="34" charset="0"/>
              <a:buChar char="•"/>
            </a:pPr>
            <a:r>
              <a:rPr lang="en-US" i="0" dirty="0">
                <a:solidFill>
                  <a:srgbClr val="7030A0"/>
                </a:solidFill>
                <a:effectLst/>
              </a:rPr>
              <a:t>Module 2 — This is used as a starting point for the first sub-block of all the 7 main blocks except the 1st one.</a:t>
            </a:r>
          </a:p>
          <a:p>
            <a:pPr marL="112713" indent="-112713">
              <a:buFont typeface="Arial" panose="020B0604020202020204" pitchFamily="34" charset="0"/>
              <a:buChar char="•"/>
            </a:pPr>
            <a:r>
              <a:rPr lang="en-US" i="0" dirty="0">
                <a:solidFill>
                  <a:srgbClr val="7030A0"/>
                </a:solidFill>
                <a:effectLst/>
              </a:rPr>
              <a:t>Module 3 — This is connected as a skip connection to all the sub-blocks.</a:t>
            </a:r>
          </a:p>
          <a:p>
            <a:pPr marL="112713" indent="-112713">
              <a:buFont typeface="Arial" panose="020B0604020202020204" pitchFamily="34" charset="0"/>
              <a:buChar char="•"/>
            </a:pPr>
            <a:r>
              <a:rPr lang="en-US" i="0" dirty="0">
                <a:solidFill>
                  <a:srgbClr val="7030A0"/>
                </a:solidFill>
                <a:effectLst/>
              </a:rPr>
              <a:t>Module 4 — This is used for combining the skip connection in the first sub-blocks.</a:t>
            </a:r>
          </a:p>
          <a:p>
            <a:pPr marL="112713" indent="-112713">
              <a:buFont typeface="Arial" panose="020B0604020202020204" pitchFamily="34" charset="0"/>
              <a:buChar char="•"/>
            </a:pPr>
            <a:r>
              <a:rPr lang="en-US" i="0" dirty="0">
                <a:solidFill>
                  <a:srgbClr val="7030A0"/>
                </a:solidFill>
                <a:effectLst/>
              </a:rPr>
              <a:t>Module 5 — Each sub-block is connected to its previous sub-block in a skip connection and they are combined using this module.</a:t>
            </a:r>
          </a:p>
          <a:p>
            <a:pPr marL="112713" indent="-112713"/>
            <a:endParaRPr lang="en-US" dirty="0">
              <a:solidFill>
                <a:srgbClr val="7030A0"/>
              </a:solidFill>
            </a:endParaRPr>
          </a:p>
        </p:txBody>
      </p:sp>
    </p:spTree>
    <p:extLst>
      <p:ext uri="{BB962C8B-B14F-4D97-AF65-F5344CB8AC3E}">
        <p14:creationId xmlns:p14="http://schemas.microsoft.com/office/powerpoint/2010/main" val="397747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2BFC5-F31C-4680-083A-2CD4B7391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14" y="1315564"/>
            <a:ext cx="6183086" cy="4068048"/>
          </a:xfrm>
          <a:prstGeom prst="rect">
            <a:avLst/>
          </a:prstGeom>
        </p:spPr>
      </p:pic>
      <p:sp>
        <p:nvSpPr>
          <p:cNvPr id="6" name="TextBox 5">
            <a:extLst>
              <a:ext uri="{FF2B5EF4-FFF2-40B4-BE49-F238E27FC236}">
                <a16:creationId xmlns:a16="http://schemas.microsoft.com/office/drawing/2014/main" id="{E64B0BAF-9BC6-A6B4-F9CE-2FA1D0AEF48B}"/>
              </a:ext>
            </a:extLst>
          </p:cNvPr>
          <p:cNvSpPr txBox="1"/>
          <p:nvPr/>
        </p:nvSpPr>
        <p:spPr>
          <a:xfrm>
            <a:off x="634481" y="1838079"/>
            <a:ext cx="4702629" cy="2585323"/>
          </a:xfrm>
          <a:prstGeom prst="rect">
            <a:avLst/>
          </a:prstGeom>
          <a:noFill/>
        </p:spPr>
        <p:txBody>
          <a:bodyPr wrap="square" rtlCol="0">
            <a:spAutoFit/>
          </a:bodyPr>
          <a:lstStyle/>
          <a:p>
            <a:pPr algn="l">
              <a:buFont typeface="Arial" panose="020B0604020202020204" pitchFamily="34" charset="0"/>
              <a:buChar char="•"/>
            </a:pPr>
            <a:r>
              <a:rPr lang="en-US" i="0" dirty="0">
                <a:solidFill>
                  <a:srgbClr val="7030A0"/>
                </a:solidFill>
                <a:effectLst/>
              </a:rPr>
              <a:t>Sub-block 1 — This is used only used as the first sub-block in the first block.</a:t>
            </a:r>
          </a:p>
          <a:p>
            <a:pPr algn="l">
              <a:buFont typeface="Arial" panose="020B0604020202020204" pitchFamily="34" charset="0"/>
              <a:buChar char="•"/>
            </a:pPr>
            <a:endParaRPr lang="en-US" i="0" dirty="0">
              <a:solidFill>
                <a:srgbClr val="7030A0"/>
              </a:solidFill>
              <a:effectLst/>
            </a:endParaRPr>
          </a:p>
          <a:p>
            <a:pPr algn="l">
              <a:buFont typeface="Arial" panose="020B0604020202020204" pitchFamily="34" charset="0"/>
              <a:buChar char="•"/>
            </a:pPr>
            <a:r>
              <a:rPr lang="en-US" i="0" dirty="0">
                <a:solidFill>
                  <a:srgbClr val="7030A0"/>
                </a:solidFill>
                <a:effectLst/>
              </a:rPr>
              <a:t>Sub-block 2 — This is used as the first sub-block in all the other blocks.</a:t>
            </a:r>
          </a:p>
          <a:p>
            <a:pPr algn="l">
              <a:buFont typeface="Arial" panose="020B0604020202020204" pitchFamily="34" charset="0"/>
              <a:buChar char="•"/>
            </a:pPr>
            <a:endParaRPr lang="en-US" i="0" dirty="0">
              <a:solidFill>
                <a:srgbClr val="7030A0"/>
              </a:solidFill>
              <a:effectLst/>
            </a:endParaRPr>
          </a:p>
          <a:p>
            <a:pPr algn="l">
              <a:buFont typeface="Arial" panose="020B0604020202020204" pitchFamily="34" charset="0"/>
              <a:buChar char="•"/>
            </a:pPr>
            <a:r>
              <a:rPr lang="en-US" i="0" dirty="0">
                <a:solidFill>
                  <a:srgbClr val="7030A0"/>
                </a:solidFill>
                <a:effectLst/>
              </a:rPr>
              <a:t>Sub-block 3 — This is used for any sub-block except the first one in all the blocks.</a:t>
            </a:r>
          </a:p>
          <a:p>
            <a:endParaRPr lang="en-US" dirty="0">
              <a:solidFill>
                <a:srgbClr val="7030A0"/>
              </a:solidFill>
            </a:endParaRPr>
          </a:p>
        </p:txBody>
      </p:sp>
    </p:spTree>
    <p:extLst>
      <p:ext uri="{BB962C8B-B14F-4D97-AF65-F5344CB8AC3E}">
        <p14:creationId xmlns:p14="http://schemas.microsoft.com/office/powerpoint/2010/main" val="291540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48F0CF-827E-03F0-F194-30C53DB7C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529"/>
            <a:ext cx="12192000" cy="5033554"/>
          </a:xfrm>
          <a:prstGeom prst="rect">
            <a:avLst/>
          </a:prstGeom>
        </p:spPr>
      </p:pic>
      <p:sp>
        <p:nvSpPr>
          <p:cNvPr id="6" name="TextBox 5">
            <a:extLst>
              <a:ext uri="{FF2B5EF4-FFF2-40B4-BE49-F238E27FC236}">
                <a16:creationId xmlns:a16="http://schemas.microsoft.com/office/drawing/2014/main" id="{CC39A5B7-EEF8-AD60-69D2-10158EB248BF}"/>
              </a:ext>
            </a:extLst>
          </p:cNvPr>
          <p:cNvSpPr txBox="1"/>
          <p:nvPr/>
        </p:nvSpPr>
        <p:spPr>
          <a:xfrm>
            <a:off x="821094" y="279917"/>
            <a:ext cx="5645020" cy="584775"/>
          </a:xfrm>
          <a:prstGeom prst="rect">
            <a:avLst/>
          </a:prstGeom>
          <a:noFill/>
        </p:spPr>
        <p:txBody>
          <a:bodyPr wrap="square" rtlCol="0" anchor="t">
            <a:spAutoFit/>
          </a:bodyPr>
          <a:lstStyle/>
          <a:p>
            <a:r>
              <a:rPr lang="en-US" sz="3200" dirty="0" err="1">
                <a:solidFill>
                  <a:srgbClr val="7030A0"/>
                </a:solidFill>
              </a:rPr>
              <a:t>EfficientNet</a:t>
            </a:r>
            <a:r>
              <a:rPr lang="en-US" sz="3200" dirty="0">
                <a:solidFill>
                  <a:srgbClr val="7030A0"/>
                </a:solidFill>
              </a:rPr>
              <a:t> B7 Architecture</a:t>
            </a:r>
          </a:p>
        </p:txBody>
      </p:sp>
    </p:spTree>
    <p:extLst>
      <p:ext uri="{BB962C8B-B14F-4D97-AF65-F5344CB8AC3E}">
        <p14:creationId xmlns:p14="http://schemas.microsoft.com/office/powerpoint/2010/main" val="134691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92AE7F-DA5D-8CE8-22B2-ED89C502342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spcBef>
                <a:spcPct val="0"/>
              </a:spcBef>
            </a:pPr>
            <a:r>
              <a:rPr lang="en-US" sz="6600"/>
              <a:t>Results</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line chart&#10;&#10;Description automatically generated">
            <a:extLst>
              <a:ext uri="{FF2B5EF4-FFF2-40B4-BE49-F238E27FC236}">
                <a16:creationId xmlns:a16="http://schemas.microsoft.com/office/drawing/2014/main" id="{AEFF23EB-27FB-3B6E-126B-D9869D420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00" y="2642616"/>
            <a:ext cx="4944295" cy="3605784"/>
          </a:xfrm>
          <a:prstGeom prst="rect">
            <a:avLst/>
          </a:prstGeom>
        </p:spPr>
      </p:pic>
      <p:pic>
        <p:nvPicPr>
          <p:cNvPr id="2" name="Picture 1" descr="Line chart&#10;&#10;Description automatically generated">
            <a:extLst>
              <a:ext uri="{FF2B5EF4-FFF2-40B4-BE49-F238E27FC236}">
                <a16:creationId xmlns:a16="http://schemas.microsoft.com/office/drawing/2014/main" id="{851EE0C2-E83B-9355-13B5-3056A749E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585" y="2642616"/>
            <a:ext cx="5162237" cy="3605784"/>
          </a:xfrm>
          <a:prstGeom prst="rect">
            <a:avLst/>
          </a:prstGeom>
        </p:spPr>
      </p:pic>
    </p:spTree>
    <p:extLst>
      <p:ext uri="{BB962C8B-B14F-4D97-AF65-F5344CB8AC3E}">
        <p14:creationId xmlns:p14="http://schemas.microsoft.com/office/powerpoint/2010/main" val="224938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D5BF27-8D93-B9B9-7DAF-5E3E2DA87DC4}"/>
              </a:ext>
            </a:extLst>
          </p:cNvPr>
          <p:cNvSpPr txBox="1"/>
          <p:nvPr/>
        </p:nvSpPr>
        <p:spPr>
          <a:xfrm>
            <a:off x="638881" y="457200"/>
            <a:ext cx="10909640" cy="136861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6600" dirty="0">
                <a:solidFill>
                  <a:srgbClr val="7030A0"/>
                </a:solidFill>
                <a:latin typeface="+mj-lt"/>
                <a:ea typeface="+mj-ea"/>
                <a:cs typeface="+mj-cs"/>
              </a:rPr>
              <a:t>Custom VGG results:</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line chart&#10;&#10;Description automatically generated">
            <a:extLst>
              <a:ext uri="{FF2B5EF4-FFF2-40B4-BE49-F238E27FC236}">
                <a16:creationId xmlns:a16="http://schemas.microsoft.com/office/drawing/2014/main" id="{1DFCB8A1-A75F-72AC-2EE7-9C1944212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29" y="2642616"/>
            <a:ext cx="5162237" cy="3605784"/>
          </a:xfrm>
          <a:prstGeom prst="rect">
            <a:avLst/>
          </a:prstGeom>
        </p:spPr>
      </p:pic>
      <p:pic>
        <p:nvPicPr>
          <p:cNvPr id="11" name="Picture 10" descr="Chart, line chart&#10;&#10;Description automatically generated">
            <a:extLst>
              <a:ext uri="{FF2B5EF4-FFF2-40B4-BE49-F238E27FC236}">
                <a16:creationId xmlns:a16="http://schemas.microsoft.com/office/drawing/2014/main" id="{A8EDDD76-AA7A-D631-7154-DEBA45B49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316" y="2642616"/>
            <a:ext cx="5244776" cy="3605784"/>
          </a:xfrm>
          <a:prstGeom prst="rect">
            <a:avLst/>
          </a:prstGeom>
        </p:spPr>
      </p:pic>
    </p:spTree>
    <p:extLst>
      <p:ext uri="{BB962C8B-B14F-4D97-AF65-F5344CB8AC3E}">
        <p14:creationId xmlns:p14="http://schemas.microsoft.com/office/powerpoint/2010/main" val="194896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699BC0-3340-4DD5-A6E9-47087FF30F0B}"/>
              </a:ext>
            </a:extLst>
          </p:cNvPr>
          <p:cNvSpPr>
            <a:spLocks noGrp="1"/>
          </p:cNvSpPr>
          <p:nvPr>
            <p:ph type="body" idx="1"/>
          </p:nvPr>
        </p:nvSpPr>
        <p:spPr>
          <a:xfrm>
            <a:off x="415459" y="154777"/>
            <a:ext cx="9346761" cy="6283766"/>
          </a:xfrm>
        </p:spPr>
        <p:txBody>
          <a:bodyPr/>
          <a:lstStyle/>
          <a:p>
            <a:pPr marL="152396" indent="0">
              <a:buNone/>
            </a:pPr>
            <a:r>
              <a:rPr lang="en-US" sz="3600" dirty="0">
                <a:solidFill>
                  <a:srgbClr val="7030A0"/>
                </a:solidFill>
                <a:latin typeface="Raleway" pitchFamily="2" charset="0"/>
              </a:rPr>
              <a:t>Outline</a:t>
            </a:r>
          </a:p>
          <a:p>
            <a:pPr>
              <a:lnSpc>
                <a:spcPct val="200000"/>
              </a:lnSpc>
              <a:buClr>
                <a:srgbClr val="7030A0"/>
              </a:buClr>
              <a:buSzPct val="60000"/>
              <a:buFont typeface="Wingdings" panose="05000000000000000000" pitchFamily="2" charset="2"/>
              <a:buChar char="§"/>
            </a:pPr>
            <a:r>
              <a:rPr lang="en-US" sz="2400" dirty="0">
                <a:solidFill>
                  <a:srgbClr val="7030A0"/>
                </a:solidFill>
              </a:rPr>
              <a:t>ECG</a:t>
            </a:r>
          </a:p>
          <a:p>
            <a:pPr>
              <a:lnSpc>
                <a:spcPct val="200000"/>
              </a:lnSpc>
              <a:buClr>
                <a:srgbClr val="7030A0"/>
              </a:buClr>
              <a:buSzPct val="60000"/>
              <a:buFont typeface="Wingdings" panose="05000000000000000000" pitchFamily="2" charset="2"/>
              <a:buChar char="§"/>
            </a:pPr>
            <a:r>
              <a:rPr lang="en-US" sz="2400" i="0" dirty="0">
                <a:solidFill>
                  <a:srgbClr val="7030A0"/>
                </a:solidFill>
                <a:effectLst/>
              </a:rPr>
              <a:t>PTB Diagnostic ECG Database</a:t>
            </a:r>
          </a:p>
          <a:p>
            <a:pPr>
              <a:lnSpc>
                <a:spcPct val="200000"/>
              </a:lnSpc>
              <a:buClr>
                <a:srgbClr val="7030A0"/>
              </a:buClr>
              <a:buSzPct val="60000"/>
              <a:buFont typeface="Wingdings" panose="05000000000000000000" pitchFamily="2" charset="2"/>
              <a:buChar char="§"/>
            </a:pPr>
            <a:r>
              <a:rPr lang="en-US" sz="2400" dirty="0">
                <a:solidFill>
                  <a:srgbClr val="7030A0"/>
                </a:solidFill>
              </a:rPr>
              <a:t>Advantages of Using Transfer Learning</a:t>
            </a:r>
          </a:p>
          <a:p>
            <a:pPr>
              <a:lnSpc>
                <a:spcPct val="200000"/>
              </a:lnSpc>
              <a:buClr>
                <a:srgbClr val="7030A0"/>
              </a:buClr>
              <a:buSzPct val="60000"/>
              <a:buFont typeface="Wingdings" panose="05000000000000000000" pitchFamily="2" charset="2"/>
              <a:buChar char="§"/>
            </a:pPr>
            <a:r>
              <a:rPr lang="en-US" sz="2400" dirty="0">
                <a:solidFill>
                  <a:srgbClr val="7030A0"/>
                </a:solidFill>
              </a:rPr>
              <a:t>ResNet50</a:t>
            </a:r>
          </a:p>
          <a:p>
            <a:pPr>
              <a:lnSpc>
                <a:spcPct val="200000"/>
              </a:lnSpc>
              <a:buClr>
                <a:srgbClr val="7030A0"/>
              </a:buClr>
              <a:buSzPct val="60000"/>
              <a:buFont typeface="Wingdings" panose="05000000000000000000" pitchFamily="2" charset="2"/>
              <a:buChar char="§"/>
            </a:pPr>
            <a:r>
              <a:rPr lang="en-US" sz="2400" dirty="0" err="1">
                <a:solidFill>
                  <a:srgbClr val="7030A0"/>
                </a:solidFill>
              </a:rPr>
              <a:t>EfficientNet</a:t>
            </a:r>
            <a:r>
              <a:rPr lang="en-US" sz="2400" dirty="0">
                <a:solidFill>
                  <a:srgbClr val="7030A0"/>
                </a:solidFill>
              </a:rPr>
              <a:t> B7</a:t>
            </a:r>
          </a:p>
          <a:p>
            <a:pPr>
              <a:lnSpc>
                <a:spcPct val="200000"/>
              </a:lnSpc>
              <a:buClr>
                <a:srgbClr val="7030A0"/>
              </a:buClr>
              <a:buSzPct val="60000"/>
              <a:buFont typeface="Wingdings" panose="05000000000000000000" pitchFamily="2" charset="2"/>
              <a:buChar char="§"/>
            </a:pPr>
            <a:r>
              <a:rPr lang="en-US" sz="2400" dirty="0">
                <a:solidFill>
                  <a:srgbClr val="7030A0"/>
                </a:solidFill>
              </a:rPr>
              <a:t>Custom VGG</a:t>
            </a:r>
          </a:p>
        </p:txBody>
      </p:sp>
      <p:sp>
        <p:nvSpPr>
          <p:cNvPr id="4" name="Slide Number Placeholder 3">
            <a:extLst>
              <a:ext uri="{FF2B5EF4-FFF2-40B4-BE49-F238E27FC236}">
                <a16:creationId xmlns:a16="http://schemas.microsoft.com/office/drawing/2014/main" id="{179EB00D-82E7-4BEB-9B39-BFE026B5F28B}"/>
              </a:ext>
            </a:extLst>
          </p:cNvPr>
          <p:cNvSpPr>
            <a:spLocks noGrp="1"/>
          </p:cNvSpPr>
          <p:nvPr>
            <p:ph type="sldNum" idx="12"/>
          </p:nvPr>
        </p:nvSpPr>
        <p:spPr/>
        <p:txBody>
          <a:bodyPr/>
          <a:lstStyle/>
          <a:p>
            <a:fld id="{A91F7221-17D3-4621-AA7C-9615330DDECE}" type="slidenum">
              <a:rPr lang="en-US" smtClean="0"/>
              <a:t>2</a:t>
            </a:fld>
            <a:endParaRPr lang="en-US"/>
          </a:p>
        </p:txBody>
      </p:sp>
    </p:spTree>
    <p:extLst>
      <p:ext uri="{BB962C8B-B14F-4D97-AF65-F5344CB8AC3E}">
        <p14:creationId xmlns:p14="http://schemas.microsoft.com/office/powerpoint/2010/main" val="111972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50D9-835E-4AE3-9BD3-FBEDB377B276}"/>
              </a:ext>
            </a:extLst>
          </p:cNvPr>
          <p:cNvSpPr>
            <a:spLocks noGrp="1"/>
          </p:cNvSpPr>
          <p:nvPr>
            <p:ph type="title"/>
          </p:nvPr>
        </p:nvSpPr>
        <p:spPr>
          <a:xfrm>
            <a:off x="618946" y="432999"/>
            <a:ext cx="8127489" cy="511882"/>
          </a:xfrm>
        </p:spPr>
        <p:txBody>
          <a:bodyPr numCol="1" anchor="t"/>
          <a:lstStyle/>
          <a:p>
            <a:pPr marL="568325" indent="-568325">
              <a:buClr>
                <a:srgbClr val="7030A0"/>
              </a:buClr>
              <a:buFont typeface="Arial" panose="020B0604020202020204" pitchFamily="34" charset="0"/>
              <a:buChar char="•"/>
            </a:pPr>
            <a:r>
              <a:rPr lang="en-US" sz="3200" dirty="0">
                <a:solidFill>
                  <a:srgbClr val="7030A0"/>
                </a:solidFill>
              </a:rPr>
              <a:t>ECG</a:t>
            </a:r>
            <a:br>
              <a:rPr lang="en-US" sz="3200" dirty="0">
                <a:solidFill>
                  <a:srgbClr val="7030A0"/>
                </a:solidFill>
              </a:rPr>
            </a:br>
            <a:endParaRPr lang="en-US" dirty="0">
              <a:solidFill>
                <a:srgbClr val="7030A0"/>
              </a:solidFill>
            </a:endParaRPr>
          </a:p>
        </p:txBody>
      </p:sp>
      <p:sp>
        <p:nvSpPr>
          <p:cNvPr id="4" name="Slide Number Placeholder 3">
            <a:extLst>
              <a:ext uri="{FF2B5EF4-FFF2-40B4-BE49-F238E27FC236}">
                <a16:creationId xmlns:a16="http://schemas.microsoft.com/office/drawing/2014/main" id="{AB66F370-050E-4F7D-8073-67AE8BE95CD4}"/>
              </a:ext>
            </a:extLst>
          </p:cNvPr>
          <p:cNvSpPr>
            <a:spLocks noGrp="1"/>
          </p:cNvSpPr>
          <p:nvPr>
            <p:ph type="sldNum" idx="12"/>
          </p:nvPr>
        </p:nvSpPr>
        <p:spPr/>
        <p:txBody>
          <a:bodyPr/>
          <a:lstStyle/>
          <a:p>
            <a:fld id="{A91F7221-17D3-4621-AA7C-9615330DDECE}" type="slidenum">
              <a:rPr lang="en-US" smtClean="0"/>
              <a:t>3</a:t>
            </a:fld>
            <a:endParaRPr lang="en-US"/>
          </a:p>
        </p:txBody>
      </p:sp>
      <p:sp>
        <p:nvSpPr>
          <p:cNvPr id="14" name="Title 1">
            <a:extLst>
              <a:ext uri="{FF2B5EF4-FFF2-40B4-BE49-F238E27FC236}">
                <a16:creationId xmlns:a16="http://schemas.microsoft.com/office/drawing/2014/main" id="{A17B19ED-0BB0-792F-4486-3DB223374D0E}"/>
              </a:ext>
            </a:extLst>
          </p:cNvPr>
          <p:cNvSpPr txBox="1">
            <a:spLocks/>
          </p:cNvSpPr>
          <p:nvPr/>
        </p:nvSpPr>
        <p:spPr>
          <a:xfrm>
            <a:off x="618946" y="2629673"/>
            <a:ext cx="9530894" cy="2361769"/>
          </a:xfrm>
          <a:prstGeom prst="rect">
            <a:avLst/>
          </a:prstGeom>
        </p:spPr>
        <p:txBody>
          <a:bodyPr spcFirstLastPara="1" vert="horz" wrap="square" lIns="91425" tIns="91425" rIns="91425" bIns="91425" numCol="1" rtlCol="0" anchor="t" anchorCtr="0">
            <a:noAutofit/>
          </a:bodyPr>
          <a:lstStyle>
            <a:lvl1pPr lvl="0" algn="l" defTabSz="914400" rtl="0" eaLnBrk="1" latinLnBrk="0" hangingPunct="1">
              <a:lnSpc>
                <a:spcPct val="90000"/>
              </a:lnSpc>
              <a:spcBef>
                <a:spcPts val="0"/>
              </a:spcBef>
              <a:spcAft>
                <a:spcPts val="0"/>
              </a:spcAft>
              <a:buSzPts val="3200"/>
              <a:buNone/>
              <a:defRPr sz="4400" kern="1200">
                <a:solidFill>
                  <a:schemeClr val="tx1"/>
                </a:solidFill>
                <a:latin typeface="+mj-lt"/>
                <a:ea typeface="+mj-ea"/>
                <a:cs typeface="+mj-cs"/>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marL="571500" indent="-571500">
              <a:buClr>
                <a:srgbClr val="7030A0"/>
              </a:buClr>
              <a:buFont typeface="Arial" panose="020B0604020202020204" pitchFamily="34" charset="0"/>
              <a:buChar char="•"/>
            </a:pPr>
            <a:r>
              <a:rPr lang="en-US" sz="3200" dirty="0">
                <a:solidFill>
                  <a:srgbClr val="7030A0"/>
                </a:solidFill>
              </a:rPr>
              <a:t>Why it’s done?</a:t>
            </a:r>
          </a:p>
          <a:p>
            <a:pPr marL="342900" indent="-342900">
              <a:buSzPct val="80000"/>
              <a:buFont typeface="Courier New" panose="02070309020205020404" pitchFamily="49" charset="0"/>
              <a:buChar char="o"/>
            </a:pPr>
            <a:r>
              <a:rPr lang="en-US" sz="2000" dirty="0">
                <a:solidFill>
                  <a:srgbClr val="7030A0"/>
                </a:solidFill>
                <a:latin typeface="+mn-lt"/>
              </a:rPr>
              <a:t>           i</a:t>
            </a:r>
            <a:r>
              <a:rPr lang="en-US" sz="2000" b="0" i="0" dirty="0">
                <a:solidFill>
                  <a:srgbClr val="7030A0"/>
                </a:solidFill>
                <a:effectLst/>
                <a:latin typeface="+mn-lt"/>
              </a:rPr>
              <a:t>rregular heart rhythms (arrhythmias)</a:t>
            </a:r>
          </a:p>
          <a:p>
            <a:pPr marL="342900" indent="-342900">
              <a:buSzPct val="80000"/>
              <a:buFont typeface="Courier New" panose="02070309020205020404" pitchFamily="49" charset="0"/>
              <a:buChar char="o"/>
            </a:pPr>
            <a:r>
              <a:rPr lang="en-US" sz="2000" b="0" i="0" dirty="0">
                <a:solidFill>
                  <a:srgbClr val="7030A0"/>
                </a:solidFill>
                <a:effectLst/>
                <a:latin typeface="+mn-lt"/>
              </a:rPr>
              <a:t>	If blocked or narrowed arteries in the heart (coronary artery disease) are 	causing chest pain or a heart attack</a:t>
            </a:r>
          </a:p>
          <a:p>
            <a:pPr marL="342900" indent="-342900">
              <a:buSzPct val="80000"/>
              <a:buFont typeface="Courier New" panose="02070309020205020404" pitchFamily="49" charset="0"/>
              <a:buChar char="o"/>
            </a:pPr>
            <a:r>
              <a:rPr lang="en-US" sz="2000" b="0" i="0" dirty="0">
                <a:solidFill>
                  <a:srgbClr val="7030A0"/>
                </a:solidFill>
                <a:effectLst/>
                <a:latin typeface="+mn-lt"/>
              </a:rPr>
              <a:t>	Whether you have had a previous heart attack</a:t>
            </a:r>
          </a:p>
          <a:p>
            <a:pPr marL="342900" indent="-342900">
              <a:buSzPct val="80000"/>
              <a:buFont typeface="Courier New" panose="02070309020205020404" pitchFamily="49" charset="0"/>
              <a:buChar char="o"/>
            </a:pPr>
            <a:r>
              <a:rPr lang="en-US" sz="2000" b="0" i="0" dirty="0">
                <a:solidFill>
                  <a:srgbClr val="7030A0"/>
                </a:solidFill>
                <a:effectLst/>
                <a:latin typeface="+mn-lt"/>
              </a:rPr>
              <a:t>	How well certain heart disease treatments, such as a pacemaker, are working</a:t>
            </a:r>
          </a:p>
          <a:p>
            <a:pPr>
              <a:buClr>
                <a:srgbClr val="7030A0"/>
              </a:buClr>
            </a:pPr>
            <a:endParaRPr lang="en-US" sz="3200" dirty="0">
              <a:solidFill>
                <a:srgbClr val="7030A0"/>
              </a:solidFill>
            </a:endParaRPr>
          </a:p>
        </p:txBody>
      </p:sp>
      <p:sp>
        <p:nvSpPr>
          <p:cNvPr id="16" name="TextBox 15">
            <a:extLst>
              <a:ext uri="{FF2B5EF4-FFF2-40B4-BE49-F238E27FC236}">
                <a16:creationId xmlns:a16="http://schemas.microsoft.com/office/drawing/2014/main" id="{166A89D4-D86E-2327-7C7A-0E06415CE07C}"/>
              </a:ext>
            </a:extLst>
          </p:cNvPr>
          <p:cNvSpPr txBox="1"/>
          <p:nvPr/>
        </p:nvSpPr>
        <p:spPr>
          <a:xfrm>
            <a:off x="1499960" y="1058318"/>
            <a:ext cx="8436520" cy="1754326"/>
          </a:xfrm>
          <a:prstGeom prst="rect">
            <a:avLst/>
          </a:prstGeom>
          <a:noFill/>
        </p:spPr>
        <p:txBody>
          <a:bodyPr wrap="square" rtlCol="0">
            <a:spAutoFit/>
          </a:bodyPr>
          <a:lstStyle/>
          <a:p>
            <a:r>
              <a:rPr lang="en-US" sz="1800" i="0" dirty="0">
                <a:solidFill>
                  <a:srgbClr val="7030A0"/>
                </a:solidFill>
                <a:effectLst/>
                <a:latin typeface="+mn-lt"/>
              </a:rPr>
              <a:t>An electrocardiogram (ECG or EKG) records the electrical signal from the heart to check for different heart conditions. </a:t>
            </a:r>
            <a:br>
              <a:rPr lang="en-US" sz="1800" i="0" dirty="0">
                <a:solidFill>
                  <a:srgbClr val="7030A0"/>
                </a:solidFill>
                <a:effectLst/>
                <a:latin typeface="+mn-lt"/>
              </a:rPr>
            </a:br>
            <a:r>
              <a:rPr lang="en-US" sz="1800" i="0" dirty="0">
                <a:solidFill>
                  <a:srgbClr val="7030A0"/>
                </a:solidFill>
                <a:effectLst/>
                <a:latin typeface="+mn-lt"/>
              </a:rPr>
              <a:t>Electrodes are placed on the chest to record the heart's electrical signals, which cause the heart to beat. </a:t>
            </a:r>
            <a:br>
              <a:rPr lang="en-US" sz="1800" i="0" dirty="0">
                <a:solidFill>
                  <a:srgbClr val="7030A0"/>
                </a:solidFill>
                <a:effectLst/>
                <a:latin typeface="+mn-lt"/>
              </a:rPr>
            </a:br>
            <a:r>
              <a:rPr lang="en-US" sz="1800" i="0" dirty="0">
                <a:solidFill>
                  <a:srgbClr val="7030A0"/>
                </a:solidFill>
                <a:effectLst/>
                <a:latin typeface="+mn-lt"/>
              </a:rPr>
              <a:t>The signals are shown as waves on an attached computer monitor or printer.</a:t>
            </a:r>
            <a:br>
              <a:rPr lang="en-US" sz="4400" i="0" dirty="0">
                <a:solidFill>
                  <a:srgbClr val="7030A0"/>
                </a:solidFill>
                <a:effectLst/>
                <a:latin typeface="+mn-lt"/>
              </a:rPr>
            </a:br>
            <a:endParaRPr lang="en-US" dirty="0"/>
          </a:p>
        </p:txBody>
      </p:sp>
      <p:pic>
        <p:nvPicPr>
          <p:cNvPr id="18" name="Picture 17" descr="A picture containing diagram&#10;&#10;Description automatically generated">
            <a:extLst>
              <a:ext uri="{FF2B5EF4-FFF2-40B4-BE49-F238E27FC236}">
                <a16:creationId xmlns:a16="http://schemas.microsoft.com/office/drawing/2014/main" id="{63ACE16C-A0F6-53CF-7367-9C5E3CA27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370" y="4866484"/>
            <a:ext cx="6779260" cy="1396093"/>
          </a:xfrm>
          <a:prstGeom prst="rect">
            <a:avLst/>
          </a:prstGeom>
        </p:spPr>
      </p:pic>
    </p:spTree>
    <p:extLst>
      <p:ext uri="{BB962C8B-B14F-4D97-AF65-F5344CB8AC3E}">
        <p14:creationId xmlns:p14="http://schemas.microsoft.com/office/powerpoint/2010/main" val="8153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AC9196-C5D7-9822-ED23-610847B1AE22}"/>
              </a:ext>
            </a:extLst>
          </p:cNvPr>
          <p:cNvSpPr>
            <a:spLocks noGrp="1"/>
          </p:cNvSpPr>
          <p:nvPr>
            <p:ph type="title"/>
          </p:nvPr>
        </p:nvSpPr>
        <p:spPr>
          <a:xfrm>
            <a:off x="618946" y="129771"/>
            <a:ext cx="9195614" cy="3570041"/>
          </a:xfrm>
        </p:spPr>
        <p:txBody>
          <a:bodyPr numCol="1" anchor="t"/>
          <a:lstStyle/>
          <a:p>
            <a:pPr marL="457200" indent="-457200" algn="l">
              <a:buFont typeface="Arial" panose="020B0604020202020204" pitchFamily="34" charset="0"/>
              <a:buChar char="•"/>
            </a:pPr>
            <a:r>
              <a:rPr lang="en-US" sz="3200" i="0" dirty="0">
                <a:solidFill>
                  <a:srgbClr val="7030A0"/>
                </a:solidFill>
                <a:effectLst/>
              </a:rPr>
              <a:t>PTB Diagnostic ECG Database</a:t>
            </a:r>
            <a:br>
              <a:rPr lang="en-US" sz="2000" dirty="0">
                <a:solidFill>
                  <a:srgbClr val="7030A0"/>
                </a:solidFill>
              </a:rPr>
            </a:br>
            <a:br>
              <a:rPr lang="en-US" sz="2400" i="0" dirty="0">
                <a:solidFill>
                  <a:srgbClr val="7030A0"/>
                </a:solidFill>
                <a:effectLst/>
              </a:rPr>
            </a:br>
            <a:br>
              <a:rPr lang="en-US" sz="2400" dirty="0"/>
            </a:br>
            <a:endParaRPr lang="en-US" sz="2400" dirty="0">
              <a:solidFill>
                <a:srgbClr val="7030A0"/>
              </a:solidFill>
            </a:endParaRPr>
          </a:p>
        </p:txBody>
      </p:sp>
      <p:sp>
        <p:nvSpPr>
          <p:cNvPr id="5" name="Title 1">
            <a:extLst>
              <a:ext uri="{FF2B5EF4-FFF2-40B4-BE49-F238E27FC236}">
                <a16:creationId xmlns:a16="http://schemas.microsoft.com/office/drawing/2014/main" id="{139A1C92-4ABB-7C06-684E-404AD80912AC}"/>
              </a:ext>
            </a:extLst>
          </p:cNvPr>
          <p:cNvSpPr txBox="1">
            <a:spLocks/>
          </p:cNvSpPr>
          <p:nvPr/>
        </p:nvSpPr>
        <p:spPr>
          <a:xfrm>
            <a:off x="283666" y="3917878"/>
            <a:ext cx="9195614" cy="3570041"/>
          </a:xfrm>
          <a:prstGeom prst="rect">
            <a:avLst/>
          </a:prstGeom>
        </p:spPr>
        <p:txBody>
          <a:bodyPr spcFirstLastPara="1" vert="horz" wrap="square" lIns="91425" tIns="91425" rIns="91425" bIns="91425" numCol="1" rtlCol="0" anchor="t" anchorCtr="0">
            <a:noAutofit/>
          </a:bodyPr>
          <a:lstStyle>
            <a:lvl1pPr lvl="0" algn="l" defTabSz="914400" rtl="0" eaLnBrk="1" latinLnBrk="0" hangingPunct="1">
              <a:lnSpc>
                <a:spcPct val="90000"/>
              </a:lnSpc>
              <a:spcBef>
                <a:spcPts val="0"/>
              </a:spcBef>
              <a:spcAft>
                <a:spcPts val="0"/>
              </a:spcAft>
              <a:buSzPts val="3200"/>
              <a:buNone/>
              <a:defRPr sz="4400" kern="1200">
                <a:solidFill>
                  <a:schemeClr val="tx1"/>
                </a:solidFill>
                <a:latin typeface="+mj-lt"/>
                <a:ea typeface="+mj-ea"/>
                <a:cs typeface="+mj-cs"/>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marL="457200" indent="-457200">
              <a:buFont typeface="Arial" panose="020B0604020202020204" pitchFamily="34" charset="0"/>
              <a:buChar char="•"/>
            </a:pPr>
            <a:endParaRPr lang="en-US" sz="2400" dirty="0">
              <a:solidFill>
                <a:srgbClr val="7030A0"/>
              </a:solidFill>
            </a:endParaRPr>
          </a:p>
        </p:txBody>
      </p:sp>
      <p:sp>
        <p:nvSpPr>
          <p:cNvPr id="6" name="TextBox 5">
            <a:extLst>
              <a:ext uri="{FF2B5EF4-FFF2-40B4-BE49-F238E27FC236}">
                <a16:creationId xmlns:a16="http://schemas.microsoft.com/office/drawing/2014/main" id="{B2A9A543-F343-FAAB-DC3D-DE02AC9BB0AE}"/>
              </a:ext>
            </a:extLst>
          </p:cNvPr>
          <p:cNvSpPr txBox="1"/>
          <p:nvPr/>
        </p:nvSpPr>
        <p:spPr>
          <a:xfrm>
            <a:off x="1066800" y="663544"/>
            <a:ext cx="8747760" cy="646331"/>
          </a:xfrm>
          <a:prstGeom prst="rect">
            <a:avLst/>
          </a:prstGeom>
          <a:noFill/>
        </p:spPr>
        <p:txBody>
          <a:bodyPr wrap="square" rtlCol="0">
            <a:spAutoFit/>
          </a:bodyPr>
          <a:lstStyle/>
          <a:p>
            <a:r>
              <a:rPr lang="en-US" sz="1800" i="0" dirty="0">
                <a:solidFill>
                  <a:srgbClr val="7030A0"/>
                </a:solidFill>
                <a:effectLst/>
              </a:rPr>
              <a:t>The ECGs in this collection were obtained using a non-commercial, PTB prototype recorder with the following specifications:</a:t>
            </a:r>
            <a:endParaRPr lang="en-US" dirty="0"/>
          </a:p>
        </p:txBody>
      </p:sp>
      <p:sp>
        <p:nvSpPr>
          <p:cNvPr id="7" name="TextBox 6">
            <a:extLst>
              <a:ext uri="{FF2B5EF4-FFF2-40B4-BE49-F238E27FC236}">
                <a16:creationId xmlns:a16="http://schemas.microsoft.com/office/drawing/2014/main" id="{3894A58F-A614-9A02-039F-C9B51FCB2707}"/>
              </a:ext>
            </a:extLst>
          </p:cNvPr>
          <p:cNvSpPr txBox="1"/>
          <p:nvPr/>
        </p:nvSpPr>
        <p:spPr>
          <a:xfrm>
            <a:off x="1066800" y="1332555"/>
            <a:ext cx="8747760" cy="2585323"/>
          </a:xfrm>
          <a:prstGeom prst="rect">
            <a:avLst/>
          </a:prstGeom>
          <a:noFill/>
        </p:spPr>
        <p:txBody>
          <a:bodyPr wrap="square" rtlCol="0">
            <a:spAutoFit/>
          </a:bodyPr>
          <a:lstStyle/>
          <a:p>
            <a:pPr marL="285750" indent="-285750">
              <a:buFont typeface="Courier New" panose="02070309020205020404" pitchFamily="49" charset="0"/>
              <a:buChar char="o"/>
            </a:pPr>
            <a:r>
              <a:rPr lang="en-US" sz="1800" i="0" dirty="0">
                <a:solidFill>
                  <a:srgbClr val="7030A0"/>
                </a:solidFill>
                <a:effectLst/>
              </a:rPr>
              <a:t>16 input channels, (14 for ECGs, 1 for respiration, 1 for line voltage)</a:t>
            </a:r>
          </a:p>
          <a:p>
            <a:pPr marL="285750" indent="-285750">
              <a:buFont typeface="Courier New" panose="02070309020205020404" pitchFamily="49" charset="0"/>
              <a:buChar char="o"/>
            </a:pPr>
            <a:r>
              <a:rPr lang="en-US" sz="1800" i="0" dirty="0">
                <a:solidFill>
                  <a:srgbClr val="7030A0"/>
                </a:solidFill>
                <a:effectLst/>
              </a:rPr>
              <a:t>Input voltage: ±16 mV, compensated offset voltage up to ± 300 mV</a:t>
            </a:r>
          </a:p>
          <a:p>
            <a:pPr marL="285750" indent="-285750">
              <a:buFont typeface="Courier New" panose="02070309020205020404" pitchFamily="49" charset="0"/>
              <a:buChar char="o"/>
            </a:pPr>
            <a:r>
              <a:rPr lang="en-US" sz="1800" i="0" dirty="0">
                <a:solidFill>
                  <a:srgbClr val="7030A0"/>
                </a:solidFill>
                <a:effectLst/>
              </a:rPr>
              <a:t>Input resistance: 100 </a:t>
            </a:r>
            <a:r>
              <a:rPr lang="el-GR" sz="1800" i="0" dirty="0">
                <a:solidFill>
                  <a:srgbClr val="7030A0"/>
                </a:solidFill>
                <a:effectLst/>
              </a:rPr>
              <a:t>Ω (</a:t>
            </a:r>
            <a:r>
              <a:rPr lang="en-US" sz="1800" i="0" dirty="0">
                <a:solidFill>
                  <a:srgbClr val="7030A0"/>
                </a:solidFill>
                <a:effectLst/>
              </a:rPr>
              <a:t>DC)</a:t>
            </a:r>
          </a:p>
          <a:p>
            <a:pPr marL="285750" indent="-285750">
              <a:buFont typeface="Courier New" panose="02070309020205020404" pitchFamily="49" charset="0"/>
              <a:buChar char="o"/>
            </a:pPr>
            <a:r>
              <a:rPr lang="en-US" sz="1800" i="0" dirty="0">
                <a:solidFill>
                  <a:srgbClr val="7030A0"/>
                </a:solidFill>
                <a:effectLst/>
              </a:rPr>
              <a:t>Resolution: 16 bit with 0.5 </a:t>
            </a:r>
            <a:r>
              <a:rPr lang="el-GR" sz="1800" i="0" dirty="0">
                <a:solidFill>
                  <a:srgbClr val="7030A0"/>
                </a:solidFill>
                <a:effectLst/>
              </a:rPr>
              <a:t>μ</a:t>
            </a:r>
            <a:r>
              <a:rPr lang="en-US" sz="1800" i="0" dirty="0">
                <a:solidFill>
                  <a:srgbClr val="7030A0"/>
                </a:solidFill>
                <a:effectLst/>
              </a:rPr>
              <a:t>V/LSB (2000 A/D units per mV)</a:t>
            </a:r>
            <a:endParaRPr lang="en-US" dirty="0">
              <a:solidFill>
                <a:srgbClr val="7030A0"/>
              </a:solidFill>
            </a:endParaRPr>
          </a:p>
          <a:p>
            <a:pPr marL="285750" indent="-285750">
              <a:buFont typeface="Courier New" panose="02070309020205020404" pitchFamily="49" charset="0"/>
              <a:buChar char="o"/>
            </a:pPr>
            <a:r>
              <a:rPr lang="en-US" sz="1800" i="0" dirty="0">
                <a:solidFill>
                  <a:srgbClr val="7030A0"/>
                </a:solidFill>
                <a:effectLst/>
              </a:rPr>
              <a:t>Bandwidth: 0 - 1 kHz (synchronous sampling of all channels)</a:t>
            </a:r>
          </a:p>
          <a:p>
            <a:pPr marL="285750" indent="-285750">
              <a:buFont typeface="Courier New" panose="02070309020205020404" pitchFamily="49" charset="0"/>
              <a:buChar char="o"/>
            </a:pPr>
            <a:r>
              <a:rPr lang="en-US" sz="1800" i="0" dirty="0">
                <a:solidFill>
                  <a:srgbClr val="7030A0"/>
                </a:solidFill>
                <a:effectLst/>
              </a:rPr>
              <a:t>Noise voltage: max. 10 </a:t>
            </a:r>
            <a:r>
              <a:rPr lang="el-GR" sz="1800" i="0" dirty="0">
                <a:solidFill>
                  <a:srgbClr val="7030A0"/>
                </a:solidFill>
                <a:effectLst/>
              </a:rPr>
              <a:t>μ</a:t>
            </a:r>
            <a:r>
              <a:rPr lang="en-US" sz="1800" i="0" dirty="0">
                <a:solidFill>
                  <a:srgbClr val="7030A0"/>
                </a:solidFill>
                <a:effectLst/>
              </a:rPr>
              <a:t>V (pp), respectively 3 </a:t>
            </a:r>
            <a:r>
              <a:rPr lang="el-GR" sz="1800" i="0" dirty="0">
                <a:solidFill>
                  <a:srgbClr val="7030A0"/>
                </a:solidFill>
                <a:effectLst/>
              </a:rPr>
              <a:t>μ</a:t>
            </a:r>
            <a:r>
              <a:rPr lang="en-US" sz="1800" i="0" dirty="0">
                <a:solidFill>
                  <a:srgbClr val="7030A0"/>
                </a:solidFill>
                <a:effectLst/>
              </a:rPr>
              <a:t>V (RMS) with input short circuit</a:t>
            </a:r>
            <a:endParaRPr lang="en-US" dirty="0">
              <a:solidFill>
                <a:srgbClr val="7030A0"/>
              </a:solidFill>
            </a:endParaRPr>
          </a:p>
          <a:p>
            <a:pPr marL="285750" indent="-285750">
              <a:buFont typeface="Courier New" panose="02070309020205020404" pitchFamily="49" charset="0"/>
              <a:buChar char="o"/>
            </a:pPr>
            <a:r>
              <a:rPr lang="en-US" sz="1800" i="0" dirty="0">
                <a:solidFill>
                  <a:srgbClr val="7030A0"/>
                </a:solidFill>
                <a:effectLst/>
              </a:rPr>
              <a:t>Online recording of skin resistance</a:t>
            </a:r>
          </a:p>
          <a:p>
            <a:pPr marL="285750" indent="-285750">
              <a:buFont typeface="Courier New" panose="02070309020205020404" pitchFamily="49" charset="0"/>
              <a:buChar char="o"/>
            </a:pPr>
            <a:r>
              <a:rPr lang="en-US" sz="1800" i="0" dirty="0">
                <a:solidFill>
                  <a:srgbClr val="7030A0"/>
                </a:solidFill>
                <a:effectLst/>
              </a:rPr>
              <a:t>Noise level recording during signal collection</a:t>
            </a:r>
            <a:br>
              <a:rPr lang="en-US" sz="1800" i="0" dirty="0">
                <a:solidFill>
                  <a:srgbClr val="7030A0"/>
                </a:solidFill>
                <a:effectLst/>
              </a:rPr>
            </a:br>
            <a:endParaRPr lang="en-US" dirty="0"/>
          </a:p>
        </p:txBody>
      </p:sp>
      <p:pic>
        <p:nvPicPr>
          <p:cNvPr id="9" name="Picture 8" descr="Table&#10;&#10;Description automatically generated">
            <a:extLst>
              <a:ext uri="{FF2B5EF4-FFF2-40B4-BE49-F238E27FC236}">
                <a16:creationId xmlns:a16="http://schemas.microsoft.com/office/drawing/2014/main" id="{913F55A9-7E3E-4FA9-588A-33AC1A0B0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625" y="3627120"/>
            <a:ext cx="8954750" cy="3101109"/>
          </a:xfrm>
          <a:prstGeom prst="rect">
            <a:avLst/>
          </a:prstGeom>
        </p:spPr>
      </p:pic>
    </p:spTree>
    <p:extLst>
      <p:ext uri="{BB962C8B-B14F-4D97-AF65-F5344CB8AC3E}">
        <p14:creationId xmlns:p14="http://schemas.microsoft.com/office/powerpoint/2010/main" val="351512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0DB30D8F-F03F-BD72-834A-1B7A64917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67" y="793341"/>
            <a:ext cx="11434816" cy="4907663"/>
          </a:xfrm>
          <a:prstGeom prst="rect">
            <a:avLst/>
          </a:prstGeom>
        </p:spPr>
      </p:pic>
      <p:sp>
        <p:nvSpPr>
          <p:cNvPr id="8" name="TextBox 7">
            <a:extLst>
              <a:ext uri="{FF2B5EF4-FFF2-40B4-BE49-F238E27FC236}">
                <a16:creationId xmlns:a16="http://schemas.microsoft.com/office/drawing/2014/main" id="{D304FE71-A7DF-D645-3041-3653EA39F2AA}"/>
              </a:ext>
            </a:extLst>
          </p:cNvPr>
          <p:cNvSpPr txBox="1"/>
          <p:nvPr/>
        </p:nvSpPr>
        <p:spPr>
          <a:xfrm>
            <a:off x="766916" y="344129"/>
            <a:ext cx="800345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7030A0"/>
                </a:solidFill>
              </a:rPr>
              <a:t>15 output classes but we trained with “Myocardial infraction” vs others</a:t>
            </a:r>
          </a:p>
        </p:txBody>
      </p:sp>
    </p:spTree>
    <p:extLst>
      <p:ext uri="{BB962C8B-B14F-4D97-AF65-F5344CB8AC3E}">
        <p14:creationId xmlns:p14="http://schemas.microsoft.com/office/powerpoint/2010/main" val="60296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BF2EF1-581D-2A87-7372-30A37BD4A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76" y="1626206"/>
            <a:ext cx="2487855" cy="3605588"/>
          </a:xfrm>
          <a:prstGeom prst="rect">
            <a:avLst/>
          </a:prstGeom>
        </p:spPr>
      </p:pic>
      <p:pic>
        <p:nvPicPr>
          <p:cNvPr id="5" name="Picture 4">
            <a:extLst>
              <a:ext uri="{FF2B5EF4-FFF2-40B4-BE49-F238E27FC236}">
                <a16:creationId xmlns:a16="http://schemas.microsoft.com/office/drawing/2014/main" id="{65D39693-BBD6-FF33-2451-181215198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09" y="1056492"/>
            <a:ext cx="8468589" cy="4745016"/>
          </a:xfrm>
          <a:prstGeom prst="rect">
            <a:avLst/>
          </a:prstGeom>
        </p:spPr>
      </p:pic>
      <p:sp>
        <p:nvSpPr>
          <p:cNvPr id="8" name="TextBox 7">
            <a:extLst>
              <a:ext uri="{FF2B5EF4-FFF2-40B4-BE49-F238E27FC236}">
                <a16:creationId xmlns:a16="http://schemas.microsoft.com/office/drawing/2014/main" id="{AAF92252-95D9-3556-4505-E0AD63928757}"/>
              </a:ext>
            </a:extLst>
          </p:cNvPr>
          <p:cNvSpPr txBox="1"/>
          <p:nvPr/>
        </p:nvSpPr>
        <p:spPr>
          <a:xfrm>
            <a:off x="3156154" y="281862"/>
            <a:ext cx="5879691" cy="461665"/>
          </a:xfrm>
          <a:prstGeom prst="rect">
            <a:avLst/>
          </a:prstGeom>
          <a:noFill/>
        </p:spPr>
        <p:txBody>
          <a:bodyPr wrap="square" rtlCol="0">
            <a:spAutoFit/>
          </a:bodyPr>
          <a:lstStyle/>
          <a:p>
            <a:pPr algn="ctr"/>
            <a:r>
              <a:rPr lang="en-US" sz="2400" dirty="0">
                <a:solidFill>
                  <a:srgbClr val="7030A0"/>
                </a:solidFill>
              </a:rPr>
              <a:t>Age and Sex distribution</a:t>
            </a:r>
          </a:p>
        </p:txBody>
      </p:sp>
    </p:spTree>
    <p:extLst>
      <p:ext uri="{BB962C8B-B14F-4D97-AF65-F5344CB8AC3E}">
        <p14:creationId xmlns:p14="http://schemas.microsoft.com/office/powerpoint/2010/main" val="333550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00" y="290149"/>
            <a:ext cx="8616800" cy="1143200"/>
          </a:xfrm>
        </p:spPr>
        <p:txBody>
          <a:bodyPr/>
          <a:lstStyle/>
          <a:p>
            <a:r>
              <a:rPr lang="en-US" sz="4000" dirty="0">
                <a:solidFill>
                  <a:srgbClr val="7030A0"/>
                </a:solidFill>
              </a:rPr>
              <a:t>Advantages of Using Transfer Learning</a:t>
            </a:r>
          </a:p>
        </p:txBody>
      </p:sp>
      <p:sp>
        <p:nvSpPr>
          <p:cNvPr id="3" name="Text Placeholder 2"/>
          <p:cNvSpPr>
            <a:spLocks noGrp="1"/>
          </p:cNvSpPr>
          <p:nvPr>
            <p:ph type="body" idx="1"/>
          </p:nvPr>
        </p:nvSpPr>
        <p:spPr>
          <a:xfrm>
            <a:off x="1191600" y="1831451"/>
            <a:ext cx="9902498" cy="3468337"/>
          </a:xfrm>
        </p:spPr>
        <p:txBody>
          <a:bodyPr/>
          <a:lstStyle/>
          <a:p>
            <a:pPr>
              <a:buClr>
                <a:srgbClr val="7030A0"/>
              </a:buClr>
              <a:buSzPct val="120000"/>
              <a:buFont typeface="Arial" panose="020B0604020202020204" pitchFamily="34" charset="0"/>
              <a:buChar char="•"/>
            </a:pPr>
            <a:r>
              <a:rPr lang="en-US" sz="2400" dirty="0">
                <a:solidFill>
                  <a:srgbClr val="7030A0"/>
                </a:solidFill>
              </a:rPr>
              <a:t>Transfer learning is an effective way to utilize the knowledge of pre-trained models and leverage it to train new models quickly and accurately.</a:t>
            </a:r>
          </a:p>
          <a:p>
            <a:pPr>
              <a:buClr>
                <a:srgbClr val="7030A0"/>
              </a:buClr>
              <a:buSzPct val="120000"/>
              <a:buFont typeface="Arial" panose="020B0604020202020204" pitchFamily="34" charset="0"/>
              <a:buChar char="•"/>
            </a:pPr>
            <a:r>
              <a:rPr lang="en-US" sz="2400" dirty="0">
                <a:solidFill>
                  <a:srgbClr val="7030A0"/>
                </a:solidFill>
              </a:rPr>
              <a:t>It can provide significant improvements to accuracy and speed up training time compared to training a model from scratch.</a:t>
            </a:r>
          </a:p>
          <a:p>
            <a:pPr>
              <a:buClr>
                <a:srgbClr val="7030A0"/>
              </a:buClr>
              <a:buSzPct val="120000"/>
              <a:buFont typeface="Arial" panose="020B0604020202020204" pitchFamily="34" charset="0"/>
              <a:buChar char="•"/>
            </a:pPr>
            <a:endParaRPr lang="en-US" sz="2400" dirty="0">
              <a:solidFill>
                <a:srgbClr val="7030A0"/>
              </a:solidFill>
            </a:endParaRPr>
          </a:p>
        </p:txBody>
      </p:sp>
    </p:spTree>
    <p:extLst>
      <p:ext uri="{BB962C8B-B14F-4D97-AF65-F5344CB8AC3E}">
        <p14:creationId xmlns:p14="http://schemas.microsoft.com/office/powerpoint/2010/main" val="11747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44" y="487182"/>
            <a:ext cx="8616800" cy="1143200"/>
          </a:xfrm>
        </p:spPr>
        <p:txBody>
          <a:bodyPr/>
          <a:lstStyle/>
          <a:p>
            <a:r>
              <a:rPr lang="en-US" sz="4000" b="1" dirty="0">
                <a:solidFill>
                  <a:srgbClr val="7030A0"/>
                </a:solidFill>
              </a:rPr>
              <a:t>What is </a:t>
            </a:r>
            <a:r>
              <a:rPr lang="en-US" sz="4000" b="1" dirty="0" err="1">
                <a:solidFill>
                  <a:srgbClr val="7030A0"/>
                </a:solidFill>
              </a:rPr>
              <a:t>ResNet</a:t>
            </a:r>
            <a:r>
              <a:rPr lang="en-US" sz="4000" b="1" dirty="0">
                <a:solidFill>
                  <a:srgbClr val="7030A0"/>
                </a:solidFill>
              </a:rPr>
              <a:t>?</a:t>
            </a:r>
            <a:br>
              <a:rPr lang="en-US" sz="4000" b="1" dirty="0">
                <a:solidFill>
                  <a:srgbClr val="7030A0"/>
                </a:solidFill>
              </a:rPr>
            </a:br>
            <a:endParaRPr lang="en-US" sz="4000" dirty="0">
              <a:solidFill>
                <a:srgbClr val="7030A0"/>
              </a:solidFill>
            </a:endParaRPr>
          </a:p>
        </p:txBody>
      </p:sp>
      <p:sp>
        <p:nvSpPr>
          <p:cNvPr id="3" name="Text Placeholder 2"/>
          <p:cNvSpPr>
            <a:spLocks noGrp="1"/>
          </p:cNvSpPr>
          <p:nvPr>
            <p:ph type="body" idx="1"/>
          </p:nvPr>
        </p:nvSpPr>
        <p:spPr>
          <a:xfrm>
            <a:off x="100770" y="1542202"/>
            <a:ext cx="11364686" cy="4037504"/>
          </a:xfrm>
        </p:spPr>
        <p:txBody>
          <a:bodyPr/>
          <a:lstStyle/>
          <a:p>
            <a:pPr fontAlgn="base">
              <a:buClr>
                <a:srgbClr val="7030A0"/>
              </a:buClr>
              <a:buSzPct val="120000"/>
              <a:buFont typeface="Arial" panose="020B0604020202020204" pitchFamily="34" charset="0"/>
              <a:buChar char="•"/>
            </a:pPr>
            <a:r>
              <a:rPr lang="en-US" sz="2000" dirty="0" err="1">
                <a:solidFill>
                  <a:srgbClr val="7030A0"/>
                </a:solidFill>
              </a:rPr>
              <a:t>ResNet</a:t>
            </a:r>
            <a:r>
              <a:rPr lang="en-US" sz="2000" dirty="0">
                <a:solidFill>
                  <a:srgbClr val="7030A0"/>
                </a:solidFill>
              </a:rPr>
              <a:t>, short for Residual Network is a specific type of neural network that was introduced in 2015 by </a:t>
            </a:r>
            <a:r>
              <a:rPr lang="en-US" sz="2000" dirty="0" err="1">
                <a:solidFill>
                  <a:srgbClr val="7030A0"/>
                </a:solidFill>
              </a:rPr>
              <a:t>Kaiming</a:t>
            </a:r>
            <a:r>
              <a:rPr lang="en-US" sz="2000" dirty="0">
                <a:solidFill>
                  <a:srgbClr val="7030A0"/>
                </a:solidFill>
              </a:rPr>
              <a:t> He, </a:t>
            </a:r>
            <a:r>
              <a:rPr lang="en-US" sz="2000" dirty="0" err="1">
                <a:solidFill>
                  <a:srgbClr val="7030A0"/>
                </a:solidFill>
              </a:rPr>
              <a:t>Xiangyu</a:t>
            </a:r>
            <a:r>
              <a:rPr lang="en-US" sz="2000" dirty="0">
                <a:solidFill>
                  <a:srgbClr val="7030A0"/>
                </a:solidFill>
              </a:rPr>
              <a:t> Zhang, </a:t>
            </a:r>
            <a:r>
              <a:rPr lang="en-US" sz="2000" dirty="0" err="1">
                <a:solidFill>
                  <a:srgbClr val="7030A0"/>
                </a:solidFill>
              </a:rPr>
              <a:t>Shaoqing</a:t>
            </a:r>
            <a:r>
              <a:rPr lang="en-US" sz="2000" dirty="0">
                <a:solidFill>
                  <a:srgbClr val="7030A0"/>
                </a:solidFill>
              </a:rPr>
              <a:t> Ren and Jian Sun in their paper “Deep Residual Learning for Image Recognition ”. The </a:t>
            </a:r>
            <a:r>
              <a:rPr lang="en-US" sz="2000" dirty="0" err="1">
                <a:solidFill>
                  <a:srgbClr val="7030A0"/>
                </a:solidFill>
              </a:rPr>
              <a:t>ResNet</a:t>
            </a:r>
            <a:r>
              <a:rPr lang="en-US" sz="2000" dirty="0">
                <a:solidFill>
                  <a:srgbClr val="7030A0"/>
                </a:solidFill>
              </a:rPr>
              <a:t> models were extremely successful which you can guess from the following:</a:t>
            </a:r>
          </a:p>
          <a:p>
            <a:pPr fontAlgn="base">
              <a:buClr>
                <a:srgbClr val="7030A0"/>
              </a:buClr>
              <a:buSzPct val="120000"/>
              <a:buFont typeface="Arial" panose="020B0604020202020204" pitchFamily="34" charset="0"/>
              <a:buChar char="•"/>
            </a:pPr>
            <a:r>
              <a:rPr lang="en-US" sz="2000" dirty="0">
                <a:solidFill>
                  <a:srgbClr val="7030A0"/>
                </a:solidFill>
              </a:rPr>
              <a:t>Won 1st place in the ILSVRC 2015 classification competition with a top-5 error rate of 3.57% (An ensemble model)</a:t>
            </a:r>
          </a:p>
          <a:p>
            <a:pPr fontAlgn="base">
              <a:buClr>
                <a:srgbClr val="7030A0"/>
              </a:buClr>
              <a:buSzPct val="120000"/>
              <a:buFont typeface="Arial" panose="020B0604020202020204" pitchFamily="34" charset="0"/>
              <a:buChar char="•"/>
            </a:pPr>
            <a:r>
              <a:rPr lang="en-US" sz="2000" dirty="0">
                <a:solidFill>
                  <a:srgbClr val="7030A0"/>
                </a:solidFill>
              </a:rPr>
              <a:t>Won the 1st place in ILSVRC and COCO 2015 competition in ImageNet Detection, ImageNet localization, Coco detection and Coco segmentation.</a:t>
            </a:r>
          </a:p>
          <a:p>
            <a:pPr fontAlgn="base">
              <a:buClr>
                <a:srgbClr val="7030A0"/>
              </a:buClr>
              <a:buSzPct val="120000"/>
              <a:buFont typeface="Arial" panose="020B0604020202020204" pitchFamily="34" charset="0"/>
              <a:buChar char="•"/>
            </a:pPr>
            <a:r>
              <a:rPr lang="en-US" sz="2000" dirty="0">
                <a:solidFill>
                  <a:srgbClr val="7030A0"/>
                </a:solidFill>
              </a:rPr>
              <a:t>Replacing VGG-16 layers in Faster R-CNN with ResNet-101. They observed relative improvements of 28%</a:t>
            </a:r>
          </a:p>
        </p:txBody>
      </p:sp>
    </p:spTree>
    <p:extLst>
      <p:ext uri="{BB962C8B-B14F-4D97-AF65-F5344CB8AC3E}">
        <p14:creationId xmlns:p14="http://schemas.microsoft.com/office/powerpoint/2010/main" val="46418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Need for </a:t>
            </a:r>
            <a:r>
              <a:rPr lang="en-US" b="1" dirty="0" err="1">
                <a:solidFill>
                  <a:srgbClr val="7030A0"/>
                </a:solidFill>
              </a:rPr>
              <a:t>ResNet</a:t>
            </a:r>
            <a:br>
              <a:rPr lang="en-US" b="1" dirty="0">
                <a:solidFill>
                  <a:srgbClr val="7030A0"/>
                </a:solidFill>
              </a:rPr>
            </a:br>
            <a:endParaRPr lang="en-US" dirty="0">
              <a:solidFill>
                <a:srgbClr val="7030A0"/>
              </a:solidFill>
            </a:endParaRPr>
          </a:p>
        </p:txBody>
      </p:sp>
      <p:sp>
        <p:nvSpPr>
          <p:cNvPr id="3" name="Text Placeholder 2"/>
          <p:cNvSpPr>
            <a:spLocks noGrp="1"/>
          </p:cNvSpPr>
          <p:nvPr>
            <p:ph type="body" idx="1"/>
          </p:nvPr>
        </p:nvSpPr>
        <p:spPr>
          <a:xfrm>
            <a:off x="156132" y="1371132"/>
            <a:ext cx="11652068" cy="5009017"/>
          </a:xfrm>
        </p:spPr>
        <p:txBody>
          <a:bodyPr/>
          <a:lstStyle/>
          <a:p>
            <a:pPr fontAlgn="base">
              <a:buClr>
                <a:srgbClr val="7030A0"/>
              </a:buClr>
              <a:buFont typeface="Arial" panose="020B0604020202020204" pitchFamily="34" charset="0"/>
              <a:buChar char="•"/>
            </a:pPr>
            <a:r>
              <a:rPr lang="en-US" sz="1800" dirty="0">
                <a:solidFill>
                  <a:srgbClr val="7030A0"/>
                </a:solidFill>
              </a:rPr>
              <a:t>Mostly in order to solve a complex problem. The intuition behind adding more layers is that these layers progressively learn more complex features. For example, in case of recognizing images, the first layer may learn to detect edges, the second layer may learn to identify textures and similarly the third layer can learn to detect objects and so on. But it has been found that there is a maximum threshold for depth with the traditional Convolutional neural network model. </a:t>
            </a:r>
            <a:br>
              <a:rPr lang="en-US" sz="1800" dirty="0">
                <a:solidFill>
                  <a:srgbClr val="7030A0"/>
                </a:solidFill>
              </a:rPr>
            </a:br>
            <a:endParaRPr lang="en-US" sz="1800" dirty="0">
              <a:solidFill>
                <a:srgbClr val="7030A0"/>
              </a:solidFill>
            </a:endParaRPr>
          </a:p>
          <a:p>
            <a:pPr fontAlgn="base">
              <a:buClr>
                <a:srgbClr val="7030A0"/>
              </a:buClr>
              <a:buFont typeface="Arial" panose="020B0604020202020204" pitchFamily="34" charset="0"/>
              <a:buChar char="•"/>
            </a:pPr>
            <a:r>
              <a:rPr lang="en-US" sz="1800" dirty="0">
                <a:solidFill>
                  <a:srgbClr val="7030A0"/>
                </a:solidFill>
              </a:rPr>
              <a:t>We can see that error% for 56-layer is more than a 20-layer network in both cases of training data as well as testing data. This suggests that with adding more layers on top of a network, its performance degrades. This could be blamed on the optimization function, initialization of the network and more importantly vanishing gradient problem. You might be thinking that it could be a result of overfitting too, but here the error% of the 56-layer network is worst on both training as well as testing data which does not happen when the model is overfitting.</a:t>
            </a:r>
          </a:p>
          <a:p>
            <a:pPr fontAlgn="base">
              <a:buClr>
                <a:srgbClr val="7030A0"/>
              </a:buClr>
              <a:buFont typeface="Arial" panose="020B0604020202020204" pitchFamily="34" charset="0"/>
              <a:buChar char="•"/>
            </a:pPr>
            <a:endParaRPr lang="en-US" sz="1800" dirty="0">
              <a:solidFill>
                <a:srgbClr val="7030A0"/>
              </a:solidFill>
            </a:endParaRPr>
          </a:p>
          <a:p>
            <a:pPr fontAlgn="base">
              <a:buClr>
                <a:srgbClr val="7030A0"/>
              </a:buClr>
              <a:buFont typeface="Arial" panose="020B0604020202020204" pitchFamily="34" charset="0"/>
              <a:buChar char="•"/>
            </a:pPr>
            <a:r>
              <a:rPr lang="en-US" sz="1800" dirty="0">
                <a:solidFill>
                  <a:srgbClr val="7030A0"/>
                </a:solidFill>
              </a:rPr>
              <a:t>We have to solve the vanishing gradient problem</a:t>
            </a:r>
          </a:p>
          <a:p>
            <a:pPr>
              <a:buClr>
                <a:srgbClr val="7030A0"/>
              </a:buClr>
              <a:buFont typeface="Arial" panose="020B0604020202020204" pitchFamily="34" charset="0"/>
              <a:buChar char="•"/>
            </a:pPr>
            <a:endParaRPr lang="en-US" sz="1800" dirty="0">
              <a:solidFill>
                <a:srgbClr val="7030A0"/>
              </a:solidFill>
            </a:endParaRPr>
          </a:p>
        </p:txBody>
      </p:sp>
    </p:spTree>
    <p:extLst>
      <p:ext uri="{BB962C8B-B14F-4D97-AF65-F5344CB8AC3E}">
        <p14:creationId xmlns:p14="http://schemas.microsoft.com/office/powerpoint/2010/main" val="22052217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395</TotalTime>
  <Words>918</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Raleway</vt:lpstr>
      <vt:lpstr>Wingdings</vt:lpstr>
      <vt:lpstr>Office Theme</vt:lpstr>
      <vt:lpstr>Machine Learning Final Project PTB Diagnostic ECG Database   </vt:lpstr>
      <vt:lpstr>PowerPoint Presentation</vt:lpstr>
      <vt:lpstr>ECG </vt:lpstr>
      <vt:lpstr>PTB Diagnostic ECG Database   </vt:lpstr>
      <vt:lpstr>PowerPoint Presentation</vt:lpstr>
      <vt:lpstr>PowerPoint Presentation</vt:lpstr>
      <vt:lpstr>Advantages of Using Transfer Learning</vt:lpstr>
      <vt:lpstr>What is ResNet? </vt:lpstr>
      <vt:lpstr>Need for ResNet </vt:lpstr>
      <vt:lpstr>Architecture of ResNet Deep Learning Model</vt:lpstr>
      <vt:lpstr>Results</vt:lpstr>
      <vt:lpstr>PowerPoint Presentation</vt:lpstr>
      <vt:lpstr>PowerPoint Presentation</vt:lpstr>
      <vt:lpstr>PowerPoint Presentation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Final Project PTB Diagnostic ECG Database   </dc:title>
  <dc:creator>ali babaloo</dc:creator>
  <cp:lastModifiedBy>ali babaloo</cp:lastModifiedBy>
  <cp:revision>12</cp:revision>
  <dcterms:created xsi:type="dcterms:W3CDTF">2023-01-17T16:36:40Z</dcterms:created>
  <dcterms:modified xsi:type="dcterms:W3CDTF">2023-01-18T11:34:45Z</dcterms:modified>
</cp:coreProperties>
</file>