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6" r:id="rId8"/>
    <p:sldId id="264" r:id="rId9"/>
    <p:sldId id="265" r:id="rId10"/>
    <p:sldId id="262" r:id="rId11"/>
    <p:sldId id="263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88126" autoAdjust="0"/>
  </p:normalViewPr>
  <p:slideViewPr>
    <p:cSldViewPr snapToGrid="0">
      <p:cViewPr varScale="1">
        <p:scale>
          <a:sx n="63" d="100"/>
          <a:sy n="63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7850-ED2B-40E5-88EB-F3E99EFBD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DE5F6-36E0-4E26-8BBE-BAB2F5BD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4DFB-54CE-4C9B-AABC-15629462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B1DF-8F6F-4EAD-9993-2A80CADA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0911-5D5E-4DA8-88C5-BFA6839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BBFA-0E8E-4DF8-BF7B-BFAD6409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E12F8-67D5-4479-9529-53CAA7D79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572B-E61A-47D0-B55F-02ADD6C1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5FD1-8343-4A0B-886B-52A3CC8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499A-87BA-420A-93EA-8388319B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5C8C3-1331-438C-AC9F-F5975CC50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5645-1D28-4E2E-ADF8-D857255A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F72F-524D-4FC8-AA7E-B120BB3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9B5-17C3-43B4-850D-0774712F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B7A1-7EC9-45E0-AC6F-3626E1E1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AC0B-8697-4C15-A088-A0D2D299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EDED-1DAB-4381-A4E0-B81690269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78DF-1A78-4199-A9B4-ECA7DCF7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4EB6A-4807-46ED-BE17-4F725129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4632-FB26-4F79-92C2-45FB6809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DF9A-6A53-4F90-A561-BE5C2550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5982-19FD-4D7F-B756-04FF98B4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0EFB-5221-4FC1-8DAF-93B2F70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8C1E-803E-49DB-8E78-884C2CA2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66C1-D17F-4D9C-904D-FCB52E3F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190E-956E-42C5-A864-DD4EA28C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F747-2D1B-4FB9-9830-5E9C4D00C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D43E-832D-406A-ADA6-94D3B57A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B006-7010-4D01-AE30-6822F465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BA388-FD23-4BF4-8C27-0F719D0C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0D28C-D8B0-4443-A786-BAFEBE04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A51B-D69C-4405-9CAF-F3A02552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82A1C-3DBF-4164-AC4E-BA8CA4D89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2B67C-FA21-4457-9F80-645AB688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6EEB6-9C1A-4397-851D-D1FA8C13A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E6BDE-17EF-43A8-A4CC-E3CBA38C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27FB3-E420-4F13-A34C-613E657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533AA-5120-486B-B60C-CEAE1E97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68F7D-7AF3-4382-BBC7-99492E45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46D8-D4A7-49A7-AC26-464B1B3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A3F1D-3DC2-4567-A7E4-FBC6EF6F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BED79-FA05-4710-A1B7-05142B2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342E5-3DDB-4A5E-BB2A-3D5343C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B3105-231B-4906-8BBB-0AA23843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D8052-3C56-444E-AA91-6BA4608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88B9-CED1-45F4-AD6D-61A5435F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2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825D-7C04-493B-A4C7-D90B01FA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3B66-6EAF-42C2-8378-3AC66D0F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A1A46-AD10-437C-AE19-20FD98FC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80381-6540-402E-AD0F-3CF09C1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2A98-BA93-4F08-96EF-888D01B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C656C-2F8C-481B-875E-08864ED3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6DD9-26DC-47DC-9480-598A3286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0CE35-00B1-47E2-A718-CD78E47D6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13BD7-C117-4802-AAC3-76CA07B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BD0D5-E8DE-4C45-896F-A86F702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DDF8-C6EA-404C-A57B-8CFC645F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72E3-D281-48CA-8F15-020D5754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DB47-D073-4C51-A5CC-BB96837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0061C-4111-413B-A5D5-BAEC1CFB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5822-012C-4264-8154-010250B63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DD1E-C4E9-4B17-AD54-83BAD6647354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3825-257B-4BBD-B2BE-E71A0947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B4AE-9EB5-466E-9D6E-A74DD97C0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82F0-82EB-4080-AFEA-D6B8C37C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239C-C9A3-4EC4-807C-FD7E024E8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2546823"/>
            <a:ext cx="3948269" cy="2383844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Market Trend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D6069-C2C0-4C25-AB3A-1D5C6863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1485718"/>
            <a:ext cx="3745947" cy="1061105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McKinnon, William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6C44A-7825-4189-A70E-3165AB2B13EF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2D793-5E41-406E-8387-EBEB3D9E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121C1-9126-4A78-A010-CE7BFBC2C840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Future plans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BCF92-7F25-4BA3-BC94-88E6D3FE56BB}"/>
              </a:ext>
            </a:extLst>
          </p:cNvPr>
          <p:cNvSpPr txBox="1"/>
          <p:nvPr/>
        </p:nvSpPr>
        <p:spPr>
          <a:xfrm>
            <a:off x="0" y="8749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 the data acquisition portion to generate a much larger data set. </a:t>
            </a:r>
          </a:p>
        </p:txBody>
      </p:sp>
    </p:spTree>
    <p:extLst>
      <p:ext uri="{BB962C8B-B14F-4D97-AF65-F5344CB8AC3E}">
        <p14:creationId xmlns:p14="http://schemas.microsoft.com/office/powerpoint/2010/main" val="1972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D47C-B760-4C71-8B24-80E39633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148"/>
            <a:ext cx="12192000" cy="298115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Goal is to predict overall trend for a given sector or Index (Dow Jones Industrial Average)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05BFD6-AF10-41DE-B7E9-37BBB0387644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6776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255F5-56AE-44EF-9B3F-9946DAD3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798"/>
            <a:ext cx="12192000" cy="131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70428-1E99-4EE8-A41C-7E07153554C5}"/>
              </a:ext>
            </a:extLst>
          </p:cNvPr>
          <p:cNvSpPr txBox="1"/>
          <p:nvPr/>
        </p:nvSpPr>
        <p:spPr>
          <a:xfrm>
            <a:off x="-1" y="231062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focused on google trends results to see if it could be used to classify whether or not the market (</a:t>
            </a:r>
            <a:r>
              <a:rPr lang="en-US" dirty="0" err="1"/>
              <a:t>DowJones</a:t>
            </a:r>
            <a:r>
              <a:rPr lang="en-US" dirty="0"/>
              <a:t>) would go up or down.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1FE16-1752-491E-ADAA-2C511FB77BD4}"/>
              </a:ext>
            </a:extLst>
          </p:cNvPr>
          <p:cNvSpPr txBox="1"/>
          <p:nvPr/>
        </p:nvSpPr>
        <p:spPr>
          <a:xfrm>
            <a:off x="0" y="3326296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209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spans 2004 – present in one month intervals.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data was there a month to month Increase or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20%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20%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DDFD-7AA3-4DEF-8C26-373D0DAF9326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1510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717F-796B-48F0-BB52-DF17A508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148"/>
            <a:ext cx="12192000" cy="5956852"/>
          </a:xfrm>
        </p:spPr>
        <p:txBody>
          <a:bodyPr/>
          <a:lstStyle/>
          <a:p>
            <a:r>
              <a:rPr lang="en-US" dirty="0"/>
              <a:t>Numerical encoding </a:t>
            </a:r>
          </a:p>
          <a:p>
            <a:r>
              <a:rPr lang="en-US" dirty="0"/>
              <a:t>Deep wide &amp; Cross network</a:t>
            </a:r>
          </a:p>
          <a:p>
            <a:r>
              <a:rPr lang="en-US" dirty="0"/>
              <a:t>Neural decision forest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57A2B-9C8C-4204-A5F8-2C18F8A9D040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6727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794D-7283-4C36-8CB5-840934DD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Generate interactions implicitly</a:t>
            </a:r>
          </a:p>
          <a:p>
            <a:r>
              <a:rPr lang="en-US" dirty="0"/>
              <a:t>Deep network is a stack of fully connected (Dense) layers with </a:t>
            </a:r>
            <a:r>
              <a:rPr lang="en-US" dirty="0" err="1"/>
              <a:t>ReLU</a:t>
            </a:r>
            <a:r>
              <a:rPr lang="en-US" dirty="0"/>
              <a:t> activation function. </a:t>
            </a:r>
          </a:p>
          <a:p>
            <a:r>
              <a:rPr lang="en-US" dirty="0"/>
              <a:t>Each layer of a cross network is a linear model added.</a:t>
            </a:r>
          </a:p>
          <a:p>
            <a:r>
              <a:rPr lang="en-US" dirty="0"/>
              <a:t>Outputs from Deep and cross are </a:t>
            </a:r>
            <a:r>
              <a:rPr lang="en-US" dirty="0" err="1"/>
              <a:t>concatened</a:t>
            </a:r>
            <a:r>
              <a:rPr lang="en-US" dirty="0"/>
              <a:t> and fed into standard logit layer.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0AC4-5FD3-42EC-BAEA-8767DCE56CFF}"/>
              </a:ext>
            </a:extLst>
          </p:cNvPr>
          <p:cNvSpPr txBox="1"/>
          <p:nvPr/>
        </p:nvSpPr>
        <p:spPr>
          <a:xfrm>
            <a:off x="914400" y="5075583"/>
            <a:ext cx="669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= 0.00001</a:t>
            </a:r>
          </a:p>
          <a:p>
            <a:r>
              <a:rPr lang="en-US" dirty="0"/>
              <a:t>Dropout rate = 0.1</a:t>
            </a:r>
          </a:p>
          <a:p>
            <a:r>
              <a:rPr lang="en-US" dirty="0"/>
              <a:t>Epochs = 300</a:t>
            </a:r>
          </a:p>
          <a:p>
            <a:r>
              <a:rPr lang="en-US" dirty="0" err="1"/>
              <a:t>Hidden_Units</a:t>
            </a:r>
            <a:r>
              <a:rPr lang="en-US" dirty="0"/>
              <a:t> = [32, 32]</a:t>
            </a:r>
          </a:p>
          <a:p>
            <a:r>
              <a:rPr lang="en-US" dirty="0" err="1"/>
              <a:t>Encoding_size</a:t>
            </a:r>
            <a:r>
              <a:rPr lang="en-US" dirty="0"/>
              <a:t> =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C200C-A339-488D-AB6E-B1C8B03856B0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Deep &amp; Cross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794D-7283-4C36-8CB5-840934DD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Neural decision tree learns two sets of weights</a:t>
            </a:r>
          </a:p>
          <a:p>
            <a:pPr lvl="1"/>
            <a:r>
              <a:rPr lang="en-US" dirty="0"/>
              <a:t>Probability distribution of classes in the tree leave </a:t>
            </a:r>
          </a:p>
          <a:p>
            <a:pPr lvl="1"/>
            <a:r>
              <a:rPr lang="en-US" dirty="0"/>
              <a:t>Routing decision layer which represents the probability of going to each leaf</a:t>
            </a:r>
          </a:p>
          <a:p>
            <a:pPr lvl="1"/>
            <a:endParaRPr lang="en-US" dirty="0"/>
          </a:p>
          <a:p>
            <a:r>
              <a:rPr lang="en-US" dirty="0"/>
              <a:t>A forest is several trees that are trained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8F322-4082-4B36-A2D8-FBB509CD1C8A}"/>
              </a:ext>
            </a:extLst>
          </p:cNvPr>
          <p:cNvSpPr txBox="1"/>
          <p:nvPr/>
        </p:nvSpPr>
        <p:spPr>
          <a:xfrm>
            <a:off x="238538" y="3896381"/>
            <a:ext cx="269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10</a:t>
            </a:r>
          </a:p>
          <a:p>
            <a:r>
              <a:rPr lang="en-US" dirty="0"/>
              <a:t>Number of trees = 10</a:t>
            </a:r>
          </a:p>
          <a:p>
            <a:r>
              <a:rPr lang="en-US" dirty="0" err="1"/>
              <a:t>classesUsed</a:t>
            </a:r>
            <a:r>
              <a:rPr lang="en-US" dirty="0"/>
              <a:t> = .7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258DC-F0F6-4C83-A7D2-32CF305432AD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Neural Decision Forest</a:t>
            </a:r>
            <a:endParaRPr lang="en-US" sz="1000" dirty="0"/>
          </a:p>
        </p:txBody>
      </p:sp>
      <p:pic>
        <p:nvPicPr>
          <p:cNvPr id="8" name="Picture 2" descr="Figure 1 from Deep Neural Decision Forests | Semantic Scholar">
            <a:extLst>
              <a:ext uri="{FF2B5EF4-FFF2-40B4-BE49-F238E27FC236}">
                <a16:creationId xmlns:a16="http://schemas.microsoft.com/office/drawing/2014/main" id="{6D850CFD-06D6-4C55-AC45-7D1D1DBC9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07"/>
          <a:stretch/>
        </p:blipFill>
        <p:spPr bwMode="auto">
          <a:xfrm>
            <a:off x="7634909" y="4178452"/>
            <a:ext cx="4318553" cy="255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053B5-1F84-4F40-9715-CBFCDC54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48"/>
            <a:ext cx="12192000" cy="5347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4D69B-98C3-47B4-B29D-08965F99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829175"/>
            <a:ext cx="7620000" cy="2028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02C301-7C3C-42E7-B5AD-2A7803185641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Model Attempt Final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29C582-8431-4A5B-AB46-D2A4F91E3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502" y="901148"/>
            <a:ext cx="3701498" cy="29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7E446-2699-45CB-836E-00627BD0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922"/>
            <a:ext cx="12192000" cy="5811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FCBF2-35BD-455E-A83F-A7411A94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975777"/>
            <a:ext cx="7467600" cy="1200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7C555A-5038-4C50-9692-5376EDD6A224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Model Attempt Two</a:t>
            </a:r>
          </a:p>
        </p:txBody>
      </p:sp>
    </p:spTree>
    <p:extLst>
      <p:ext uri="{BB962C8B-B14F-4D97-AF65-F5344CB8AC3E}">
        <p14:creationId xmlns:p14="http://schemas.microsoft.com/office/powerpoint/2010/main" val="266284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72D793-5E41-406E-8387-EBEB3D9E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11F4F-62B8-4C25-98CD-3CC8D0C70192}"/>
              </a:ext>
            </a:extLst>
          </p:cNvPr>
          <p:cNvSpPr txBox="1"/>
          <p:nvPr/>
        </p:nvSpPr>
        <p:spPr>
          <a:xfrm>
            <a:off x="0" y="980661"/>
            <a:ext cx="137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result: Final Model  57.89%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D78828-2048-43F3-8215-3598EE6D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732"/>
            <a:ext cx="7467600" cy="1200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AB6483-AC5E-4E3A-AE2D-995BFC677B58}"/>
              </a:ext>
            </a:extLst>
          </p:cNvPr>
          <p:cNvSpPr txBox="1"/>
          <p:nvPr/>
        </p:nvSpPr>
        <p:spPr>
          <a:xfrm>
            <a:off x="0" y="3160400"/>
            <a:ext cx="137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Attempt Two: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3C2D95-87E0-4AF6-918E-5FBD32EB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0859"/>
            <a:ext cx="6400800" cy="1247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A6447B-D2C7-4F4E-AF9A-9BA6F517DD2F}"/>
              </a:ext>
            </a:extLst>
          </p:cNvPr>
          <p:cNvSpPr txBox="1"/>
          <p:nvPr/>
        </p:nvSpPr>
        <p:spPr>
          <a:xfrm>
            <a:off x="-112645" y="5285957"/>
            <a:ext cx="137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Attempt One: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3121C1-9126-4A78-A010-CE7BFBC2C840}"/>
              </a:ext>
            </a:extLst>
          </p:cNvPr>
          <p:cNvSpPr/>
          <p:nvPr/>
        </p:nvSpPr>
        <p:spPr>
          <a:xfrm>
            <a:off x="0" y="0"/>
            <a:ext cx="12192000" cy="901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Results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48A151-4B1F-41A1-BDA9-AF3F9E22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349993"/>
            <a:ext cx="6991350" cy="16767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CEE251-248E-4E0C-9487-5AB94F28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74" y="2134185"/>
            <a:ext cx="4924425" cy="7810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BBCF92-7F25-4BA3-BC94-88E6D3FE56BB}"/>
              </a:ext>
            </a:extLst>
          </p:cNvPr>
          <p:cNvSpPr txBox="1"/>
          <p:nvPr/>
        </p:nvSpPr>
        <p:spPr>
          <a:xfrm>
            <a:off x="7267575" y="956231"/>
            <a:ext cx="4924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result: Final Model Dataset2 63.16% </a:t>
            </a:r>
          </a:p>
          <a:p>
            <a:r>
              <a:rPr lang="en-US" dirty="0"/>
              <a:t>Larger dataset appears to yield better results. I wonder if there is a limit though to the effectiveness of new data .</a:t>
            </a:r>
          </a:p>
        </p:txBody>
      </p:sp>
    </p:spTree>
    <p:extLst>
      <p:ext uri="{BB962C8B-B14F-4D97-AF65-F5344CB8AC3E}">
        <p14:creationId xmlns:p14="http://schemas.microsoft.com/office/powerpoint/2010/main" val="130135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B0DD51D54DB749A9A6468837D06DA8" ma:contentTypeVersion="2" ma:contentTypeDescription="Create a new document." ma:contentTypeScope="" ma:versionID="2efedd15264ca063dbcf086bd405250a">
  <xsd:schema xmlns:xsd="http://www.w3.org/2001/XMLSchema" xmlns:xs="http://www.w3.org/2001/XMLSchema" xmlns:p="http://schemas.microsoft.com/office/2006/metadata/properties" xmlns:ns3="027c830e-6d88-4488-a5e0-8c6412141924" targetNamespace="http://schemas.microsoft.com/office/2006/metadata/properties" ma:root="true" ma:fieldsID="34f47d43b23128212bd80966f327de1f" ns3:_="">
    <xsd:import namespace="027c830e-6d88-4488-a5e0-8c64121419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c830e-6d88-4488-a5e0-8c641214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CF4B31-2EDB-479D-8235-2AFCFD55E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c830e-6d88-4488-a5e0-8c6412141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A0906D-8648-4AED-8C2E-FA271BDCED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A14523-FC13-4E35-A002-C25134A85CF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27c830e-6d88-4488-a5e0-8c641214192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Words>304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Market Trend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William Mckinnon</dc:creator>
  <cp:lastModifiedBy>Mckinnon, William A 1LT USARMY NG FLARNG (USA)</cp:lastModifiedBy>
  <cp:revision>30</cp:revision>
  <dcterms:created xsi:type="dcterms:W3CDTF">2021-04-01T14:12:32Z</dcterms:created>
  <dcterms:modified xsi:type="dcterms:W3CDTF">2021-04-26T12:57:18Z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0x010100ACB0DD51D54DB749A9A6468837D06DA8</vt:lpwstr>
  </property>
</Properties>
</file>