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304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675CA"/>
    <a:srgbClr val="000000"/>
    <a:srgbClr val="FFFFFF"/>
    <a:srgbClr val="CCFF99"/>
    <a:srgbClr val="CCECFF"/>
    <a:srgbClr val="FFCCCC"/>
    <a:srgbClr val="7A1D00"/>
    <a:srgbClr val="FF5C00"/>
    <a:srgbClr val="C90016"/>
    <a:srgbClr val="0C25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7609" autoAdjust="0"/>
  </p:normalViewPr>
  <p:slideViewPr>
    <p:cSldViewPr>
      <p:cViewPr varScale="1">
        <p:scale>
          <a:sx n="84" d="100"/>
          <a:sy n="8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69F8D-66EC-402E-96E3-2567535483B7}" type="datetimeFigureOut">
              <a:rPr lang="en-GB" smtClean="0"/>
              <a:pPr/>
              <a:t>1/31/11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C327-23A1-422A-AE60-EFA1D6B334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2201894-76F8-47CF-825F-28869F1BB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01894-76F8-47CF-825F-28869F1BB0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01894-76F8-47CF-825F-28869F1BB0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month app spec</a:t>
            </a:r>
          </a:p>
          <a:p>
            <a:r>
              <a:rPr lang="en-US" dirty="0" smtClean="0"/>
              <a:t>1 month</a:t>
            </a:r>
            <a:r>
              <a:rPr lang="en-US" baseline="0" dirty="0" smtClean="0"/>
              <a:t> buy infrastructure</a:t>
            </a:r>
          </a:p>
          <a:p>
            <a:r>
              <a:rPr lang="en-US" baseline="0" dirty="0" smtClean="0"/>
              <a:t>3 months get Irene’s data</a:t>
            </a:r>
          </a:p>
          <a:p>
            <a:r>
              <a:rPr lang="en-US" baseline="0" dirty="0" smtClean="0"/>
              <a:t>4 months </a:t>
            </a:r>
            <a:r>
              <a:rPr lang="en-US" baseline="0" dirty="0" err="1" smtClean="0"/>
              <a:t>analyse</a:t>
            </a:r>
            <a:r>
              <a:rPr lang="en-US" baseline="0" dirty="0" smtClean="0"/>
              <a:t> Irene’s data</a:t>
            </a:r>
          </a:p>
          <a:p>
            <a:r>
              <a:rPr lang="en-US" baseline="0" dirty="0" smtClean="0"/>
              <a:t>3 months spec the deployment in china/</a:t>
            </a:r>
            <a:r>
              <a:rPr lang="en-US" baseline="0" dirty="0" err="1" smtClean="0"/>
              <a:t>uk</a:t>
            </a:r>
            <a:endParaRPr lang="en-US" baseline="0" dirty="0" smtClean="0"/>
          </a:p>
          <a:p>
            <a:r>
              <a:rPr lang="en-US" baseline="0" dirty="0" smtClean="0"/>
              <a:t>6 Months personal container</a:t>
            </a:r>
          </a:p>
          <a:p>
            <a:r>
              <a:rPr lang="en-US" baseline="0" dirty="0" smtClean="0"/>
              <a:t>3 months first paper prototypes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01894-76F8-47CF-825F-28869F1BB0D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orizon DER Whit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5438"/>
            <a:ext cx="251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Ctr="1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orizon DER 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248400"/>
            <a:ext cx="1281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2076450"/>
            <a:ext cx="8334375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buFont typeface="Wingdings" charset="2"/>
              <a:buChar char="−"/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orizon DER 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6248400"/>
            <a:ext cx="12811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2076450"/>
            <a:ext cx="4090988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813" y="2076450"/>
            <a:ext cx="4090987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orizon DER White.pd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5438"/>
            <a:ext cx="2514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4" y="2076450"/>
            <a:ext cx="8639176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839200" cy="771525"/>
          </a:xfrm>
          <a:prstGeom prst="rect">
            <a:avLst/>
          </a:prstGeom>
          <a:solidFill>
            <a:srgbClr val="2461AA"/>
          </a:solidFill>
          <a:ln>
            <a:solidFill>
              <a:srgbClr val="246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ＭＳ Ｐゴシック" charset="-128"/>
            </a:endParaRPr>
          </a:p>
        </p:txBody>
      </p:sp>
      <p:pic>
        <p:nvPicPr>
          <p:cNvPr id="20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248400"/>
            <a:ext cx="1219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" y="914400"/>
            <a:ext cx="8839200" cy="228600"/>
          </a:xfrm>
          <a:prstGeom prst="rect">
            <a:avLst/>
          </a:prstGeom>
          <a:solidFill>
            <a:srgbClr val="0C2577"/>
          </a:solidFill>
          <a:ln>
            <a:solidFill>
              <a:srgbClr val="0C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cs typeface="ＭＳ Ｐゴシック" charset="-128"/>
            </a:endParaRPr>
          </a:p>
        </p:txBody>
      </p:sp>
      <p:pic>
        <p:nvPicPr>
          <p:cNvPr id="2054" name="Picture 6" descr="Horizon motif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75" y="142875"/>
            <a:ext cx="20716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+mj-lt"/>
          <a:ea typeface="+mj-ea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E3367"/>
          </a:solidFill>
          <a:latin typeface="Verdana" pitchFamily="-32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Font typeface="Arial" charset="0"/>
        <a:buChar char="•"/>
        <a:defRPr sz="2000">
          <a:solidFill>
            <a:srgbClr val="2D2D8A"/>
          </a:solidFill>
          <a:latin typeface="+mn-lt"/>
          <a:ea typeface="+mn-ea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Char char="•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−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D2D8A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ttingham.ac.uk/etc/" TargetMode="External"/><Relationship Id="rId3" Type="http://schemas.openxmlformats.org/officeDocument/2006/relationships/hyperlink" Target="http://www.nottingham.ac.uk/esta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Field trial plan</a:t>
            </a: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1 – Testing monitoring architecture</a:t>
            </a:r>
          </a:p>
          <a:p>
            <a:pPr lvl="1"/>
            <a:r>
              <a:rPr lang="en-GB" dirty="0" smtClean="0"/>
              <a:t>Review of existing monitoring infrastructures</a:t>
            </a:r>
          </a:p>
          <a:p>
            <a:pPr lvl="1"/>
            <a:r>
              <a:rPr lang="en-GB" dirty="0" smtClean="0"/>
              <a:t>Consultation with University of Nottingham ETC (</a:t>
            </a:r>
            <a:r>
              <a:rPr lang="en-GB" dirty="0" smtClean="0">
                <a:hlinkClick r:id="rId2"/>
              </a:rPr>
              <a:t>http://www.nottingham.ac.uk/etc/</a:t>
            </a:r>
            <a:r>
              <a:rPr lang="en-GB" dirty="0" smtClean="0"/>
              <a:t>) and Estates (</a:t>
            </a:r>
            <a:r>
              <a:rPr lang="en-GB" dirty="0" smtClean="0">
                <a:hlinkClick r:id="rId3"/>
              </a:rPr>
              <a:t>http://www.nottingham.ac.uk/estate/</a:t>
            </a:r>
            <a:r>
              <a:rPr lang="en-GB" dirty="0" smtClean="0"/>
              <a:t>) regarding current monitoring capabilities of University of Nottingham and local workplaces</a:t>
            </a:r>
          </a:p>
          <a:p>
            <a:pPr lvl="1"/>
            <a:r>
              <a:rPr lang="en-GB" dirty="0" smtClean="0"/>
              <a:t>Acquiring suitable sensors and sensor hub (e.g. M2M module) – check compatibility/portability with China</a:t>
            </a:r>
          </a:p>
          <a:p>
            <a:pPr lvl="1"/>
            <a:r>
              <a:rPr lang="en-GB" dirty="0" smtClean="0"/>
              <a:t>Deploying and testing sensor infrastructure in test site (Horizon Research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2 – Testing data store for monitoring</a:t>
            </a:r>
            <a:endParaRPr lang="en-GB" dirty="0" smtClean="0"/>
          </a:p>
          <a:p>
            <a:pPr lvl="1"/>
            <a:r>
              <a:rPr lang="en-GB" dirty="0" smtClean="0"/>
              <a:t>Developing schema for data store</a:t>
            </a:r>
          </a:p>
          <a:p>
            <a:pPr lvl="1"/>
            <a:r>
              <a:rPr lang="en-GB" dirty="0" smtClean="0"/>
              <a:t>Deploying data store on suitable web platform</a:t>
            </a:r>
          </a:p>
          <a:p>
            <a:pPr lvl="1"/>
            <a:r>
              <a:rPr lang="en-GB" dirty="0" smtClean="0"/>
              <a:t>Linking sensor infrastructure to data store and testing scalability of data store for long-term </a:t>
            </a:r>
            <a:r>
              <a:rPr lang="en-GB" dirty="0" smtClean="0"/>
              <a:t>monitoring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3 – Prototype (monitoring) user interfaces</a:t>
            </a:r>
          </a:p>
          <a:p>
            <a:pPr lvl="1"/>
            <a:r>
              <a:rPr lang="en-GB" dirty="0" smtClean="0"/>
              <a:t>Review of existing user interfaces for Carbon emission awareness</a:t>
            </a:r>
          </a:p>
          <a:p>
            <a:pPr lvl="1"/>
            <a:r>
              <a:rPr lang="en-GB" dirty="0" smtClean="0"/>
              <a:t>Rapid iteration of prototypes based on paper prototyping and short test deployments at local sites (student halls of residence at University of Nottingham, Horizon Research)</a:t>
            </a:r>
          </a:p>
          <a:p>
            <a:pPr lvl="1"/>
            <a:r>
              <a:rPr lang="en-GB" dirty="0" smtClean="0"/>
              <a:t>Internationalise </a:t>
            </a:r>
            <a:r>
              <a:rPr lang="en-GB" dirty="0" smtClean="0"/>
              <a:t>interfaces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4 – Test control architecture</a:t>
            </a:r>
          </a:p>
          <a:p>
            <a:pPr lvl="1"/>
            <a:r>
              <a:rPr lang="en-GB" dirty="0" smtClean="0"/>
              <a:t>Acquire and integrate suitable control hardware with monitoring hardware</a:t>
            </a:r>
          </a:p>
          <a:p>
            <a:pPr lvl="1"/>
            <a:r>
              <a:rPr lang="en-GB" dirty="0" smtClean="0"/>
              <a:t>Modify data store to support control</a:t>
            </a:r>
          </a:p>
          <a:p>
            <a:pPr lvl="1"/>
            <a:r>
              <a:rPr lang="en-GB" dirty="0" smtClean="0"/>
              <a:t>Test control functionality (reliability and response speed)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5 – Prototype enhanced UI3</a:t>
            </a:r>
          </a:p>
          <a:p>
            <a:pPr lvl="1"/>
            <a:r>
              <a:rPr lang="en-GB" dirty="0" smtClean="0"/>
              <a:t>Modify UI3 to enable control functionality</a:t>
            </a:r>
          </a:p>
          <a:p>
            <a:pPr lvl="1"/>
            <a:r>
              <a:rPr lang="en-GB" dirty="0" smtClean="0"/>
              <a:t>Rapid iteration of UI3 prototype in consultation with various potential end-users</a:t>
            </a:r>
          </a:p>
          <a:p>
            <a:pPr lvl="1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6 – Formal field trials</a:t>
            </a:r>
          </a:p>
          <a:p>
            <a:pPr lvl="1"/>
            <a:r>
              <a:rPr lang="en-GB" dirty="0" smtClean="0"/>
              <a:t>Determine observation/data capture method + sites</a:t>
            </a:r>
          </a:p>
          <a:p>
            <a:pPr lvl="1"/>
            <a:r>
              <a:rPr lang="en-GB" dirty="0" smtClean="0"/>
              <a:t>Installation of monitoring/control infrastructure + UI devices on sites</a:t>
            </a:r>
          </a:p>
          <a:p>
            <a:pPr lvl="1"/>
            <a:r>
              <a:rPr lang="en-GB" dirty="0" smtClean="0"/>
              <a:t>Pre-trial interviews/focus groups with users</a:t>
            </a:r>
          </a:p>
          <a:p>
            <a:pPr lvl="1"/>
            <a:r>
              <a:rPr lang="en-GB" dirty="0" smtClean="0"/>
              <a:t>Trial</a:t>
            </a:r>
          </a:p>
          <a:p>
            <a:pPr lvl="1"/>
            <a:r>
              <a:rPr lang="en-GB" dirty="0" smtClean="0"/>
              <a:t>Post-trial interviews/focus groups with users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Phase 7 - Analysis</a:t>
            </a:r>
          </a:p>
          <a:p>
            <a:pPr lvl="1"/>
            <a:r>
              <a:rPr lang="en-GB" dirty="0" smtClean="0"/>
              <a:t>Data sessions/workshop with stakeholders</a:t>
            </a:r>
          </a:p>
          <a:p>
            <a:pPr lvl="1"/>
            <a:r>
              <a:rPr lang="en-GB" dirty="0" smtClean="0"/>
              <a:t>Dissemination of results</a:t>
            </a:r>
          </a:p>
          <a:p>
            <a:pPr lvl="1"/>
            <a:r>
              <a:rPr lang="en-GB" dirty="0" smtClean="0"/>
              <a:t>Plan for follow-on proposals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2425" y="2076450"/>
          <a:ext cx="83343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  <a:gridCol w="92604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Phase</a:t>
                      </a:r>
                      <a:endParaRPr lang="en-GB" sz="1600" dirty="0"/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Months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1-3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4-6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7-9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10-12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13-15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16-18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19-21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22-24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 err="1" smtClean="0"/>
                        <a:t>Impl</a:t>
                      </a:r>
                      <a:r>
                        <a:rPr lang="en-GB" sz="1400" dirty="0" smtClean="0"/>
                        <a:t>. monitoring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dirty="0" err="1" smtClean="0"/>
                        <a:t>Impl</a:t>
                      </a:r>
                      <a:r>
                        <a:rPr lang="en-GB" dirty="0" smtClean="0"/>
                        <a:t>. data store</a:t>
                      </a:r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Prototype UIs</a:t>
                      </a:r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err="1" smtClean="0"/>
                        <a:t>Impl</a:t>
                      </a:r>
                      <a:r>
                        <a:rPr lang="en-GB" dirty="0" smtClean="0"/>
                        <a:t>. control</a:t>
                      </a:r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Field trial</a:t>
                      </a:r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Analysis</a:t>
                      </a:r>
                      <a:endParaRPr lang="en-GB" dirty="0"/>
                    </a:p>
                  </a:txBody>
                  <a:tcPr>
                    <a:solidFill>
                      <a:srgbClr val="2675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2675CA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7567</TotalTime>
  <Words>390</Words>
  <Application>Microsoft Macintosh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Field trial plan</vt:lpstr>
      <vt:lpstr>Work plan</vt:lpstr>
      <vt:lpstr>Work plan</vt:lpstr>
      <vt:lpstr>Work plan</vt:lpstr>
      <vt:lpstr>Work plan</vt:lpstr>
      <vt:lpstr>Work plan</vt:lpstr>
      <vt:lpstr>Work plan</vt:lpstr>
      <vt:lpstr>Work plan</vt:lpstr>
      <vt:lpstr>Work plan</vt:lpstr>
    </vt:vector>
  </TitlesOfParts>
  <Company>Iris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</dc:creator>
  <cp:lastModifiedBy>Ben Bedwell</cp:lastModifiedBy>
  <cp:revision>265</cp:revision>
  <dcterms:created xsi:type="dcterms:W3CDTF">2011-01-31T15:18:02Z</dcterms:created>
  <dcterms:modified xsi:type="dcterms:W3CDTF">2011-01-31T15:21:25Z</dcterms:modified>
</cp:coreProperties>
</file>