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8" r:id="rId1"/>
  </p:sldMasterIdLst>
  <p:notesMasterIdLst>
    <p:notesMasterId r:id="rId56"/>
  </p:notesMasterIdLst>
  <p:handoutMasterIdLst>
    <p:handoutMasterId r:id="rId57"/>
  </p:handoutMasterIdLst>
  <p:sldIdLst>
    <p:sldId id="303" r:id="rId2"/>
    <p:sldId id="256" r:id="rId3"/>
    <p:sldId id="301" r:id="rId4"/>
    <p:sldId id="258" r:id="rId5"/>
    <p:sldId id="265" r:id="rId6"/>
    <p:sldId id="260" r:id="rId7"/>
    <p:sldId id="268" r:id="rId8"/>
    <p:sldId id="262" r:id="rId9"/>
    <p:sldId id="263" r:id="rId10"/>
    <p:sldId id="264" r:id="rId11"/>
    <p:sldId id="267" r:id="rId12"/>
    <p:sldId id="270" r:id="rId13"/>
    <p:sldId id="269" r:id="rId14"/>
    <p:sldId id="272" r:id="rId15"/>
    <p:sldId id="273" r:id="rId16"/>
    <p:sldId id="302" r:id="rId17"/>
    <p:sldId id="271" r:id="rId18"/>
    <p:sldId id="274" r:id="rId19"/>
    <p:sldId id="275" r:id="rId20"/>
    <p:sldId id="276" r:id="rId21"/>
    <p:sldId id="282" r:id="rId22"/>
    <p:sldId id="283" r:id="rId23"/>
    <p:sldId id="284" r:id="rId24"/>
    <p:sldId id="285" r:id="rId25"/>
    <p:sldId id="286" r:id="rId26"/>
    <p:sldId id="305" r:id="rId27"/>
    <p:sldId id="277" r:id="rId28"/>
    <p:sldId id="287" r:id="rId29"/>
    <p:sldId id="281" r:id="rId30"/>
    <p:sldId id="307" r:id="rId31"/>
    <p:sldId id="278" r:id="rId32"/>
    <p:sldId id="289" r:id="rId33"/>
    <p:sldId id="290" r:id="rId34"/>
    <p:sldId id="306" r:id="rId35"/>
    <p:sldId id="288" r:id="rId36"/>
    <p:sldId id="297" r:id="rId37"/>
    <p:sldId id="298" r:id="rId38"/>
    <p:sldId id="292" r:id="rId39"/>
    <p:sldId id="293" r:id="rId40"/>
    <p:sldId id="294" r:id="rId41"/>
    <p:sldId id="295" r:id="rId42"/>
    <p:sldId id="296" r:id="rId43"/>
    <p:sldId id="304" r:id="rId44"/>
    <p:sldId id="308" r:id="rId45"/>
    <p:sldId id="309" r:id="rId46"/>
    <p:sldId id="310" r:id="rId47"/>
    <p:sldId id="311" r:id="rId48"/>
    <p:sldId id="312" r:id="rId49"/>
    <p:sldId id="313" r:id="rId50"/>
    <p:sldId id="314" r:id="rId51"/>
    <p:sldId id="315" r:id="rId52"/>
    <p:sldId id="316" r:id="rId53"/>
    <p:sldId id="299" r:id="rId54"/>
    <p:sldId id="300" r:id="rId55"/>
  </p:sldIdLst>
  <p:sldSz cx="9144000" cy="6858000" type="screen4x3"/>
  <p:notesSz cx="6669088" cy="9926638"/>
  <p:defaultTex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577"/>
    <a:srgbClr val="C400C4"/>
    <a:srgbClr val="6B99CE"/>
    <a:srgbClr val="FF5C00"/>
    <a:srgbClr val="C90016"/>
    <a:srgbClr val="0E336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3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78669F8D-66EC-402E-96E3-2567535483B7}" type="datetimeFigureOut">
              <a:rPr lang="en-GB" smtClean="0"/>
              <a:pPr/>
              <a:t>08/08/2010</a:t>
            </a:fld>
            <a:endParaRPr lang="en-GB"/>
          </a:p>
        </p:txBody>
      </p:sp>
      <p:sp>
        <p:nvSpPr>
          <p:cNvPr id="4" name="Footer Placeholder 3"/>
          <p:cNvSpPr>
            <a:spLocks noGrp="1"/>
          </p:cNvSpPr>
          <p:nvPr>
            <p:ph type="ftr" sz="quarter" idx="2"/>
          </p:nvPr>
        </p:nvSpPr>
        <p:spPr>
          <a:xfrm>
            <a:off x="0" y="9428163"/>
            <a:ext cx="288925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8250" y="9428163"/>
            <a:ext cx="2889250" cy="496887"/>
          </a:xfrm>
          <a:prstGeom prst="rect">
            <a:avLst/>
          </a:prstGeom>
        </p:spPr>
        <p:txBody>
          <a:bodyPr vert="horz" lIns="91440" tIns="45720" rIns="91440" bIns="45720" rtlCol="0" anchor="b"/>
          <a:lstStyle>
            <a:lvl1pPr algn="r">
              <a:defRPr sz="1200"/>
            </a:lvl1pPr>
          </a:lstStyle>
          <a:p>
            <a:fld id="{C954C327-23A1-422A-AE60-EFA1D6B33446}"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889938" cy="496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cs typeface="ＭＳ Ｐゴシック" charset="-128"/>
              </a:defRPr>
            </a:lvl1pPr>
          </a:lstStyle>
          <a:p>
            <a:pPr>
              <a:defRPr/>
            </a:pPr>
            <a:endParaRPr lang="en-US"/>
          </a:p>
        </p:txBody>
      </p:sp>
      <p:sp>
        <p:nvSpPr>
          <p:cNvPr id="19459" name="Rectangle 3"/>
          <p:cNvSpPr>
            <a:spLocks noGrp="1" noChangeArrowheads="1"/>
          </p:cNvSpPr>
          <p:nvPr>
            <p:ph type="dt" idx="1"/>
          </p:nvPr>
        </p:nvSpPr>
        <p:spPr bwMode="auto">
          <a:xfrm>
            <a:off x="3779150" y="0"/>
            <a:ext cx="2889938" cy="496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cs typeface="ＭＳ Ｐゴシック" charset="-128"/>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854075" y="744538"/>
            <a:ext cx="4960938" cy="3722687"/>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889212" y="4715153"/>
            <a:ext cx="4890665" cy="4466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p:cNvSpPr>
            <a:spLocks noGrp="1" noChangeArrowheads="1"/>
          </p:cNvSpPr>
          <p:nvPr>
            <p:ph type="ftr" sz="quarter" idx="4"/>
          </p:nvPr>
        </p:nvSpPr>
        <p:spPr bwMode="auto">
          <a:xfrm>
            <a:off x="0" y="9430306"/>
            <a:ext cx="2889938" cy="49633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cs typeface="ＭＳ Ｐゴシック" charset="-128"/>
              </a:defRPr>
            </a:lvl1pPr>
          </a:lstStyle>
          <a:p>
            <a:pPr>
              <a:defRPr/>
            </a:pPr>
            <a:endParaRPr lang="en-US"/>
          </a:p>
        </p:txBody>
      </p:sp>
      <p:sp>
        <p:nvSpPr>
          <p:cNvPr id="19463" name="Rectangle 7"/>
          <p:cNvSpPr>
            <a:spLocks noGrp="1" noChangeArrowheads="1"/>
          </p:cNvSpPr>
          <p:nvPr>
            <p:ph type="sldNum" sz="quarter" idx="5"/>
          </p:nvPr>
        </p:nvSpPr>
        <p:spPr bwMode="auto">
          <a:xfrm>
            <a:off x="3779150" y="9430306"/>
            <a:ext cx="2889938" cy="49633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F2201894-76F8-47CF-825F-28869F1BB0D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F2201894-76F8-47CF-825F-28869F1BB0D5}" type="slidenum">
              <a:rPr lang="en-US" smtClean="0"/>
              <a:pPr>
                <a:defRPr/>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F2201894-76F8-47CF-825F-28869F1BB0D5}" type="slidenum">
              <a:rPr lang="en-US" smtClean="0"/>
              <a:pPr>
                <a:defRPr/>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F2201894-76F8-47CF-825F-28869F1BB0D5}"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F2201894-76F8-47CF-825F-28869F1BB0D5}"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F2201894-76F8-47CF-825F-28869F1BB0D5}" type="slidenum">
              <a:rPr lang="en-US" smtClean="0"/>
              <a:pPr>
                <a:defRPr/>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Horizon DER White.pdf"/>
          <p:cNvPicPr>
            <a:picLocks noChangeAspect="1"/>
          </p:cNvPicPr>
          <p:nvPr userDrawn="1"/>
        </p:nvPicPr>
        <p:blipFill>
          <a:blip r:embed="rId2" cstate="print"/>
          <a:srcRect/>
          <a:stretch>
            <a:fillRect/>
          </a:stretch>
        </p:blipFill>
        <p:spPr bwMode="auto">
          <a:xfrm>
            <a:off x="6400800" y="325438"/>
            <a:ext cx="2514600" cy="79375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nchorCtr="1"/>
          <a:lstStyle>
            <a:lvl1pPr>
              <a:defRPr>
                <a:solidFill>
                  <a:schemeClr val="accent6"/>
                </a:solidFill>
              </a:defRPr>
            </a:lvl1p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nchor="ctr" anchorCtr="1"/>
          <a:lstStyle>
            <a:lvl1pPr marL="0" indent="0" algn="ctr">
              <a:buNone/>
              <a:defRPr>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4" name="Picture 5" descr="Horizon DER RGB.png"/>
          <p:cNvPicPr>
            <a:picLocks noChangeAspect="1"/>
          </p:cNvPicPr>
          <p:nvPr/>
        </p:nvPicPr>
        <p:blipFill>
          <a:blip r:embed="rId2" cstate="print"/>
          <a:srcRect/>
          <a:stretch>
            <a:fillRect/>
          </a:stretch>
        </p:blipFill>
        <p:spPr bwMode="auto">
          <a:xfrm>
            <a:off x="7696200" y="6248400"/>
            <a:ext cx="1281113" cy="473075"/>
          </a:xfrm>
          <a:prstGeom prst="rect">
            <a:avLst/>
          </a:prstGeom>
          <a:noFill/>
          <a:ln w="9525">
            <a:noFill/>
            <a:miter lim="800000"/>
            <a:headEnd/>
            <a:tailEnd/>
          </a:ln>
        </p:spPr>
      </p:pic>
      <p:sp>
        <p:nvSpPr>
          <p:cNvPr id="3" name="Content Placeholder 2"/>
          <p:cNvSpPr>
            <a:spLocks noGrp="1"/>
          </p:cNvSpPr>
          <p:nvPr>
            <p:ph idx="1"/>
          </p:nvPr>
        </p:nvSpPr>
        <p:spPr>
          <a:xfrm>
            <a:off x="352425" y="2076450"/>
            <a:ext cx="8334375" cy="4114800"/>
          </a:xfrm>
          <a:prstGeom prst="rect">
            <a:avLst/>
          </a:prstGeom>
        </p:spPr>
        <p:txBody>
          <a:bodyPr>
            <a:normAutofit/>
          </a:bodyPr>
          <a:lstStyle>
            <a:lvl1pPr>
              <a:defRPr>
                <a:solidFill>
                  <a:schemeClr val="accent6"/>
                </a:solidFill>
              </a:defRPr>
            </a:lvl1pPr>
            <a:lvl2pPr>
              <a:defRPr>
                <a:solidFill>
                  <a:schemeClr val="accent6"/>
                </a:solidFill>
              </a:defRPr>
            </a:lvl2pPr>
            <a:lvl3pPr>
              <a:defRPr>
                <a:solidFill>
                  <a:schemeClr val="accent6"/>
                </a:solidFill>
              </a:defRPr>
            </a:lvl3pPr>
            <a:lvl4pPr>
              <a:buFont typeface="Wingdings" charset="2"/>
              <a:buChar char="−"/>
              <a:defRPr>
                <a:solidFill>
                  <a:schemeClr val="accent6"/>
                </a:solidFill>
              </a:defRPr>
            </a:lvl4pPr>
            <a:lvl5pPr>
              <a:defRPr>
                <a:solidFill>
                  <a:schemeClr val="accent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itle 1"/>
          <p:cNvSpPr>
            <a:spLocks noGrp="1"/>
          </p:cNvSpPr>
          <p:nvPr>
            <p:ph type="title"/>
          </p:nvPr>
        </p:nvSpPr>
        <p:spPr>
          <a:xfrm>
            <a:off x="1905000" y="152400"/>
            <a:ext cx="7086600" cy="990600"/>
          </a:xfrm>
        </p:spPr>
        <p:txBody>
          <a:bodyPr/>
          <a:lstStyle>
            <a:lvl1pPr>
              <a:defRPr>
                <a:solidFill>
                  <a:schemeClr val="bg1"/>
                </a:solidFill>
              </a:defRPr>
            </a:lvl1pPr>
          </a:lstStyle>
          <a:p>
            <a:r>
              <a:rPr lang="en-US" smtClean="0"/>
              <a:t>Click to edit Master title style</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5" name="Picture 5" descr="Horizon DER RGB.png"/>
          <p:cNvPicPr>
            <a:picLocks noChangeAspect="1"/>
          </p:cNvPicPr>
          <p:nvPr/>
        </p:nvPicPr>
        <p:blipFill>
          <a:blip r:embed="rId2" cstate="print"/>
          <a:srcRect/>
          <a:stretch>
            <a:fillRect/>
          </a:stretch>
        </p:blipFill>
        <p:spPr bwMode="auto">
          <a:xfrm>
            <a:off x="7696200" y="6248400"/>
            <a:ext cx="1281113" cy="473075"/>
          </a:xfrm>
          <a:prstGeom prst="rect">
            <a:avLst/>
          </a:prstGeom>
          <a:noFill/>
          <a:ln w="9525">
            <a:noFill/>
            <a:miter lim="800000"/>
            <a:headEnd/>
            <a:tailEnd/>
          </a:ln>
        </p:spPr>
      </p:pic>
      <p:sp>
        <p:nvSpPr>
          <p:cNvPr id="3" name="Content Placeholder 2"/>
          <p:cNvSpPr>
            <a:spLocks noGrp="1"/>
          </p:cNvSpPr>
          <p:nvPr>
            <p:ph sz="half" idx="1"/>
          </p:nvPr>
        </p:nvSpPr>
        <p:spPr>
          <a:xfrm>
            <a:off x="352425" y="2076450"/>
            <a:ext cx="4090988" cy="4114800"/>
          </a:xfrm>
          <a:prstGeom prst="rect">
            <a:avLst/>
          </a:prstGeom>
        </p:spPr>
        <p:txBody>
          <a:bodyPr>
            <a:normAutofit/>
          </a:bodyPr>
          <a:lstStyle>
            <a:lvl1pPr>
              <a:defRPr sz="2000">
                <a:solidFill>
                  <a:schemeClr val="accent6"/>
                </a:solidFill>
              </a:defRPr>
            </a:lvl1pPr>
            <a:lvl2pPr>
              <a:defRPr sz="1800">
                <a:solidFill>
                  <a:schemeClr val="accent6"/>
                </a:solidFill>
              </a:defRPr>
            </a:lvl2pPr>
            <a:lvl3pPr>
              <a:defRPr sz="1600">
                <a:solidFill>
                  <a:schemeClr val="accent6"/>
                </a:solidFill>
              </a:defRPr>
            </a:lvl3pPr>
            <a:lvl4pPr>
              <a:defRPr sz="1400">
                <a:solidFill>
                  <a:schemeClr val="accent6"/>
                </a:solidFill>
              </a:defRPr>
            </a:lvl4pPr>
            <a:lvl5pPr>
              <a:defRPr sz="1400">
                <a:solidFill>
                  <a:schemeClr val="accent6"/>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595813" y="2076450"/>
            <a:ext cx="4090987" cy="4114800"/>
          </a:xfrm>
          <a:prstGeom prst="rect">
            <a:avLst/>
          </a:prstGeom>
        </p:spPr>
        <p:txBody>
          <a:bodyPr>
            <a:normAutofit/>
          </a:bodyPr>
          <a:lstStyle>
            <a:lvl1pPr>
              <a:defRPr sz="2000">
                <a:solidFill>
                  <a:schemeClr val="accent6"/>
                </a:solidFill>
              </a:defRPr>
            </a:lvl1pPr>
            <a:lvl2pPr>
              <a:defRPr sz="1800">
                <a:solidFill>
                  <a:schemeClr val="accent6"/>
                </a:solidFill>
              </a:defRPr>
            </a:lvl2pPr>
            <a:lvl3pPr>
              <a:defRPr sz="1600">
                <a:solidFill>
                  <a:schemeClr val="accent6"/>
                </a:solidFill>
              </a:defRPr>
            </a:lvl3pPr>
            <a:lvl4pPr>
              <a:defRPr sz="1400">
                <a:solidFill>
                  <a:schemeClr val="accent6"/>
                </a:solidFill>
              </a:defRPr>
            </a:lvl4pPr>
            <a:lvl5pPr>
              <a:defRPr sz="1400">
                <a:solidFill>
                  <a:schemeClr val="accent6"/>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Title 1"/>
          <p:cNvSpPr>
            <a:spLocks noGrp="1"/>
          </p:cNvSpPr>
          <p:nvPr>
            <p:ph type="title"/>
          </p:nvPr>
        </p:nvSpPr>
        <p:spPr>
          <a:xfrm>
            <a:off x="1905000" y="152400"/>
            <a:ext cx="7086600" cy="990600"/>
          </a:xfrm>
        </p:spPr>
        <p:txBody>
          <a:bodyPr/>
          <a:lstStyle>
            <a:lvl1pPr>
              <a:defRPr>
                <a:solidFill>
                  <a:schemeClr val="bg1"/>
                </a:solidFill>
              </a:defRPr>
            </a:lvl1pPr>
          </a:lstStyle>
          <a:p>
            <a:r>
              <a:rPr lang="en-US" smtClean="0"/>
              <a:t>Click to edit Master title style</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clusion">
    <p:spTree>
      <p:nvGrpSpPr>
        <p:cNvPr id="1" name=""/>
        <p:cNvGrpSpPr/>
        <p:nvPr/>
      </p:nvGrpSpPr>
      <p:grpSpPr>
        <a:xfrm>
          <a:off x="0" y="0"/>
          <a:ext cx="0" cy="0"/>
          <a:chOff x="0" y="0"/>
          <a:chExt cx="0" cy="0"/>
        </a:xfrm>
      </p:grpSpPr>
      <p:pic>
        <p:nvPicPr>
          <p:cNvPr id="4" name="Picture 8" descr="Horizon DER White.pdf"/>
          <p:cNvPicPr>
            <a:picLocks noChangeAspect="1"/>
          </p:cNvPicPr>
          <p:nvPr userDrawn="1"/>
        </p:nvPicPr>
        <p:blipFill>
          <a:blip r:embed="rId2" cstate="print"/>
          <a:srcRect/>
          <a:stretch>
            <a:fillRect/>
          </a:stretch>
        </p:blipFill>
        <p:spPr bwMode="auto">
          <a:xfrm>
            <a:off x="6400800" y="325438"/>
            <a:ext cx="2514600" cy="793750"/>
          </a:xfrm>
          <a:prstGeom prst="rect">
            <a:avLst/>
          </a:prstGeom>
          <a:noFill/>
          <a:ln w="9525">
            <a:noFill/>
            <a:miter lim="800000"/>
            <a:headEnd/>
            <a:tailEnd/>
          </a:ln>
        </p:spPr>
      </p:pic>
      <p:sp>
        <p:nvSpPr>
          <p:cNvPr id="3" name="Content Placeholder 2"/>
          <p:cNvSpPr>
            <a:spLocks noGrp="1"/>
          </p:cNvSpPr>
          <p:nvPr>
            <p:ph sz="half" idx="1"/>
          </p:nvPr>
        </p:nvSpPr>
        <p:spPr>
          <a:xfrm>
            <a:off x="352424" y="2076450"/>
            <a:ext cx="8639176" cy="4114800"/>
          </a:xfrm>
          <a:prstGeom prst="rect">
            <a:avLst/>
          </a:prstGeom>
        </p:spPr>
        <p:txBody>
          <a:bodyPr>
            <a:normAutofit/>
          </a:bodyPr>
          <a:lstStyle>
            <a:lvl1pPr>
              <a:defRPr sz="2000">
                <a:solidFill>
                  <a:schemeClr val="accent6"/>
                </a:solidFill>
              </a:defRPr>
            </a:lvl1pPr>
            <a:lvl2pPr>
              <a:defRPr sz="1800">
                <a:solidFill>
                  <a:schemeClr val="accent6"/>
                </a:solidFill>
              </a:defRPr>
            </a:lvl2pPr>
            <a:lvl3pPr>
              <a:defRPr sz="1600">
                <a:solidFill>
                  <a:schemeClr val="accent6"/>
                </a:solidFill>
              </a:defRPr>
            </a:lvl3pPr>
            <a:lvl4pPr>
              <a:defRPr sz="1400">
                <a:solidFill>
                  <a:schemeClr val="accent6"/>
                </a:solidFill>
              </a:defRPr>
            </a:lvl4pPr>
            <a:lvl5pPr>
              <a:defRPr sz="1400">
                <a:solidFill>
                  <a:schemeClr val="accent6"/>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hf sldNum="0" hdr="0" ft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905000" y="152400"/>
            <a:ext cx="7086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 name="Rectangle 6"/>
          <p:cNvSpPr/>
          <p:nvPr/>
        </p:nvSpPr>
        <p:spPr>
          <a:xfrm>
            <a:off x="152400" y="152400"/>
            <a:ext cx="8839200" cy="771525"/>
          </a:xfrm>
          <a:prstGeom prst="rect">
            <a:avLst/>
          </a:prstGeom>
          <a:solidFill>
            <a:srgbClr val="2461AA"/>
          </a:solidFill>
          <a:ln>
            <a:solidFill>
              <a:srgbClr val="2461A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rgbClr val="FFFFFF"/>
              </a:solidFill>
              <a:cs typeface="ＭＳ Ｐゴシック" charset="-128"/>
            </a:endParaRPr>
          </a:p>
        </p:txBody>
      </p:sp>
      <p:pic>
        <p:nvPicPr>
          <p:cNvPr id="2052" name="Picture 8"/>
          <p:cNvPicPr>
            <a:picLocks noChangeAspect="1" noChangeArrowheads="1"/>
          </p:cNvPicPr>
          <p:nvPr userDrawn="1"/>
        </p:nvPicPr>
        <p:blipFill>
          <a:blip r:embed="rId6" cstate="print"/>
          <a:srcRect/>
          <a:stretch>
            <a:fillRect/>
          </a:stretch>
        </p:blipFill>
        <p:spPr bwMode="auto">
          <a:xfrm>
            <a:off x="228600" y="6248400"/>
            <a:ext cx="1219200" cy="425450"/>
          </a:xfrm>
          <a:prstGeom prst="rect">
            <a:avLst/>
          </a:prstGeom>
          <a:noFill/>
          <a:ln w="9525">
            <a:noFill/>
            <a:miter lim="800000"/>
            <a:headEnd/>
            <a:tailEnd/>
          </a:ln>
        </p:spPr>
      </p:pic>
      <p:sp>
        <p:nvSpPr>
          <p:cNvPr id="8" name="Rectangle 7"/>
          <p:cNvSpPr/>
          <p:nvPr userDrawn="1"/>
        </p:nvSpPr>
        <p:spPr>
          <a:xfrm>
            <a:off x="152400" y="914400"/>
            <a:ext cx="8839200" cy="228600"/>
          </a:xfrm>
          <a:prstGeom prst="rect">
            <a:avLst/>
          </a:prstGeom>
          <a:solidFill>
            <a:srgbClr val="0C2577"/>
          </a:solidFill>
          <a:ln>
            <a:solidFill>
              <a:srgbClr val="0C25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rgbClr val="FFFFFF"/>
              </a:solidFill>
              <a:cs typeface="ＭＳ Ｐゴシック" charset="-128"/>
            </a:endParaRPr>
          </a:p>
        </p:txBody>
      </p:sp>
      <p:pic>
        <p:nvPicPr>
          <p:cNvPr id="2054" name="Picture 6" descr="Horizon motif.png"/>
          <p:cNvPicPr>
            <a:picLocks noChangeAspect="1"/>
          </p:cNvPicPr>
          <p:nvPr/>
        </p:nvPicPr>
        <p:blipFill>
          <a:blip r:embed="rId7" cstate="print"/>
          <a:srcRect/>
          <a:stretch>
            <a:fillRect/>
          </a:stretch>
        </p:blipFill>
        <p:spPr bwMode="auto">
          <a:xfrm>
            <a:off x="142875" y="142875"/>
            <a:ext cx="2071688" cy="1873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Lst>
  <p:hf sldNum="0" hdr="0" ftr="0"/>
  <p:txStyles>
    <p:titleStyle>
      <a:lvl1pPr algn="l" rtl="0" eaLnBrk="0" fontAlgn="base" hangingPunct="0">
        <a:spcBef>
          <a:spcPct val="0"/>
        </a:spcBef>
        <a:spcAft>
          <a:spcPct val="0"/>
        </a:spcAft>
        <a:defRPr sz="3200">
          <a:solidFill>
            <a:srgbClr val="0E3367"/>
          </a:solidFill>
          <a:latin typeface="+mj-lt"/>
          <a:ea typeface="+mj-ea"/>
          <a:cs typeface="ＭＳ Ｐゴシック" pitchFamily="-109" charset="-128"/>
        </a:defRPr>
      </a:lvl1pPr>
      <a:lvl2pPr algn="l" rtl="0" eaLnBrk="0" fontAlgn="base" hangingPunct="0">
        <a:spcBef>
          <a:spcPct val="0"/>
        </a:spcBef>
        <a:spcAft>
          <a:spcPct val="0"/>
        </a:spcAft>
        <a:defRPr sz="3200">
          <a:solidFill>
            <a:srgbClr val="0E3367"/>
          </a:solidFill>
          <a:latin typeface="Verdana" pitchFamily="-32" charset="0"/>
          <a:ea typeface="ＭＳ Ｐゴシック" pitchFamily="1" charset="-128"/>
          <a:cs typeface="ＭＳ Ｐゴシック" pitchFamily="-109" charset="-128"/>
        </a:defRPr>
      </a:lvl2pPr>
      <a:lvl3pPr algn="l" rtl="0" eaLnBrk="0" fontAlgn="base" hangingPunct="0">
        <a:spcBef>
          <a:spcPct val="0"/>
        </a:spcBef>
        <a:spcAft>
          <a:spcPct val="0"/>
        </a:spcAft>
        <a:defRPr sz="3200">
          <a:solidFill>
            <a:srgbClr val="0E3367"/>
          </a:solidFill>
          <a:latin typeface="Verdana" pitchFamily="-32" charset="0"/>
          <a:ea typeface="ＭＳ Ｐゴシック" pitchFamily="1" charset="-128"/>
          <a:cs typeface="ＭＳ Ｐゴシック" pitchFamily="-109" charset="-128"/>
        </a:defRPr>
      </a:lvl3pPr>
      <a:lvl4pPr algn="l" rtl="0" eaLnBrk="0" fontAlgn="base" hangingPunct="0">
        <a:spcBef>
          <a:spcPct val="0"/>
        </a:spcBef>
        <a:spcAft>
          <a:spcPct val="0"/>
        </a:spcAft>
        <a:defRPr sz="3200">
          <a:solidFill>
            <a:srgbClr val="0E3367"/>
          </a:solidFill>
          <a:latin typeface="Verdana" pitchFamily="-32" charset="0"/>
          <a:ea typeface="ＭＳ Ｐゴシック" pitchFamily="1" charset="-128"/>
          <a:cs typeface="ＭＳ Ｐゴシック" pitchFamily="-109" charset="-128"/>
        </a:defRPr>
      </a:lvl4pPr>
      <a:lvl5pPr algn="l" rtl="0" eaLnBrk="0" fontAlgn="base" hangingPunct="0">
        <a:spcBef>
          <a:spcPct val="0"/>
        </a:spcBef>
        <a:spcAft>
          <a:spcPct val="0"/>
        </a:spcAft>
        <a:defRPr sz="3200">
          <a:solidFill>
            <a:srgbClr val="0E3367"/>
          </a:solidFill>
          <a:latin typeface="Verdana" pitchFamily="-32" charset="0"/>
          <a:ea typeface="ＭＳ Ｐゴシック" pitchFamily="1" charset="-128"/>
          <a:cs typeface="ＭＳ Ｐゴシック" pitchFamily="-109" charset="-128"/>
        </a:defRPr>
      </a:lvl5pPr>
      <a:lvl6pPr marL="457200" algn="l" rtl="0" eaLnBrk="1" fontAlgn="base" hangingPunct="1">
        <a:spcBef>
          <a:spcPct val="0"/>
        </a:spcBef>
        <a:spcAft>
          <a:spcPct val="0"/>
        </a:spcAft>
        <a:defRPr sz="3200">
          <a:solidFill>
            <a:srgbClr val="0E3367"/>
          </a:solidFill>
          <a:latin typeface="Verdana" pitchFamily="-32" charset="0"/>
          <a:ea typeface="ＭＳ Ｐゴシック" pitchFamily="1" charset="-128"/>
        </a:defRPr>
      </a:lvl6pPr>
      <a:lvl7pPr marL="914400" algn="l" rtl="0" eaLnBrk="1" fontAlgn="base" hangingPunct="1">
        <a:spcBef>
          <a:spcPct val="0"/>
        </a:spcBef>
        <a:spcAft>
          <a:spcPct val="0"/>
        </a:spcAft>
        <a:defRPr sz="3200">
          <a:solidFill>
            <a:srgbClr val="0E3367"/>
          </a:solidFill>
          <a:latin typeface="Verdana" pitchFamily="-32" charset="0"/>
          <a:ea typeface="ＭＳ Ｐゴシック" pitchFamily="1" charset="-128"/>
        </a:defRPr>
      </a:lvl7pPr>
      <a:lvl8pPr marL="1371600" algn="l" rtl="0" eaLnBrk="1" fontAlgn="base" hangingPunct="1">
        <a:spcBef>
          <a:spcPct val="0"/>
        </a:spcBef>
        <a:spcAft>
          <a:spcPct val="0"/>
        </a:spcAft>
        <a:defRPr sz="3200">
          <a:solidFill>
            <a:srgbClr val="0E3367"/>
          </a:solidFill>
          <a:latin typeface="Verdana" pitchFamily="-32" charset="0"/>
          <a:ea typeface="ＭＳ Ｐゴシック" pitchFamily="1" charset="-128"/>
        </a:defRPr>
      </a:lvl8pPr>
      <a:lvl9pPr marL="1828800" algn="l" rtl="0" eaLnBrk="1" fontAlgn="base" hangingPunct="1">
        <a:spcBef>
          <a:spcPct val="0"/>
        </a:spcBef>
        <a:spcAft>
          <a:spcPct val="0"/>
        </a:spcAft>
        <a:defRPr sz="3200">
          <a:solidFill>
            <a:srgbClr val="0E3367"/>
          </a:solidFill>
          <a:latin typeface="Verdana" pitchFamily="-32" charset="0"/>
          <a:ea typeface="ＭＳ Ｐゴシック" pitchFamily="1" charset="-128"/>
        </a:defRPr>
      </a:lvl9pPr>
    </p:titleStyle>
    <p:bodyStyle>
      <a:lvl1pPr marL="342900" indent="-342900" algn="l" rtl="0" eaLnBrk="0" fontAlgn="base" hangingPunct="0">
        <a:spcBef>
          <a:spcPct val="20000"/>
        </a:spcBef>
        <a:spcAft>
          <a:spcPct val="0"/>
        </a:spcAft>
        <a:buSzPct val="125000"/>
        <a:buFont typeface="Arial" charset="0"/>
        <a:buChar char="•"/>
        <a:defRPr sz="2000">
          <a:solidFill>
            <a:srgbClr val="2D2D8A"/>
          </a:solidFill>
          <a:latin typeface="+mn-lt"/>
          <a:ea typeface="+mn-ea"/>
          <a:cs typeface="ＭＳ Ｐゴシック" pitchFamily="-109" charset="-128"/>
        </a:defRPr>
      </a:lvl1pPr>
      <a:lvl2pPr marL="742950" indent="-285750" algn="l" rtl="0" eaLnBrk="0" fontAlgn="base" hangingPunct="0">
        <a:spcBef>
          <a:spcPct val="20000"/>
        </a:spcBef>
        <a:spcAft>
          <a:spcPct val="0"/>
        </a:spcAft>
        <a:buChar char="–"/>
        <a:defRPr sz="2000">
          <a:solidFill>
            <a:srgbClr val="2D2D8A"/>
          </a:solidFill>
          <a:latin typeface="+mn-lt"/>
          <a:ea typeface="+mn-ea"/>
          <a:cs typeface="ＭＳ Ｐゴシック"/>
        </a:defRPr>
      </a:lvl2pPr>
      <a:lvl3pPr marL="1143000" indent="-228600" algn="l" rtl="0" eaLnBrk="0" fontAlgn="base" hangingPunct="0">
        <a:spcBef>
          <a:spcPct val="20000"/>
        </a:spcBef>
        <a:spcAft>
          <a:spcPct val="0"/>
        </a:spcAft>
        <a:buSzPct val="75000"/>
        <a:buChar char="•"/>
        <a:defRPr sz="2000">
          <a:solidFill>
            <a:srgbClr val="2D2D8A"/>
          </a:solidFill>
          <a:latin typeface="+mn-lt"/>
          <a:ea typeface="+mn-ea"/>
          <a:cs typeface="ＭＳ Ｐゴシック"/>
        </a:defRPr>
      </a:lvl3pPr>
      <a:lvl4pPr marL="1600200" indent="-228600" algn="l" rtl="0" eaLnBrk="0" fontAlgn="base" hangingPunct="0">
        <a:spcBef>
          <a:spcPct val="20000"/>
        </a:spcBef>
        <a:spcAft>
          <a:spcPct val="0"/>
        </a:spcAft>
        <a:buFont typeface="Wingdings" charset="2"/>
        <a:buChar char="−"/>
        <a:defRPr sz="2000">
          <a:solidFill>
            <a:srgbClr val="2D2D8A"/>
          </a:solidFill>
          <a:latin typeface="+mn-lt"/>
          <a:ea typeface="+mn-ea"/>
          <a:cs typeface="ＭＳ Ｐゴシック"/>
        </a:defRPr>
      </a:lvl4pPr>
      <a:lvl5pPr marL="2057400" indent="-228600" algn="l" rtl="0" eaLnBrk="0" fontAlgn="base" hangingPunct="0">
        <a:spcBef>
          <a:spcPct val="20000"/>
        </a:spcBef>
        <a:spcAft>
          <a:spcPct val="0"/>
        </a:spcAft>
        <a:buChar char="»"/>
        <a:defRPr sz="2000">
          <a:solidFill>
            <a:srgbClr val="2D2D8A"/>
          </a:solidFill>
          <a:latin typeface="+mn-lt"/>
          <a:ea typeface="+mn-ea"/>
          <a:cs typeface="ＭＳ Ｐゴシック"/>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2.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www.nottingham.ac.uk/estate/" TargetMode="External"/><Relationship Id="rId2" Type="http://schemas.openxmlformats.org/officeDocument/2006/relationships/hyperlink" Target="http://www.nottingham.ac.uk/etc/"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GB" b="1" dirty="0" smtClean="0"/>
              <a:t>Revealing emissions from workplace energy use</a:t>
            </a:r>
            <a:endParaRPr lang="en-GB" b="1" dirty="0"/>
          </a:p>
        </p:txBody>
      </p:sp>
      <p:sp>
        <p:nvSpPr>
          <p:cNvPr id="5" name="Subtitle 4"/>
          <p:cNvSpPr>
            <a:spLocks noGrp="1"/>
          </p:cNvSpPr>
          <p:nvPr>
            <p:ph type="subTitle" idx="1"/>
          </p:nvPr>
        </p:nvSpPr>
        <p:spPr/>
        <p:txBody>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50" name="Picture 18" descr="building_typologies_GrindonLane.png"/>
          <p:cNvPicPr>
            <a:picLocks noChangeAspect="1" noChangeArrowheads="1"/>
          </p:cNvPicPr>
          <p:nvPr/>
        </p:nvPicPr>
        <p:blipFill>
          <a:blip r:embed="rId2" cstate="print">
            <a:grayscl/>
            <a:lum bright="91000"/>
          </a:blip>
          <a:srcRect/>
          <a:stretch>
            <a:fillRect/>
          </a:stretch>
        </p:blipFill>
        <p:spPr bwMode="auto">
          <a:xfrm>
            <a:off x="755576" y="620688"/>
            <a:ext cx="7325954" cy="6521488"/>
          </a:xfrm>
          <a:prstGeom prst="rect">
            <a:avLst/>
          </a:prstGeom>
          <a:noFill/>
        </p:spPr>
      </p:pic>
      <p:sp>
        <p:nvSpPr>
          <p:cNvPr id="4" name="Title 3"/>
          <p:cNvSpPr>
            <a:spLocks noGrp="1"/>
          </p:cNvSpPr>
          <p:nvPr>
            <p:ph type="title"/>
          </p:nvPr>
        </p:nvSpPr>
        <p:spPr/>
        <p:txBody>
          <a:bodyPr/>
          <a:lstStyle/>
          <a:p>
            <a:r>
              <a:rPr lang="en-GB" dirty="0" smtClean="0"/>
              <a:t>Architecture - monitoring</a:t>
            </a:r>
            <a:endParaRPr lang="en-GB" dirty="0"/>
          </a:p>
        </p:txBody>
      </p:sp>
      <p:pic>
        <p:nvPicPr>
          <p:cNvPr id="50178" name="Picture 2" descr="Red 3d Cube Clip Art"/>
          <p:cNvPicPr>
            <a:picLocks noChangeAspect="1" noChangeArrowheads="1"/>
          </p:cNvPicPr>
          <p:nvPr/>
        </p:nvPicPr>
        <p:blipFill>
          <a:blip r:embed="rId3" cstate="print"/>
          <a:srcRect/>
          <a:stretch>
            <a:fillRect/>
          </a:stretch>
        </p:blipFill>
        <p:spPr bwMode="auto">
          <a:xfrm>
            <a:off x="899592" y="3429000"/>
            <a:ext cx="861547" cy="975768"/>
          </a:xfrm>
          <a:prstGeom prst="rect">
            <a:avLst/>
          </a:prstGeom>
          <a:noFill/>
        </p:spPr>
      </p:pic>
      <p:pic>
        <p:nvPicPr>
          <p:cNvPr id="15" name="Picture 2" descr="Red 3d Cube Clip Art"/>
          <p:cNvPicPr>
            <a:picLocks noChangeAspect="1" noChangeArrowheads="1"/>
          </p:cNvPicPr>
          <p:nvPr/>
        </p:nvPicPr>
        <p:blipFill>
          <a:blip r:embed="rId3" cstate="print"/>
          <a:srcRect/>
          <a:stretch>
            <a:fillRect/>
          </a:stretch>
        </p:blipFill>
        <p:spPr bwMode="auto">
          <a:xfrm>
            <a:off x="3707904" y="4581128"/>
            <a:ext cx="861547" cy="975768"/>
          </a:xfrm>
          <a:prstGeom prst="rect">
            <a:avLst/>
          </a:prstGeom>
          <a:noFill/>
        </p:spPr>
      </p:pic>
      <p:pic>
        <p:nvPicPr>
          <p:cNvPr id="18" name="Picture 2" descr="Red 3d Cube Clip Art"/>
          <p:cNvPicPr>
            <a:picLocks noChangeAspect="1" noChangeArrowheads="1"/>
          </p:cNvPicPr>
          <p:nvPr/>
        </p:nvPicPr>
        <p:blipFill>
          <a:blip r:embed="rId3" cstate="print"/>
          <a:srcRect/>
          <a:stretch>
            <a:fillRect/>
          </a:stretch>
        </p:blipFill>
        <p:spPr bwMode="auto">
          <a:xfrm>
            <a:off x="5652120" y="2060848"/>
            <a:ext cx="861547" cy="975768"/>
          </a:xfrm>
          <a:prstGeom prst="rect">
            <a:avLst/>
          </a:prstGeom>
          <a:noFill/>
        </p:spPr>
      </p:pic>
      <p:pic>
        <p:nvPicPr>
          <p:cNvPr id="10" name="Picture 192" descr="2221-213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131840" y="2204864"/>
            <a:ext cx="613737" cy="574595"/>
          </a:xfrm>
          <a:prstGeom prst="rect">
            <a:avLst/>
          </a:prstGeom>
          <a:noFill/>
          <a:ln w="9525">
            <a:noFill/>
            <a:miter lim="800000"/>
            <a:headEnd/>
            <a:tailEnd/>
          </a:ln>
        </p:spPr>
      </p:pic>
      <p:cxnSp>
        <p:nvCxnSpPr>
          <p:cNvPr id="12" name="Straight Arrow Connector 11"/>
          <p:cNvCxnSpPr/>
          <p:nvPr/>
        </p:nvCxnSpPr>
        <p:spPr bwMode="auto">
          <a:xfrm flipV="1">
            <a:off x="1835696" y="2708920"/>
            <a:ext cx="122413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rot="16200000" flipV="1">
            <a:off x="2987824" y="3429000"/>
            <a:ext cx="1584176"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rot="10800000" flipV="1">
            <a:off x="3779912" y="2564904"/>
            <a:ext cx="1656184" cy="720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TextBox 23"/>
          <p:cNvSpPr txBox="1"/>
          <p:nvPr/>
        </p:nvSpPr>
        <p:spPr>
          <a:xfrm>
            <a:off x="3923928" y="3501008"/>
            <a:ext cx="4139275" cy="461665"/>
          </a:xfrm>
          <a:prstGeom prst="rect">
            <a:avLst/>
          </a:prstGeom>
          <a:noFill/>
        </p:spPr>
        <p:txBody>
          <a:bodyPr wrap="none" rtlCol="0">
            <a:spAutoFit/>
          </a:bodyPr>
          <a:lstStyle/>
          <a:p>
            <a:r>
              <a:rPr lang="en-GB" dirty="0" err="1" smtClean="0"/>
              <a:t>Zigbee</a:t>
            </a:r>
            <a:r>
              <a:rPr lang="en-GB" dirty="0" smtClean="0"/>
              <a:t> wireless data transfer</a:t>
            </a:r>
          </a:p>
        </p:txBody>
      </p:sp>
      <p:sp>
        <p:nvSpPr>
          <p:cNvPr id="26" name="TextBox 25"/>
          <p:cNvSpPr txBox="1"/>
          <p:nvPr/>
        </p:nvSpPr>
        <p:spPr>
          <a:xfrm>
            <a:off x="3059832" y="1700808"/>
            <a:ext cx="1965603" cy="461665"/>
          </a:xfrm>
          <a:prstGeom prst="rect">
            <a:avLst/>
          </a:prstGeom>
          <a:noFill/>
        </p:spPr>
        <p:txBody>
          <a:bodyPr wrap="none" rtlCol="0">
            <a:spAutoFit/>
          </a:bodyPr>
          <a:lstStyle/>
          <a:p>
            <a:r>
              <a:rPr lang="en-GB" dirty="0" smtClean="0"/>
              <a:t>M2M module</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50" name="Picture 18" descr="building_typologies_GrindonLane.png"/>
          <p:cNvPicPr>
            <a:picLocks noChangeAspect="1" noChangeArrowheads="1"/>
          </p:cNvPicPr>
          <p:nvPr/>
        </p:nvPicPr>
        <p:blipFill>
          <a:blip r:embed="rId2" cstate="print">
            <a:grayscl/>
            <a:lum bright="91000"/>
          </a:blip>
          <a:srcRect/>
          <a:stretch>
            <a:fillRect/>
          </a:stretch>
        </p:blipFill>
        <p:spPr bwMode="auto">
          <a:xfrm>
            <a:off x="755576" y="620688"/>
            <a:ext cx="7325954" cy="6521488"/>
          </a:xfrm>
          <a:prstGeom prst="rect">
            <a:avLst/>
          </a:prstGeom>
          <a:noFill/>
        </p:spPr>
      </p:pic>
      <p:sp>
        <p:nvSpPr>
          <p:cNvPr id="4" name="Title 3"/>
          <p:cNvSpPr>
            <a:spLocks noGrp="1"/>
          </p:cNvSpPr>
          <p:nvPr>
            <p:ph type="title"/>
          </p:nvPr>
        </p:nvSpPr>
        <p:spPr/>
        <p:txBody>
          <a:bodyPr/>
          <a:lstStyle/>
          <a:p>
            <a:r>
              <a:rPr lang="en-GB" dirty="0" smtClean="0"/>
              <a:t>Architecture - monitoring</a:t>
            </a:r>
            <a:endParaRPr lang="en-GB" dirty="0"/>
          </a:p>
        </p:txBody>
      </p:sp>
      <p:pic>
        <p:nvPicPr>
          <p:cNvPr id="50178" name="Picture 2" descr="Red 3d Cube Clip Art"/>
          <p:cNvPicPr>
            <a:picLocks noChangeAspect="1" noChangeArrowheads="1"/>
          </p:cNvPicPr>
          <p:nvPr/>
        </p:nvPicPr>
        <p:blipFill>
          <a:blip r:embed="rId3" cstate="print"/>
          <a:srcRect/>
          <a:stretch>
            <a:fillRect/>
          </a:stretch>
        </p:blipFill>
        <p:spPr bwMode="auto">
          <a:xfrm>
            <a:off x="899592" y="3429000"/>
            <a:ext cx="861547" cy="975768"/>
          </a:xfrm>
          <a:prstGeom prst="rect">
            <a:avLst/>
          </a:prstGeom>
          <a:noFill/>
        </p:spPr>
      </p:pic>
      <p:pic>
        <p:nvPicPr>
          <p:cNvPr id="15" name="Picture 2" descr="Red 3d Cube Clip Art"/>
          <p:cNvPicPr>
            <a:picLocks noChangeAspect="1" noChangeArrowheads="1"/>
          </p:cNvPicPr>
          <p:nvPr/>
        </p:nvPicPr>
        <p:blipFill>
          <a:blip r:embed="rId3" cstate="print"/>
          <a:srcRect/>
          <a:stretch>
            <a:fillRect/>
          </a:stretch>
        </p:blipFill>
        <p:spPr bwMode="auto">
          <a:xfrm>
            <a:off x="3707904" y="4581128"/>
            <a:ext cx="861547" cy="975768"/>
          </a:xfrm>
          <a:prstGeom prst="rect">
            <a:avLst/>
          </a:prstGeom>
          <a:noFill/>
        </p:spPr>
      </p:pic>
      <p:pic>
        <p:nvPicPr>
          <p:cNvPr id="18" name="Picture 2" descr="Red 3d Cube Clip Art"/>
          <p:cNvPicPr>
            <a:picLocks noChangeAspect="1" noChangeArrowheads="1"/>
          </p:cNvPicPr>
          <p:nvPr/>
        </p:nvPicPr>
        <p:blipFill>
          <a:blip r:embed="rId3" cstate="print"/>
          <a:srcRect/>
          <a:stretch>
            <a:fillRect/>
          </a:stretch>
        </p:blipFill>
        <p:spPr bwMode="auto">
          <a:xfrm>
            <a:off x="5652120" y="2060848"/>
            <a:ext cx="861547" cy="975768"/>
          </a:xfrm>
          <a:prstGeom prst="rect">
            <a:avLst/>
          </a:prstGeom>
          <a:noFill/>
        </p:spPr>
      </p:pic>
      <p:pic>
        <p:nvPicPr>
          <p:cNvPr id="10" name="Picture 192" descr="2221-213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131840" y="2204864"/>
            <a:ext cx="613737" cy="574595"/>
          </a:xfrm>
          <a:prstGeom prst="rect">
            <a:avLst/>
          </a:prstGeom>
          <a:noFill/>
          <a:ln w="9525">
            <a:noFill/>
            <a:miter lim="800000"/>
            <a:headEnd/>
            <a:tailEnd/>
          </a:ln>
        </p:spPr>
      </p:pic>
      <p:cxnSp>
        <p:nvCxnSpPr>
          <p:cNvPr id="12" name="Straight Arrow Connector 11"/>
          <p:cNvCxnSpPr/>
          <p:nvPr/>
        </p:nvCxnSpPr>
        <p:spPr bwMode="auto">
          <a:xfrm flipV="1">
            <a:off x="1835696" y="2708920"/>
            <a:ext cx="1224136"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rot="16200000" flipV="1">
            <a:off x="2987824" y="3429000"/>
            <a:ext cx="1584176" cy="4320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rot="10800000" flipV="1">
            <a:off x="3779912" y="2564904"/>
            <a:ext cx="1656184" cy="720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TextBox 23"/>
          <p:cNvSpPr txBox="1"/>
          <p:nvPr/>
        </p:nvSpPr>
        <p:spPr>
          <a:xfrm>
            <a:off x="3923928" y="3501008"/>
            <a:ext cx="4139275" cy="461665"/>
          </a:xfrm>
          <a:prstGeom prst="rect">
            <a:avLst/>
          </a:prstGeom>
          <a:noFill/>
        </p:spPr>
        <p:txBody>
          <a:bodyPr wrap="none" rtlCol="0">
            <a:spAutoFit/>
          </a:bodyPr>
          <a:lstStyle/>
          <a:p>
            <a:r>
              <a:rPr lang="en-GB" dirty="0" err="1" smtClean="0"/>
              <a:t>Zigbee</a:t>
            </a:r>
            <a:r>
              <a:rPr lang="en-GB" dirty="0" smtClean="0"/>
              <a:t> wireless data transfer</a:t>
            </a:r>
          </a:p>
        </p:txBody>
      </p:sp>
      <p:sp>
        <p:nvSpPr>
          <p:cNvPr id="25" name="TextBox 24"/>
          <p:cNvSpPr txBox="1"/>
          <p:nvPr/>
        </p:nvSpPr>
        <p:spPr>
          <a:xfrm>
            <a:off x="5436096" y="4797152"/>
            <a:ext cx="3528392" cy="1200329"/>
          </a:xfrm>
          <a:prstGeom prst="rect">
            <a:avLst/>
          </a:prstGeom>
          <a:noFill/>
        </p:spPr>
        <p:txBody>
          <a:bodyPr wrap="square" rtlCol="0">
            <a:spAutoFit/>
          </a:bodyPr>
          <a:lstStyle/>
          <a:p>
            <a:r>
              <a:rPr lang="en-GB" sz="1800" b="1" i="1" dirty="0" smtClean="0"/>
              <a:t>When does this occur?</a:t>
            </a:r>
          </a:p>
          <a:p>
            <a:r>
              <a:rPr lang="en-GB" sz="1800" i="1" dirty="0" smtClean="0"/>
              <a:t>Regularly (e.g. once per minute) and/or triggered by events (e.g. when door is opened)?</a:t>
            </a:r>
            <a:endParaRPr lang="en-GB" sz="1800" i="1" dirty="0"/>
          </a:p>
        </p:txBody>
      </p:sp>
      <p:sp>
        <p:nvSpPr>
          <p:cNvPr id="13" name="TextBox 12"/>
          <p:cNvSpPr txBox="1"/>
          <p:nvPr/>
        </p:nvSpPr>
        <p:spPr>
          <a:xfrm>
            <a:off x="3059832" y="1700808"/>
            <a:ext cx="1965603" cy="461665"/>
          </a:xfrm>
          <a:prstGeom prst="rect">
            <a:avLst/>
          </a:prstGeom>
          <a:noFill/>
        </p:spPr>
        <p:txBody>
          <a:bodyPr wrap="none" rtlCol="0">
            <a:spAutoFit/>
          </a:bodyPr>
          <a:lstStyle/>
          <a:p>
            <a:r>
              <a:rPr lang="en-GB" dirty="0" smtClean="0"/>
              <a:t>M2M module</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50" name="Picture 18" descr="building_typologies_GrindonLane.png"/>
          <p:cNvPicPr>
            <a:picLocks noChangeAspect="1" noChangeArrowheads="1"/>
          </p:cNvPicPr>
          <p:nvPr/>
        </p:nvPicPr>
        <p:blipFill>
          <a:blip r:embed="rId2" cstate="print">
            <a:grayscl/>
            <a:lum bright="91000"/>
          </a:blip>
          <a:srcRect/>
          <a:stretch>
            <a:fillRect/>
          </a:stretch>
        </p:blipFill>
        <p:spPr bwMode="auto">
          <a:xfrm>
            <a:off x="755576" y="620688"/>
            <a:ext cx="7325954" cy="6521488"/>
          </a:xfrm>
          <a:prstGeom prst="rect">
            <a:avLst/>
          </a:prstGeom>
          <a:noFill/>
        </p:spPr>
      </p:pic>
      <p:sp>
        <p:nvSpPr>
          <p:cNvPr id="4" name="Title 3"/>
          <p:cNvSpPr>
            <a:spLocks noGrp="1"/>
          </p:cNvSpPr>
          <p:nvPr>
            <p:ph type="title"/>
          </p:nvPr>
        </p:nvSpPr>
        <p:spPr/>
        <p:txBody>
          <a:bodyPr/>
          <a:lstStyle/>
          <a:p>
            <a:r>
              <a:rPr lang="en-GB" dirty="0" smtClean="0"/>
              <a:t>Architecture - monitoring</a:t>
            </a:r>
            <a:endParaRPr lang="en-GB" dirty="0"/>
          </a:p>
        </p:txBody>
      </p:sp>
      <p:pic>
        <p:nvPicPr>
          <p:cNvPr id="13" name="Picture 2" descr="Red 3d Cube Clip Art"/>
          <p:cNvPicPr>
            <a:picLocks noChangeAspect="1" noChangeArrowheads="1"/>
          </p:cNvPicPr>
          <p:nvPr/>
        </p:nvPicPr>
        <p:blipFill>
          <a:blip r:embed="rId3" cstate="print">
            <a:duotone>
              <a:prstClr val="black"/>
              <a:srgbClr val="00B050">
                <a:tint val="45000"/>
                <a:satMod val="400000"/>
              </a:srgbClr>
            </a:duotone>
            <a:lum/>
          </a:blip>
          <a:srcRect/>
          <a:stretch>
            <a:fillRect/>
          </a:stretch>
        </p:blipFill>
        <p:spPr bwMode="auto">
          <a:xfrm>
            <a:off x="3059832" y="2132856"/>
            <a:ext cx="861547" cy="975768"/>
          </a:xfrm>
          <a:prstGeom prst="rect">
            <a:avLst/>
          </a:prstGeom>
          <a:noFill/>
        </p:spPr>
      </p:pic>
      <p:sp>
        <p:nvSpPr>
          <p:cNvPr id="17" name="TextBox 16"/>
          <p:cNvSpPr txBox="1"/>
          <p:nvPr/>
        </p:nvSpPr>
        <p:spPr>
          <a:xfrm>
            <a:off x="3059832" y="1700808"/>
            <a:ext cx="1965603" cy="461665"/>
          </a:xfrm>
          <a:prstGeom prst="rect">
            <a:avLst/>
          </a:prstGeom>
          <a:noFill/>
        </p:spPr>
        <p:txBody>
          <a:bodyPr wrap="none" rtlCol="0">
            <a:spAutoFit/>
          </a:bodyPr>
          <a:lstStyle/>
          <a:p>
            <a:r>
              <a:rPr lang="en-GB" dirty="0" smtClean="0"/>
              <a:t>M2M module</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Architecture - monitoring</a:t>
            </a:r>
            <a:endParaRPr lang="en-GB" dirty="0"/>
          </a:p>
        </p:txBody>
      </p:sp>
      <p:pic>
        <p:nvPicPr>
          <p:cNvPr id="44050" name="Picture 18" descr="building_typologies_GrindonLane.png"/>
          <p:cNvPicPr>
            <a:picLocks noChangeAspect="1" noChangeArrowheads="1"/>
          </p:cNvPicPr>
          <p:nvPr/>
        </p:nvPicPr>
        <p:blipFill>
          <a:blip r:embed="rId2" cstate="print"/>
          <a:srcRect/>
          <a:stretch>
            <a:fillRect/>
          </a:stretch>
        </p:blipFill>
        <p:spPr bwMode="auto">
          <a:xfrm>
            <a:off x="3893911" y="2263528"/>
            <a:ext cx="1405386" cy="1251060"/>
          </a:xfrm>
          <a:prstGeom prst="rect">
            <a:avLst/>
          </a:prstGeom>
          <a:noFill/>
        </p:spPr>
      </p:pic>
      <p:pic>
        <p:nvPicPr>
          <p:cNvPr id="44052" name="Picture 20" descr="building_typologies_BunnyHill.png"/>
          <p:cNvPicPr>
            <a:picLocks noChangeAspect="1" noChangeArrowheads="1"/>
          </p:cNvPicPr>
          <p:nvPr/>
        </p:nvPicPr>
        <p:blipFill>
          <a:blip r:embed="rId3" cstate="print">
            <a:grayscl/>
            <a:lum bright="75000" contrast="-40000"/>
          </a:blip>
          <a:srcRect/>
          <a:stretch>
            <a:fillRect/>
          </a:stretch>
        </p:blipFill>
        <p:spPr bwMode="auto">
          <a:xfrm>
            <a:off x="3366891" y="3202159"/>
            <a:ext cx="1360302" cy="879966"/>
          </a:xfrm>
          <a:prstGeom prst="rect">
            <a:avLst/>
          </a:prstGeom>
          <a:noFill/>
        </p:spPr>
      </p:pic>
      <p:pic>
        <p:nvPicPr>
          <p:cNvPr id="44054" name="Picture 22" descr="building_typologies_HeartofHounslow.png"/>
          <p:cNvPicPr>
            <a:picLocks noChangeAspect="1" noChangeArrowheads="1"/>
          </p:cNvPicPr>
          <p:nvPr/>
        </p:nvPicPr>
        <p:blipFill>
          <a:blip r:embed="rId4" cstate="print">
            <a:grayscl/>
            <a:lum bright="75000" contrast="-40000"/>
          </a:blip>
          <a:srcRect/>
          <a:stretch>
            <a:fillRect/>
          </a:stretch>
        </p:blipFill>
        <p:spPr bwMode="auto">
          <a:xfrm>
            <a:off x="4830835" y="3378152"/>
            <a:ext cx="1324521" cy="1114624"/>
          </a:xfrm>
          <a:prstGeom prst="rect">
            <a:avLst/>
          </a:prstGeom>
          <a:noFill/>
        </p:spPr>
      </p:pic>
      <p:pic>
        <p:nvPicPr>
          <p:cNvPr id="21" name="Picture 20" descr="building_typologies_BunnyHill.png"/>
          <p:cNvPicPr>
            <a:picLocks noChangeAspect="1" noChangeArrowheads="1"/>
          </p:cNvPicPr>
          <p:nvPr/>
        </p:nvPicPr>
        <p:blipFill>
          <a:blip r:embed="rId3" cstate="print">
            <a:grayscl/>
            <a:lum bright="75000" contrast="-40000"/>
          </a:blip>
          <a:srcRect/>
          <a:stretch>
            <a:fillRect/>
          </a:stretch>
        </p:blipFill>
        <p:spPr bwMode="auto">
          <a:xfrm>
            <a:off x="5065066" y="2204864"/>
            <a:ext cx="1360302" cy="879966"/>
          </a:xfrm>
          <a:prstGeom prst="rect">
            <a:avLst/>
          </a:prstGeom>
          <a:noFill/>
        </p:spPr>
      </p:pic>
      <p:pic>
        <p:nvPicPr>
          <p:cNvPr id="22" name="Picture 18" descr="building_typologies_GrindonLane.png"/>
          <p:cNvPicPr>
            <a:picLocks noChangeAspect="1" noChangeArrowheads="1"/>
          </p:cNvPicPr>
          <p:nvPr/>
        </p:nvPicPr>
        <p:blipFill>
          <a:blip r:embed="rId2" cstate="print">
            <a:grayscl/>
            <a:lum bright="75000" contrast="-40000"/>
          </a:blip>
          <a:srcRect/>
          <a:stretch>
            <a:fillRect/>
          </a:stretch>
        </p:blipFill>
        <p:spPr bwMode="auto">
          <a:xfrm>
            <a:off x="4011027" y="3906132"/>
            <a:ext cx="1405386" cy="1251060"/>
          </a:xfrm>
          <a:prstGeom prst="rect">
            <a:avLst/>
          </a:prstGeom>
          <a:noFill/>
        </p:spPr>
      </p:pic>
      <p:pic>
        <p:nvPicPr>
          <p:cNvPr id="23" name="Picture 22" descr="building_typologies_HeartofHounslow.png"/>
          <p:cNvPicPr>
            <a:picLocks noChangeAspect="1" noChangeArrowheads="1"/>
          </p:cNvPicPr>
          <p:nvPr/>
        </p:nvPicPr>
        <p:blipFill>
          <a:blip r:embed="rId4" cstate="print">
            <a:grayscl/>
            <a:lum bright="75000" contrast="-40000"/>
          </a:blip>
          <a:srcRect/>
          <a:stretch>
            <a:fillRect/>
          </a:stretch>
        </p:blipFill>
        <p:spPr bwMode="auto">
          <a:xfrm>
            <a:off x="5767759" y="3084830"/>
            <a:ext cx="1324521" cy="1114624"/>
          </a:xfrm>
          <a:prstGeom prst="rect">
            <a:avLst/>
          </a:prstGeom>
          <a:noFill/>
        </p:spPr>
      </p:pic>
      <p:pic>
        <p:nvPicPr>
          <p:cNvPr id="24" name="Picture 22" descr="building_typologies_HeartofHounslow.png"/>
          <p:cNvPicPr>
            <a:picLocks noChangeAspect="1" noChangeArrowheads="1"/>
          </p:cNvPicPr>
          <p:nvPr/>
        </p:nvPicPr>
        <p:blipFill>
          <a:blip r:embed="rId4" cstate="print">
            <a:grayscl/>
            <a:lum bright="75000" contrast="-40000"/>
          </a:blip>
          <a:srcRect/>
          <a:stretch>
            <a:fillRect/>
          </a:stretch>
        </p:blipFill>
        <p:spPr bwMode="auto">
          <a:xfrm>
            <a:off x="2429967" y="2263528"/>
            <a:ext cx="1324521" cy="1114624"/>
          </a:xfrm>
          <a:prstGeom prst="rect">
            <a:avLst/>
          </a:prstGeom>
          <a:noFill/>
        </p:spPr>
      </p:pic>
      <p:pic>
        <p:nvPicPr>
          <p:cNvPr id="25" name="Picture 18" descr="building_typologies_GrindonLane.png"/>
          <p:cNvPicPr>
            <a:picLocks noChangeAspect="1" noChangeArrowheads="1"/>
          </p:cNvPicPr>
          <p:nvPr/>
        </p:nvPicPr>
        <p:blipFill>
          <a:blip r:embed="rId2" cstate="print">
            <a:grayscl/>
            <a:lum bright="75000" contrast="-40000"/>
          </a:blip>
          <a:srcRect/>
          <a:stretch>
            <a:fillRect/>
          </a:stretch>
        </p:blipFill>
        <p:spPr bwMode="auto">
          <a:xfrm>
            <a:off x="2195736" y="3260823"/>
            <a:ext cx="1405386" cy="1251060"/>
          </a:xfrm>
          <a:prstGeom prst="rect">
            <a:avLst/>
          </a:prstGeom>
          <a:noFill/>
        </p:spPr>
      </p:pic>
      <p:pic>
        <p:nvPicPr>
          <p:cNvPr id="11" name="Picture 2" descr="Red 3d Cube Clip Art"/>
          <p:cNvPicPr>
            <a:picLocks noChangeAspect="1" noChangeArrowheads="1"/>
          </p:cNvPicPr>
          <p:nvPr/>
        </p:nvPicPr>
        <p:blipFill>
          <a:blip r:embed="rId5" cstate="print">
            <a:duotone>
              <a:prstClr val="black"/>
              <a:srgbClr val="00B050">
                <a:tint val="45000"/>
                <a:satMod val="400000"/>
              </a:srgbClr>
            </a:duotone>
            <a:lum/>
          </a:blip>
          <a:srcRect/>
          <a:stretch>
            <a:fillRect/>
          </a:stretch>
        </p:blipFill>
        <p:spPr bwMode="auto">
          <a:xfrm>
            <a:off x="4283968" y="2420888"/>
            <a:ext cx="254315" cy="288032"/>
          </a:xfrm>
          <a:prstGeom prst="rect">
            <a:avLst/>
          </a:prstGeom>
          <a:noFill/>
        </p:spPr>
      </p:pic>
      <p:sp>
        <p:nvSpPr>
          <p:cNvPr id="12" name="Cloud 11"/>
          <p:cNvSpPr/>
          <p:nvPr/>
        </p:nvSpPr>
        <p:spPr bwMode="auto">
          <a:xfrm>
            <a:off x="467544" y="1340768"/>
            <a:ext cx="2952328" cy="1944216"/>
          </a:xfrm>
          <a:prstGeom prst="cloud">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4" name="Straight Arrow Connector 13"/>
          <p:cNvCxnSpPr>
            <a:stCxn id="11" idx="1"/>
            <a:endCxn id="28" idx="3"/>
          </p:cNvCxnSpPr>
          <p:nvPr/>
        </p:nvCxnSpPr>
        <p:spPr bwMode="auto">
          <a:xfrm rot="10800000">
            <a:off x="2771802" y="1900864"/>
            <a:ext cx="1512167" cy="66404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extBox 18"/>
          <p:cNvSpPr txBox="1"/>
          <p:nvPr/>
        </p:nvSpPr>
        <p:spPr>
          <a:xfrm>
            <a:off x="5436096" y="4797152"/>
            <a:ext cx="3528392" cy="1200329"/>
          </a:xfrm>
          <a:prstGeom prst="rect">
            <a:avLst/>
          </a:prstGeom>
          <a:noFill/>
        </p:spPr>
        <p:txBody>
          <a:bodyPr wrap="square" rtlCol="0">
            <a:spAutoFit/>
          </a:bodyPr>
          <a:lstStyle/>
          <a:p>
            <a:r>
              <a:rPr lang="en-GB" sz="1800" i="1" dirty="0" smtClean="0"/>
              <a:t>The M2M module passes the data from the various sensors – via mobile phone network – to an online data store</a:t>
            </a:r>
            <a:endParaRPr lang="en-GB" sz="1800" i="1" dirty="0"/>
          </a:p>
        </p:txBody>
      </p:sp>
      <p:sp>
        <p:nvSpPr>
          <p:cNvPr id="28" name="TextBox 27"/>
          <p:cNvSpPr txBox="1"/>
          <p:nvPr/>
        </p:nvSpPr>
        <p:spPr>
          <a:xfrm>
            <a:off x="1187625" y="1700808"/>
            <a:ext cx="1584176" cy="400110"/>
          </a:xfrm>
          <a:prstGeom prst="rect">
            <a:avLst/>
          </a:prstGeom>
          <a:solidFill>
            <a:schemeClr val="bg1"/>
          </a:solidFill>
          <a:ln>
            <a:solidFill>
              <a:schemeClr val="tx1"/>
            </a:solidFill>
          </a:ln>
        </p:spPr>
        <p:txBody>
          <a:bodyPr wrap="square" rtlCol="0">
            <a:spAutoFit/>
          </a:bodyPr>
          <a:lstStyle/>
          <a:p>
            <a:pPr algn="ctr"/>
            <a:r>
              <a:rPr lang="en-GB" sz="2000" dirty="0" smtClean="0"/>
              <a:t>Data store</a:t>
            </a:r>
            <a:endParaRPr lang="en-GB"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Architecture - monitoring</a:t>
            </a:r>
            <a:endParaRPr lang="en-GB" dirty="0"/>
          </a:p>
        </p:txBody>
      </p:sp>
      <p:sp>
        <p:nvSpPr>
          <p:cNvPr id="5" name="Rectangle 4"/>
          <p:cNvSpPr/>
          <p:nvPr/>
        </p:nvSpPr>
        <p:spPr bwMode="auto">
          <a:xfrm>
            <a:off x="323528" y="1556792"/>
            <a:ext cx="8496944" cy="453650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ＭＳ Ｐゴシック" pitchFamily="1" charset="-128"/>
              </a:rPr>
              <a:t>Data Store</a:t>
            </a:r>
          </a:p>
        </p:txBody>
      </p:sp>
      <p:sp>
        <p:nvSpPr>
          <p:cNvPr id="6" name="Rectangle 5"/>
          <p:cNvSpPr/>
          <p:nvPr/>
        </p:nvSpPr>
        <p:spPr bwMode="auto">
          <a:xfrm>
            <a:off x="539552" y="2060848"/>
            <a:ext cx="3888432" cy="381642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ＭＳ Ｐゴシック" pitchFamily="1" charset="-128"/>
              </a:rPr>
              <a:t>Company</a:t>
            </a:r>
            <a:r>
              <a:rPr kumimoji="0" lang="en-GB" sz="2400" b="0" i="0" u="none" strike="noStrike" cap="none" normalizeH="0" dirty="0" smtClean="0">
                <a:ln>
                  <a:noFill/>
                </a:ln>
                <a:solidFill>
                  <a:schemeClr val="tx1"/>
                </a:solidFill>
                <a:effectLst/>
                <a:latin typeface="Arial" charset="0"/>
                <a:ea typeface="ＭＳ Ｐゴシック" pitchFamily="1" charset="-128"/>
              </a:rPr>
              <a:t> 1</a:t>
            </a:r>
            <a:endParaRPr kumimoji="0" lang="en-GB"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7" name="Rectangle 6"/>
          <p:cNvSpPr/>
          <p:nvPr/>
        </p:nvSpPr>
        <p:spPr bwMode="auto">
          <a:xfrm>
            <a:off x="4716016" y="2060848"/>
            <a:ext cx="3888432" cy="381642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ＭＳ Ｐゴシック" pitchFamily="1" charset="-128"/>
              </a:rPr>
              <a:t>Company 2</a:t>
            </a:r>
          </a:p>
        </p:txBody>
      </p:sp>
      <p:sp>
        <p:nvSpPr>
          <p:cNvPr id="8" name="Rectangle 7"/>
          <p:cNvSpPr/>
          <p:nvPr/>
        </p:nvSpPr>
        <p:spPr bwMode="auto">
          <a:xfrm>
            <a:off x="755576" y="2996952"/>
            <a:ext cx="1584176" cy="26642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ea typeface="ＭＳ Ｐゴシック" pitchFamily="1" charset="-128"/>
              </a:rPr>
              <a:t>Workplace</a:t>
            </a:r>
            <a:r>
              <a:rPr kumimoji="0" lang="en-GB" sz="1800" b="0" i="0" u="none" strike="noStrike" cap="none" normalizeH="0" dirty="0" smtClean="0">
                <a:ln>
                  <a:noFill/>
                </a:ln>
                <a:solidFill>
                  <a:schemeClr val="tx1"/>
                </a:solidFill>
                <a:effectLst/>
                <a:latin typeface="Arial" charset="0"/>
                <a:ea typeface="ＭＳ Ｐゴシック" pitchFamily="1" charset="-128"/>
              </a:rPr>
              <a:t> 1</a:t>
            </a:r>
            <a:endParaRPr kumimoji="0" lang="en-GB" sz="18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9" name="Rectangle 8"/>
          <p:cNvSpPr/>
          <p:nvPr/>
        </p:nvSpPr>
        <p:spPr bwMode="auto">
          <a:xfrm>
            <a:off x="2555776" y="2996952"/>
            <a:ext cx="1584176" cy="26642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ea typeface="ＭＳ Ｐゴシック" pitchFamily="1" charset="-128"/>
              </a:rPr>
              <a:t>Workplace</a:t>
            </a:r>
            <a:r>
              <a:rPr kumimoji="0" lang="en-GB" sz="1800" b="0" i="0" u="none" strike="noStrike" cap="none" normalizeH="0" dirty="0" smtClean="0">
                <a:ln>
                  <a:noFill/>
                </a:ln>
                <a:solidFill>
                  <a:schemeClr val="tx1"/>
                </a:solidFill>
                <a:effectLst/>
                <a:latin typeface="Arial" charset="0"/>
                <a:ea typeface="ＭＳ Ｐゴシック" pitchFamily="1" charset="-128"/>
              </a:rPr>
              <a:t> 2</a:t>
            </a:r>
            <a:endParaRPr kumimoji="0" lang="en-GB" sz="18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0" name="Rectangle 9"/>
          <p:cNvSpPr/>
          <p:nvPr/>
        </p:nvSpPr>
        <p:spPr bwMode="auto">
          <a:xfrm>
            <a:off x="4932040" y="2996952"/>
            <a:ext cx="3456384" cy="26642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ea typeface="ＭＳ Ｐゴシック" pitchFamily="1" charset="-128"/>
              </a:rPr>
              <a:t>Workplace</a:t>
            </a:r>
            <a:r>
              <a:rPr kumimoji="0" lang="en-GB" sz="1800" b="0" i="0" u="none" strike="noStrike" cap="none" normalizeH="0" dirty="0" smtClean="0">
                <a:ln>
                  <a:noFill/>
                </a:ln>
                <a:solidFill>
                  <a:schemeClr val="tx1"/>
                </a:solidFill>
                <a:effectLst/>
                <a:latin typeface="Arial" charset="0"/>
                <a:ea typeface="ＭＳ Ｐゴシック" pitchFamily="1" charset="-128"/>
              </a:rPr>
              <a:t> 1</a:t>
            </a:r>
            <a:endParaRPr kumimoji="0" lang="en-GB" sz="18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Rectangle 11"/>
          <p:cNvSpPr/>
          <p:nvPr/>
        </p:nvSpPr>
        <p:spPr bwMode="auto">
          <a:xfrm>
            <a:off x="899592" y="4005064"/>
            <a:ext cx="129614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charset="0"/>
                <a:ea typeface="ＭＳ Ｐゴシック" pitchFamily="1" charset="-128"/>
              </a:rPr>
              <a:t>Employee 2</a:t>
            </a:r>
          </a:p>
        </p:txBody>
      </p:sp>
      <p:sp>
        <p:nvSpPr>
          <p:cNvPr id="14" name="Rectangle 13"/>
          <p:cNvSpPr/>
          <p:nvPr/>
        </p:nvSpPr>
        <p:spPr bwMode="auto">
          <a:xfrm>
            <a:off x="899592" y="5013176"/>
            <a:ext cx="129614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charset="0"/>
                <a:ea typeface="ＭＳ Ｐゴシック" pitchFamily="1" charset="-128"/>
              </a:rPr>
              <a:t>Appliance 1</a:t>
            </a:r>
          </a:p>
        </p:txBody>
      </p:sp>
      <p:sp>
        <p:nvSpPr>
          <p:cNvPr id="15" name="Rectangle 14"/>
          <p:cNvSpPr/>
          <p:nvPr/>
        </p:nvSpPr>
        <p:spPr bwMode="auto">
          <a:xfrm>
            <a:off x="2699792" y="4005064"/>
            <a:ext cx="1296144"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charset="0"/>
                <a:ea typeface="ＭＳ Ｐゴシック" pitchFamily="1" charset="-128"/>
              </a:rPr>
              <a:t>Appliance 2</a:t>
            </a:r>
          </a:p>
        </p:txBody>
      </p:sp>
      <p:sp>
        <p:nvSpPr>
          <p:cNvPr id="16" name="Rectangle 15"/>
          <p:cNvSpPr/>
          <p:nvPr/>
        </p:nvSpPr>
        <p:spPr bwMode="auto">
          <a:xfrm>
            <a:off x="5076056" y="3645024"/>
            <a:ext cx="3168352"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charset="0"/>
                <a:ea typeface="ＭＳ Ｐゴシック" pitchFamily="1" charset="-128"/>
              </a:rPr>
              <a:t>Appliance 1</a:t>
            </a:r>
          </a:p>
        </p:txBody>
      </p:sp>
      <p:cxnSp>
        <p:nvCxnSpPr>
          <p:cNvPr id="18" name="Straight Arrow Connector 17"/>
          <p:cNvCxnSpPr>
            <a:stCxn id="10" idx="0"/>
          </p:cNvCxnSpPr>
          <p:nvPr/>
        </p:nvCxnSpPr>
        <p:spPr bwMode="auto">
          <a:xfrm rot="16200000" flipV="1">
            <a:off x="6264188" y="2600908"/>
            <a:ext cx="504056" cy="2880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a:stCxn id="16" idx="0"/>
          </p:cNvCxnSpPr>
          <p:nvPr/>
        </p:nvCxnSpPr>
        <p:spPr bwMode="auto">
          <a:xfrm rot="16200000" flipV="1">
            <a:off x="6300192" y="3284984"/>
            <a:ext cx="432048" cy="2880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6516216" y="2564904"/>
            <a:ext cx="643125" cy="307777"/>
          </a:xfrm>
          <a:prstGeom prst="rect">
            <a:avLst/>
          </a:prstGeom>
          <a:noFill/>
        </p:spPr>
        <p:txBody>
          <a:bodyPr wrap="none" rtlCol="0">
            <a:spAutoFit/>
          </a:bodyPr>
          <a:lstStyle/>
          <a:p>
            <a:r>
              <a:rPr lang="en-GB" sz="1400" i="1" dirty="0" smtClean="0"/>
              <a:t>Owns</a:t>
            </a:r>
            <a:endParaRPr lang="en-GB" sz="1400" i="1" dirty="0"/>
          </a:p>
        </p:txBody>
      </p:sp>
      <p:sp>
        <p:nvSpPr>
          <p:cNvPr id="22" name="TextBox 21"/>
          <p:cNvSpPr txBox="1"/>
          <p:nvPr/>
        </p:nvSpPr>
        <p:spPr>
          <a:xfrm>
            <a:off x="6516216" y="3212976"/>
            <a:ext cx="1140056" cy="307777"/>
          </a:xfrm>
          <a:prstGeom prst="rect">
            <a:avLst/>
          </a:prstGeom>
          <a:noFill/>
        </p:spPr>
        <p:txBody>
          <a:bodyPr wrap="none" rtlCol="0">
            <a:spAutoFit/>
          </a:bodyPr>
          <a:lstStyle/>
          <a:p>
            <a:r>
              <a:rPr lang="en-GB" sz="1400" i="1" dirty="0" smtClean="0"/>
              <a:t>Is located in</a:t>
            </a:r>
            <a:endParaRPr lang="en-GB" sz="1400" i="1" dirty="0"/>
          </a:p>
        </p:txBody>
      </p:sp>
      <p:cxnSp>
        <p:nvCxnSpPr>
          <p:cNvPr id="24" name="Straight Arrow Connector 23"/>
          <p:cNvCxnSpPr>
            <a:stCxn id="8" idx="0"/>
          </p:cNvCxnSpPr>
          <p:nvPr/>
        </p:nvCxnSpPr>
        <p:spPr bwMode="auto">
          <a:xfrm rot="16200000" flipV="1">
            <a:off x="1259632" y="2708920"/>
            <a:ext cx="504056" cy="720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9" idx="0"/>
          </p:cNvCxnSpPr>
          <p:nvPr/>
        </p:nvCxnSpPr>
        <p:spPr bwMode="auto">
          <a:xfrm rot="16200000" flipV="1">
            <a:off x="2483768" y="2132856"/>
            <a:ext cx="504056" cy="12241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a:stCxn id="12" idx="0"/>
          </p:cNvCxnSpPr>
          <p:nvPr/>
        </p:nvCxnSpPr>
        <p:spPr bwMode="auto">
          <a:xfrm rot="5400000" flipH="1" flipV="1">
            <a:off x="1259632" y="3717032"/>
            <a:ext cx="57606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 name="Straight Arrow Connector 29"/>
          <p:cNvCxnSpPr>
            <a:stCxn id="15" idx="0"/>
          </p:cNvCxnSpPr>
          <p:nvPr/>
        </p:nvCxnSpPr>
        <p:spPr bwMode="auto">
          <a:xfrm rot="5400000" flipH="1" flipV="1">
            <a:off x="3059832" y="3717032"/>
            <a:ext cx="57606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Straight Arrow Connector 31"/>
          <p:cNvCxnSpPr>
            <a:stCxn id="14" idx="0"/>
            <a:endCxn id="12" idx="2"/>
          </p:cNvCxnSpPr>
          <p:nvPr/>
        </p:nvCxnSpPr>
        <p:spPr bwMode="auto">
          <a:xfrm rot="5400000" flipH="1" flipV="1">
            <a:off x="1295636" y="4761148"/>
            <a:ext cx="50405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1475656" y="2564904"/>
            <a:ext cx="643125" cy="307777"/>
          </a:xfrm>
          <a:prstGeom prst="rect">
            <a:avLst/>
          </a:prstGeom>
          <a:noFill/>
        </p:spPr>
        <p:txBody>
          <a:bodyPr wrap="none" rtlCol="0">
            <a:spAutoFit/>
          </a:bodyPr>
          <a:lstStyle/>
          <a:p>
            <a:r>
              <a:rPr lang="en-GB" sz="1400" i="1" dirty="0" smtClean="0"/>
              <a:t>Owns</a:t>
            </a:r>
            <a:endParaRPr lang="en-GB" sz="1400" i="1" dirty="0"/>
          </a:p>
        </p:txBody>
      </p:sp>
      <p:sp>
        <p:nvSpPr>
          <p:cNvPr id="35" name="TextBox 34"/>
          <p:cNvSpPr txBox="1"/>
          <p:nvPr/>
        </p:nvSpPr>
        <p:spPr>
          <a:xfrm>
            <a:off x="1547664" y="3501008"/>
            <a:ext cx="864096" cy="430887"/>
          </a:xfrm>
          <a:prstGeom prst="rect">
            <a:avLst/>
          </a:prstGeom>
          <a:noFill/>
        </p:spPr>
        <p:txBody>
          <a:bodyPr wrap="square" rtlCol="0">
            <a:spAutoFit/>
          </a:bodyPr>
          <a:lstStyle/>
          <a:p>
            <a:r>
              <a:rPr lang="en-GB" sz="1100" i="1" dirty="0" smtClean="0"/>
              <a:t>Employed by</a:t>
            </a:r>
            <a:endParaRPr lang="en-GB" sz="1100" i="1" dirty="0"/>
          </a:p>
        </p:txBody>
      </p:sp>
      <p:sp>
        <p:nvSpPr>
          <p:cNvPr id="36" name="TextBox 35"/>
          <p:cNvSpPr txBox="1"/>
          <p:nvPr/>
        </p:nvSpPr>
        <p:spPr>
          <a:xfrm>
            <a:off x="3347864" y="3501008"/>
            <a:ext cx="864096" cy="430887"/>
          </a:xfrm>
          <a:prstGeom prst="rect">
            <a:avLst/>
          </a:prstGeom>
          <a:noFill/>
        </p:spPr>
        <p:txBody>
          <a:bodyPr wrap="square" rtlCol="0">
            <a:spAutoFit/>
          </a:bodyPr>
          <a:lstStyle/>
          <a:p>
            <a:r>
              <a:rPr lang="en-GB" sz="1100" i="1" dirty="0" smtClean="0"/>
              <a:t>Employed by</a:t>
            </a:r>
            <a:endParaRPr lang="en-GB" sz="1100" i="1" dirty="0"/>
          </a:p>
        </p:txBody>
      </p:sp>
      <p:sp>
        <p:nvSpPr>
          <p:cNvPr id="37" name="TextBox 36"/>
          <p:cNvSpPr txBox="1"/>
          <p:nvPr/>
        </p:nvSpPr>
        <p:spPr>
          <a:xfrm>
            <a:off x="2771800" y="2492896"/>
            <a:ext cx="643125" cy="307777"/>
          </a:xfrm>
          <a:prstGeom prst="rect">
            <a:avLst/>
          </a:prstGeom>
          <a:noFill/>
        </p:spPr>
        <p:txBody>
          <a:bodyPr wrap="none" rtlCol="0">
            <a:spAutoFit/>
          </a:bodyPr>
          <a:lstStyle/>
          <a:p>
            <a:r>
              <a:rPr lang="en-GB" sz="1400" i="1" dirty="0" smtClean="0"/>
              <a:t>Owns</a:t>
            </a:r>
            <a:endParaRPr lang="en-GB" sz="1400" i="1" dirty="0"/>
          </a:p>
        </p:txBody>
      </p:sp>
      <p:sp>
        <p:nvSpPr>
          <p:cNvPr id="38" name="TextBox 37"/>
          <p:cNvSpPr txBox="1"/>
          <p:nvPr/>
        </p:nvSpPr>
        <p:spPr>
          <a:xfrm>
            <a:off x="1547664" y="4581128"/>
            <a:ext cx="864096" cy="430887"/>
          </a:xfrm>
          <a:prstGeom prst="rect">
            <a:avLst/>
          </a:prstGeom>
          <a:noFill/>
        </p:spPr>
        <p:txBody>
          <a:bodyPr wrap="square" rtlCol="0">
            <a:spAutoFit/>
          </a:bodyPr>
          <a:lstStyle/>
          <a:p>
            <a:r>
              <a:rPr lang="en-GB" sz="1100" i="1" dirty="0" smtClean="0"/>
              <a:t>Operated by</a:t>
            </a:r>
            <a:endParaRPr lang="en-GB" sz="11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Architecture - monitoring</a:t>
            </a:r>
            <a:endParaRPr lang="en-GB" dirty="0"/>
          </a:p>
        </p:txBody>
      </p:sp>
      <p:grpSp>
        <p:nvGrpSpPr>
          <p:cNvPr id="27" name="Group 26"/>
          <p:cNvGrpSpPr/>
          <p:nvPr/>
        </p:nvGrpSpPr>
        <p:grpSpPr>
          <a:xfrm>
            <a:off x="323528" y="1556792"/>
            <a:ext cx="8496944" cy="4536504"/>
            <a:chOff x="323528" y="1556792"/>
            <a:chExt cx="8496944" cy="4536504"/>
          </a:xfrm>
          <a:solidFill>
            <a:schemeClr val="bg1">
              <a:lumMod val="95000"/>
            </a:schemeClr>
          </a:solidFill>
        </p:grpSpPr>
        <p:sp>
          <p:nvSpPr>
            <p:cNvPr id="5" name="Rectangle 4"/>
            <p:cNvSpPr/>
            <p:nvPr/>
          </p:nvSpPr>
          <p:spPr bwMode="auto">
            <a:xfrm>
              <a:off x="323528" y="1556792"/>
              <a:ext cx="8496944" cy="4536504"/>
            </a:xfrm>
            <a:prstGeom prst="rect">
              <a:avLst/>
            </a:prstGeom>
            <a:grp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bg1">
                      <a:lumMod val="75000"/>
                    </a:schemeClr>
                  </a:solidFill>
                  <a:effectLst/>
                  <a:latin typeface="Arial" charset="0"/>
                  <a:ea typeface="ＭＳ Ｐゴシック" pitchFamily="1" charset="-128"/>
                </a:rPr>
                <a:t>Data Store</a:t>
              </a:r>
            </a:p>
          </p:txBody>
        </p:sp>
        <p:sp>
          <p:nvSpPr>
            <p:cNvPr id="6" name="Rectangle 5"/>
            <p:cNvSpPr/>
            <p:nvPr/>
          </p:nvSpPr>
          <p:spPr bwMode="auto">
            <a:xfrm>
              <a:off x="539552" y="2060848"/>
              <a:ext cx="3888432" cy="3816424"/>
            </a:xfrm>
            <a:prstGeom prst="rect">
              <a:avLst/>
            </a:prstGeom>
            <a:grp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bg1">
                      <a:lumMod val="75000"/>
                    </a:schemeClr>
                  </a:solidFill>
                  <a:effectLst/>
                  <a:latin typeface="Arial" charset="0"/>
                  <a:ea typeface="ＭＳ Ｐゴシック" pitchFamily="1" charset="-128"/>
                </a:rPr>
                <a:t>Company</a:t>
              </a:r>
              <a:r>
                <a:rPr kumimoji="0" lang="en-GB" sz="2400" b="0" i="0" u="none" strike="noStrike" cap="none" normalizeH="0" dirty="0" smtClean="0">
                  <a:ln>
                    <a:noFill/>
                  </a:ln>
                  <a:solidFill>
                    <a:schemeClr val="bg1">
                      <a:lumMod val="75000"/>
                    </a:schemeClr>
                  </a:solidFill>
                  <a:effectLst/>
                  <a:latin typeface="Arial" charset="0"/>
                  <a:ea typeface="ＭＳ Ｐゴシック" pitchFamily="1" charset="-128"/>
                </a:rPr>
                <a:t> 1</a:t>
              </a:r>
              <a:endParaRPr kumimoji="0" lang="en-GB" sz="2400" b="0" i="0" u="none" strike="noStrike" cap="none" normalizeH="0" baseline="0" dirty="0" smtClean="0">
                <a:ln>
                  <a:noFill/>
                </a:ln>
                <a:solidFill>
                  <a:schemeClr val="bg1">
                    <a:lumMod val="75000"/>
                  </a:schemeClr>
                </a:solidFill>
                <a:effectLst/>
                <a:latin typeface="Arial" charset="0"/>
                <a:ea typeface="ＭＳ Ｐゴシック" pitchFamily="1" charset="-128"/>
              </a:endParaRPr>
            </a:p>
          </p:txBody>
        </p:sp>
        <p:sp>
          <p:nvSpPr>
            <p:cNvPr id="7" name="Rectangle 6"/>
            <p:cNvSpPr/>
            <p:nvPr/>
          </p:nvSpPr>
          <p:spPr bwMode="auto">
            <a:xfrm>
              <a:off x="4716016" y="2060848"/>
              <a:ext cx="3888432" cy="3816424"/>
            </a:xfrm>
            <a:prstGeom prst="rect">
              <a:avLst/>
            </a:prstGeom>
            <a:grp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bg1">
                      <a:lumMod val="75000"/>
                    </a:schemeClr>
                  </a:solidFill>
                  <a:effectLst/>
                  <a:latin typeface="Arial" charset="0"/>
                  <a:ea typeface="ＭＳ Ｐゴシック" pitchFamily="1" charset="-128"/>
                </a:rPr>
                <a:t>Company 2</a:t>
              </a:r>
            </a:p>
          </p:txBody>
        </p:sp>
        <p:sp>
          <p:nvSpPr>
            <p:cNvPr id="8" name="Rectangle 7"/>
            <p:cNvSpPr/>
            <p:nvPr/>
          </p:nvSpPr>
          <p:spPr bwMode="auto">
            <a:xfrm>
              <a:off x="755576" y="2996952"/>
              <a:ext cx="1584176" cy="2664296"/>
            </a:xfrm>
            <a:prstGeom prst="rect">
              <a:avLst/>
            </a:prstGeom>
            <a:grp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bg1">
                      <a:lumMod val="75000"/>
                    </a:schemeClr>
                  </a:solidFill>
                  <a:effectLst/>
                  <a:latin typeface="Arial" charset="0"/>
                  <a:ea typeface="ＭＳ Ｐゴシック" pitchFamily="1" charset="-128"/>
                </a:rPr>
                <a:t>Workplace</a:t>
              </a:r>
              <a:r>
                <a:rPr kumimoji="0" lang="en-GB" sz="1800" b="0" i="0" u="none" strike="noStrike" cap="none" normalizeH="0" dirty="0" smtClean="0">
                  <a:ln>
                    <a:noFill/>
                  </a:ln>
                  <a:solidFill>
                    <a:schemeClr val="bg1">
                      <a:lumMod val="75000"/>
                    </a:schemeClr>
                  </a:solidFill>
                  <a:effectLst/>
                  <a:latin typeface="Arial" charset="0"/>
                  <a:ea typeface="ＭＳ Ｐゴシック" pitchFamily="1" charset="-128"/>
                </a:rPr>
                <a:t> 1</a:t>
              </a:r>
              <a:endParaRPr kumimoji="0" lang="en-GB" sz="1800" b="0" i="0" u="none" strike="noStrike" cap="none" normalizeH="0" baseline="0" dirty="0" smtClean="0">
                <a:ln>
                  <a:noFill/>
                </a:ln>
                <a:solidFill>
                  <a:schemeClr val="bg1">
                    <a:lumMod val="75000"/>
                  </a:schemeClr>
                </a:solidFill>
                <a:effectLst/>
                <a:latin typeface="Arial" charset="0"/>
                <a:ea typeface="ＭＳ Ｐゴシック" pitchFamily="1" charset="-128"/>
              </a:endParaRPr>
            </a:p>
          </p:txBody>
        </p:sp>
        <p:sp>
          <p:nvSpPr>
            <p:cNvPr id="9" name="Rectangle 8"/>
            <p:cNvSpPr/>
            <p:nvPr/>
          </p:nvSpPr>
          <p:spPr bwMode="auto">
            <a:xfrm>
              <a:off x="2555776" y="2996952"/>
              <a:ext cx="1584176" cy="2664296"/>
            </a:xfrm>
            <a:prstGeom prst="rect">
              <a:avLst/>
            </a:prstGeom>
            <a:grp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bg1">
                      <a:lumMod val="75000"/>
                    </a:schemeClr>
                  </a:solidFill>
                  <a:effectLst/>
                  <a:latin typeface="Arial" charset="0"/>
                  <a:ea typeface="ＭＳ Ｐゴシック" pitchFamily="1" charset="-128"/>
                </a:rPr>
                <a:t>Workplace</a:t>
              </a:r>
              <a:r>
                <a:rPr kumimoji="0" lang="en-GB" sz="1800" b="0" i="0" u="none" strike="noStrike" cap="none" normalizeH="0" dirty="0" smtClean="0">
                  <a:ln>
                    <a:noFill/>
                  </a:ln>
                  <a:solidFill>
                    <a:schemeClr val="bg1">
                      <a:lumMod val="75000"/>
                    </a:schemeClr>
                  </a:solidFill>
                  <a:effectLst/>
                  <a:latin typeface="Arial" charset="0"/>
                  <a:ea typeface="ＭＳ Ｐゴシック" pitchFamily="1" charset="-128"/>
                </a:rPr>
                <a:t> 2</a:t>
              </a:r>
              <a:endParaRPr kumimoji="0" lang="en-GB" sz="1800" b="0" i="0" u="none" strike="noStrike" cap="none" normalizeH="0" baseline="0" dirty="0" smtClean="0">
                <a:ln>
                  <a:noFill/>
                </a:ln>
                <a:solidFill>
                  <a:schemeClr val="bg1">
                    <a:lumMod val="75000"/>
                  </a:schemeClr>
                </a:solidFill>
                <a:effectLst/>
                <a:latin typeface="Arial" charset="0"/>
                <a:ea typeface="ＭＳ Ｐゴシック" pitchFamily="1" charset="-128"/>
              </a:endParaRPr>
            </a:p>
          </p:txBody>
        </p:sp>
        <p:sp>
          <p:nvSpPr>
            <p:cNvPr id="10" name="Rectangle 9"/>
            <p:cNvSpPr/>
            <p:nvPr/>
          </p:nvSpPr>
          <p:spPr bwMode="auto">
            <a:xfrm>
              <a:off x="4932040" y="2996952"/>
              <a:ext cx="3456384" cy="2664296"/>
            </a:xfrm>
            <a:prstGeom prst="rect">
              <a:avLst/>
            </a:prstGeom>
            <a:grp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bg1">
                      <a:lumMod val="75000"/>
                    </a:schemeClr>
                  </a:solidFill>
                  <a:effectLst/>
                  <a:latin typeface="Arial" charset="0"/>
                  <a:ea typeface="ＭＳ Ｐゴシック" pitchFamily="1" charset="-128"/>
                </a:rPr>
                <a:t>Workplace</a:t>
              </a:r>
              <a:r>
                <a:rPr kumimoji="0" lang="en-GB" sz="1800" b="0" i="0" u="none" strike="noStrike" cap="none" normalizeH="0" dirty="0" smtClean="0">
                  <a:ln>
                    <a:noFill/>
                  </a:ln>
                  <a:solidFill>
                    <a:schemeClr val="bg1">
                      <a:lumMod val="75000"/>
                    </a:schemeClr>
                  </a:solidFill>
                  <a:effectLst/>
                  <a:latin typeface="Arial" charset="0"/>
                  <a:ea typeface="ＭＳ Ｐゴシック" pitchFamily="1" charset="-128"/>
                </a:rPr>
                <a:t> 1</a:t>
              </a:r>
              <a:endParaRPr kumimoji="0" lang="en-GB" sz="1800" b="0" i="0" u="none" strike="noStrike" cap="none" normalizeH="0" baseline="0" dirty="0" smtClean="0">
                <a:ln>
                  <a:noFill/>
                </a:ln>
                <a:solidFill>
                  <a:schemeClr val="bg1">
                    <a:lumMod val="75000"/>
                  </a:schemeClr>
                </a:solidFill>
                <a:effectLst/>
                <a:latin typeface="Arial" charset="0"/>
                <a:ea typeface="ＭＳ Ｐゴシック" pitchFamily="1" charset="-128"/>
              </a:endParaRPr>
            </a:p>
          </p:txBody>
        </p:sp>
        <p:sp>
          <p:nvSpPr>
            <p:cNvPr id="12" name="Rectangle 11"/>
            <p:cNvSpPr/>
            <p:nvPr/>
          </p:nvSpPr>
          <p:spPr bwMode="auto">
            <a:xfrm>
              <a:off x="899592" y="4005064"/>
              <a:ext cx="1296144" cy="504056"/>
            </a:xfrm>
            <a:prstGeom prst="rect">
              <a:avLst/>
            </a:prstGeom>
            <a:grp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bg1">
                      <a:lumMod val="75000"/>
                    </a:schemeClr>
                  </a:solidFill>
                  <a:effectLst/>
                  <a:latin typeface="Arial" charset="0"/>
                  <a:ea typeface="ＭＳ Ｐゴシック" pitchFamily="1" charset="-128"/>
                </a:rPr>
                <a:t>Employee 2</a:t>
              </a:r>
            </a:p>
          </p:txBody>
        </p:sp>
        <p:sp>
          <p:nvSpPr>
            <p:cNvPr id="14" name="Rectangle 13"/>
            <p:cNvSpPr/>
            <p:nvPr/>
          </p:nvSpPr>
          <p:spPr bwMode="auto">
            <a:xfrm>
              <a:off x="899592" y="5013176"/>
              <a:ext cx="1296144" cy="504056"/>
            </a:xfrm>
            <a:prstGeom prst="rect">
              <a:avLst/>
            </a:prstGeom>
            <a:grp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bg1">
                      <a:lumMod val="75000"/>
                    </a:schemeClr>
                  </a:solidFill>
                  <a:effectLst/>
                  <a:latin typeface="Arial" charset="0"/>
                  <a:ea typeface="ＭＳ Ｐゴシック" pitchFamily="1" charset="-128"/>
                </a:rPr>
                <a:t>Appliance 1</a:t>
              </a:r>
            </a:p>
          </p:txBody>
        </p:sp>
        <p:sp>
          <p:nvSpPr>
            <p:cNvPr id="15" name="Rectangle 14"/>
            <p:cNvSpPr/>
            <p:nvPr/>
          </p:nvSpPr>
          <p:spPr bwMode="auto">
            <a:xfrm>
              <a:off x="2699792" y="4005064"/>
              <a:ext cx="1296144" cy="504056"/>
            </a:xfrm>
            <a:prstGeom prst="rect">
              <a:avLst/>
            </a:prstGeom>
            <a:grp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bg1">
                      <a:lumMod val="75000"/>
                    </a:schemeClr>
                  </a:solidFill>
                  <a:effectLst/>
                  <a:latin typeface="Arial" charset="0"/>
                  <a:ea typeface="ＭＳ Ｐゴシック" pitchFamily="1" charset="-128"/>
                </a:rPr>
                <a:t>Appliance 2</a:t>
              </a:r>
            </a:p>
          </p:txBody>
        </p:sp>
        <p:sp>
          <p:nvSpPr>
            <p:cNvPr id="16" name="Rectangle 15"/>
            <p:cNvSpPr/>
            <p:nvPr/>
          </p:nvSpPr>
          <p:spPr bwMode="auto">
            <a:xfrm>
              <a:off x="5076056" y="3645024"/>
              <a:ext cx="3168352" cy="504056"/>
            </a:xfrm>
            <a:prstGeom prst="rect">
              <a:avLst/>
            </a:prstGeom>
            <a:grp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bg1">
                      <a:lumMod val="75000"/>
                    </a:schemeClr>
                  </a:solidFill>
                  <a:effectLst/>
                  <a:latin typeface="Arial" charset="0"/>
                  <a:ea typeface="ＭＳ Ｐゴシック" pitchFamily="1" charset="-128"/>
                </a:rPr>
                <a:t>Appliance 1</a:t>
              </a:r>
            </a:p>
          </p:txBody>
        </p:sp>
        <p:cxnSp>
          <p:nvCxnSpPr>
            <p:cNvPr id="18" name="Straight Arrow Connector 17"/>
            <p:cNvCxnSpPr>
              <a:stCxn id="10" idx="0"/>
            </p:cNvCxnSpPr>
            <p:nvPr/>
          </p:nvCxnSpPr>
          <p:spPr bwMode="auto">
            <a:xfrm rot="16200000" flipV="1">
              <a:off x="6264188" y="2600908"/>
              <a:ext cx="504056" cy="288032"/>
            </a:xfrm>
            <a:prstGeom prst="straightConnector1">
              <a:avLst/>
            </a:prstGeom>
            <a:grpFill/>
            <a:ln w="9525" cap="flat" cmpd="sng" algn="ctr">
              <a:solidFill>
                <a:schemeClr val="bg1">
                  <a:lumMod val="85000"/>
                </a:schemeClr>
              </a:solidFill>
              <a:prstDash val="solid"/>
              <a:round/>
              <a:headEnd type="none" w="med" len="med"/>
              <a:tailEnd type="arrow"/>
            </a:ln>
            <a:effectLst/>
          </p:spPr>
        </p:cxnSp>
        <p:cxnSp>
          <p:nvCxnSpPr>
            <p:cNvPr id="20" name="Straight Arrow Connector 19"/>
            <p:cNvCxnSpPr>
              <a:stCxn id="16" idx="0"/>
            </p:cNvCxnSpPr>
            <p:nvPr/>
          </p:nvCxnSpPr>
          <p:spPr bwMode="auto">
            <a:xfrm rot="16200000" flipV="1">
              <a:off x="6300192" y="3284984"/>
              <a:ext cx="432048" cy="288032"/>
            </a:xfrm>
            <a:prstGeom prst="straightConnector1">
              <a:avLst/>
            </a:prstGeom>
            <a:grpFill/>
            <a:ln w="9525" cap="flat" cmpd="sng" algn="ctr">
              <a:solidFill>
                <a:schemeClr val="bg1">
                  <a:lumMod val="85000"/>
                </a:schemeClr>
              </a:solidFill>
              <a:prstDash val="solid"/>
              <a:round/>
              <a:headEnd type="none" w="med" len="med"/>
              <a:tailEnd type="arrow"/>
            </a:ln>
            <a:effectLst/>
          </p:spPr>
        </p:cxnSp>
        <p:sp>
          <p:nvSpPr>
            <p:cNvPr id="21" name="TextBox 20"/>
            <p:cNvSpPr txBox="1"/>
            <p:nvPr/>
          </p:nvSpPr>
          <p:spPr>
            <a:xfrm>
              <a:off x="6516216" y="2564904"/>
              <a:ext cx="643125" cy="307777"/>
            </a:xfrm>
            <a:prstGeom prst="rect">
              <a:avLst/>
            </a:prstGeom>
            <a:grpFill/>
            <a:ln>
              <a:solidFill>
                <a:schemeClr val="bg1">
                  <a:lumMod val="85000"/>
                </a:schemeClr>
              </a:solidFill>
            </a:ln>
          </p:spPr>
          <p:txBody>
            <a:bodyPr wrap="none" rtlCol="0">
              <a:spAutoFit/>
            </a:bodyPr>
            <a:lstStyle/>
            <a:p>
              <a:r>
                <a:rPr lang="en-GB" sz="1400" i="1" dirty="0" smtClean="0">
                  <a:solidFill>
                    <a:schemeClr val="bg1">
                      <a:lumMod val="75000"/>
                    </a:schemeClr>
                  </a:solidFill>
                </a:rPr>
                <a:t>Owns</a:t>
              </a:r>
              <a:endParaRPr lang="en-GB" sz="1400" i="1" dirty="0">
                <a:solidFill>
                  <a:schemeClr val="bg1">
                    <a:lumMod val="75000"/>
                  </a:schemeClr>
                </a:solidFill>
              </a:endParaRPr>
            </a:p>
          </p:txBody>
        </p:sp>
        <p:sp>
          <p:nvSpPr>
            <p:cNvPr id="22" name="TextBox 21"/>
            <p:cNvSpPr txBox="1"/>
            <p:nvPr/>
          </p:nvSpPr>
          <p:spPr>
            <a:xfrm>
              <a:off x="6516216" y="3212976"/>
              <a:ext cx="1140056" cy="307777"/>
            </a:xfrm>
            <a:prstGeom prst="rect">
              <a:avLst/>
            </a:prstGeom>
            <a:grpFill/>
            <a:ln>
              <a:solidFill>
                <a:schemeClr val="bg1">
                  <a:lumMod val="85000"/>
                </a:schemeClr>
              </a:solidFill>
            </a:ln>
          </p:spPr>
          <p:txBody>
            <a:bodyPr wrap="none" rtlCol="0">
              <a:spAutoFit/>
            </a:bodyPr>
            <a:lstStyle/>
            <a:p>
              <a:r>
                <a:rPr lang="en-GB" sz="1400" i="1" dirty="0" smtClean="0">
                  <a:solidFill>
                    <a:schemeClr val="bg1">
                      <a:lumMod val="75000"/>
                    </a:schemeClr>
                  </a:solidFill>
                </a:rPr>
                <a:t>Is located in</a:t>
              </a:r>
              <a:endParaRPr lang="en-GB" sz="1400" i="1" dirty="0">
                <a:solidFill>
                  <a:schemeClr val="bg1">
                    <a:lumMod val="75000"/>
                  </a:schemeClr>
                </a:solidFill>
              </a:endParaRPr>
            </a:p>
          </p:txBody>
        </p:sp>
        <p:cxnSp>
          <p:nvCxnSpPr>
            <p:cNvPr id="24" name="Straight Arrow Connector 23"/>
            <p:cNvCxnSpPr>
              <a:stCxn id="8" idx="0"/>
            </p:cNvCxnSpPr>
            <p:nvPr/>
          </p:nvCxnSpPr>
          <p:spPr bwMode="auto">
            <a:xfrm rot="16200000" flipV="1">
              <a:off x="1259632" y="2708920"/>
              <a:ext cx="504056" cy="72008"/>
            </a:xfrm>
            <a:prstGeom prst="straightConnector1">
              <a:avLst/>
            </a:prstGeom>
            <a:grpFill/>
            <a:ln w="9525" cap="flat" cmpd="sng" algn="ctr">
              <a:solidFill>
                <a:schemeClr val="bg1">
                  <a:lumMod val="85000"/>
                </a:schemeClr>
              </a:solidFill>
              <a:prstDash val="solid"/>
              <a:round/>
              <a:headEnd type="none" w="med" len="med"/>
              <a:tailEnd type="arrow"/>
            </a:ln>
            <a:effectLst/>
          </p:spPr>
        </p:cxnSp>
        <p:cxnSp>
          <p:nvCxnSpPr>
            <p:cNvPr id="26" name="Straight Arrow Connector 25"/>
            <p:cNvCxnSpPr>
              <a:stCxn id="9" idx="0"/>
            </p:cNvCxnSpPr>
            <p:nvPr/>
          </p:nvCxnSpPr>
          <p:spPr bwMode="auto">
            <a:xfrm rot="16200000" flipV="1">
              <a:off x="2483768" y="2132856"/>
              <a:ext cx="504056" cy="1224136"/>
            </a:xfrm>
            <a:prstGeom prst="straightConnector1">
              <a:avLst/>
            </a:prstGeom>
            <a:grpFill/>
            <a:ln w="9525" cap="flat" cmpd="sng" algn="ctr">
              <a:solidFill>
                <a:schemeClr val="bg1">
                  <a:lumMod val="85000"/>
                </a:schemeClr>
              </a:solidFill>
              <a:prstDash val="solid"/>
              <a:round/>
              <a:headEnd type="none" w="med" len="med"/>
              <a:tailEnd type="arrow"/>
            </a:ln>
            <a:effectLst/>
          </p:spPr>
        </p:cxnSp>
        <p:cxnSp>
          <p:nvCxnSpPr>
            <p:cNvPr id="28" name="Straight Arrow Connector 27"/>
            <p:cNvCxnSpPr>
              <a:stCxn id="12" idx="0"/>
            </p:cNvCxnSpPr>
            <p:nvPr/>
          </p:nvCxnSpPr>
          <p:spPr bwMode="auto">
            <a:xfrm rot="5400000" flipH="1" flipV="1">
              <a:off x="1259632" y="3717032"/>
              <a:ext cx="576064" cy="1588"/>
            </a:xfrm>
            <a:prstGeom prst="straightConnector1">
              <a:avLst/>
            </a:prstGeom>
            <a:grpFill/>
            <a:ln w="9525" cap="flat" cmpd="sng" algn="ctr">
              <a:solidFill>
                <a:schemeClr val="bg1">
                  <a:lumMod val="85000"/>
                </a:schemeClr>
              </a:solidFill>
              <a:prstDash val="solid"/>
              <a:round/>
              <a:headEnd type="none" w="med" len="med"/>
              <a:tailEnd type="arrow"/>
            </a:ln>
            <a:effectLst/>
          </p:spPr>
        </p:cxnSp>
        <p:cxnSp>
          <p:nvCxnSpPr>
            <p:cNvPr id="30" name="Straight Arrow Connector 29"/>
            <p:cNvCxnSpPr>
              <a:stCxn id="15" idx="0"/>
            </p:cNvCxnSpPr>
            <p:nvPr/>
          </p:nvCxnSpPr>
          <p:spPr bwMode="auto">
            <a:xfrm rot="5400000" flipH="1" flipV="1">
              <a:off x="3059832" y="3717032"/>
              <a:ext cx="576064" cy="1588"/>
            </a:xfrm>
            <a:prstGeom prst="straightConnector1">
              <a:avLst/>
            </a:prstGeom>
            <a:grpFill/>
            <a:ln w="9525" cap="flat" cmpd="sng" algn="ctr">
              <a:solidFill>
                <a:schemeClr val="bg1">
                  <a:lumMod val="85000"/>
                </a:schemeClr>
              </a:solidFill>
              <a:prstDash val="solid"/>
              <a:round/>
              <a:headEnd type="none" w="med" len="med"/>
              <a:tailEnd type="arrow"/>
            </a:ln>
            <a:effectLst/>
          </p:spPr>
        </p:cxnSp>
        <p:cxnSp>
          <p:nvCxnSpPr>
            <p:cNvPr id="32" name="Straight Arrow Connector 31"/>
            <p:cNvCxnSpPr>
              <a:stCxn id="14" idx="0"/>
              <a:endCxn id="12" idx="2"/>
            </p:cNvCxnSpPr>
            <p:nvPr/>
          </p:nvCxnSpPr>
          <p:spPr bwMode="auto">
            <a:xfrm rot="5400000" flipH="1" flipV="1">
              <a:off x="1295636" y="4761148"/>
              <a:ext cx="504056" cy="1588"/>
            </a:xfrm>
            <a:prstGeom prst="straightConnector1">
              <a:avLst/>
            </a:prstGeom>
            <a:grpFill/>
            <a:ln w="9525" cap="flat" cmpd="sng" algn="ctr">
              <a:solidFill>
                <a:schemeClr val="bg1">
                  <a:lumMod val="85000"/>
                </a:schemeClr>
              </a:solidFill>
              <a:prstDash val="solid"/>
              <a:round/>
              <a:headEnd type="none" w="med" len="med"/>
              <a:tailEnd type="arrow"/>
            </a:ln>
            <a:effectLst/>
          </p:spPr>
        </p:cxnSp>
        <p:sp>
          <p:nvSpPr>
            <p:cNvPr id="34" name="TextBox 33"/>
            <p:cNvSpPr txBox="1"/>
            <p:nvPr/>
          </p:nvSpPr>
          <p:spPr>
            <a:xfrm>
              <a:off x="1475656" y="2564904"/>
              <a:ext cx="643125" cy="307777"/>
            </a:xfrm>
            <a:prstGeom prst="rect">
              <a:avLst/>
            </a:prstGeom>
            <a:grpFill/>
            <a:ln>
              <a:solidFill>
                <a:schemeClr val="bg1">
                  <a:lumMod val="85000"/>
                </a:schemeClr>
              </a:solidFill>
            </a:ln>
          </p:spPr>
          <p:txBody>
            <a:bodyPr wrap="none" rtlCol="0">
              <a:spAutoFit/>
            </a:bodyPr>
            <a:lstStyle/>
            <a:p>
              <a:r>
                <a:rPr lang="en-GB" sz="1400" i="1" dirty="0" smtClean="0">
                  <a:solidFill>
                    <a:schemeClr val="bg1">
                      <a:lumMod val="75000"/>
                    </a:schemeClr>
                  </a:solidFill>
                </a:rPr>
                <a:t>Owns</a:t>
              </a:r>
              <a:endParaRPr lang="en-GB" sz="1400" i="1" dirty="0">
                <a:solidFill>
                  <a:schemeClr val="bg1">
                    <a:lumMod val="75000"/>
                  </a:schemeClr>
                </a:solidFill>
              </a:endParaRPr>
            </a:p>
          </p:txBody>
        </p:sp>
        <p:sp>
          <p:nvSpPr>
            <p:cNvPr id="35" name="TextBox 34"/>
            <p:cNvSpPr txBox="1"/>
            <p:nvPr/>
          </p:nvSpPr>
          <p:spPr>
            <a:xfrm>
              <a:off x="1547664" y="3501008"/>
              <a:ext cx="864096" cy="430887"/>
            </a:xfrm>
            <a:prstGeom prst="rect">
              <a:avLst/>
            </a:prstGeom>
            <a:grpFill/>
            <a:ln>
              <a:solidFill>
                <a:schemeClr val="bg1">
                  <a:lumMod val="85000"/>
                </a:schemeClr>
              </a:solidFill>
            </a:ln>
          </p:spPr>
          <p:txBody>
            <a:bodyPr wrap="square" rtlCol="0">
              <a:spAutoFit/>
            </a:bodyPr>
            <a:lstStyle/>
            <a:p>
              <a:r>
                <a:rPr lang="en-GB" sz="1100" i="1" dirty="0" smtClean="0">
                  <a:solidFill>
                    <a:schemeClr val="bg1">
                      <a:lumMod val="75000"/>
                    </a:schemeClr>
                  </a:solidFill>
                </a:rPr>
                <a:t>Employed by</a:t>
              </a:r>
              <a:endParaRPr lang="en-GB" sz="1100" i="1" dirty="0">
                <a:solidFill>
                  <a:schemeClr val="bg1">
                    <a:lumMod val="75000"/>
                  </a:schemeClr>
                </a:solidFill>
              </a:endParaRPr>
            </a:p>
          </p:txBody>
        </p:sp>
        <p:sp>
          <p:nvSpPr>
            <p:cNvPr id="36" name="TextBox 35"/>
            <p:cNvSpPr txBox="1"/>
            <p:nvPr/>
          </p:nvSpPr>
          <p:spPr>
            <a:xfrm>
              <a:off x="3347864" y="3501008"/>
              <a:ext cx="864096" cy="430887"/>
            </a:xfrm>
            <a:prstGeom prst="rect">
              <a:avLst/>
            </a:prstGeom>
            <a:grpFill/>
            <a:ln>
              <a:solidFill>
                <a:schemeClr val="bg1">
                  <a:lumMod val="85000"/>
                </a:schemeClr>
              </a:solidFill>
            </a:ln>
          </p:spPr>
          <p:txBody>
            <a:bodyPr wrap="square" rtlCol="0">
              <a:spAutoFit/>
            </a:bodyPr>
            <a:lstStyle/>
            <a:p>
              <a:r>
                <a:rPr lang="en-GB" sz="1100" i="1" dirty="0" smtClean="0">
                  <a:solidFill>
                    <a:schemeClr val="bg1">
                      <a:lumMod val="75000"/>
                    </a:schemeClr>
                  </a:solidFill>
                </a:rPr>
                <a:t>Employed by</a:t>
              </a:r>
              <a:endParaRPr lang="en-GB" sz="1100" i="1" dirty="0">
                <a:solidFill>
                  <a:schemeClr val="bg1">
                    <a:lumMod val="75000"/>
                  </a:schemeClr>
                </a:solidFill>
              </a:endParaRPr>
            </a:p>
          </p:txBody>
        </p:sp>
        <p:sp>
          <p:nvSpPr>
            <p:cNvPr id="37" name="TextBox 36"/>
            <p:cNvSpPr txBox="1"/>
            <p:nvPr/>
          </p:nvSpPr>
          <p:spPr>
            <a:xfrm>
              <a:off x="2771800" y="2492896"/>
              <a:ext cx="643125" cy="307777"/>
            </a:xfrm>
            <a:prstGeom prst="rect">
              <a:avLst/>
            </a:prstGeom>
            <a:grpFill/>
            <a:ln>
              <a:solidFill>
                <a:schemeClr val="bg1">
                  <a:lumMod val="85000"/>
                </a:schemeClr>
              </a:solidFill>
            </a:ln>
          </p:spPr>
          <p:txBody>
            <a:bodyPr wrap="none" rtlCol="0">
              <a:spAutoFit/>
            </a:bodyPr>
            <a:lstStyle/>
            <a:p>
              <a:r>
                <a:rPr lang="en-GB" sz="1400" i="1" dirty="0" smtClean="0">
                  <a:solidFill>
                    <a:schemeClr val="bg1">
                      <a:lumMod val="75000"/>
                    </a:schemeClr>
                  </a:solidFill>
                </a:rPr>
                <a:t>Owns</a:t>
              </a:r>
              <a:endParaRPr lang="en-GB" sz="1400" i="1" dirty="0">
                <a:solidFill>
                  <a:schemeClr val="bg1">
                    <a:lumMod val="75000"/>
                  </a:schemeClr>
                </a:solidFill>
              </a:endParaRPr>
            </a:p>
          </p:txBody>
        </p:sp>
        <p:sp>
          <p:nvSpPr>
            <p:cNvPr id="38" name="TextBox 37"/>
            <p:cNvSpPr txBox="1"/>
            <p:nvPr/>
          </p:nvSpPr>
          <p:spPr>
            <a:xfrm>
              <a:off x="1547664" y="4581128"/>
              <a:ext cx="864096" cy="430887"/>
            </a:xfrm>
            <a:prstGeom prst="rect">
              <a:avLst/>
            </a:prstGeom>
            <a:grpFill/>
            <a:ln>
              <a:solidFill>
                <a:schemeClr val="bg1">
                  <a:lumMod val="85000"/>
                </a:schemeClr>
              </a:solidFill>
            </a:ln>
          </p:spPr>
          <p:txBody>
            <a:bodyPr wrap="square" rtlCol="0">
              <a:spAutoFit/>
            </a:bodyPr>
            <a:lstStyle/>
            <a:p>
              <a:r>
                <a:rPr lang="en-GB" sz="1100" i="1" dirty="0" smtClean="0">
                  <a:solidFill>
                    <a:schemeClr val="bg1">
                      <a:lumMod val="75000"/>
                    </a:schemeClr>
                  </a:solidFill>
                </a:rPr>
                <a:t>Operated by</a:t>
              </a:r>
              <a:endParaRPr lang="en-GB" sz="1100" i="1" dirty="0">
                <a:solidFill>
                  <a:schemeClr val="bg1">
                    <a:lumMod val="75000"/>
                  </a:schemeClr>
                </a:solidFill>
              </a:endParaRPr>
            </a:p>
          </p:txBody>
        </p:sp>
      </p:grpSp>
      <p:sp>
        <p:nvSpPr>
          <p:cNvPr id="29" name="TextBox 28"/>
          <p:cNvSpPr txBox="1"/>
          <p:nvPr/>
        </p:nvSpPr>
        <p:spPr>
          <a:xfrm>
            <a:off x="4139952" y="3861048"/>
            <a:ext cx="4680520" cy="2308324"/>
          </a:xfrm>
          <a:prstGeom prst="rect">
            <a:avLst/>
          </a:prstGeom>
          <a:noFill/>
        </p:spPr>
        <p:txBody>
          <a:bodyPr wrap="square" rtlCol="0">
            <a:spAutoFit/>
          </a:bodyPr>
          <a:lstStyle/>
          <a:p>
            <a:r>
              <a:rPr lang="en-GB" i="1" dirty="0" smtClean="0"/>
              <a:t>The data store requires a common schema to allow relationships to be expressed clearly and for entities to be </a:t>
            </a:r>
            <a:r>
              <a:rPr lang="en-GB" b="1" i="1" dirty="0" smtClean="0"/>
              <a:t>compared</a:t>
            </a:r>
            <a:r>
              <a:rPr lang="en-GB" i="1" dirty="0" smtClean="0"/>
              <a:t>. What is a reasonable schema for our trial?</a:t>
            </a:r>
            <a:endParaRPr lang="en-GB" b="1"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smtClean="0"/>
              <a:t>User Interfaces</a:t>
            </a:r>
            <a:endParaRPr lang="en-GB" b="1" dirty="0"/>
          </a:p>
        </p:txBody>
      </p:sp>
      <p:sp>
        <p:nvSpPr>
          <p:cNvPr id="5" name="Subtitle 4"/>
          <p:cNvSpPr>
            <a:spLocks noGrp="1"/>
          </p:cNvSpPr>
          <p:nvPr>
            <p:ph type="subTitle" idx="1"/>
          </p:nvPr>
        </p:nvSpPr>
        <p:spPr/>
        <p:txBody>
          <a:bodyPr/>
          <a:lstStyle/>
          <a:p>
            <a:r>
              <a:rPr lang="en-GB" dirty="0" smtClean="0"/>
              <a:t>Presentation and Control</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Architecture - presentation</a:t>
            </a:r>
            <a:endParaRPr lang="en-GB" dirty="0"/>
          </a:p>
        </p:txBody>
      </p:sp>
      <p:pic>
        <p:nvPicPr>
          <p:cNvPr id="44050" name="Picture 18" descr="building_typologies_GrindonLane.png"/>
          <p:cNvPicPr>
            <a:picLocks noChangeAspect="1" noChangeArrowheads="1"/>
          </p:cNvPicPr>
          <p:nvPr/>
        </p:nvPicPr>
        <p:blipFill>
          <a:blip r:embed="rId2" cstate="print"/>
          <a:srcRect/>
          <a:stretch>
            <a:fillRect/>
          </a:stretch>
        </p:blipFill>
        <p:spPr bwMode="auto">
          <a:xfrm>
            <a:off x="3893911" y="2263528"/>
            <a:ext cx="1405386" cy="1251060"/>
          </a:xfrm>
          <a:prstGeom prst="rect">
            <a:avLst/>
          </a:prstGeom>
          <a:noFill/>
        </p:spPr>
      </p:pic>
      <p:pic>
        <p:nvPicPr>
          <p:cNvPr id="44052" name="Picture 20" descr="building_typologies_BunnyHill.png"/>
          <p:cNvPicPr>
            <a:picLocks noChangeAspect="1" noChangeArrowheads="1"/>
          </p:cNvPicPr>
          <p:nvPr/>
        </p:nvPicPr>
        <p:blipFill>
          <a:blip r:embed="rId3" cstate="print">
            <a:grayscl/>
            <a:lum bright="75000" contrast="-40000"/>
          </a:blip>
          <a:srcRect/>
          <a:stretch>
            <a:fillRect/>
          </a:stretch>
        </p:blipFill>
        <p:spPr bwMode="auto">
          <a:xfrm>
            <a:off x="3366891" y="3202159"/>
            <a:ext cx="1360302" cy="879966"/>
          </a:xfrm>
          <a:prstGeom prst="rect">
            <a:avLst/>
          </a:prstGeom>
          <a:noFill/>
        </p:spPr>
      </p:pic>
      <p:pic>
        <p:nvPicPr>
          <p:cNvPr id="44054" name="Picture 22" descr="building_typologies_HeartofHounslow.png"/>
          <p:cNvPicPr>
            <a:picLocks noChangeAspect="1" noChangeArrowheads="1"/>
          </p:cNvPicPr>
          <p:nvPr/>
        </p:nvPicPr>
        <p:blipFill>
          <a:blip r:embed="rId4" cstate="print">
            <a:grayscl/>
            <a:lum bright="75000" contrast="-40000"/>
          </a:blip>
          <a:srcRect/>
          <a:stretch>
            <a:fillRect/>
          </a:stretch>
        </p:blipFill>
        <p:spPr bwMode="auto">
          <a:xfrm>
            <a:off x="4830835" y="3378152"/>
            <a:ext cx="1324521" cy="1114624"/>
          </a:xfrm>
          <a:prstGeom prst="rect">
            <a:avLst/>
          </a:prstGeom>
          <a:noFill/>
        </p:spPr>
      </p:pic>
      <p:pic>
        <p:nvPicPr>
          <p:cNvPr id="21" name="Picture 20" descr="building_typologies_BunnyHill.png"/>
          <p:cNvPicPr>
            <a:picLocks noChangeAspect="1" noChangeArrowheads="1"/>
          </p:cNvPicPr>
          <p:nvPr/>
        </p:nvPicPr>
        <p:blipFill>
          <a:blip r:embed="rId3" cstate="print">
            <a:grayscl/>
            <a:lum bright="75000" contrast="-40000"/>
          </a:blip>
          <a:srcRect/>
          <a:stretch>
            <a:fillRect/>
          </a:stretch>
        </p:blipFill>
        <p:spPr bwMode="auto">
          <a:xfrm>
            <a:off x="5065066" y="2204864"/>
            <a:ext cx="1360302" cy="879966"/>
          </a:xfrm>
          <a:prstGeom prst="rect">
            <a:avLst/>
          </a:prstGeom>
          <a:noFill/>
        </p:spPr>
      </p:pic>
      <p:pic>
        <p:nvPicPr>
          <p:cNvPr id="22" name="Picture 18" descr="building_typologies_GrindonLane.png"/>
          <p:cNvPicPr>
            <a:picLocks noChangeAspect="1" noChangeArrowheads="1"/>
          </p:cNvPicPr>
          <p:nvPr/>
        </p:nvPicPr>
        <p:blipFill>
          <a:blip r:embed="rId2" cstate="print">
            <a:grayscl/>
            <a:lum bright="75000" contrast="-40000"/>
          </a:blip>
          <a:srcRect/>
          <a:stretch>
            <a:fillRect/>
          </a:stretch>
        </p:blipFill>
        <p:spPr bwMode="auto">
          <a:xfrm>
            <a:off x="4011027" y="3906132"/>
            <a:ext cx="1405386" cy="1251060"/>
          </a:xfrm>
          <a:prstGeom prst="rect">
            <a:avLst/>
          </a:prstGeom>
          <a:noFill/>
        </p:spPr>
      </p:pic>
      <p:pic>
        <p:nvPicPr>
          <p:cNvPr id="23" name="Picture 22" descr="building_typologies_HeartofHounslow.png"/>
          <p:cNvPicPr>
            <a:picLocks noChangeAspect="1" noChangeArrowheads="1"/>
          </p:cNvPicPr>
          <p:nvPr/>
        </p:nvPicPr>
        <p:blipFill>
          <a:blip r:embed="rId4" cstate="print">
            <a:grayscl/>
            <a:lum bright="75000" contrast="-40000"/>
          </a:blip>
          <a:srcRect/>
          <a:stretch>
            <a:fillRect/>
          </a:stretch>
        </p:blipFill>
        <p:spPr bwMode="auto">
          <a:xfrm>
            <a:off x="5767759" y="3084830"/>
            <a:ext cx="1324521" cy="1114624"/>
          </a:xfrm>
          <a:prstGeom prst="rect">
            <a:avLst/>
          </a:prstGeom>
          <a:noFill/>
        </p:spPr>
      </p:pic>
      <p:pic>
        <p:nvPicPr>
          <p:cNvPr id="24" name="Picture 22" descr="building_typologies_HeartofHounslow.png"/>
          <p:cNvPicPr>
            <a:picLocks noChangeAspect="1" noChangeArrowheads="1"/>
          </p:cNvPicPr>
          <p:nvPr/>
        </p:nvPicPr>
        <p:blipFill>
          <a:blip r:embed="rId4" cstate="print">
            <a:grayscl/>
            <a:lum bright="75000" contrast="-40000"/>
          </a:blip>
          <a:srcRect/>
          <a:stretch>
            <a:fillRect/>
          </a:stretch>
        </p:blipFill>
        <p:spPr bwMode="auto">
          <a:xfrm>
            <a:off x="2429967" y="2263528"/>
            <a:ext cx="1324521" cy="1114624"/>
          </a:xfrm>
          <a:prstGeom prst="rect">
            <a:avLst/>
          </a:prstGeom>
          <a:noFill/>
        </p:spPr>
      </p:pic>
      <p:pic>
        <p:nvPicPr>
          <p:cNvPr id="25" name="Picture 18" descr="building_typologies_GrindonLane.png"/>
          <p:cNvPicPr>
            <a:picLocks noChangeAspect="1" noChangeArrowheads="1"/>
          </p:cNvPicPr>
          <p:nvPr/>
        </p:nvPicPr>
        <p:blipFill>
          <a:blip r:embed="rId2" cstate="print">
            <a:grayscl/>
            <a:lum bright="75000" contrast="-40000"/>
          </a:blip>
          <a:srcRect/>
          <a:stretch>
            <a:fillRect/>
          </a:stretch>
        </p:blipFill>
        <p:spPr bwMode="auto">
          <a:xfrm>
            <a:off x="2195736" y="3260823"/>
            <a:ext cx="1405386" cy="1251060"/>
          </a:xfrm>
          <a:prstGeom prst="rect">
            <a:avLst/>
          </a:prstGeom>
          <a:noFill/>
        </p:spPr>
      </p:pic>
      <p:pic>
        <p:nvPicPr>
          <p:cNvPr id="11" name="Picture 2" descr="Red 3d Cube Clip Art"/>
          <p:cNvPicPr>
            <a:picLocks noChangeAspect="1" noChangeArrowheads="1"/>
          </p:cNvPicPr>
          <p:nvPr/>
        </p:nvPicPr>
        <p:blipFill>
          <a:blip r:embed="rId5" cstate="print">
            <a:duotone>
              <a:prstClr val="black"/>
              <a:srgbClr val="00B050">
                <a:tint val="45000"/>
                <a:satMod val="400000"/>
              </a:srgbClr>
            </a:duotone>
            <a:lum/>
          </a:blip>
          <a:srcRect/>
          <a:stretch>
            <a:fillRect/>
          </a:stretch>
        </p:blipFill>
        <p:spPr bwMode="auto">
          <a:xfrm>
            <a:off x="4283968" y="2420888"/>
            <a:ext cx="254315" cy="288032"/>
          </a:xfrm>
          <a:prstGeom prst="rect">
            <a:avLst/>
          </a:prstGeom>
          <a:noFill/>
        </p:spPr>
      </p:pic>
      <p:sp>
        <p:nvSpPr>
          <p:cNvPr id="12" name="Cloud 11"/>
          <p:cNvSpPr/>
          <p:nvPr/>
        </p:nvSpPr>
        <p:spPr bwMode="auto">
          <a:xfrm>
            <a:off x="467544" y="1340768"/>
            <a:ext cx="2952328" cy="1944216"/>
          </a:xfrm>
          <a:prstGeom prst="cloud">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4" name="Straight Arrow Connector 13"/>
          <p:cNvCxnSpPr>
            <a:stCxn id="11" idx="1"/>
            <a:endCxn id="15" idx="3"/>
          </p:cNvCxnSpPr>
          <p:nvPr/>
        </p:nvCxnSpPr>
        <p:spPr bwMode="auto">
          <a:xfrm rot="10800000">
            <a:off x="2771802" y="1900864"/>
            <a:ext cx="1512167" cy="66404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1187625" y="1700808"/>
            <a:ext cx="1584176" cy="400110"/>
          </a:xfrm>
          <a:prstGeom prst="rect">
            <a:avLst/>
          </a:prstGeom>
          <a:solidFill>
            <a:schemeClr val="bg1"/>
          </a:solidFill>
          <a:ln>
            <a:solidFill>
              <a:schemeClr val="tx1"/>
            </a:solidFill>
          </a:ln>
        </p:spPr>
        <p:txBody>
          <a:bodyPr wrap="square" rtlCol="0">
            <a:spAutoFit/>
          </a:bodyPr>
          <a:lstStyle/>
          <a:p>
            <a:pPr algn="ctr"/>
            <a:r>
              <a:rPr lang="en-GB" sz="2000" dirty="0" smtClean="0"/>
              <a:t>Data store</a:t>
            </a:r>
            <a:endParaRPr lang="en-GB" sz="2000" dirty="0"/>
          </a:p>
        </p:txBody>
      </p:sp>
      <p:sp>
        <p:nvSpPr>
          <p:cNvPr id="17" name="TextBox 16"/>
          <p:cNvSpPr txBox="1"/>
          <p:nvPr/>
        </p:nvSpPr>
        <p:spPr>
          <a:xfrm>
            <a:off x="1187624" y="2420888"/>
            <a:ext cx="1584176" cy="276999"/>
          </a:xfrm>
          <a:prstGeom prst="rect">
            <a:avLst/>
          </a:prstGeom>
          <a:solidFill>
            <a:schemeClr val="bg1"/>
          </a:solidFill>
          <a:ln>
            <a:solidFill>
              <a:schemeClr val="tx1"/>
            </a:solidFill>
          </a:ln>
        </p:spPr>
        <p:txBody>
          <a:bodyPr wrap="square" rtlCol="0">
            <a:spAutoFit/>
          </a:bodyPr>
          <a:lstStyle/>
          <a:p>
            <a:pPr algn="ctr"/>
            <a:r>
              <a:rPr lang="en-GB" sz="1200" dirty="0" smtClean="0"/>
              <a:t>End-user Interfaces</a:t>
            </a:r>
            <a:endParaRPr lang="en-GB" sz="1200" dirty="0"/>
          </a:p>
        </p:txBody>
      </p:sp>
      <p:cxnSp>
        <p:nvCxnSpPr>
          <p:cNvPr id="28" name="Straight Arrow Connector 27"/>
          <p:cNvCxnSpPr>
            <a:stCxn id="15" idx="2"/>
            <a:endCxn id="17" idx="0"/>
          </p:cNvCxnSpPr>
          <p:nvPr/>
        </p:nvCxnSpPr>
        <p:spPr bwMode="auto">
          <a:xfrm rot="5400000">
            <a:off x="1819728" y="2260903"/>
            <a:ext cx="319970"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9" name="TextBox 28"/>
          <p:cNvSpPr txBox="1"/>
          <p:nvPr/>
        </p:nvSpPr>
        <p:spPr>
          <a:xfrm>
            <a:off x="5436096" y="4797152"/>
            <a:ext cx="3528392" cy="646331"/>
          </a:xfrm>
          <a:prstGeom prst="rect">
            <a:avLst/>
          </a:prstGeom>
          <a:noFill/>
        </p:spPr>
        <p:txBody>
          <a:bodyPr wrap="square" rtlCol="0">
            <a:spAutoFit/>
          </a:bodyPr>
          <a:lstStyle/>
          <a:p>
            <a:r>
              <a:rPr lang="en-GB" sz="1800" i="1" dirty="0" smtClean="0"/>
              <a:t>User interfaces are driven by the data from the data store</a:t>
            </a:r>
            <a:endParaRPr lang="en-GB" sz="18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b="1" dirty="0" smtClean="0"/>
              <a:t>User Interfaces</a:t>
            </a:r>
          </a:p>
          <a:p>
            <a:r>
              <a:rPr lang="en-GB" dirty="0" smtClean="0"/>
              <a:t>Who are the potential end users?</a:t>
            </a:r>
          </a:p>
          <a:p>
            <a:pPr lvl="1"/>
            <a:r>
              <a:rPr lang="en-GB" dirty="0" smtClean="0"/>
              <a:t>Staff/tenants of a workplace</a:t>
            </a:r>
          </a:p>
          <a:p>
            <a:pPr lvl="1"/>
            <a:r>
              <a:rPr lang="en-GB" dirty="0" smtClean="0"/>
              <a:t>Managers of a workplace</a:t>
            </a:r>
          </a:p>
          <a:p>
            <a:pPr lvl="1"/>
            <a:r>
              <a:rPr lang="en-GB" dirty="0" smtClean="0"/>
              <a:t>Maintenance</a:t>
            </a:r>
          </a:p>
          <a:p>
            <a:pPr lvl="1"/>
            <a:r>
              <a:rPr lang="en-GB" dirty="0" smtClean="0"/>
              <a:t>Service suppliers (e.g. national grid)</a:t>
            </a:r>
          </a:p>
          <a:p>
            <a:pPr lvl="1"/>
            <a:r>
              <a:rPr lang="en-GB" dirty="0" smtClean="0"/>
              <a:t>Service retailers</a:t>
            </a:r>
            <a:endParaRPr lang="en-GB" dirty="0"/>
          </a:p>
        </p:txBody>
      </p:sp>
      <p:sp>
        <p:nvSpPr>
          <p:cNvPr id="3" name="Title 2"/>
          <p:cNvSpPr>
            <a:spLocks noGrp="1"/>
          </p:cNvSpPr>
          <p:nvPr>
            <p:ph type="title"/>
          </p:nvPr>
        </p:nvSpPr>
        <p:spPr/>
        <p:txBody>
          <a:bodyPr/>
          <a:lstStyle/>
          <a:p>
            <a:r>
              <a:rPr lang="en-GB" dirty="0" smtClean="0"/>
              <a:t>Architecture - presentation</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b="1" dirty="0" smtClean="0"/>
              <a:t>User Interfaces</a:t>
            </a:r>
          </a:p>
          <a:p>
            <a:r>
              <a:rPr lang="en-GB" dirty="0" smtClean="0"/>
              <a:t>Who are the potential end users?</a:t>
            </a:r>
          </a:p>
          <a:p>
            <a:pPr lvl="1"/>
            <a:r>
              <a:rPr lang="en-GB" dirty="0" smtClean="0">
                <a:solidFill>
                  <a:schemeClr val="bg1">
                    <a:lumMod val="85000"/>
                  </a:schemeClr>
                </a:solidFill>
              </a:rPr>
              <a:t>Staff/tenants of a workplace</a:t>
            </a:r>
          </a:p>
          <a:p>
            <a:pPr lvl="1"/>
            <a:r>
              <a:rPr lang="en-GB" dirty="0" smtClean="0">
                <a:solidFill>
                  <a:schemeClr val="bg1">
                    <a:lumMod val="85000"/>
                  </a:schemeClr>
                </a:solidFill>
              </a:rPr>
              <a:t>Managers of a workplace</a:t>
            </a:r>
          </a:p>
          <a:p>
            <a:pPr lvl="1"/>
            <a:r>
              <a:rPr lang="en-GB" dirty="0" smtClean="0">
                <a:solidFill>
                  <a:schemeClr val="bg1">
                    <a:lumMod val="85000"/>
                  </a:schemeClr>
                </a:solidFill>
              </a:rPr>
              <a:t>Maintenance</a:t>
            </a:r>
          </a:p>
          <a:p>
            <a:pPr lvl="1"/>
            <a:r>
              <a:rPr lang="en-GB" dirty="0" smtClean="0"/>
              <a:t>Service suppliers (e.g. national grid)</a:t>
            </a:r>
          </a:p>
          <a:p>
            <a:pPr lvl="1"/>
            <a:r>
              <a:rPr lang="en-GB" dirty="0" smtClean="0"/>
              <a:t>Service retailers</a:t>
            </a:r>
            <a:endParaRPr lang="en-GB" dirty="0"/>
          </a:p>
        </p:txBody>
      </p:sp>
      <p:sp>
        <p:nvSpPr>
          <p:cNvPr id="3" name="Title 2"/>
          <p:cNvSpPr>
            <a:spLocks noGrp="1"/>
          </p:cNvSpPr>
          <p:nvPr>
            <p:ph type="title"/>
          </p:nvPr>
        </p:nvSpPr>
        <p:spPr/>
        <p:txBody>
          <a:bodyPr/>
          <a:lstStyle/>
          <a:p>
            <a:r>
              <a:rPr lang="en-GB" dirty="0" smtClean="0"/>
              <a:t>Architecture - presentation</a:t>
            </a:r>
            <a:endParaRPr lang="en-GB" dirty="0"/>
          </a:p>
        </p:txBody>
      </p:sp>
      <p:sp>
        <p:nvSpPr>
          <p:cNvPr id="4" name="TextBox 3"/>
          <p:cNvSpPr txBox="1"/>
          <p:nvPr/>
        </p:nvSpPr>
        <p:spPr>
          <a:xfrm>
            <a:off x="4355977" y="5013176"/>
            <a:ext cx="4104456" cy="830997"/>
          </a:xfrm>
          <a:prstGeom prst="rect">
            <a:avLst/>
          </a:prstGeom>
          <a:noFill/>
        </p:spPr>
        <p:txBody>
          <a:bodyPr wrap="square" rtlCol="0">
            <a:spAutoFit/>
          </a:bodyPr>
          <a:lstStyle/>
          <a:p>
            <a:r>
              <a:rPr lang="en-GB" i="1" dirty="0" smtClean="0"/>
              <a:t>These are considered in the </a:t>
            </a:r>
            <a:r>
              <a:rPr lang="en-GB" i="1" dirty="0" err="1" smtClean="0"/>
              <a:t>Desimax</a:t>
            </a:r>
            <a:r>
              <a:rPr lang="en-GB" i="1" dirty="0" smtClean="0"/>
              <a:t> project</a:t>
            </a:r>
            <a:endParaRPr lang="en-GB" i="1" dirty="0"/>
          </a:p>
        </p:txBody>
      </p:sp>
      <p:cxnSp>
        <p:nvCxnSpPr>
          <p:cNvPr id="6" name="Straight Arrow Connector 5"/>
          <p:cNvCxnSpPr>
            <a:stCxn id="4" idx="1"/>
          </p:cNvCxnSpPr>
          <p:nvPr/>
        </p:nvCxnSpPr>
        <p:spPr bwMode="auto">
          <a:xfrm rot="10800000">
            <a:off x="3635897" y="4581129"/>
            <a:ext cx="720081" cy="8475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dirty="0"/>
          </a:p>
        </p:txBody>
      </p:sp>
      <p:grpSp>
        <p:nvGrpSpPr>
          <p:cNvPr id="26" name="Group 25"/>
          <p:cNvGrpSpPr/>
          <p:nvPr/>
        </p:nvGrpSpPr>
        <p:grpSpPr>
          <a:xfrm>
            <a:off x="2195736" y="2204864"/>
            <a:ext cx="4896544" cy="2952328"/>
            <a:chOff x="395536" y="2636912"/>
            <a:chExt cx="6021240" cy="3623854"/>
          </a:xfrm>
        </p:grpSpPr>
        <p:pic>
          <p:nvPicPr>
            <p:cNvPr id="44050" name="Picture 18" descr="building_typologies_GrindonLane.png"/>
            <p:cNvPicPr>
              <a:picLocks noChangeAspect="1" noChangeArrowheads="1"/>
            </p:cNvPicPr>
            <p:nvPr/>
          </p:nvPicPr>
          <p:blipFill>
            <a:blip r:embed="rId2" cstate="print"/>
            <a:srcRect/>
            <a:stretch>
              <a:fillRect/>
            </a:stretch>
          </p:blipFill>
          <p:spPr bwMode="auto">
            <a:xfrm>
              <a:off x="2483768" y="2708920"/>
              <a:ext cx="1728192" cy="1535622"/>
            </a:xfrm>
            <a:prstGeom prst="rect">
              <a:avLst/>
            </a:prstGeom>
            <a:noFill/>
          </p:spPr>
        </p:pic>
        <p:pic>
          <p:nvPicPr>
            <p:cNvPr id="44052" name="Picture 20" descr="building_typologies_BunnyHill.png"/>
            <p:cNvPicPr>
              <a:picLocks noChangeAspect="1" noChangeArrowheads="1"/>
            </p:cNvPicPr>
            <p:nvPr/>
          </p:nvPicPr>
          <p:blipFill>
            <a:blip r:embed="rId3" cstate="print"/>
            <a:srcRect/>
            <a:stretch>
              <a:fillRect/>
            </a:stretch>
          </p:blipFill>
          <p:spPr bwMode="auto">
            <a:xfrm>
              <a:off x="1835696" y="3861048"/>
              <a:ext cx="1672752" cy="1080120"/>
            </a:xfrm>
            <a:prstGeom prst="rect">
              <a:avLst/>
            </a:prstGeom>
            <a:noFill/>
          </p:spPr>
        </p:pic>
        <p:pic>
          <p:nvPicPr>
            <p:cNvPr id="44054" name="Picture 22" descr="building_typologies_HeartofHounslow.png"/>
            <p:cNvPicPr>
              <a:picLocks noChangeAspect="1" noChangeArrowheads="1"/>
            </p:cNvPicPr>
            <p:nvPr/>
          </p:nvPicPr>
          <p:blipFill>
            <a:blip r:embed="rId4" cstate="print"/>
            <a:srcRect/>
            <a:stretch>
              <a:fillRect/>
            </a:stretch>
          </p:blipFill>
          <p:spPr bwMode="auto">
            <a:xfrm>
              <a:off x="3635896" y="4077072"/>
              <a:ext cx="1628752" cy="1368152"/>
            </a:xfrm>
            <a:prstGeom prst="rect">
              <a:avLst/>
            </a:prstGeom>
            <a:noFill/>
          </p:spPr>
        </p:pic>
        <p:pic>
          <p:nvPicPr>
            <p:cNvPr id="21" name="Picture 20" descr="building_typologies_BunnyHill.png"/>
            <p:cNvPicPr>
              <a:picLocks noChangeAspect="1" noChangeArrowheads="1"/>
            </p:cNvPicPr>
            <p:nvPr/>
          </p:nvPicPr>
          <p:blipFill>
            <a:blip r:embed="rId3" cstate="print"/>
            <a:srcRect/>
            <a:stretch>
              <a:fillRect/>
            </a:stretch>
          </p:blipFill>
          <p:spPr bwMode="auto">
            <a:xfrm>
              <a:off x="3923928" y="2636912"/>
              <a:ext cx="1672752" cy="1080120"/>
            </a:xfrm>
            <a:prstGeom prst="rect">
              <a:avLst/>
            </a:prstGeom>
            <a:noFill/>
          </p:spPr>
        </p:pic>
        <p:pic>
          <p:nvPicPr>
            <p:cNvPr id="22" name="Picture 18" descr="building_typologies_GrindonLane.png"/>
            <p:cNvPicPr>
              <a:picLocks noChangeAspect="1" noChangeArrowheads="1"/>
            </p:cNvPicPr>
            <p:nvPr/>
          </p:nvPicPr>
          <p:blipFill>
            <a:blip r:embed="rId2" cstate="print"/>
            <a:srcRect/>
            <a:stretch>
              <a:fillRect/>
            </a:stretch>
          </p:blipFill>
          <p:spPr bwMode="auto">
            <a:xfrm>
              <a:off x="2627784" y="4725144"/>
              <a:ext cx="1728192" cy="1535622"/>
            </a:xfrm>
            <a:prstGeom prst="rect">
              <a:avLst/>
            </a:prstGeom>
            <a:noFill/>
          </p:spPr>
        </p:pic>
        <p:pic>
          <p:nvPicPr>
            <p:cNvPr id="23" name="Picture 22" descr="building_typologies_HeartofHounslow.png"/>
            <p:cNvPicPr>
              <a:picLocks noChangeAspect="1" noChangeArrowheads="1"/>
            </p:cNvPicPr>
            <p:nvPr/>
          </p:nvPicPr>
          <p:blipFill>
            <a:blip r:embed="rId4" cstate="print"/>
            <a:srcRect/>
            <a:stretch>
              <a:fillRect/>
            </a:stretch>
          </p:blipFill>
          <p:spPr bwMode="auto">
            <a:xfrm>
              <a:off x="4788024" y="3717032"/>
              <a:ext cx="1628752" cy="1368152"/>
            </a:xfrm>
            <a:prstGeom prst="rect">
              <a:avLst/>
            </a:prstGeom>
            <a:noFill/>
          </p:spPr>
        </p:pic>
        <p:pic>
          <p:nvPicPr>
            <p:cNvPr id="24" name="Picture 22" descr="building_typologies_HeartofHounslow.png"/>
            <p:cNvPicPr>
              <a:picLocks noChangeAspect="1" noChangeArrowheads="1"/>
            </p:cNvPicPr>
            <p:nvPr/>
          </p:nvPicPr>
          <p:blipFill>
            <a:blip r:embed="rId4" cstate="print"/>
            <a:srcRect/>
            <a:stretch>
              <a:fillRect/>
            </a:stretch>
          </p:blipFill>
          <p:spPr bwMode="auto">
            <a:xfrm>
              <a:off x="683568" y="2708920"/>
              <a:ext cx="1628752" cy="1368152"/>
            </a:xfrm>
            <a:prstGeom prst="rect">
              <a:avLst/>
            </a:prstGeom>
            <a:noFill/>
          </p:spPr>
        </p:pic>
        <p:pic>
          <p:nvPicPr>
            <p:cNvPr id="25" name="Picture 18" descr="building_typologies_GrindonLane.png"/>
            <p:cNvPicPr>
              <a:picLocks noChangeAspect="1" noChangeArrowheads="1"/>
            </p:cNvPicPr>
            <p:nvPr/>
          </p:nvPicPr>
          <p:blipFill>
            <a:blip r:embed="rId2" cstate="print"/>
            <a:srcRect/>
            <a:stretch>
              <a:fillRect/>
            </a:stretch>
          </p:blipFill>
          <p:spPr bwMode="auto">
            <a:xfrm>
              <a:off x="395536" y="3933056"/>
              <a:ext cx="1728192" cy="1535622"/>
            </a:xfrm>
            <a:prstGeom prst="rect">
              <a:avLst/>
            </a:prstGeom>
            <a:noFill/>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b="1" dirty="0" smtClean="0"/>
              <a:t>User Interfaces</a:t>
            </a:r>
          </a:p>
          <a:p>
            <a:r>
              <a:rPr lang="en-GB" dirty="0" smtClean="0"/>
              <a:t>Who are the end users?</a:t>
            </a:r>
          </a:p>
          <a:p>
            <a:pPr lvl="1"/>
            <a:r>
              <a:rPr lang="en-GB" dirty="0" smtClean="0">
                <a:solidFill>
                  <a:srgbClr val="0C2577"/>
                </a:solidFill>
              </a:rPr>
              <a:t>Staff/tenants of a workplace</a:t>
            </a:r>
          </a:p>
          <a:p>
            <a:pPr lvl="1"/>
            <a:r>
              <a:rPr lang="en-GB" dirty="0" smtClean="0">
                <a:solidFill>
                  <a:srgbClr val="0C2577"/>
                </a:solidFill>
              </a:rPr>
              <a:t>Managers of a workplace</a:t>
            </a:r>
          </a:p>
          <a:p>
            <a:pPr lvl="1"/>
            <a:r>
              <a:rPr lang="en-GB" dirty="0" smtClean="0">
                <a:solidFill>
                  <a:srgbClr val="0C2577"/>
                </a:solidFill>
              </a:rPr>
              <a:t>Maintenance</a:t>
            </a:r>
          </a:p>
          <a:p>
            <a:pPr lvl="1"/>
            <a:r>
              <a:rPr lang="en-GB" dirty="0" smtClean="0">
                <a:solidFill>
                  <a:schemeClr val="bg1">
                    <a:lumMod val="85000"/>
                  </a:schemeClr>
                </a:solidFill>
              </a:rPr>
              <a:t>Service suppliers (e.g. national grid)</a:t>
            </a:r>
          </a:p>
          <a:p>
            <a:pPr lvl="1"/>
            <a:r>
              <a:rPr lang="en-GB" dirty="0" smtClean="0">
                <a:solidFill>
                  <a:schemeClr val="bg1">
                    <a:lumMod val="85000"/>
                  </a:schemeClr>
                </a:solidFill>
              </a:rPr>
              <a:t>Service retailers</a:t>
            </a:r>
            <a:endParaRPr lang="en-GB" dirty="0">
              <a:solidFill>
                <a:schemeClr val="bg1">
                  <a:lumMod val="85000"/>
                </a:schemeClr>
              </a:solidFill>
            </a:endParaRPr>
          </a:p>
        </p:txBody>
      </p:sp>
      <p:sp>
        <p:nvSpPr>
          <p:cNvPr id="3" name="Title 2"/>
          <p:cNvSpPr>
            <a:spLocks noGrp="1"/>
          </p:cNvSpPr>
          <p:nvPr>
            <p:ph type="title"/>
          </p:nvPr>
        </p:nvSpPr>
        <p:spPr/>
        <p:txBody>
          <a:bodyPr/>
          <a:lstStyle/>
          <a:p>
            <a:r>
              <a:rPr lang="en-GB" dirty="0" smtClean="0"/>
              <a:t>Architecture - presentation</a:t>
            </a:r>
            <a:endParaRPr lang="en-GB" dirty="0"/>
          </a:p>
        </p:txBody>
      </p:sp>
      <p:sp>
        <p:nvSpPr>
          <p:cNvPr id="4" name="TextBox 3"/>
          <p:cNvSpPr txBox="1"/>
          <p:nvPr/>
        </p:nvSpPr>
        <p:spPr>
          <a:xfrm>
            <a:off x="5652120" y="2780928"/>
            <a:ext cx="3491880" cy="830997"/>
          </a:xfrm>
          <a:prstGeom prst="rect">
            <a:avLst/>
          </a:prstGeom>
          <a:noFill/>
        </p:spPr>
        <p:txBody>
          <a:bodyPr wrap="square" rtlCol="0">
            <a:spAutoFit/>
          </a:bodyPr>
          <a:lstStyle/>
          <a:p>
            <a:r>
              <a:rPr lang="en-GB" i="1" dirty="0" smtClean="0"/>
              <a:t>The field-trial in C-Aware focuses on these</a:t>
            </a:r>
            <a:endParaRPr lang="en-GB" i="1" dirty="0"/>
          </a:p>
        </p:txBody>
      </p:sp>
      <p:cxnSp>
        <p:nvCxnSpPr>
          <p:cNvPr id="6" name="Straight Arrow Connector 5"/>
          <p:cNvCxnSpPr>
            <a:stCxn id="4" idx="1"/>
          </p:cNvCxnSpPr>
          <p:nvPr/>
        </p:nvCxnSpPr>
        <p:spPr bwMode="auto">
          <a:xfrm rot="10800000" flipV="1">
            <a:off x="4716016" y="3196426"/>
            <a:ext cx="936104" cy="16056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b="1" dirty="0" smtClean="0"/>
              <a:t>User Interfaces</a:t>
            </a:r>
          </a:p>
          <a:p>
            <a:r>
              <a:rPr lang="en-GB" dirty="0" smtClean="0"/>
              <a:t>Who are the end users?</a:t>
            </a:r>
          </a:p>
          <a:p>
            <a:pPr lvl="1"/>
            <a:r>
              <a:rPr lang="en-GB" dirty="0" smtClean="0">
                <a:solidFill>
                  <a:srgbClr val="0C2577"/>
                </a:solidFill>
              </a:rPr>
              <a:t>Staff/tenants of a workplace</a:t>
            </a:r>
          </a:p>
          <a:p>
            <a:pPr lvl="1"/>
            <a:r>
              <a:rPr lang="en-GB" dirty="0" smtClean="0">
                <a:solidFill>
                  <a:srgbClr val="0C2577"/>
                </a:solidFill>
              </a:rPr>
              <a:t>Managers of a workplace</a:t>
            </a:r>
          </a:p>
          <a:p>
            <a:pPr lvl="1"/>
            <a:r>
              <a:rPr lang="en-GB" dirty="0" smtClean="0">
                <a:solidFill>
                  <a:srgbClr val="0C2577"/>
                </a:solidFill>
              </a:rPr>
              <a:t>Maintenance</a:t>
            </a:r>
          </a:p>
          <a:p>
            <a:endParaRPr lang="en-GB" dirty="0" smtClean="0">
              <a:solidFill>
                <a:srgbClr val="0C2577"/>
              </a:solidFill>
            </a:endParaRPr>
          </a:p>
          <a:p>
            <a:r>
              <a:rPr lang="en-GB" dirty="0" smtClean="0">
                <a:solidFill>
                  <a:srgbClr val="0C2577"/>
                </a:solidFill>
              </a:rPr>
              <a:t>There are 3 interesting interfaces that could be designed for these users, each with different characteristics</a:t>
            </a:r>
          </a:p>
        </p:txBody>
      </p:sp>
      <p:sp>
        <p:nvSpPr>
          <p:cNvPr id="3" name="Title 2"/>
          <p:cNvSpPr>
            <a:spLocks noGrp="1"/>
          </p:cNvSpPr>
          <p:nvPr>
            <p:ph type="title"/>
          </p:nvPr>
        </p:nvSpPr>
        <p:spPr/>
        <p:txBody>
          <a:bodyPr/>
          <a:lstStyle/>
          <a:p>
            <a:r>
              <a:rPr lang="en-GB" dirty="0" smtClean="0"/>
              <a:t>Architecture - presentation</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b="1" dirty="0" smtClean="0"/>
              <a:t>User Interfaces</a:t>
            </a:r>
          </a:p>
          <a:p>
            <a:r>
              <a:rPr lang="en-GB" dirty="0" smtClean="0"/>
              <a:t>Who are the end users?</a:t>
            </a:r>
          </a:p>
          <a:p>
            <a:pPr lvl="1"/>
            <a:r>
              <a:rPr lang="en-GB" dirty="0" smtClean="0">
                <a:solidFill>
                  <a:srgbClr val="0C2577"/>
                </a:solidFill>
              </a:rPr>
              <a:t>Staff/tenants of a workplace </a:t>
            </a:r>
            <a:r>
              <a:rPr lang="en-GB" i="1" dirty="0" smtClean="0">
                <a:solidFill>
                  <a:srgbClr val="0C2577"/>
                </a:solidFill>
              </a:rPr>
              <a:t>– UI 1: Public display</a:t>
            </a:r>
          </a:p>
          <a:p>
            <a:pPr lvl="1"/>
            <a:r>
              <a:rPr lang="en-GB" dirty="0" smtClean="0">
                <a:solidFill>
                  <a:srgbClr val="0C2577"/>
                </a:solidFill>
              </a:rPr>
              <a:t>Managers of a workplace </a:t>
            </a:r>
            <a:r>
              <a:rPr lang="en-GB" i="1" dirty="0" smtClean="0">
                <a:solidFill>
                  <a:srgbClr val="0C2577"/>
                </a:solidFill>
              </a:rPr>
              <a:t>– UI2: Private desktop display</a:t>
            </a:r>
          </a:p>
          <a:p>
            <a:pPr lvl="1"/>
            <a:r>
              <a:rPr lang="en-GB" dirty="0" smtClean="0">
                <a:solidFill>
                  <a:srgbClr val="0C2577"/>
                </a:solidFill>
              </a:rPr>
              <a:t>Maintenance </a:t>
            </a:r>
            <a:r>
              <a:rPr lang="en-GB" i="1" dirty="0" smtClean="0">
                <a:solidFill>
                  <a:srgbClr val="0C2577"/>
                </a:solidFill>
              </a:rPr>
              <a:t>– UI3: Personal mobile display</a:t>
            </a:r>
          </a:p>
          <a:p>
            <a:endParaRPr lang="en-GB" dirty="0" smtClean="0">
              <a:solidFill>
                <a:srgbClr val="0C2577"/>
              </a:solidFill>
            </a:endParaRPr>
          </a:p>
          <a:p>
            <a:r>
              <a:rPr lang="en-GB" dirty="0" smtClean="0">
                <a:solidFill>
                  <a:srgbClr val="0C2577"/>
                </a:solidFill>
              </a:rPr>
              <a:t>There are 3 interesting interfaces that could be designed for these users, each with different characteristics</a:t>
            </a:r>
          </a:p>
        </p:txBody>
      </p:sp>
      <p:sp>
        <p:nvSpPr>
          <p:cNvPr id="3" name="Title 2"/>
          <p:cNvSpPr>
            <a:spLocks noGrp="1"/>
          </p:cNvSpPr>
          <p:nvPr>
            <p:ph type="title"/>
          </p:nvPr>
        </p:nvSpPr>
        <p:spPr/>
        <p:txBody>
          <a:bodyPr/>
          <a:lstStyle/>
          <a:p>
            <a:r>
              <a:rPr lang="en-GB" dirty="0" smtClean="0"/>
              <a:t>Architecture - presentation</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Architecture - presentation</a:t>
            </a:r>
            <a:endParaRPr lang="en-GB" dirty="0"/>
          </a:p>
        </p:txBody>
      </p:sp>
      <p:pic>
        <p:nvPicPr>
          <p:cNvPr id="44050" name="Picture 18" descr="building_typologies_GrindonLane.png"/>
          <p:cNvPicPr>
            <a:picLocks noChangeAspect="1" noChangeArrowheads="1"/>
          </p:cNvPicPr>
          <p:nvPr/>
        </p:nvPicPr>
        <p:blipFill>
          <a:blip r:embed="rId3" cstate="print"/>
          <a:srcRect/>
          <a:stretch>
            <a:fillRect/>
          </a:stretch>
        </p:blipFill>
        <p:spPr bwMode="auto">
          <a:xfrm>
            <a:off x="3893911" y="2263528"/>
            <a:ext cx="1405386" cy="1251060"/>
          </a:xfrm>
          <a:prstGeom prst="rect">
            <a:avLst/>
          </a:prstGeom>
          <a:noFill/>
        </p:spPr>
      </p:pic>
      <p:pic>
        <p:nvPicPr>
          <p:cNvPr id="44052" name="Picture 20" descr="building_typologies_BunnyHill.png"/>
          <p:cNvPicPr>
            <a:picLocks noChangeAspect="1" noChangeArrowheads="1"/>
          </p:cNvPicPr>
          <p:nvPr/>
        </p:nvPicPr>
        <p:blipFill>
          <a:blip r:embed="rId4" cstate="print">
            <a:grayscl/>
            <a:lum bright="75000" contrast="-40000"/>
          </a:blip>
          <a:srcRect/>
          <a:stretch>
            <a:fillRect/>
          </a:stretch>
        </p:blipFill>
        <p:spPr bwMode="auto">
          <a:xfrm>
            <a:off x="3366891" y="3202159"/>
            <a:ext cx="1360302" cy="879966"/>
          </a:xfrm>
          <a:prstGeom prst="rect">
            <a:avLst/>
          </a:prstGeom>
          <a:noFill/>
        </p:spPr>
      </p:pic>
      <p:pic>
        <p:nvPicPr>
          <p:cNvPr id="44054" name="Picture 22" descr="building_typologies_HeartofHounslow.png"/>
          <p:cNvPicPr>
            <a:picLocks noChangeAspect="1" noChangeArrowheads="1"/>
          </p:cNvPicPr>
          <p:nvPr/>
        </p:nvPicPr>
        <p:blipFill>
          <a:blip r:embed="rId5" cstate="print">
            <a:grayscl/>
            <a:lum bright="75000" contrast="-40000"/>
          </a:blip>
          <a:srcRect/>
          <a:stretch>
            <a:fillRect/>
          </a:stretch>
        </p:blipFill>
        <p:spPr bwMode="auto">
          <a:xfrm>
            <a:off x="4830835" y="3378152"/>
            <a:ext cx="1324521" cy="1114624"/>
          </a:xfrm>
          <a:prstGeom prst="rect">
            <a:avLst/>
          </a:prstGeom>
          <a:noFill/>
        </p:spPr>
      </p:pic>
      <p:pic>
        <p:nvPicPr>
          <p:cNvPr id="21" name="Picture 20" descr="building_typologies_BunnyHill.png"/>
          <p:cNvPicPr>
            <a:picLocks noChangeAspect="1" noChangeArrowheads="1"/>
          </p:cNvPicPr>
          <p:nvPr/>
        </p:nvPicPr>
        <p:blipFill>
          <a:blip r:embed="rId4" cstate="print">
            <a:grayscl/>
            <a:lum bright="75000" contrast="-40000"/>
          </a:blip>
          <a:srcRect/>
          <a:stretch>
            <a:fillRect/>
          </a:stretch>
        </p:blipFill>
        <p:spPr bwMode="auto">
          <a:xfrm>
            <a:off x="5065066" y="2204864"/>
            <a:ext cx="1360302" cy="879966"/>
          </a:xfrm>
          <a:prstGeom prst="rect">
            <a:avLst/>
          </a:prstGeom>
          <a:noFill/>
        </p:spPr>
      </p:pic>
      <p:pic>
        <p:nvPicPr>
          <p:cNvPr id="22" name="Picture 18" descr="building_typologies_GrindonLane.png"/>
          <p:cNvPicPr>
            <a:picLocks noChangeAspect="1" noChangeArrowheads="1"/>
          </p:cNvPicPr>
          <p:nvPr/>
        </p:nvPicPr>
        <p:blipFill>
          <a:blip r:embed="rId3" cstate="print">
            <a:grayscl/>
            <a:lum bright="75000" contrast="-40000"/>
          </a:blip>
          <a:srcRect/>
          <a:stretch>
            <a:fillRect/>
          </a:stretch>
        </p:blipFill>
        <p:spPr bwMode="auto">
          <a:xfrm>
            <a:off x="4011027" y="3906132"/>
            <a:ext cx="1405386" cy="1251060"/>
          </a:xfrm>
          <a:prstGeom prst="rect">
            <a:avLst/>
          </a:prstGeom>
          <a:noFill/>
        </p:spPr>
      </p:pic>
      <p:pic>
        <p:nvPicPr>
          <p:cNvPr id="23" name="Picture 22" descr="building_typologies_HeartofHounslow.png"/>
          <p:cNvPicPr>
            <a:picLocks noChangeAspect="1" noChangeArrowheads="1"/>
          </p:cNvPicPr>
          <p:nvPr/>
        </p:nvPicPr>
        <p:blipFill>
          <a:blip r:embed="rId5" cstate="print">
            <a:grayscl/>
            <a:lum bright="75000" contrast="-40000"/>
          </a:blip>
          <a:srcRect/>
          <a:stretch>
            <a:fillRect/>
          </a:stretch>
        </p:blipFill>
        <p:spPr bwMode="auto">
          <a:xfrm>
            <a:off x="5767759" y="3084830"/>
            <a:ext cx="1324521" cy="1114624"/>
          </a:xfrm>
          <a:prstGeom prst="rect">
            <a:avLst/>
          </a:prstGeom>
          <a:noFill/>
        </p:spPr>
      </p:pic>
      <p:pic>
        <p:nvPicPr>
          <p:cNvPr id="24" name="Picture 22" descr="building_typologies_HeartofHounslow.png"/>
          <p:cNvPicPr>
            <a:picLocks noChangeAspect="1" noChangeArrowheads="1"/>
          </p:cNvPicPr>
          <p:nvPr/>
        </p:nvPicPr>
        <p:blipFill>
          <a:blip r:embed="rId5" cstate="print">
            <a:grayscl/>
            <a:lum bright="75000" contrast="-40000"/>
          </a:blip>
          <a:srcRect/>
          <a:stretch>
            <a:fillRect/>
          </a:stretch>
        </p:blipFill>
        <p:spPr bwMode="auto">
          <a:xfrm>
            <a:off x="2429967" y="2263528"/>
            <a:ext cx="1324521" cy="1114624"/>
          </a:xfrm>
          <a:prstGeom prst="rect">
            <a:avLst/>
          </a:prstGeom>
          <a:noFill/>
        </p:spPr>
      </p:pic>
      <p:pic>
        <p:nvPicPr>
          <p:cNvPr id="25" name="Picture 18" descr="building_typologies_GrindonLane.png"/>
          <p:cNvPicPr>
            <a:picLocks noChangeAspect="1" noChangeArrowheads="1"/>
          </p:cNvPicPr>
          <p:nvPr/>
        </p:nvPicPr>
        <p:blipFill>
          <a:blip r:embed="rId3" cstate="print">
            <a:grayscl/>
            <a:lum bright="75000" contrast="-40000"/>
          </a:blip>
          <a:srcRect/>
          <a:stretch>
            <a:fillRect/>
          </a:stretch>
        </p:blipFill>
        <p:spPr bwMode="auto">
          <a:xfrm>
            <a:off x="2195736" y="3260823"/>
            <a:ext cx="1405386" cy="1251060"/>
          </a:xfrm>
          <a:prstGeom prst="rect">
            <a:avLst/>
          </a:prstGeom>
          <a:noFill/>
        </p:spPr>
      </p:pic>
      <p:sp>
        <p:nvSpPr>
          <p:cNvPr id="12" name="Cloud 11"/>
          <p:cNvSpPr/>
          <p:nvPr/>
        </p:nvSpPr>
        <p:spPr bwMode="auto">
          <a:xfrm>
            <a:off x="467544" y="1340768"/>
            <a:ext cx="2952328" cy="1944216"/>
          </a:xfrm>
          <a:prstGeom prst="cloud">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5" name="TextBox 14"/>
          <p:cNvSpPr txBox="1"/>
          <p:nvPr/>
        </p:nvSpPr>
        <p:spPr>
          <a:xfrm>
            <a:off x="1187625" y="1700808"/>
            <a:ext cx="1584176" cy="400110"/>
          </a:xfrm>
          <a:prstGeom prst="rect">
            <a:avLst/>
          </a:prstGeom>
          <a:solidFill>
            <a:schemeClr val="bg1"/>
          </a:solidFill>
          <a:ln>
            <a:solidFill>
              <a:schemeClr val="tx1"/>
            </a:solidFill>
          </a:ln>
        </p:spPr>
        <p:txBody>
          <a:bodyPr wrap="square" rtlCol="0">
            <a:spAutoFit/>
          </a:bodyPr>
          <a:lstStyle/>
          <a:p>
            <a:pPr algn="ctr"/>
            <a:r>
              <a:rPr lang="en-GB" sz="2000" dirty="0" smtClean="0"/>
              <a:t>Data store</a:t>
            </a:r>
            <a:endParaRPr lang="en-GB" sz="2000" dirty="0"/>
          </a:p>
        </p:txBody>
      </p:sp>
      <p:sp>
        <p:nvSpPr>
          <p:cNvPr id="17" name="TextBox 16"/>
          <p:cNvSpPr txBox="1"/>
          <p:nvPr/>
        </p:nvSpPr>
        <p:spPr>
          <a:xfrm>
            <a:off x="1187624" y="2420888"/>
            <a:ext cx="1584176" cy="276999"/>
          </a:xfrm>
          <a:prstGeom prst="rect">
            <a:avLst/>
          </a:prstGeom>
          <a:solidFill>
            <a:schemeClr val="bg1"/>
          </a:solidFill>
          <a:ln>
            <a:solidFill>
              <a:schemeClr val="tx1"/>
            </a:solidFill>
          </a:ln>
        </p:spPr>
        <p:txBody>
          <a:bodyPr wrap="square" rtlCol="0">
            <a:spAutoFit/>
          </a:bodyPr>
          <a:lstStyle/>
          <a:p>
            <a:pPr algn="ctr"/>
            <a:r>
              <a:rPr lang="en-GB" sz="1200" dirty="0" smtClean="0"/>
              <a:t>End-user Interfaces</a:t>
            </a:r>
            <a:endParaRPr lang="en-GB" sz="1200" dirty="0"/>
          </a:p>
        </p:txBody>
      </p:sp>
      <p:cxnSp>
        <p:nvCxnSpPr>
          <p:cNvPr id="28" name="Straight Arrow Connector 27"/>
          <p:cNvCxnSpPr>
            <a:stCxn id="15" idx="2"/>
            <a:endCxn id="17" idx="0"/>
          </p:cNvCxnSpPr>
          <p:nvPr/>
        </p:nvCxnSpPr>
        <p:spPr bwMode="auto">
          <a:xfrm rot="5400000">
            <a:off x="1819728" y="2260903"/>
            <a:ext cx="319970"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9" name="TextBox 28"/>
          <p:cNvSpPr txBox="1"/>
          <p:nvPr/>
        </p:nvSpPr>
        <p:spPr>
          <a:xfrm>
            <a:off x="5436096" y="4797152"/>
            <a:ext cx="3528392" cy="646331"/>
          </a:xfrm>
          <a:prstGeom prst="rect">
            <a:avLst/>
          </a:prstGeom>
          <a:noFill/>
        </p:spPr>
        <p:txBody>
          <a:bodyPr wrap="square" rtlCol="0">
            <a:spAutoFit/>
          </a:bodyPr>
          <a:lstStyle/>
          <a:p>
            <a:r>
              <a:rPr lang="en-GB" sz="1800" i="1" dirty="0" smtClean="0"/>
              <a:t>User interfaces are accessed by displays with web access</a:t>
            </a:r>
            <a:endParaRPr lang="en-GB" sz="1800" i="1" dirty="0"/>
          </a:p>
        </p:txBody>
      </p:sp>
      <p:pic>
        <p:nvPicPr>
          <p:cNvPr id="18" name="Picture 2" descr="Red 3d Cube Clip Art"/>
          <p:cNvPicPr>
            <a:picLocks noChangeAspect="1" noChangeArrowheads="1"/>
          </p:cNvPicPr>
          <p:nvPr/>
        </p:nvPicPr>
        <p:blipFill>
          <a:blip r:embed="rId6" cstate="print">
            <a:duotone>
              <a:prstClr val="black"/>
              <a:srgbClr val="0070C0">
                <a:tint val="45000"/>
                <a:satMod val="400000"/>
              </a:srgbClr>
            </a:duotone>
          </a:blip>
          <a:srcRect/>
          <a:stretch>
            <a:fillRect/>
          </a:stretch>
        </p:blipFill>
        <p:spPr bwMode="auto">
          <a:xfrm>
            <a:off x="4572000" y="2708920"/>
            <a:ext cx="254315" cy="288032"/>
          </a:xfrm>
          <a:prstGeom prst="rect">
            <a:avLst/>
          </a:prstGeom>
          <a:noFill/>
        </p:spPr>
      </p:pic>
      <p:cxnSp>
        <p:nvCxnSpPr>
          <p:cNvPr id="20" name="Straight Arrow Connector 19"/>
          <p:cNvCxnSpPr>
            <a:stCxn id="17" idx="3"/>
            <a:endCxn id="18" idx="1"/>
          </p:cNvCxnSpPr>
          <p:nvPr/>
        </p:nvCxnSpPr>
        <p:spPr bwMode="auto">
          <a:xfrm>
            <a:off x="2771800" y="2559388"/>
            <a:ext cx="1800200" cy="2935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26" name="Picture 2" descr="Red 3d Cube Clip Art"/>
          <p:cNvPicPr>
            <a:picLocks noChangeAspect="1" noChangeArrowheads="1"/>
          </p:cNvPicPr>
          <p:nvPr/>
        </p:nvPicPr>
        <p:blipFill>
          <a:blip r:embed="rId6" cstate="print">
            <a:duotone>
              <a:prstClr val="black"/>
              <a:srgbClr val="0070C0">
                <a:tint val="45000"/>
                <a:satMod val="400000"/>
              </a:srgbClr>
            </a:duotone>
          </a:blip>
          <a:srcRect/>
          <a:stretch>
            <a:fillRect/>
          </a:stretch>
        </p:blipFill>
        <p:spPr bwMode="auto">
          <a:xfrm>
            <a:off x="3851920" y="2996952"/>
            <a:ext cx="254315" cy="288032"/>
          </a:xfrm>
          <a:prstGeom prst="rect">
            <a:avLst/>
          </a:prstGeom>
          <a:noFill/>
        </p:spPr>
      </p:pic>
      <p:cxnSp>
        <p:nvCxnSpPr>
          <p:cNvPr id="30" name="Straight Arrow Connector 29"/>
          <p:cNvCxnSpPr>
            <a:stCxn id="17" idx="2"/>
            <a:endCxn id="26" idx="1"/>
          </p:cNvCxnSpPr>
          <p:nvPr/>
        </p:nvCxnSpPr>
        <p:spPr bwMode="auto">
          <a:xfrm rot="16200000" flipH="1">
            <a:off x="2694276" y="1983323"/>
            <a:ext cx="443081" cy="18722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50" name="Picture 18" descr="building_typologies_GrindonLane.png"/>
          <p:cNvPicPr>
            <a:picLocks noChangeAspect="1" noChangeArrowheads="1"/>
          </p:cNvPicPr>
          <p:nvPr/>
        </p:nvPicPr>
        <p:blipFill>
          <a:blip r:embed="rId2" cstate="print">
            <a:grayscl/>
            <a:lum bright="91000"/>
          </a:blip>
          <a:srcRect/>
          <a:stretch>
            <a:fillRect/>
          </a:stretch>
        </p:blipFill>
        <p:spPr bwMode="auto">
          <a:xfrm>
            <a:off x="755576" y="620688"/>
            <a:ext cx="7325954" cy="6521488"/>
          </a:xfrm>
          <a:prstGeom prst="rect">
            <a:avLst/>
          </a:prstGeom>
          <a:noFill/>
        </p:spPr>
      </p:pic>
      <p:sp>
        <p:nvSpPr>
          <p:cNvPr id="4" name="Title 3"/>
          <p:cNvSpPr>
            <a:spLocks noGrp="1"/>
          </p:cNvSpPr>
          <p:nvPr>
            <p:ph type="title"/>
          </p:nvPr>
        </p:nvSpPr>
        <p:spPr/>
        <p:txBody>
          <a:bodyPr/>
          <a:lstStyle/>
          <a:p>
            <a:r>
              <a:rPr lang="en-GB" dirty="0" smtClean="0"/>
              <a:t>Architecture - presentation</a:t>
            </a:r>
            <a:endParaRPr lang="en-GB" dirty="0"/>
          </a:p>
        </p:txBody>
      </p:sp>
      <p:pic>
        <p:nvPicPr>
          <p:cNvPr id="13" name="Picture 2" descr="Red 3d Cube Clip Art"/>
          <p:cNvPicPr>
            <a:picLocks noChangeAspect="1" noChangeArrowheads="1"/>
          </p:cNvPicPr>
          <p:nvPr/>
        </p:nvPicPr>
        <p:blipFill>
          <a:blip r:embed="rId3" cstate="print">
            <a:duotone>
              <a:prstClr val="black"/>
              <a:srgbClr val="0070C0">
                <a:tint val="45000"/>
                <a:satMod val="400000"/>
              </a:srgbClr>
            </a:duotone>
          </a:blip>
          <a:srcRect/>
          <a:stretch>
            <a:fillRect/>
          </a:stretch>
        </p:blipFill>
        <p:spPr bwMode="auto">
          <a:xfrm>
            <a:off x="899592" y="4725144"/>
            <a:ext cx="861547" cy="975768"/>
          </a:xfrm>
          <a:prstGeom prst="rect">
            <a:avLst/>
          </a:prstGeom>
          <a:noFill/>
        </p:spPr>
      </p:pic>
      <p:cxnSp>
        <p:nvCxnSpPr>
          <p:cNvPr id="17" name="Straight Arrow Connector 16"/>
          <p:cNvCxnSpPr/>
          <p:nvPr/>
        </p:nvCxnSpPr>
        <p:spPr bwMode="auto">
          <a:xfrm rot="16200000" flipH="1">
            <a:off x="1835696" y="1484784"/>
            <a:ext cx="1728192" cy="158417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rot="16200000" flipH="1">
            <a:off x="-252536" y="3284984"/>
            <a:ext cx="2160240" cy="7200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23" name="Picture 2" descr="Red 3d Cube Clip Art"/>
          <p:cNvPicPr>
            <a:picLocks noChangeAspect="1" noChangeArrowheads="1"/>
          </p:cNvPicPr>
          <p:nvPr/>
        </p:nvPicPr>
        <p:blipFill>
          <a:blip r:embed="rId3" cstate="print">
            <a:duotone>
              <a:prstClr val="black"/>
              <a:srgbClr val="0070C0">
                <a:tint val="45000"/>
                <a:satMod val="400000"/>
              </a:srgbClr>
            </a:duotone>
          </a:blip>
          <a:srcRect/>
          <a:stretch>
            <a:fillRect/>
          </a:stretch>
        </p:blipFill>
        <p:spPr bwMode="auto">
          <a:xfrm>
            <a:off x="4067944" y="1484784"/>
            <a:ext cx="861547" cy="975768"/>
          </a:xfrm>
          <a:prstGeom prst="rect">
            <a:avLst/>
          </a:prstGeom>
          <a:noFill/>
        </p:spPr>
      </p:pic>
      <p:pic>
        <p:nvPicPr>
          <p:cNvPr id="26" name="Picture 2" descr="Red 3d Cube Clip Art"/>
          <p:cNvPicPr>
            <a:picLocks noChangeAspect="1" noChangeArrowheads="1"/>
          </p:cNvPicPr>
          <p:nvPr/>
        </p:nvPicPr>
        <p:blipFill>
          <a:blip r:embed="rId3" cstate="print">
            <a:duotone>
              <a:prstClr val="black"/>
              <a:srgbClr val="0070C0">
                <a:tint val="45000"/>
                <a:satMod val="400000"/>
              </a:srgbClr>
            </a:duotone>
          </a:blip>
          <a:srcRect/>
          <a:stretch>
            <a:fillRect/>
          </a:stretch>
        </p:blipFill>
        <p:spPr bwMode="auto">
          <a:xfrm>
            <a:off x="5364088" y="4077072"/>
            <a:ext cx="861547" cy="975768"/>
          </a:xfrm>
          <a:prstGeom prst="rect">
            <a:avLst/>
          </a:prstGeom>
          <a:noFill/>
        </p:spPr>
      </p:pic>
      <p:pic>
        <p:nvPicPr>
          <p:cNvPr id="55298" name="Picture 2" descr="http://www.techreaders.com/wp-content/uploads/2010/02/Wireless-Router.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347864" y="2852936"/>
            <a:ext cx="1138784" cy="792088"/>
          </a:xfrm>
          <a:prstGeom prst="rect">
            <a:avLst/>
          </a:prstGeom>
          <a:noFill/>
        </p:spPr>
      </p:pic>
      <p:cxnSp>
        <p:nvCxnSpPr>
          <p:cNvPr id="28" name="Straight Arrow Connector 27"/>
          <p:cNvCxnSpPr/>
          <p:nvPr/>
        </p:nvCxnSpPr>
        <p:spPr bwMode="auto">
          <a:xfrm rot="5400000" flipH="1" flipV="1">
            <a:off x="4031940" y="2672916"/>
            <a:ext cx="504056" cy="1440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4139952" y="3501008"/>
            <a:ext cx="1224136" cy="7200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683568" y="3284984"/>
            <a:ext cx="1728192" cy="923330"/>
          </a:xfrm>
          <a:prstGeom prst="rect">
            <a:avLst/>
          </a:prstGeom>
          <a:noFill/>
        </p:spPr>
        <p:txBody>
          <a:bodyPr wrap="square" rtlCol="0">
            <a:spAutoFit/>
          </a:bodyPr>
          <a:lstStyle/>
          <a:p>
            <a:pPr algn="ctr"/>
            <a:r>
              <a:rPr lang="en-GB" sz="1800" dirty="0" smtClean="0"/>
              <a:t>Web access via mobile network</a:t>
            </a:r>
            <a:endParaRPr lang="en-GB" sz="1800" dirty="0"/>
          </a:p>
        </p:txBody>
      </p:sp>
      <p:sp>
        <p:nvSpPr>
          <p:cNvPr id="35" name="TextBox 34"/>
          <p:cNvSpPr txBox="1"/>
          <p:nvPr/>
        </p:nvSpPr>
        <p:spPr>
          <a:xfrm>
            <a:off x="1115616" y="1556792"/>
            <a:ext cx="1368152" cy="923330"/>
          </a:xfrm>
          <a:prstGeom prst="rect">
            <a:avLst/>
          </a:prstGeom>
          <a:noFill/>
        </p:spPr>
        <p:txBody>
          <a:bodyPr wrap="square" rtlCol="0">
            <a:spAutoFit/>
          </a:bodyPr>
          <a:lstStyle/>
          <a:p>
            <a:pPr algn="ctr"/>
            <a:r>
              <a:rPr lang="en-GB" sz="1800" dirty="0" smtClean="0"/>
              <a:t>Web access via workplace</a:t>
            </a:r>
            <a:endParaRPr lang="en-GB" sz="1800" dirty="0"/>
          </a:p>
        </p:txBody>
      </p:sp>
      <p:sp>
        <p:nvSpPr>
          <p:cNvPr id="36" name="TextBox 35"/>
          <p:cNvSpPr txBox="1"/>
          <p:nvPr/>
        </p:nvSpPr>
        <p:spPr>
          <a:xfrm>
            <a:off x="4211960" y="2780928"/>
            <a:ext cx="1296144" cy="646331"/>
          </a:xfrm>
          <a:prstGeom prst="rect">
            <a:avLst/>
          </a:prstGeom>
          <a:noFill/>
        </p:spPr>
        <p:txBody>
          <a:bodyPr wrap="square" rtlCol="0">
            <a:spAutoFit/>
          </a:bodyPr>
          <a:lstStyle/>
          <a:p>
            <a:pPr algn="ctr"/>
            <a:r>
              <a:rPr lang="en-GB" sz="1800" dirty="0" smtClean="0"/>
              <a:t>Internal LAN</a:t>
            </a:r>
            <a:endParaRPr lang="en-GB" sz="1800" dirty="0"/>
          </a:p>
        </p:txBody>
      </p:sp>
      <p:sp>
        <p:nvSpPr>
          <p:cNvPr id="37" name="TextBox 36"/>
          <p:cNvSpPr txBox="1"/>
          <p:nvPr/>
        </p:nvSpPr>
        <p:spPr>
          <a:xfrm>
            <a:off x="1475656" y="5517232"/>
            <a:ext cx="663964" cy="461665"/>
          </a:xfrm>
          <a:prstGeom prst="rect">
            <a:avLst/>
          </a:prstGeom>
          <a:noFill/>
        </p:spPr>
        <p:txBody>
          <a:bodyPr wrap="none" rtlCol="0">
            <a:spAutoFit/>
          </a:bodyPr>
          <a:lstStyle/>
          <a:p>
            <a:r>
              <a:rPr lang="en-GB" dirty="0" smtClean="0"/>
              <a:t>UI3</a:t>
            </a:r>
            <a:endParaRPr lang="en-GB" dirty="0"/>
          </a:p>
        </p:txBody>
      </p:sp>
      <p:sp>
        <p:nvSpPr>
          <p:cNvPr id="38" name="TextBox 37"/>
          <p:cNvSpPr txBox="1"/>
          <p:nvPr/>
        </p:nvSpPr>
        <p:spPr>
          <a:xfrm>
            <a:off x="5004048" y="1484784"/>
            <a:ext cx="663964" cy="461665"/>
          </a:xfrm>
          <a:prstGeom prst="rect">
            <a:avLst/>
          </a:prstGeom>
          <a:noFill/>
        </p:spPr>
        <p:txBody>
          <a:bodyPr wrap="none" rtlCol="0">
            <a:spAutoFit/>
          </a:bodyPr>
          <a:lstStyle/>
          <a:p>
            <a:r>
              <a:rPr lang="en-GB" dirty="0" smtClean="0"/>
              <a:t>UI1</a:t>
            </a:r>
            <a:endParaRPr lang="en-GB" dirty="0"/>
          </a:p>
        </p:txBody>
      </p:sp>
      <p:sp>
        <p:nvSpPr>
          <p:cNvPr id="39" name="TextBox 38"/>
          <p:cNvSpPr txBox="1"/>
          <p:nvPr/>
        </p:nvSpPr>
        <p:spPr>
          <a:xfrm>
            <a:off x="6228184" y="4581128"/>
            <a:ext cx="663964" cy="461665"/>
          </a:xfrm>
          <a:prstGeom prst="rect">
            <a:avLst/>
          </a:prstGeom>
          <a:noFill/>
        </p:spPr>
        <p:txBody>
          <a:bodyPr wrap="none" rtlCol="0">
            <a:spAutoFit/>
          </a:bodyPr>
          <a:lstStyle/>
          <a:p>
            <a:r>
              <a:rPr lang="en-GB" dirty="0" smtClean="0"/>
              <a:t>UI2</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50" name="Picture 18" descr="building_typologies_GrindonLane.png"/>
          <p:cNvPicPr>
            <a:picLocks noChangeAspect="1" noChangeArrowheads="1"/>
          </p:cNvPicPr>
          <p:nvPr/>
        </p:nvPicPr>
        <p:blipFill>
          <a:blip r:embed="rId2" cstate="print">
            <a:grayscl/>
            <a:lum bright="91000"/>
          </a:blip>
          <a:srcRect/>
          <a:stretch>
            <a:fillRect/>
          </a:stretch>
        </p:blipFill>
        <p:spPr bwMode="auto">
          <a:xfrm>
            <a:off x="755576" y="620688"/>
            <a:ext cx="7325954" cy="6521488"/>
          </a:xfrm>
          <a:prstGeom prst="rect">
            <a:avLst/>
          </a:prstGeom>
          <a:noFill/>
        </p:spPr>
      </p:pic>
      <p:sp>
        <p:nvSpPr>
          <p:cNvPr id="4" name="Title 3"/>
          <p:cNvSpPr>
            <a:spLocks noGrp="1"/>
          </p:cNvSpPr>
          <p:nvPr>
            <p:ph type="title"/>
          </p:nvPr>
        </p:nvSpPr>
        <p:spPr/>
        <p:txBody>
          <a:bodyPr/>
          <a:lstStyle/>
          <a:p>
            <a:r>
              <a:rPr lang="en-GB" dirty="0" smtClean="0"/>
              <a:t>Architecture - presentation</a:t>
            </a:r>
            <a:endParaRPr lang="en-GB" dirty="0"/>
          </a:p>
        </p:txBody>
      </p:sp>
      <p:sp>
        <p:nvSpPr>
          <p:cNvPr id="37" name="TextBox 36"/>
          <p:cNvSpPr txBox="1"/>
          <p:nvPr/>
        </p:nvSpPr>
        <p:spPr>
          <a:xfrm>
            <a:off x="1475656" y="5517232"/>
            <a:ext cx="663964" cy="461665"/>
          </a:xfrm>
          <a:prstGeom prst="rect">
            <a:avLst/>
          </a:prstGeom>
          <a:noFill/>
        </p:spPr>
        <p:txBody>
          <a:bodyPr wrap="none" rtlCol="0">
            <a:spAutoFit/>
          </a:bodyPr>
          <a:lstStyle/>
          <a:p>
            <a:r>
              <a:rPr lang="en-GB" dirty="0" smtClean="0"/>
              <a:t>UI3</a:t>
            </a:r>
            <a:endParaRPr lang="en-GB" dirty="0"/>
          </a:p>
        </p:txBody>
      </p:sp>
      <p:sp>
        <p:nvSpPr>
          <p:cNvPr id="38" name="TextBox 37"/>
          <p:cNvSpPr txBox="1"/>
          <p:nvPr/>
        </p:nvSpPr>
        <p:spPr>
          <a:xfrm>
            <a:off x="5004048" y="1484784"/>
            <a:ext cx="663964" cy="461665"/>
          </a:xfrm>
          <a:prstGeom prst="rect">
            <a:avLst/>
          </a:prstGeom>
          <a:noFill/>
        </p:spPr>
        <p:txBody>
          <a:bodyPr wrap="none" rtlCol="0">
            <a:spAutoFit/>
          </a:bodyPr>
          <a:lstStyle/>
          <a:p>
            <a:r>
              <a:rPr lang="en-GB" dirty="0" smtClean="0"/>
              <a:t>UI1</a:t>
            </a:r>
            <a:endParaRPr lang="en-GB" dirty="0"/>
          </a:p>
        </p:txBody>
      </p:sp>
      <p:sp>
        <p:nvSpPr>
          <p:cNvPr id="39" name="TextBox 38"/>
          <p:cNvSpPr txBox="1"/>
          <p:nvPr/>
        </p:nvSpPr>
        <p:spPr>
          <a:xfrm>
            <a:off x="6228184" y="4581128"/>
            <a:ext cx="663964" cy="461665"/>
          </a:xfrm>
          <a:prstGeom prst="rect">
            <a:avLst/>
          </a:prstGeom>
          <a:noFill/>
        </p:spPr>
        <p:txBody>
          <a:bodyPr wrap="none" rtlCol="0">
            <a:spAutoFit/>
          </a:bodyPr>
          <a:lstStyle/>
          <a:p>
            <a:r>
              <a:rPr lang="en-GB" dirty="0" smtClean="0"/>
              <a:t>UI2</a:t>
            </a:r>
            <a:endParaRPr lang="en-GB" dirty="0"/>
          </a:p>
        </p:txBody>
      </p:sp>
      <p:pic>
        <p:nvPicPr>
          <p:cNvPr id="76802" name="Picture 2" descr="http://www.toptenz.net/wp-content/uploads/2010/07/ophone-iphone-knockoff.jpg"/>
          <p:cNvPicPr>
            <a:picLocks noChangeAspect="1" noChangeArrowheads="1"/>
          </p:cNvPicPr>
          <p:nvPr/>
        </p:nvPicPr>
        <p:blipFill>
          <a:blip r:embed="rId3" cstate="print">
            <a:clrChange>
              <a:clrFrom>
                <a:srgbClr val="FFFFFF"/>
              </a:clrFrom>
              <a:clrTo>
                <a:srgbClr val="FFFFFF">
                  <a:alpha val="0"/>
                </a:srgbClr>
              </a:clrTo>
            </a:clrChange>
          </a:blip>
          <a:srcRect l="23625" r="26764"/>
          <a:stretch>
            <a:fillRect/>
          </a:stretch>
        </p:blipFill>
        <p:spPr bwMode="auto">
          <a:xfrm>
            <a:off x="971601" y="4797153"/>
            <a:ext cx="576064" cy="870858"/>
          </a:xfrm>
          <a:prstGeom prst="rect">
            <a:avLst/>
          </a:prstGeom>
          <a:noFill/>
        </p:spPr>
      </p:pic>
      <p:pic>
        <p:nvPicPr>
          <p:cNvPr id="76804" name="Picture 4" descr="http://www.linuxuk.co.uk/style/images/pc1.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95936" y="1340768"/>
            <a:ext cx="1246782" cy="1008112"/>
          </a:xfrm>
          <a:prstGeom prst="rect">
            <a:avLst/>
          </a:prstGeom>
          <a:noFill/>
        </p:spPr>
      </p:pic>
      <p:pic>
        <p:nvPicPr>
          <p:cNvPr id="76806" name="Picture 6" descr="http://www.nec-display-solutions.co.uk/p/download/pr/Logo/cp/Products/PublicDisplays/Current/MULTEOS-M401/Media/M401-DisplayViewLeftSilver-MainImage.jp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932040" y="4149080"/>
            <a:ext cx="1475318" cy="1106488"/>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smtClean="0"/>
              <a:t>User Interface 1</a:t>
            </a:r>
            <a:endParaRPr lang="en-GB" b="1" dirty="0"/>
          </a:p>
        </p:txBody>
      </p:sp>
      <p:sp>
        <p:nvSpPr>
          <p:cNvPr id="5" name="Subtitle 4"/>
          <p:cNvSpPr>
            <a:spLocks noGrp="1"/>
          </p:cNvSpPr>
          <p:nvPr>
            <p:ph type="subTitle" idx="1"/>
          </p:nvPr>
        </p:nvSpPr>
        <p:spPr/>
        <p:txBody>
          <a:bodyPr/>
          <a:lstStyle/>
          <a:p>
            <a:r>
              <a:rPr lang="en-GB" dirty="0" smtClean="0"/>
              <a:t>Public display for presenting data to employees</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2425" y="2076450"/>
            <a:ext cx="5875759" cy="4114800"/>
          </a:xfrm>
        </p:spPr>
        <p:txBody>
          <a:bodyPr>
            <a:normAutofit/>
          </a:bodyPr>
          <a:lstStyle/>
          <a:p>
            <a:pPr>
              <a:buNone/>
            </a:pPr>
            <a:r>
              <a:rPr lang="en-GB" b="1" dirty="0" smtClean="0"/>
              <a:t>UI1: Public display for employees</a:t>
            </a:r>
          </a:p>
          <a:p>
            <a:pPr marL="0" indent="0">
              <a:buNone/>
            </a:pPr>
            <a:r>
              <a:rPr lang="en-GB" sz="1400" i="1" dirty="0" smtClean="0"/>
              <a:t>Employees at a workplace can be motivated to improve their working habits to reduce the emissions of the workplace</a:t>
            </a:r>
          </a:p>
          <a:p>
            <a:r>
              <a:rPr lang="en-GB" sz="1400" dirty="0" smtClean="0"/>
              <a:t>Similar workplaces will compete to reduce emissions; within a workplace, employees will be split into teams to compete to contribute the highest reductions</a:t>
            </a:r>
          </a:p>
          <a:p>
            <a:r>
              <a:rPr lang="en-GB" sz="1400" dirty="0" smtClean="0"/>
              <a:t>Each workplace will have a public display (or a number of identical displays?). The public display should show:</a:t>
            </a:r>
          </a:p>
          <a:p>
            <a:pPr lvl="1"/>
            <a:r>
              <a:rPr lang="en-GB" sz="1400" dirty="0" smtClean="0"/>
              <a:t>Progress of the workplace towards its goal(</a:t>
            </a:r>
            <a:r>
              <a:rPr lang="en-GB" sz="1400" dirty="0" err="1" smtClean="0"/>
              <a:t>s</a:t>
            </a:r>
            <a:r>
              <a:rPr lang="en-GB" sz="1400" dirty="0" smtClean="0"/>
              <a:t>)</a:t>
            </a:r>
          </a:p>
          <a:p>
            <a:pPr lvl="1"/>
            <a:r>
              <a:rPr lang="en-GB" sz="1400" dirty="0" smtClean="0"/>
              <a:t>The contribution of each team to the progress of the workplace</a:t>
            </a:r>
          </a:p>
          <a:p>
            <a:pPr lvl="1"/>
            <a:r>
              <a:rPr lang="en-GB" sz="1400" dirty="0" smtClean="0"/>
              <a:t>Comparison with progress of a competing workplace</a:t>
            </a:r>
          </a:p>
          <a:p>
            <a:r>
              <a:rPr lang="en-GB" sz="1400" dirty="0" smtClean="0"/>
              <a:t>The display also conveys a positive image to visitors</a:t>
            </a:r>
          </a:p>
        </p:txBody>
      </p:sp>
      <p:sp>
        <p:nvSpPr>
          <p:cNvPr id="3" name="Title 2"/>
          <p:cNvSpPr>
            <a:spLocks noGrp="1"/>
          </p:cNvSpPr>
          <p:nvPr>
            <p:ph type="title"/>
          </p:nvPr>
        </p:nvSpPr>
        <p:spPr/>
        <p:txBody>
          <a:bodyPr/>
          <a:lstStyle/>
          <a:p>
            <a:r>
              <a:rPr lang="en-GB" dirty="0" smtClean="0"/>
              <a:t>User interfaces</a:t>
            </a:r>
            <a:endParaRPr lang="en-GB" dirty="0"/>
          </a:p>
        </p:txBody>
      </p:sp>
      <p:pic>
        <p:nvPicPr>
          <p:cNvPr id="62466" name="Picture 2" descr="http://www.kiesl-elektronik.de/tl_files/kiesl/img/mmwd/teil_foyer.jpg"/>
          <p:cNvPicPr>
            <a:picLocks noChangeAspect="1" noChangeArrowheads="1"/>
          </p:cNvPicPr>
          <p:nvPr/>
        </p:nvPicPr>
        <p:blipFill>
          <a:blip r:embed="rId2" cstate="print"/>
          <a:srcRect/>
          <a:stretch>
            <a:fillRect/>
          </a:stretch>
        </p:blipFill>
        <p:spPr bwMode="auto">
          <a:xfrm>
            <a:off x="6372200" y="1844824"/>
            <a:ext cx="2638425" cy="38100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2425" y="2076450"/>
            <a:ext cx="8324031" cy="4114800"/>
          </a:xfrm>
        </p:spPr>
        <p:txBody>
          <a:bodyPr>
            <a:normAutofit/>
          </a:bodyPr>
          <a:lstStyle/>
          <a:p>
            <a:pPr>
              <a:buNone/>
            </a:pPr>
            <a:r>
              <a:rPr lang="en-GB" b="1" dirty="0" smtClean="0"/>
              <a:t>UI1: Public display for employees</a:t>
            </a:r>
          </a:p>
          <a:p>
            <a:r>
              <a:rPr lang="en-GB" sz="1400" dirty="0" smtClean="0"/>
              <a:t>E.g. MOCKUP</a:t>
            </a:r>
          </a:p>
        </p:txBody>
      </p:sp>
      <p:sp>
        <p:nvSpPr>
          <p:cNvPr id="3" name="Title 2"/>
          <p:cNvSpPr>
            <a:spLocks noGrp="1"/>
          </p:cNvSpPr>
          <p:nvPr>
            <p:ph type="title"/>
          </p:nvPr>
        </p:nvSpPr>
        <p:spPr/>
        <p:txBody>
          <a:bodyPr/>
          <a:lstStyle/>
          <a:p>
            <a:r>
              <a:rPr lang="en-GB" dirty="0" smtClean="0"/>
              <a:t>User interfaces</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2425" y="2076450"/>
            <a:ext cx="8334375" cy="4376886"/>
          </a:xfrm>
        </p:spPr>
        <p:txBody>
          <a:bodyPr>
            <a:normAutofit/>
          </a:bodyPr>
          <a:lstStyle/>
          <a:p>
            <a:pPr>
              <a:buNone/>
            </a:pPr>
            <a:r>
              <a:rPr lang="en-GB" b="1" dirty="0" smtClean="0"/>
              <a:t>Issues</a:t>
            </a:r>
            <a:endParaRPr lang="en-GB" b="1" dirty="0" smtClean="0">
              <a:solidFill>
                <a:srgbClr val="FF0000"/>
              </a:solidFill>
            </a:endParaRPr>
          </a:p>
          <a:p>
            <a:r>
              <a:rPr lang="en-GB" sz="1050" i="1" dirty="0" smtClean="0"/>
              <a:t>Responsibility</a:t>
            </a:r>
          </a:p>
          <a:p>
            <a:pPr lvl="1"/>
            <a:r>
              <a:rPr lang="en-GB" sz="1050" dirty="0" smtClean="0"/>
              <a:t>These interfaces would require emission data to be </a:t>
            </a:r>
            <a:r>
              <a:rPr lang="en-GB" sz="1050" b="1" dirty="0" smtClean="0"/>
              <a:t>reliably</a:t>
            </a:r>
            <a:r>
              <a:rPr lang="en-GB" sz="1050" dirty="0" smtClean="0"/>
              <a:t> linked to the correct employees/teams within a workplace (we should not incorrectly ‘blame’ employees)</a:t>
            </a:r>
          </a:p>
          <a:p>
            <a:r>
              <a:rPr lang="en-GB" sz="1050" i="1" dirty="0" smtClean="0"/>
              <a:t>Teams, not individuals</a:t>
            </a:r>
          </a:p>
          <a:p>
            <a:pPr lvl="1"/>
            <a:r>
              <a:rPr lang="en-GB" sz="1050" dirty="0" smtClean="0"/>
              <a:t>Encouraging team competition within a workplace rather than individual competition is usually more effective as this builds relationships between employees and encourages </a:t>
            </a:r>
            <a:r>
              <a:rPr lang="en-GB" sz="1050" b="1" dirty="0" smtClean="0"/>
              <a:t>widespread</a:t>
            </a:r>
            <a:r>
              <a:rPr lang="en-GB" sz="1050" dirty="0" smtClean="0"/>
              <a:t> change in habits, rather than individual changes in habits</a:t>
            </a:r>
          </a:p>
          <a:p>
            <a:pPr lvl="1"/>
            <a:r>
              <a:rPr lang="en-GB" sz="1050" dirty="0" smtClean="0"/>
              <a:t>Progress towards goals by teams should be displayed publicly, but contributions by individual employees should not be shown publicly, so that competition within teams/personal embarrassment does not occur</a:t>
            </a:r>
          </a:p>
          <a:p>
            <a:r>
              <a:rPr lang="en-GB" sz="1050" i="1" dirty="0" smtClean="0"/>
              <a:t>Clear goals set by management</a:t>
            </a:r>
          </a:p>
          <a:p>
            <a:pPr lvl="1"/>
            <a:r>
              <a:rPr lang="en-GB" sz="1050" dirty="0" smtClean="0"/>
              <a:t>Within a workplace, teams should compete to contribute to </a:t>
            </a:r>
            <a:r>
              <a:rPr lang="en-GB" sz="1050" b="1" dirty="0" smtClean="0"/>
              <a:t>collective goals</a:t>
            </a:r>
            <a:r>
              <a:rPr lang="en-GB" sz="1050" dirty="0" smtClean="0"/>
              <a:t>, not just to beat each other</a:t>
            </a:r>
          </a:p>
          <a:p>
            <a:pPr lvl="1"/>
            <a:r>
              <a:rPr lang="en-GB" sz="1050" dirty="0" smtClean="0"/>
              <a:t>Goals should be set by the owners/management of a workplace, and advice should be given on methods for improvement</a:t>
            </a:r>
          </a:p>
          <a:p>
            <a:pPr lvl="1"/>
            <a:r>
              <a:rPr lang="en-GB" sz="1050" dirty="0" smtClean="0"/>
              <a:t>Goals should be set/adjusted regularly to maintain engagement of employees</a:t>
            </a:r>
          </a:p>
          <a:p>
            <a:r>
              <a:rPr lang="en-GB" sz="1050" i="1" dirty="0" smtClean="0"/>
              <a:t>Rewards</a:t>
            </a:r>
            <a:endParaRPr lang="en-GB" sz="1400" dirty="0" smtClean="0"/>
          </a:p>
          <a:p>
            <a:pPr lvl="1"/>
            <a:r>
              <a:rPr lang="en-GB" sz="1050" dirty="0" smtClean="0"/>
              <a:t>Employees of the winning team should consider enjoyment of the competition as the reward</a:t>
            </a:r>
          </a:p>
          <a:p>
            <a:pPr lvl="1"/>
            <a:r>
              <a:rPr lang="en-GB" sz="1050" dirty="0" smtClean="0"/>
              <a:t>Rewards for reaching a collective goal may be given to all employees; providing additional rewards to the winning team may discourage competition or encourage over-competition</a:t>
            </a:r>
          </a:p>
        </p:txBody>
      </p:sp>
      <p:sp>
        <p:nvSpPr>
          <p:cNvPr id="3" name="Title 2"/>
          <p:cNvSpPr>
            <a:spLocks noGrp="1"/>
          </p:cNvSpPr>
          <p:nvPr>
            <p:ph type="title"/>
          </p:nvPr>
        </p:nvSpPr>
        <p:spPr/>
        <p:txBody>
          <a:bodyPr/>
          <a:lstStyle/>
          <a:p>
            <a:r>
              <a:rPr lang="en-GB" dirty="0" smtClean="0"/>
              <a:t>User interfaces</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smtClean="0"/>
              <a:t>Monitoring</a:t>
            </a:r>
            <a:endParaRPr lang="en-GB" b="1" dirty="0"/>
          </a:p>
        </p:txBody>
      </p:sp>
      <p:sp>
        <p:nvSpPr>
          <p:cNvPr id="5" name="Subtitle 4"/>
          <p:cNvSpPr>
            <a:spLocks noGrp="1"/>
          </p:cNvSpPr>
          <p:nvPr>
            <p:ph type="subTitle" idx="1"/>
          </p:nvPr>
        </p:nvSpPr>
        <p:spPr/>
        <p:txBody>
          <a:bodyPr/>
          <a:lstStyle/>
          <a:p>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smtClean="0"/>
              <a:t>User Interface 2</a:t>
            </a:r>
            <a:endParaRPr lang="en-GB" b="1" dirty="0"/>
          </a:p>
        </p:txBody>
      </p:sp>
      <p:sp>
        <p:nvSpPr>
          <p:cNvPr id="5" name="Subtitle 4"/>
          <p:cNvSpPr>
            <a:spLocks noGrp="1"/>
          </p:cNvSpPr>
          <p:nvPr>
            <p:ph type="subTitle" idx="1"/>
          </p:nvPr>
        </p:nvSpPr>
        <p:spPr/>
        <p:txBody>
          <a:bodyPr/>
          <a:lstStyle/>
          <a:p>
            <a:r>
              <a:rPr lang="en-GB" dirty="0" smtClean="0"/>
              <a:t>Private desktop display for presenting data to managers of a workplace</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2425" y="2076450"/>
            <a:ext cx="3931543" cy="4232870"/>
          </a:xfrm>
        </p:spPr>
        <p:txBody>
          <a:bodyPr>
            <a:normAutofit/>
          </a:bodyPr>
          <a:lstStyle/>
          <a:p>
            <a:pPr>
              <a:buNone/>
            </a:pPr>
            <a:r>
              <a:rPr lang="en-GB" sz="1900" b="1" dirty="0" smtClean="0"/>
              <a:t>UI2: Private desktop display for managers of a workplace</a:t>
            </a:r>
          </a:p>
          <a:p>
            <a:pPr marL="0" indent="0">
              <a:buNone/>
            </a:pPr>
            <a:r>
              <a:rPr lang="en-GB" sz="1100" i="1" dirty="0" smtClean="0"/>
              <a:t>Managers of the workplace can see which employees/appliances contribute to the emissions of the workplace, and monitor the effects of changes they make to the workplace</a:t>
            </a:r>
          </a:p>
          <a:p>
            <a:r>
              <a:rPr lang="en-GB" sz="1100" dirty="0" smtClean="0"/>
              <a:t>UI2 will allow managers to determine what behaviours are causing emissions (discover particular staff, appliances or processes that need to be changed)</a:t>
            </a:r>
          </a:p>
          <a:p>
            <a:r>
              <a:rPr lang="en-GB" sz="1100" dirty="0" smtClean="0"/>
              <a:t>UI2 will also allow managers to assess the impact of any changes they make to staff/appliances (compare emissions before and after a change)</a:t>
            </a:r>
          </a:p>
          <a:p>
            <a:r>
              <a:rPr lang="en-GB" sz="1100" dirty="0" smtClean="0"/>
              <a:t>UI2 should also allow managers to make comparisons between their workplace and other workplaces so that they can set goals</a:t>
            </a:r>
          </a:p>
        </p:txBody>
      </p:sp>
      <p:sp>
        <p:nvSpPr>
          <p:cNvPr id="3" name="Title 2"/>
          <p:cNvSpPr>
            <a:spLocks noGrp="1"/>
          </p:cNvSpPr>
          <p:nvPr>
            <p:ph type="title"/>
          </p:nvPr>
        </p:nvSpPr>
        <p:spPr/>
        <p:txBody>
          <a:bodyPr/>
          <a:lstStyle/>
          <a:p>
            <a:r>
              <a:rPr lang="en-GB" dirty="0" smtClean="0"/>
              <a:t>User interfaces</a:t>
            </a:r>
            <a:endParaRPr lang="en-GB" dirty="0"/>
          </a:p>
        </p:txBody>
      </p:sp>
      <p:pic>
        <p:nvPicPr>
          <p:cNvPr id="3076" name="Picture 4" descr="http://farm5.static.flickr.com/4041/4542877875_f0c0357082_o.jpg"/>
          <p:cNvPicPr>
            <a:picLocks noChangeAspect="1" noChangeArrowheads="1"/>
          </p:cNvPicPr>
          <p:nvPr/>
        </p:nvPicPr>
        <p:blipFill>
          <a:blip r:embed="rId3" cstate="print"/>
          <a:srcRect r="20755"/>
          <a:stretch>
            <a:fillRect/>
          </a:stretch>
        </p:blipFill>
        <p:spPr bwMode="auto">
          <a:xfrm>
            <a:off x="4355976" y="2132856"/>
            <a:ext cx="4536504" cy="3816424"/>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2425" y="2076450"/>
            <a:ext cx="8540055" cy="4114800"/>
          </a:xfrm>
        </p:spPr>
        <p:txBody>
          <a:bodyPr>
            <a:normAutofit/>
          </a:bodyPr>
          <a:lstStyle/>
          <a:p>
            <a:pPr>
              <a:buNone/>
            </a:pPr>
            <a:r>
              <a:rPr lang="en-GB" b="1" dirty="0" smtClean="0"/>
              <a:t>UI2: Private desktop display for owners of a workplace</a:t>
            </a:r>
          </a:p>
          <a:p>
            <a:r>
              <a:rPr lang="en-GB" sz="1400" dirty="0" smtClean="0"/>
              <a:t>E.g. MOCKUP</a:t>
            </a:r>
          </a:p>
        </p:txBody>
      </p:sp>
      <p:sp>
        <p:nvSpPr>
          <p:cNvPr id="3" name="Title 2"/>
          <p:cNvSpPr>
            <a:spLocks noGrp="1"/>
          </p:cNvSpPr>
          <p:nvPr>
            <p:ph type="title"/>
          </p:nvPr>
        </p:nvSpPr>
        <p:spPr/>
        <p:txBody>
          <a:bodyPr/>
          <a:lstStyle/>
          <a:p>
            <a:r>
              <a:rPr lang="en-GB" dirty="0" smtClean="0"/>
              <a:t>User interfaces</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2425" y="2076450"/>
            <a:ext cx="8334375" cy="4376886"/>
          </a:xfrm>
        </p:spPr>
        <p:txBody>
          <a:bodyPr>
            <a:normAutofit/>
          </a:bodyPr>
          <a:lstStyle/>
          <a:p>
            <a:pPr>
              <a:buNone/>
            </a:pPr>
            <a:r>
              <a:rPr lang="en-GB" b="1" dirty="0" smtClean="0"/>
              <a:t>Issues</a:t>
            </a:r>
            <a:endParaRPr lang="en-GB" b="1" dirty="0" smtClean="0">
              <a:solidFill>
                <a:srgbClr val="FF0000"/>
              </a:solidFill>
            </a:endParaRPr>
          </a:p>
          <a:p>
            <a:r>
              <a:rPr lang="en-GB" sz="1050" i="1" dirty="0" smtClean="0"/>
              <a:t>Cost vs. emissions</a:t>
            </a:r>
          </a:p>
          <a:p>
            <a:pPr lvl="1"/>
            <a:r>
              <a:rPr lang="en-GB" sz="1050" dirty="0" smtClean="0"/>
              <a:t>Managers will probably be motivated by the </a:t>
            </a:r>
            <a:r>
              <a:rPr lang="en-GB" sz="1050" b="1" dirty="0" smtClean="0"/>
              <a:t>costs</a:t>
            </a:r>
            <a:r>
              <a:rPr lang="en-GB" sz="1050" dirty="0" smtClean="0"/>
              <a:t> of energy use rather than emissions of energy use, therefore UI1 will need to emphasise the link between energy use and both costs </a:t>
            </a:r>
            <a:r>
              <a:rPr lang="en-GB" sz="1050" b="1" dirty="0" smtClean="0"/>
              <a:t>and</a:t>
            </a:r>
            <a:r>
              <a:rPr lang="en-GB" sz="1050" dirty="0" smtClean="0"/>
              <a:t> emissions</a:t>
            </a:r>
          </a:p>
          <a:p>
            <a:r>
              <a:rPr lang="en-GB" sz="1050" i="1" dirty="0" smtClean="0"/>
              <a:t>Responsibility</a:t>
            </a:r>
          </a:p>
          <a:p>
            <a:pPr lvl="1"/>
            <a:r>
              <a:rPr lang="en-GB" sz="1050" dirty="0" smtClean="0"/>
              <a:t>As with UI1, this interface would require emission data to be </a:t>
            </a:r>
            <a:r>
              <a:rPr lang="en-GB" sz="1050" b="1" dirty="0" smtClean="0"/>
              <a:t>reliably</a:t>
            </a:r>
            <a:r>
              <a:rPr lang="en-GB" sz="1050" dirty="0" smtClean="0"/>
              <a:t> linked to the correct employees/appliances within a workplace, particularly if managers are going to make changes based on data presented by the interface; the interface should not suggest a change unless it is highly likely to make a positive impact</a:t>
            </a:r>
          </a:p>
          <a:p>
            <a:r>
              <a:rPr lang="en-GB" sz="1050" i="1" dirty="0" smtClean="0"/>
              <a:t>Levels of information &amp; privacy</a:t>
            </a:r>
          </a:p>
          <a:p>
            <a:pPr lvl="1"/>
            <a:r>
              <a:rPr lang="en-GB" sz="1050" dirty="0" smtClean="0"/>
              <a:t>To preserve privacy UI1 only revealed team data; UI2 should allow data to be viewed at different levels of detail, allowing the manager to view the emissions of the entire workplace (and compare to other workplaces), emissions of teams (and compare to other teams), and emissions of individual employees and appliances</a:t>
            </a:r>
          </a:p>
          <a:p>
            <a:pPr lvl="1"/>
            <a:r>
              <a:rPr lang="en-GB" sz="1050" dirty="0" smtClean="0"/>
              <a:t>The amount of information should correspond to the information already available to a particular manager, e.g. if a manager only has responsibility for one team then they should not be able to view information about employees in other teams. For this reason, the interface must be restricted such that only specific managers can view it (by personal authentication)</a:t>
            </a:r>
          </a:p>
          <a:p>
            <a:r>
              <a:rPr lang="en-GB" sz="1050" i="1" dirty="0" smtClean="0"/>
              <a:t>Goal setting</a:t>
            </a:r>
          </a:p>
          <a:p>
            <a:pPr lvl="1"/>
            <a:r>
              <a:rPr lang="en-GB" sz="1050" dirty="0" smtClean="0"/>
              <a:t>UI2 should allow the managers to set the goals that are shown in UI1; UI2 must allow the manager to assess the changes in emissions caused by setting goals – this will allow a manager to determine which changes to make permanent (enforcing changes made by a good team across the whole workplace), and which changes to reverse</a:t>
            </a:r>
          </a:p>
        </p:txBody>
      </p:sp>
      <p:sp>
        <p:nvSpPr>
          <p:cNvPr id="3" name="Title 2"/>
          <p:cNvSpPr>
            <a:spLocks noGrp="1"/>
          </p:cNvSpPr>
          <p:nvPr>
            <p:ph type="title"/>
          </p:nvPr>
        </p:nvSpPr>
        <p:spPr/>
        <p:txBody>
          <a:bodyPr/>
          <a:lstStyle/>
          <a:p>
            <a:r>
              <a:rPr lang="en-GB" dirty="0" smtClean="0"/>
              <a:t>User interfaces</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smtClean="0"/>
              <a:t>User Interface 3</a:t>
            </a:r>
            <a:endParaRPr lang="en-GB" b="1" dirty="0"/>
          </a:p>
        </p:txBody>
      </p:sp>
      <p:sp>
        <p:nvSpPr>
          <p:cNvPr id="5" name="Subtitle 4"/>
          <p:cNvSpPr>
            <a:spLocks noGrp="1"/>
          </p:cNvSpPr>
          <p:nvPr>
            <p:ph type="subTitle" idx="1"/>
          </p:nvPr>
        </p:nvSpPr>
        <p:spPr/>
        <p:txBody>
          <a:bodyPr/>
          <a:lstStyle/>
          <a:p>
            <a:r>
              <a:rPr lang="en-GB" dirty="0" smtClean="0"/>
              <a:t>Personal mobile display for presenting data to maintenance staff and providing control</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2425" y="2076450"/>
            <a:ext cx="4651623" cy="4232870"/>
          </a:xfrm>
        </p:spPr>
        <p:txBody>
          <a:bodyPr>
            <a:normAutofit/>
          </a:bodyPr>
          <a:lstStyle/>
          <a:p>
            <a:pPr>
              <a:buNone/>
            </a:pPr>
            <a:r>
              <a:rPr lang="en-GB" b="1" dirty="0" smtClean="0"/>
              <a:t>UI3: Personal mobile display for maintenance</a:t>
            </a:r>
          </a:p>
          <a:p>
            <a:pPr marL="0" indent="0">
              <a:buNone/>
            </a:pPr>
            <a:r>
              <a:rPr lang="en-GB" sz="1400" i="1" dirty="0" smtClean="0"/>
              <a:t>UI3 will allow the user to compare the current status of appliances in the workplace to the “expected” status of the appliances, to determine whether an appliance is potentially faulty/requires maintenance</a:t>
            </a:r>
          </a:p>
          <a:p>
            <a:r>
              <a:rPr lang="en-GB" sz="1400" dirty="0" smtClean="0"/>
              <a:t>The mobile UI can be accessed inside or outside the workplace</a:t>
            </a:r>
          </a:p>
          <a:p>
            <a:r>
              <a:rPr lang="en-GB" sz="1400" dirty="0" smtClean="0"/>
              <a:t>The UI will allow an external maintenance company to monitor many workplaces simultaneously, comparing the effectiveness of appliances in different environments (giving evidence for recommendations to be made to managers for changes to workplaces)</a:t>
            </a:r>
          </a:p>
          <a:p>
            <a:endParaRPr lang="en-GB" dirty="0" smtClean="0"/>
          </a:p>
          <a:p>
            <a:pPr lvl="2"/>
            <a:endParaRPr lang="en-GB" dirty="0" smtClean="0"/>
          </a:p>
          <a:p>
            <a:pPr lvl="2"/>
            <a:endParaRPr lang="en-GB" dirty="0" smtClean="0"/>
          </a:p>
          <a:p>
            <a:pPr lvl="2"/>
            <a:endParaRPr lang="en-GB" dirty="0" smtClean="0"/>
          </a:p>
          <a:p>
            <a:endParaRPr lang="en-GB" dirty="0" smtClean="0"/>
          </a:p>
        </p:txBody>
      </p:sp>
      <p:sp>
        <p:nvSpPr>
          <p:cNvPr id="3" name="Title 2"/>
          <p:cNvSpPr>
            <a:spLocks noGrp="1"/>
          </p:cNvSpPr>
          <p:nvPr>
            <p:ph type="title"/>
          </p:nvPr>
        </p:nvSpPr>
        <p:spPr/>
        <p:txBody>
          <a:bodyPr/>
          <a:lstStyle/>
          <a:p>
            <a:r>
              <a:rPr lang="en-GB" dirty="0" smtClean="0"/>
              <a:t>User interfaces</a:t>
            </a:r>
            <a:endParaRPr lang="en-GB" dirty="0"/>
          </a:p>
        </p:txBody>
      </p:sp>
      <p:pic>
        <p:nvPicPr>
          <p:cNvPr id="2050" name="Picture 2" descr="http://www.androidauthority.com/wp-content/uploads/2010/01/motorola_mt710-img_5616.jpg"/>
          <p:cNvPicPr>
            <a:picLocks noChangeAspect="1" noChangeArrowheads="1"/>
          </p:cNvPicPr>
          <p:nvPr/>
        </p:nvPicPr>
        <p:blipFill>
          <a:blip r:embed="rId2" cstate="print"/>
          <a:srcRect/>
          <a:stretch>
            <a:fillRect/>
          </a:stretch>
        </p:blipFill>
        <p:spPr bwMode="auto">
          <a:xfrm>
            <a:off x="5148064" y="2204864"/>
            <a:ext cx="3783222" cy="324036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2425" y="2076450"/>
            <a:ext cx="8396039" cy="4232870"/>
          </a:xfrm>
        </p:spPr>
        <p:txBody>
          <a:bodyPr>
            <a:normAutofit/>
          </a:bodyPr>
          <a:lstStyle/>
          <a:p>
            <a:pPr>
              <a:buNone/>
            </a:pPr>
            <a:r>
              <a:rPr lang="en-GB" b="1" dirty="0" smtClean="0"/>
              <a:t>UI3: Personal mobile display for maintenance</a:t>
            </a:r>
          </a:p>
          <a:p>
            <a:r>
              <a:rPr lang="en-GB" sz="1600" dirty="0" smtClean="0"/>
              <a:t>MOCKUP</a:t>
            </a:r>
            <a:endParaRPr lang="en-GB" dirty="0" smtClean="0"/>
          </a:p>
          <a:p>
            <a:pPr lvl="2"/>
            <a:endParaRPr lang="en-GB" dirty="0" smtClean="0"/>
          </a:p>
          <a:p>
            <a:pPr lvl="2"/>
            <a:endParaRPr lang="en-GB" dirty="0" smtClean="0"/>
          </a:p>
          <a:p>
            <a:pPr lvl="2"/>
            <a:endParaRPr lang="en-GB" dirty="0" smtClean="0"/>
          </a:p>
          <a:p>
            <a:pPr lvl="2"/>
            <a:endParaRPr lang="en-GB" dirty="0" smtClean="0"/>
          </a:p>
          <a:p>
            <a:endParaRPr lang="en-GB" dirty="0" smtClean="0"/>
          </a:p>
        </p:txBody>
      </p:sp>
      <p:sp>
        <p:nvSpPr>
          <p:cNvPr id="3" name="Title 2"/>
          <p:cNvSpPr>
            <a:spLocks noGrp="1"/>
          </p:cNvSpPr>
          <p:nvPr>
            <p:ph type="title"/>
          </p:nvPr>
        </p:nvSpPr>
        <p:spPr/>
        <p:txBody>
          <a:bodyPr/>
          <a:lstStyle/>
          <a:p>
            <a:r>
              <a:rPr lang="en-GB" dirty="0" smtClean="0"/>
              <a:t>User interfaces</a:t>
            </a:r>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2425" y="2076450"/>
            <a:ext cx="8334375" cy="4376886"/>
          </a:xfrm>
        </p:spPr>
        <p:txBody>
          <a:bodyPr>
            <a:normAutofit/>
          </a:bodyPr>
          <a:lstStyle/>
          <a:p>
            <a:pPr>
              <a:buNone/>
            </a:pPr>
            <a:r>
              <a:rPr lang="en-GB" b="1" dirty="0" smtClean="0"/>
              <a:t>Issues</a:t>
            </a:r>
            <a:endParaRPr lang="en-GB" b="1" dirty="0" smtClean="0">
              <a:solidFill>
                <a:srgbClr val="FF0000"/>
              </a:solidFill>
            </a:endParaRPr>
          </a:p>
          <a:p>
            <a:r>
              <a:rPr lang="en-GB" sz="1050" i="1" dirty="0" smtClean="0"/>
              <a:t>Authentication</a:t>
            </a:r>
            <a:endParaRPr lang="en-GB" sz="1050" i="1" dirty="0" smtClean="0"/>
          </a:p>
          <a:p>
            <a:pPr lvl="1"/>
            <a:r>
              <a:rPr lang="en-GB" sz="1050" dirty="0" smtClean="0"/>
              <a:t>If UI3 can be used to control appliances remotely, we must ensure that only </a:t>
            </a:r>
            <a:r>
              <a:rPr lang="en-GB" sz="1050" dirty="0" smtClean="0"/>
              <a:t>authorised personnel can use the interface</a:t>
            </a:r>
          </a:p>
          <a:p>
            <a:r>
              <a:rPr lang="en-GB" sz="1050" i="1" dirty="0" smtClean="0"/>
              <a:t>Accountability</a:t>
            </a:r>
            <a:endParaRPr lang="en-GB" sz="1050" i="1" dirty="0" smtClean="0"/>
          </a:p>
          <a:p>
            <a:pPr lvl="1"/>
            <a:r>
              <a:rPr lang="en-GB" sz="1050" dirty="0" smtClean="0"/>
              <a:t>If </a:t>
            </a:r>
            <a:r>
              <a:rPr lang="en-GB" sz="1050" dirty="0" smtClean="0"/>
              <a:t>decisions to visit a workplace for maintenance are based on data provided by </a:t>
            </a:r>
            <a:r>
              <a:rPr lang="en-GB" sz="1050" dirty="0" smtClean="0"/>
              <a:t>the interface, this data must be accurate</a:t>
            </a:r>
          </a:p>
          <a:p>
            <a:pPr lvl="1"/>
            <a:r>
              <a:rPr lang="en-GB" sz="1050" dirty="0" smtClean="0"/>
              <a:t>The effects of controlling appliances via the interface must be made clear to the user, so that the user does not negatively affect the workplace</a:t>
            </a:r>
          </a:p>
          <a:p>
            <a:pPr lvl="1"/>
            <a:r>
              <a:rPr lang="en-GB" sz="1050" dirty="0" smtClean="0"/>
              <a:t>A history of interactions with the workplace through UI3 must be kept so that the managers of the workplace can see what maintenance has been carried out</a:t>
            </a:r>
            <a:endParaRPr lang="en-GB" sz="1050" dirty="0" smtClean="0"/>
          </a:p>
          <a:p>
            <a:pPr lvl="1"/>
            <a:endParaRPr lang="en-GB" sz="1050" dirty="0" smtClean="0"/>
          </a:p>
        </p:txBody>
      </p:sp>
      <p:sp>
        <p:nvSpPr>
          <p:cNvPr id="3" name="Title 2"/>
          <p:cNvSpPr>
            <a:spLocks noGrp="1"/>
          </p:cNvSpPr>
          <p:nvPr>
            <p:ph type="title"/>
          </p:nvPr>
        </p:nvSpPr>
        <p:spPr/>
        <p:txBody>
          <a:bodyPr/>
          <a:lstStyle/>
          <a:p>
            <a:r>
              <a:rPr lang="en-GB" dirty="0" smtClean="0"/>
              <a:t>User interfaces</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50" name="Picture 18" descr="building_typologies_GrindonLane.png"/>
          <p:cNvPicPr>
            <a:picLocks noChangeAspect="1" noChangeArrowheads="1"/>
          </p:cNvPicPr>
          <p:nvPr/>
        </p:nvPicPr>
        <p:blipFill>
          <a:blip r:embed="rId2" cstate="print">
            <a:grayscl/>
            <a:lum bright="91000"/>
          </a:blip>
          <a:srcRect/>
          <a:stretch>
            <a:fillRect/>
          </a:stretch>
        </p:blipFill>
        <p:spPr bwMode="auto">
          <a:xfrm>
            <a:off x="755576" y="620688"/>
            <a:ext cx="7325954" cy="6521488"/>
          </a:xfrm>
          <a:prstGeom prst="rect">
            <a:avLst/>
          </a:prstGeom>
          <a:noFill/>
        </p:spPr>
      </p:pic>
      <p:sp>
        <p:nvSpPr>
          <p:cNvPr id="4" name="Title 3"/>
          <p:cNvSpPr>
            <a:spLocks noGrp="1"/>
          </p:cNvSpPr>
          <p:nvPr>
            <p:ph type="title"/>
          </p:nvPr>
        </p:nvSpPr>
        <p:spPr/>
        <p:txBody>
          <a:bodyPr/>
          <a:lstStyle/>
          <a:p>
            <a:r>
              <a:rPr lang="en-GB" dirty="0" smtClean="0"/>
              <a:t>Architecture - control</a:t>
            </a:r>
            <a:endParaRPr lang="en-GB" dirty="0"/>
          </a:p>
        </p:txBody>
      </p:sp>
      <p:pic>
        <p:nvPicPr>
          <p:cNvPr id="13" name="Picture 2" descr="Red 3d Cube Clip Art"/>
          <p:cNvPicPr>
            <a:picLocks noChangeAspect="1" noChangeArrowheads="1"/>
          </p:cNvPicPr>
          <p:nvPr/>
        </p:nvPicPr>
        <p:blipFill>
          <a:blip r:embed="rId3" cstate="print">
            <a:duotone>
              <a:prstClr val="black"/>
              <a:srgbClr val="0070C0">
                <a:tint val="45000"/>
                <a:satMod val="400000"/>
              </a:srgbClr>
            </a:duotone>
          </a:blip>
          <a:srcRect/>
          <a:stretch>
            <a:fillRect/>
          </a:stretch>
        </p:blipFill>
        <p:spPr bwMode="auto">
          <a:xfrm>
            <a:off x="899592" y="4725144"/>
            <a:ext cx="861547" cy="975768"/>
          </a:xfrm>
          <a:prstGeom prst="rect">
            <a:avLst/>
          </a:prstGeom>
          <a:noFill/>
        </p:spPr>
      </p:pic>
      <p:cxnSp>
        <p:nvCxnSpPr>
          <p:cNvPr id="20" name="Straight Arrow Connector 19"/>
          <p:cNvCxnSpPr/>
          <p:nvPr/>
        </p:nvCxnSpPr>
        <p:spPr bwMode="auto">
          <a:xfrm rot="16200000" flipV="1">
            <a:off x="-324544" y="3284984"/>
            <a:ext cx="2088232" cy="7920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683568" y="3284984"/>
            <a:ext cx="1728192" cy="923330"/>
          </a:xfrm>
          <a:prstGeom prst="rect">
            <a:avLst/>
          </a:prstGeom>
          <a:noFill/>
        </p:spPr>
        <p:txBody>
          <a:bodyPr wrap="square" rtlCol="0">
            <a:spAutoFit/>
          </a:bodyPr>
          <a:lstStyle/>
          <a:p>
            <a:pPr algn="ctr"/>
            <a:r>
              <a:rPr lang="en-GB" sz="1800" dirty="0" smtClean="0"/>
              <a:t>Web access via mobile network</a:t>
            </a:r>
            <a:endParaRPr lang="en-GB" sz="1800" dirty="0"/>
          </a:p>
        </p:txBody>
      </p:sp>
      <p:sp>
        <p:nvSpPr>
          <p:cNvPr id="37" name="TextBox 36"/>
          <p:cNvSpPr txBox="1"/>
          <p:nvPr/>
        </p:nvSpPr>
        <p:spPr>
          <a:xfrm>
            <a:off x="1475656" y="5517232"/>
            <a:ext cx="663964" cy="461665"/>
          </a:xfrm>
          <a:prstGeom prst="rect">
            <a:avLst/>
          </a:prstGeom>
          <a:noFill/>
        </p:spPr>
        <p:txBody>
          <a:bodyPr wrap="none" rtlCol="0">
            <a:spAutoFit/>
          </a:bodyPr>
          <a:lstStyle/>
          <a:p>
            <a:r>
              <a:rPr lang="en-GB" dirty="0" smtClean="0"/>
              <a:t>UI3</a:t>
            </a:r>
            <a:endParaRPr lang="en-GB" dirty="0"/>
          </a:p>
        </p:txBody>
      </p:sp>
      <p:sp>
        <p:nvSpPr>
          <p:cNvPr id="8" name="TextBox 7"/>
          <p:cNvSpPr txBox="1"/>
          <p:nvPr/>
        </p:nvSpPr>
        <p:spPr>
          <a:xfrm>
            <a:off x="5436096" y="4797152"/>
            <a:ext cx="3528392" cy="646331"/>
          </a:xfrm>
          <a:prstGeom prst="rect">
            <a:avLst/>
          </a:prstGeom>
          <a:noFill/>
        </p:spPr>
        <p:txBody>
          <a:bodyPr wrap="square" rtlCol="0">
            <a:spAutoFit/>
          </a:bodyPr>
          <a:lstStyle/>
          <a:p>
            <a:r>
              <a:rPr lang="en-GB" sz="1800" i="1" dirty="0" smtClean="0"/>
              <a:t>UI3 allows user to request changes to workplace</a:t>
            </a:r>
            <a:endParaRPr lang="en-GB" sz="1800" i="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Architecture - control</a:t>
            </a:r>
            <a:endParaRPr lang="en-GB" dirty="0"/>
          </a:p>
        </p:txBody>
      </p:sp>
      <p:pic>
        <p:nvPicPr>
          <p:cNvPr id="44050" name="Picture 18" descr="building_typologies_GrindonLane.png"/>
          <p:cNvPicPr>
            <a:picLocks noChangeAspect="1" noChangeArrowheads="1"/>
          </p:cNvPicPr>
          <p:nvPr/>
        </p:nvPicPr>
        <p:blipFill>
          <a:blip r:embed="rId3" cstate="print"/>
          <a:srcRect/>
          <a:stretch>
            <a:fillRect/>
          </a:stretch>
        </p:blipFill>
        <p:spPr bwMode="auto">
          <a:xfrm>
            <a:off x="3893911" y="2263528"/>
            <a:ext cx="1405386" cy="1251060"/>
          </a:xfrm>
          <a:prstGeom prst="rect">
            <a:avLst/>
          </a:prstGeom>
          <a:noFill/>
        </p:spPr>
      </p:pic>
      <p:pic>
        <p:nvPicPr>
          <p:cNvPr id="44052" name="Picture 20" descr="building_typologies_BunnyHill.png"/>
          <p:cNvPicPr>
            <a:picLocks noChangeAspect="1" noChangeArrowheads="1"/>
          </p:cNvPicPr>
          <p:nvPr/>
        </p:nvPicPr>
        <p:blipFill>
          <a:blip r:embed="rId4" cstate="print">
            <a:grayscl/>
            <a:lum bright="75000" contrast="-40000"/>
          </a:blip>
          <a:srcRect/>
          <a:stretch>
            <a:fillRect/>
          </a:stretch>
        </p:blipFill>
        <p:spPr bwMode="auto">
          <a:xfrm>
            <a:off x="3366891" y="3202159"/>
            <a:ext cx="1360302" cy="879966"/>
          </a:xfrm>
          <a:prstGeom prst="rect">
            <a:avLst/>
          </a:prstGeom>
          <a:noFill/>
        </p:spPr>
      </p:pic>
      <p:pic>
        <p:nvPicPr>
          <p:cNvPr id="44054" name="Picture 22" descr="building_typologies_HeartofHounslow.png"/>
          <p:cNvPicPr>
            <a:picLocks noChangeAspect="1" noChangeArrowheads="1"/>
          </p:cNvPicPr>
          <p:nvPr/>
        </p:nvPicPr>
        <p:blipFill>
          <a:blip r:embed="rId5" cstate="print">
            <a:grayscl/>
            <a:lum bright="75000" contrast="-40000"/>
          </a:blip>
          <a:srcRect/>
          <a:stretch>
            <a:fillRect/>
          </a:stretch>
        </p:blipFill>
        <p:spPr bwMode="auto">
          <a:xfrm>
            <a:off x="4830835" y="3378152"/>
            <a:ext cx="1324521" cy="1114624"/>
          </a:xfrm>
          <a:prstGeom prst="rect">
            <a:avLst/>
          </a:prstGeom>
          <a:noFill/>
        </p:spPr>
      </p:pic>
      <p:pic>
        <p:nvPicPr>
          <p:cNvPr id="21" name="Picture 20" descr="building_typologies_BunnyHill.png"/>
          <p:cNvPicPr>
            <a:picLocks noChangeAspect="1" noChangeArrowheads="1"/>
          </p:cNvPicPr>
          <p:nvPr/>
        </p:nvPicPr>
        <p:blipFill>
          <a:blip r:embed="rId4" cstate="print">
            <a:grayscl/>
            <a:lum bright="75000" contrast="-40000"/>
          </a:blip>
          <a:srcRect/>
          <a:stretch>
            <a:fillRect/>
          </a:stretch>
        </p:blipFill>
        <p:spPr bwMode="auto">
          <a:xfrm>
            <a:off x="5065066" y="2204864"/>
            <a:ext cx="1360302" cy="879966"/>
          </a:xfrm>
          <a:prstGeom prst="rect">
            <a:avLst/>
          </a:prstGeom>
          <a:noFill/>
        </p:spPr>
      </p:pic>
      <p:pic>
        <p:nvPicPr>
          <p:cNvPr id="22" name="Picture 18" descr="building_typologies_GrindonLane.png"/>
          <p:cNvPicPr>
            <a:picLocks noChangeAspect="1" noChangeArrowheads="1"/>
          </p:cNvPicPr>
          <p:nvPr/>
        </p:nvPicPr>
        <p:blipFill>
          <a:blip r:embed="rId3" cstate="print">
            <a:grayscl/>
            <a:lum bright="75000" contrast="-40000"/>
          </a:blip>
          <a:srcRect/>
          <a:stretch>
            <a:fillRect/>
          </a:stretch>
        </p:blipFill>
        <p:spPr bwMode="auto">
          <a:xfrm>
            <a:off x="4011027" y="3906132"/>
            <a:ext cx="1405386" cy="1251060"/>
          </a:xfrm>
          <a:prstGeom prst="rect">
            <a:avLst/>
          </a:prstGeom>
          <a:noFill/>
        </p:spPr>
      </p:pic>
      <p:pic>
        <p:nvPicPr>
          <p:cNvPr id="23" name="Picture 22" descr="building_typologies_HeartofHounslow.png"/>
          <p:cNvPicPr>
            <a:picLocks noChangeAspect="1" noChangeArrowheads="1"/>
          </p:cNvPicPr>
          <p:nvPr/>
        </p:nvPicPr>
        <p:blipFill>
          <a:blip r:embed="rId5" cstate="print">
            <a:grayscl/>
            <a:lum bright="75000" contrast="-40000"/>
          </a:blip>
          <a:srcRect/>
          <a:stretch>
            <a:fillRect/>
          </a:stretch>
        </p:blipFill>
        <p:spPr bwMode="auto">
          <a:xfrm>
            <a:off x="5767759" y="3084830"/>
            <a:ext cx="1324521" cy="1114624"/>
          </a:xfrm>
          <a:prstGeom prst="rect">
            <a:avLst/>
          </a:prstGeom>
          <a:noFill/>
        </p:spPr>
      </p:pic>
      <p:pic>
        <p:nvPicPr>
          <p:cNvPr id="24" name="Picture 22" descr="building_typologies_HeartofHounslow.png"/>
          <p:cNvPicPr>
            <a:picLocks noChangeAspect="1" noChangeArrowheads="1"/>
          </p:cNvPicPr>
          <p:nvPr/>
        </p:nvPicPr>
        <p:blipFill>
          <a:blip r:embed="rId5" cstate="print">
            <a:grayscl/>
            <a:lum bright="75000" contrast="-40000"/>
          </a:blip>
          <a:srcRect/>
          <a:stretch>
            <a:fillRect/>
          </a:stretch>
        </p:blipFill>
        <p:spPr bwMode="auto">
          <a:xfrm>
            <a:off x="2429967" y="2263528"/>
            <a:ext cx="1324521" cy="1114624"/>
          </a:xfrm>
          <a:prstGeom prst="rect">
            <a:avLst/>
          </a:prstGeom>
          <a:noFill/>
        </p:spPr>
      </p:pic>
      <p:pic>
        <p:nvPicPr>
          <p:cNvPr id="25" name="Picture 18" descr="building_typologies_GrindonLane.png"/>
          <p:cNvPicPr>
            <a:picLocks noChangeAspect="1" noChangeArrowheads="1"/>
          </p:cNvPicPr>
          <p:nvPr/>
        </p:nvPicPr>
        <p:blipFill>
          <a:blip r:embed="rId3" cstate="print">
            <a:grayscl/>
            <a:lum bright="75000" contrast="-40000"/>
          </a:blip>
          <a:srcRect/>
          <a:stretch>
            <a:fillRect/>
          </a:stretch>
        </p:blipFill>
        <p:spPr bwMode="auto">
          <a:xfrm>
            <a:off x="2195736" y="3260823"/>
            <a:ext cx="1405386" cy="1251060"/>
          </a:xfrm>
          <a:prstGeom prst="rect">
            <a:avLst/>
          </a:prstGeom>
          <a:noFill/>
        </p:spPr>
      </p:pic>
      <p:sp>
        <p:nvSpPr>
          <p:cNvPr id="12" name="Cloud 11"/>
          <p:cNvSpPr/>
          <p:nvPr/>
        </p:nvSpPr>
        <p:spPr bwMode="auto">
          <a:xfrm>
            <a:off x="467544" y="1340768"/>
            <a:ext cx="2952328" cy="1944216"/>
          </a:xfrm>
          <a:prstGeom prst="cloud">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5" name="TextBox 14"/>
          <p:cNvSpPr txBox="1"/>
          <p:nvPr/>
        </p:nvSpPr>
        <p:spPr>
          <a:xfrm>
            <a:off x="1187625" y="1700808"/>
            <a:ext cx="1584176" cy="400110"/>
          </a:xfrm>
          <a:prstGeom prst="rect">
            <a:avLst/>
          </a:prstGeom>
          <a:solidFill>
            <a:schemeClr val="bg1"/>
          </a:solidFill>
          <a:ln>
            <a:solidFill>
              <a:schemeClr val="tx1"/>
            </a:solidFill>
          </a:ln>
        </p:spPr>
        <p:txBody>
          <a:bodyPr wrap="square" rtlCol="0">
            <a:spAutoFit/>
          </a:bodyPr>
          <a:lstStyle/>
          <a:p>
            <a:pPr algn="ctr"/>
            <a:r>
              <a:rPr lang="en-GB" sz="2000" dirty="0" smtClean="0"/>
              <a:t>Data store</a:t>
            </a:r>
            <a:endParaRPr lang="en-GB" sz="2000" dirty="0"/>
          </a:p>
        </p:txBody>
      </p:sp>
      <p:sp>
        <p:nvSpPr>
          <p:cNvPr id="17" name="TextBox 16"/>
          <p:cNvSpPr txBox="1"/>
          <p:nvPr/>
        </p:nvSpPr>
        <p:spPr>
          <a:xfrm>
            <a:off x="1187624" y="2420888"/>
            <a:ext cx="1584176" cy="276999"/>
          </a:xfrm>
          <a:prstGeom prst="rect">
            <a:avLst/>
          </a:prstGeom>
          <a:solidFill>
            <a:schemeClr val="bg1"/>
          </a:solidFill>
          <a:ln>
            <a:solidFill>
              <a:schemeClr val="tx1"/>
            </a:solidFill>
          </a:ln>
        </p:spPr>
        <p:txBody>
          <a:bodyPr wrap="square" rtlCol="0">
            <a:spAutoFit/>
          </a:bodyPr>
          <a:lstStyle/>
          <a:p>
            <a:pPr algn="ctr"/>
            <a:r>
              <a:rPr lang="en-GB" sz="1200" dirty="0" smtClean="0"/>
              <a:t>UI3</a:t>
            </a:r>
            <a:endParaRPr lang="en-GB" sz="1200" dirty="0"/>
          </a:p>
        </p:txBody>
      </p:sp>
      <p:cxnSp>
        <p:nvCxnSpPr>
          <p:cNvPr id="28" name="Straight Arrow Connector 27"/>
          <p:cNvCxnSpPr>
            <a:stCxn id="15" idx="2"/>
            <a:endCxn id="17" idx="0"/>
          </p:cNvCxnSpPr>
          <p:nvPr/>
        </p:nvCxnSpPr>
        <p:spPr bwMode="auto">
          <a:xfrm rot="5400000">
            <a:off x="1819728" y="2260903"/>
            <a:ext cx="319970" cy="1"/>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29" name="TextBox 28"/>
          <p:cNvSpPr txBox="1"/>
          <p:nvPr/>
        </p:nvSpPr>
        <p:spPr>
          <a:xfrm>
            <a:off x="5436096" y="4797152"/>
            <a:ext cx="3528392" cy="646331"/>
          </a:xfrm>
          <a:prstGeom prst="rect">
            <a:avLst/>
          </a:prstGeom>
          <a:noFill/>
        </p:spPr>
        <p:txBody>
          <a:bodyPr wrap="square" rtlCol="0">
            <a:spAutoFit/>
          </a:bodyPr>
          <a:lstStyle/>
          <a:p>
            <a:r>
              <a:rPr lang="en-GB" sz="1800" i="1" dirty="0" smtClean="0"/>
              <a:t>Requests require changes to be made to data store</a:t>
            </a:r>
            <a:endParaRPr lang="en-GB" sz="1800" i="1" dirty="0"/>
          </a:p>
        </p:txBody>
      </p:sp>
      <p:pic>
        <p:nvPicPr>
          <p:cNvPr id="26" name="Picture 2" descr="Red 3d Cube Clip Art"/>
          <p:cNvPicPr>
            <a:picLocks noChangeAspect="1" noChangeArrowheads="1"/>
          </p:cNvPicPr>
          <p:nvPr/>
        </p:nvPicPr>
        <p:blipFill>
          <a:blip r:embed="rId6" cstate="print">
            <a:duotone>
              <a:prstClr val="black"/>
              <a:srgbClr val="0070C0">
                <a:tint val="45000"/>
                <a:satMod val="400000"/>
              </a:srgbClr>
            </a:duotone>
          </a:blip>
          <a:srcRect/>
          <a:stretch>
            <a:fillRect/>
          </a:stretch>
        </p:blipFill>
        <p:spPr bwMode="auto">
          <a:xfrm>
            <a:off x="3851920" y="2996952"/>
            <a:ext cx="254315" cy="288032"/>
          </a:xfrm>
          <a:prstGeom prst="rect">
            <a:avLst/>
          </a:prstGeom>
          <a:noFill/>
        </p:spPr>
      </p:pic>
      <p:cxnSp>
        <p:nvCxnSpPr>
          <p:cNvPr id="30" name="Straight Arrow Connector 29"/>
          <p:cNvCxnSpPr>
            <a:stCxn id="17" idx="2"/>
            <a:endCxn id="26" idx="1"/>
          </p:cNvCxnSpPr>
          <p:nvPr/>
        </p:nvCxnSpPr>
        <p:spPr bwMode="auto">
          <a:xfrm rot="16200000" flipH="1">
            <a:off x="2694276" y="1983323"/>
            <a:ext cx="443081" cy="1872208"/>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Architecture - monitoring</a:t>
            </a:r>
            <a:endParaRPr lang="en-GB" dirty="0"/>
          </a:p>
        </p:txBody>
      </p:sp>
      <p:pic>
        <p:nvPicPr>
          <p:cNvPr id="44050" name="Picture 18" descr="building_typologies_GrindonLane.png"/>
          <p:cNvPicPr>
            <a:picLocks noChangeAspect="1" noChangeArrowheads="1"/>
          </p:cNvPicPr>
          <p:nvPr/>
        </p:nvPicPr>
        <p:blipFill>
          <a:blip r:embed="rId2" cstate="print"/>
          <a:srcRect/>
          <a:stretch>
            <a:fillRect/>
          </a:stretch>
        </p:blipFill>
        <p:spPr bwMode="auto">
          <a:xfrm>
            <a:off x="3893911" y="2263528"/>
            <a:ext cx="1405386" cy="1251060"/>
          </a:xfrm>
          <a:prstGeom prst="rect">
            <a:avLst/>
          </a:prstGeom>
          <a:noFill/>
        </p:spPr>
      </p:pic>
      <p:pic>
        <p:nvPicPr>
          <p:cNvPr id="44052" name="Picture 20" descr="building_typologies_BunnyHill.png"/>
          <p:cNvPicPr>
            <a:picLocks noChangeAspect="1" noChangeArrowheads="1"/>
          </p:cNvPicPr>
          <p:nvPr/>
        </p:nvPicPr>
        <p:blipFill>
          <a:blip r:embed="rId3" cstate="print">
            <a:grayscl/>
            <a:lum bright="75000" contrast="-40000"/>
          </a:blip>
          <a:srcRect/>
          <a:stretch>
            <a:fillRect/>
          </a:stretch>
        </p:blipFill>
        <p:spPr bwMode="auto">
          <a:xfrm>
            <a:off x="3366891" y="3202159"/>
            <a:ext cx="1360302" cy="879966"/>
          </a:xfrm>
          <a:prstGeom prst="rect">
            <a:avLst/>
          </a:prstGeom>
          <a:noFill/>
        </p:spPr>
      </p:pic>
      <p:pic>
        <p:nvPicPr>
          <p:cNvPr id="44054" name="Picture 22" descr="building_typologies_HeartofHounslow.png"/>
          <p:cNvPicPr>
            <a:picLocks noChangeAspect="1" noChangeArrowheads="1"/>
          </p:cNvPicPr>
          <p:nvPr/>
        </p:nvPicPr>
        <p:blipFill>
          <a:blip r:embed="rId4" cstate="print">
            <a:grayscl/>
            <a:lum bright="75000" contrast="-40000"/>
          </a:blip>
          <a:srcRect/>
          <a:stretch>
            <a:fillRect/>
          </a:stretch>
        </p:blipFill>
        <p:spPr bwMode="auto">
          <a:xfrm>
            <a:off x="4830835" y="3378152"/>
            <a:ext cx="1324521" cy="1114624"/>
          </a:xfrm>
          <a:prstGeom prst="rect">
            <a:avLst/>
          </a:prstGeom>
          <a:noFill/>
        </p:spPr>
      </p:pic>
      <p:pic>
        <p:nvPicPr>
          <p:cNvPr id="21" name="Picture 20" descr="building_typologies_BunnyHill.png"/>
          <p:cNvPicPr>
            <a:picLocks noChangeAspect="1" noChangeArrowheads="1"/>
          </p:cNvPicPr>
          <p:nvPr/>
        </p:nvPicPr>
        <p:blipFill>
          <a:blip r:embed="rId3" cstate="print">
            <a:grayscl/>
            <a:lum bright="75000" contrast="-40000"/>
          </a:blip>
          <a:srcRect/>
          <a:stretch>
            <a:fillRect/>
          </a:stretch>
        </p:blipFill>
        <p:spPr bwMode="auto">
          <a:xfrm>
            <a:off x="5065066" y="2204864"/>
            <a:ext cx="1360302" cy="879966"/>
          </a:xfrm>
          <a:prstGeom prst="rect">
            <a:avLst/>
          </a:prstGeom>
          <a:noFill/>
        </p:spPr>
      </p:pic>
      <p:pic>
        <p:nvPicPr>
          <p:cNvPr id="22" name="Picture 18" descr="building_typologies_GrindonLane.png"/>
          <p:cNvPicPr>
            <a:picLocks noChangeAspect="1" noChangeArrowheads="1"/>
          </p:cNvPicPr>
          <p:nvPr/>
        </p:nvPicPr>
        <p:blipFill>
          <a:blip r:embed="rId2" cstate="print">
            <a:grayscl/>
            <a:lum bright="75000" contrast="-40000"/>
          </a:blip>
          <a:srcRect/>
          <a:stretch>
            <a:fillRect/>
          </a:stretch>
        </p:blipFill>
        <p:spPr bwMode="auto">
          <a:xfrm>
            <a:off x="4011027" y="3906132"/>
            <a:ext cx="1405386" cy="1251060"/>
          </a:xfrm>
          <a:prstGeom prst="rect">
            <a:avLst/>
          </a:prstGeom>
          <a:noFill/>
        </p:spPr>
      </p:pic>
      <p:pic>
        <p:nvPicPr>
          <p:cNvPr id="23" name="Picture 22" descr="building_typologies_HeartofHounslow.png"/>
          <p:cNvPicPr>
            <a:picLocks noChangeAspect="1" noChangeArrowheads="1"/>
          </p:cNvPicPr>
          <p:nvPr/>
        </p:nvPicPr>
        <p:blipFill>
          <a:blip r:embed="rId4" cstate="print">
            <a:grayscl/>
            <a:lum bright="75000" contrast="-40000"/>
          </a:blip>
          <a:srcRect/>
          <a:stretch>
            <a:fillRect/>
          </a:stretch>
        </p:blipFill>
        <p:spPr bwMode="auto">
          <a:xfrm>
            <a:off x="5767759" y="3084830"/>
            <a:ext cx="1324521" cy="1114624"/>
          </a:xfrm>
          <a:prstGeom prst="rect">
            <a:avLst/>
          </a:prstGeom>
          <a:noFill/>
        </p:spPr>
      </p:pic>
      <p:pic>
        <p:nvPicPr>
          <p:cNvPr id="24" name="Picture 22" descr="building_typologies_HeartofHounslow.png"/>
          <p:cNvPicPr>
            <a:picLocks noChangeAspect="1" noChangeArrowheads="1"/>
          </p:cNvPicPr>
          <p:nvPr/>
        </p:nvPicPr>
        <p:blipFill>
          <a:blip r:embed="rId4" cstate="print">
            <a:grayscl/>
            <a:lum bright="75000" contrast="-40000"/>
          </a:blip>
          <a:srcRect/>
          <a:stretch>
            <a:fillRect/>
          </a:stretch>
        </p:blipFill>
        <p:spPr bwMode="auto">
          <a:xfrm>
            <a:off x="2429967" y="2263528"/>
            <a:ext cx="1324521" cy="1114624"/>
          </a:xfrm>
          <a:prstGeom prst="rect">
            <a:avLst/>
          </a:prstGeom>
          <a:noFill/>
        </p:spPr>
      </p:pic>
      <p:pic>
        <p:nvPicPr>
          <p:cNvPr id="25" name="Picture 18" descr="building_typologies_GrindonLane.png"/>
          <p:cNvPicPr>
            <a:picLocks noChangeAspect="1" noChangeArrowheads="1"/>
          </p:cNvPicPr>
          <p:nvPr/>
        </p:nvPicPr>
        <p:blipFill>
          <a:blip r:embed="rId2" cstate="print">
            <a:grayscl/>
            <a:lum bright="75000" contrast="-40000"/>
          </a:blip>
          <a:srcRect/>
          <a:stretch>
            <a:fillRect/>
          </a:stretch>
        </p:blipFill>
        <p:spPr bwMode="auto">
          <a:xfrm>
            <a:off x="2195736" y="3260823"/>
            <a:ext cx="1405386" cy="125106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Architecture - control</a:t>
            </a:r>
            <a:endParaRPr lang="en-GB" dirty="0"/>
          </a:p>
        </p:txBody>
      </p:sp>
      <p:sp>
        <p:nvSpPr>
          <p:cNvPr id="5" name="Rectangle 4"/>
          <p:cNvSpPr/>
          <p:nvPr/>
        </p:nvSpPr>
        <p:spPr bwMode="auto">
          <a:xfrm>
            <a:off x="323528" y="1556792"/>
            <a:ext cx="8496944" cy="4536504"/>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bg1">
                    <a:lumMod val="85000"/>
                  </a:schemeClr>
                </a:solidFill>
                <a:effectLst/>
                <a:latin typeface="Arial" charset="0"/>
                <a:ea typeface="ＭＳ Ｐゴシック" pitchFamily="1" charset="-128"/>
              </a:rPr>
              <a:t>Data Store</a:t>
            </a:r>
          </a:p>
        </p:txBody>
      </p:sp>
      <p:sp>
        <p:nvSpPr>
          <p:cNvPr id="6" name="Rectangle 5"/>
          <p:cNvSpPr/>
          <p:nvPr/>
        </p:nvSpPr>
        <p:spPr bwMode="auto">
          <a:xfrm>
            <a:off x="539552" y="2060848"/>
            <a:ext cx="3888432" cy="3816424"/>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bg1">
                    <a:lumMod val="85000"/>
                  </a:schemeClr>
                </a:solidFill>
                <a:effectLst/>
                <a:latin typeface="Arial" charset="0"/>
                <a:ea typeface="ＭＳ Ｐゴシック" pitchFamily="1" charset="-128"/>
              </a:rPr>
              <a:t>Company</a:t>
            </a:r>
            <a:r>
              <a:rPr kumimoji="0" lang="en-GB" sz="2400" b="0" i="0" u="none" strike="noStrike" cap="none" normalizeH="0" dirty="0" smtClean="0">
                <a:ln>
                  <a:noFill/>
                </a:ln>
                <a:solidFill>
                  <a:schemeClr val="bg1">
                    <a:lumMod val="85000"/>
                  </a:schemeClr>
                </a:solidFill>
                <a:effectLst/>
                <a:latin typeface="Arial" charset="0"/>
                <a:ea typeface="ＭＳ Ｐゴシック" pitchFamily="1" charset="-128"/>
              </a:rPr>
              <a:t> 1</a:t>
            </a:r>
            <a:endParaRPr kumimoji="0" lang="en-GB" sz="2400" b="0" i="0" u="none" strike="noStrike" cap="none" normalizeH="0" baseline="0" dirty="0" smtClean="0">
              <a:ln>
                <a:noFill/>
              </a:ln>
              <a:solidFill>
                <a:schemeClr val="bg1">
                  <a:lumMod val="85000"/>
                </a:schemeClr>
              </a:solidFill>
              <a:effectLst/>
              <a:latin typeface="Arial" charset="0"/>
              <a:ea typeface="ＭＳ Ｐゴシック" pitchFamily="1" charset="-128"/>
            </a:endParaRPr>
          </a:p>
        </p:txBody>
      </p:sp>
      <p:sp>
        <p:nvSpPr>
          <p:cNvPr id="7" name="Rectangle 6"/>
          <p:cNvSpPr/>
          <p:nvPr/>
        </p:nvSpPr>
        <p:spPr bwMode="auto">
          <a:xfrm>
            <a:off x="4716016" y="2060848"/>
            <a:ext cx="3888432" cy="3816424"/>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bg1">
                    <a:lumMod val="85000"/>
                  </a:schemeClr>
                </a:solidFill>
                <a:effectLst/>
                <a:latin typeface="Arial" charset="0"/>
                <a:ea typeface="ＭＳ Ｐゴシック" pitchFamily="1" charset="-128"/>
              </a:rPr>
              <a:t>Company 2</a:t>
            </a:r>
          </a:p>
        </p:txBody>
      </p:sp>
      <p:sp>
        <p:nvSpPr>
          <p:cNvPr id="8" name="Rectangle 7"/>
          <p:cNvSpPr/>
          <p:nvPr/>
        </p:nvSpPr>
        <p:spPr bwMode="auto">
          <a:xfrm>
            <a:off x="755576" y="2996952"/>
            <a:ext cx="1584176" cy="2664296"/>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bg1">
                    <a:lumMod val="85000"/>
                  </a:schemeClr>
                </a:solidFill>
                <a:effectLst/>
                <a:latin typeface="Arial" charset="0"/>
                <a:ea typeface="ＭＳ Ｐゴシック" pitchFamily="1" charset="-128"/>
              </a:rPr>
              <a:t>Workplace</a:t>
            </a:r>
            <a:r>
              <a:rPr kumimoji="0" lang="en-GB" sz="1800" b="0" i="0" u="none" strike="noStrike" cap="none" normalizeH="0" dirty="0" smtClean="0">
                <a:ln>
                  <a:noFill/>
                </a:ln>
                <a:solidFill>
                  <a:schemeClr val="bg1">
                    <a:lumMod val="85000"/>
                  </a:schemeClr>
                </a:solidFill>
                <a:effectLst/>
                <a:latin typeface="Arial" charset="0"/>
                <a:ea typeface="ＭＳ Ｐゴシック" pitchFamily="1" charset="-128"/>
              </a:rPr>
              <a:t> 1</a:t>
            </a:r>
            <a:endParaRPr kumimoji="0" lang="en-GB" sz="1800" b="0" i="0" u="none" strike="noStrike" cap="none" normalizeH="0" baseline="0" dirty="0" smtClean="0">
              <a:ln>
                <a:noFill/>
              </a:ln>
              <a:solidFill>
                <a:schemeClr val="bg1">
                  <a:lumMod val="85000"/>
                </a:schemeClr>
              </a:solidFill>
              <a:effectLst/>
              <a:latin typeface="Arial" charset="0"/>
              <a:ea typeface="ＭＳ Ｐゴシック" pitchFamily="1" charset="-128"/>
            </a:endParaRPr>
          </a:p>
        </p:txBody>
      </p:sp>
      <p:sp>
        <p:nvSpPr>
          <p:cNvPr id="9" name="Rectangle 8"/>
          <p:cNvSpPr/>
          <p:nvPr/>
        </p:nvSpPr>
        <p:spPr bwMode="auto">
          <a:xfrm>
            <a:off x="2555776" y="2996952"/>
            <a:ext cx="1584176" cy="2664296"/>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bg1">
                    <a:lumMod val="85000"/>
                  </a:schemeClr>
                </a:solidFill>
                <a:effectLst/>
                <a:latin typeface="Arial" charset="0"/>
                <a:ea typeface="ＭＳ Ｐゴシック" pitchFamily="1" charset="-128"/>
              </a:rPr>
              <a:t>Workplace</a:t>
            </a:r>
            <a:r>
              <a:rPr kumimoji="0" lang="en-GB" sz="1800" b="0" i="0" u="none" strike="noStrike" cap="none" normalizeH="0" dirty="0" smtClean="0">
                <a:ln>
                  <a:noFill/>
                </a:ln>
                <a:solidFill>
                  <a:schemeClr val="bg1">
                    <a:lumMod val="85000"/>
                  </a:schemeClr>
                </a:solidFill>
                <a:effectLst/>
                <a:latin typeface="Arial" charset="0"/>
                <a:ea typeface="ＭＳ Ｐゴシック" pitchFamily="1" charset="-128"/>
              </a:rPr>
              <a:t> 2</a:t>
            </a:r>
            <a:endParaRPr kumimoji="0" lang="en-GB" sz="1800" b="0" i="0" u="none" strike="noStrike" cap="none" normalizeH="0" baseline="0" dirty="0" smtClean="0">
              <a:ln>
                <a:noFill/>
              </a:ln>
              <a:solidFill>
                <a:schemeClr val="bg1">
                  <a:lumMod val="85000"/>
                </a:schemeClr>
              </a:solidFill>
              <a:effectLst/>
              <a:latin typeface="Arial" charset="0"/>
              <a:ea typeface="ＭＳ Ｐゴシック" pitchFamily="1" charset="-128"/>
            </a:endParaRPr>
          </a:p>
        </p:txBody>
      </p:sp>
      <p:sp>
        <p:nvSpPr>
          <p:cNvPr id="10" name="Rectangle 9"/>
          <p:cNvSpPr/>
          <p:nvPr/>
        </p:nvSpPr>
        <p:spPr bwMode="auto">
          <a:xfrm>
            <a:off x="4932040" y="2996952"/>
            <a:ext cx="3456384" cy="2664296"/>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bg1">
                    <a:lumMod val="85000"/>
                  </a:schemeClr>
                </a:solidFill>
                <a:effectLst/>
                <a:latin typeface="Arial" charset="0"/>
                <a:ea typeface="ＭＳ Ｐゴシック" pitchFamily="1" charset="-128"/>
              </a:rPr>
              <a:t>Workplace</a:t>
            </a:r>
            <a:r>
              <a:rPr kumimoji="0" lang="en-GB" sz="1800" b="0" i="0" u="none" strike="noStrike" cap="none" normalizeH="0" dirty="0" smtClean="0">
                <a:ln>
                  <a:noFill/>
                </a:ln>
                <a:solidFill>
                  <a:schemeClr val="bg1">
                    <a:lumMod val="85000"/>
                  </a:schemeClr>
                </a:solidFill>
                <a:effectLst/>
                <a:latin typeface="Arial" charset="0"/>
                <a:ea typeface="ＭＳ Ｐゴシック" pitchFamily="1" charset="-128"/>
              </a:rPr>
              <a:t> 1</a:t>
            </a:r>
            <a:endParaRPr kumimoji="0" lang="en-GB" sz="1800" b="0" i="0" u="none" strike="noStrike" cap="none" normalizeH="0" baseline="0" dirty="0" smtClean="0">
              <a:ln>
                <a:noFill/>
              </a:ln>
              <a:solidFill>
                <a:schemeClr val="bg1">
                  <a:lumMod val="85000"/>
                </a:schemeClr>
              </a:solidFill>
              <a:effectLst/>
              <a:latin typeface="Arial" charset="0"/>
              <a:ea typeface="ＭＳ Ｐゴシック" pitchFamily="1" charset="-128"/>
            </a:endParaRPr>
          </a:p>
        </p:txBody>
      </p:sp>
      <p:sp>
        <p:nvSpPr>
          <p:cNvPr id="12" name="Rectangle 11"/>
          <p:cNvSpPr/>
          <p:nvPr/>
        </p:nvSpPr>
        <p:spPr bwMode="auto">
          <a:xfrm>
            <a:off x="899592" y="4005064"/>
            <a:ext cx="1296144" cy="504056"/>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bg1">
                    <a:lumMod val="85000"/>
                  </a:schemeClr>
                </a:solidFill>
                <a:effectLst/>
                <a:latin typeface="Arial" charset="0"/>
                <a:ea typeface="ＭＳ Ｐゴシック" pitchFamily="1" charset="-128"/>
              </a:rPr>
              <a:t>Employee 2</a:t>
            </a:r>
          </a:p>
        </p:txBody>
      </p:sp>
      <p:sp>
        <p:nvSpPr>
          <p:cNvPr id="14" name="Rectangle 13"/>
          <p:cNvSpPr/>
          <p:nvPr/>
        </p:nvSpPr>
        <p:spPr bwMode="auto">
          <a:xfrm>
            <a:off x="899592" y="5013176"/>
            <a:ext cx="1296144" cy="504056"/>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bg1">
                    <a:lumMod val="85000"/>
                  </a:schemeClr>
                </a:solidFill>
                <a:effectLst/>
                <a:latin typeface="Arial" charset="0"/>
                <a:ea typeface="ＭＳ Ｐゴシック" pitchFamily="1" charset="-128"/>
              </a:rPr>
              <a:t>Appliance 1</a:t>
            </a:r>
          </a:p>
        </p:txBody>
      </p:sp>
      <p:sp>
        <p:nvSpPr>
          <p:cNvPr id="15" name="Rectangle 14"/>
          <p:cNvSpPr/>
          <p:nvPr/>
        </p:nvSpPr>
        <p:spPr bwMode="auto">
          <a:xfrm>
            <a:off x="2699792" y="4005064"/>
            <a:ext cx="1296144" cy="504056"/>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bg1">
                    <a:lumMod val="85000"/>
                  </a:schemeClr>
                </a:solidFill>
                <a:effectLst/>
                <a:latin typeface="Arial" charset="0"/>
                <a:ea typeface="ＭＳ Ｐゴシック" pitchFamily="1" charset="-128"/>
              </a:rPr>
              <a:t>Appliance 2</a:t>
            </a:r>
          </a:p>
        </p:txBody>
      </p:sp>
      <p:sp>
        <p:nvSpPr>
          <p:cNvPr id="16" name="Rectangle 15"/>
          <p:cNvSpPr/>
          <p:nvPr/>
        </p:nvSpPr>
        <p:spPr bwMode="auto">
          <a:xfrm>
            <a:off x="5076056" y="3645024"/>
            <a:ext cx="3168352" cy="5040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Arial" charset="0"/>
                <a:ea typeface="ＭＳ Ｐゴシック" pitchFamily="1" charset="-128"/>
              </a:rPr>
              <a:t>Appliance 1</a:t>
            </a:r>
          </a:p>
        </p:txBody>
      </p:sp>
      <p:cxnSp>
        <p:nvCxnSpPr>
          <p:cNvPr id="18" name="Straight Arrow Connector 17"/>
          <p:cNvCxnSpPr>
            <a:stCxn id="10" idx="0"/>
          </p:cNvCxnSpPr>
          <p:nvPr/>
        </p:nvCxnSpPr>
        <p:spPr bwMode="auto">
          <a:xfrm rot="16200000" flipV="1">
            <a:off x="6264188" y="2600908"/>
            <a:ext cx="504056" cy="288032"/>
          </a:xfrm>
          <a:prstGeom prst="straightConnector1">
            <a:avLst/>
          </a:prstGeom>
          <a:solidFill>
            <a:schemeClr val="accent1"/>
          </a:solidFill>
          <a:ln w="9525" cap="flat" cmpd="sng" algn="ctr">
            <a:solidFill>
              <a:schemeClr val="bg1">
                <a:lumMod val="85000"/>
              </a:schemeClr>
            </a:solidFill>
            <a:prstDash val="solid"/>
            <a:round/>
            <a:headEnd type="none" w="med" len="med"/>
            <a:tailEnd type="arrow"/>
          </a:ln>
          <a:effectLst/>
        </p:spPr>
      </p:cxnSp>
      <p:cxnSp>
        <p:nvCxnSpPr>
          <p:cNvPr id="20" name="Straight Arrow Connector 19"/>
          <p:cNvCxnSpPr>
            <a:stCxn id="16" idx="0"/>
          </p:cNvCxnSpPr>
          <p:nvPr/>
        </p:nvCxnSpPr>
        <p:spPr bwMode="auto">
          <a:xfrm rot="16200000" flipV="1">
            <a:off x="6300192" y="3284984"/>
            <a:ext cx="432048" cy="288032"/>
          </a:xfrm>
          <a:prstGeom prst="straightConnector1">
            <a:avLst/>
          </a:prstGeom>
          <a:solidFill>
            <a:schemeClr val="accent1"/>
          </a:solidFill>
          <a:ln w="9525" cap="flat" cmpd="sng" algn="ctr">
            <a:solidFill>
              <a:schemeClr val="bg1">
                <a:lumMod val="85000"/>
              </a:schemeClr>
            </a:solidFill>
            <a:prstDash val="solid"/>
            <a:round/>
            <a:headEnd type="none" w="med" len="med"/>
            <a:tailEnd type="arrow"/>
          </a:ln>
          <a:effectLst/>
        </p:spPr>
      </p:cxnSp>
      <p:sp>
        <p:nvSpPr>
          <p:cNvPr id="21" name="TextBox 20"/>
          <p:cNvSpPr txBox="1"/>
          <p:nvPr/>
        </p:nvSpPr>
        <p:spPr>
          <a:xfrm>
            <a:off x="6516216" y="2564904"/>
            <a:ext cx="643125" cy="307777"/>
          </a:xfrm>
          <a:prstGeom prst="rect">
            <a:avLst/>
          </a:prstGeom>
          <a:solidFill>
            <a:schemeClr val="bg1">
              <a:lumMod val="95000"/>
            </a:schemeClr>
          </a:solidFill>
          <a:ln>
            <a:solidFill>
              <a:schemeClr val="bg1">
                <a:lumMod val="85000"/>
              </a:schemeClr>
            </a:solidFill>
          </a:ln>
        </p:spPr>
        <p:txBody>
          <a:bodyPr wrap="none" rtlCol="0">
            <a:spAutoFit/>
          </a:bodyPr>
          <a:lstStyle/>
          <a:p>
            <a:r>
              <a:rPr lang="en-GB" sz="1400" i="1" dirty="0" smtClean="0">
                <a:solidFill>
                  <a:schemeClr val="bg1">
                    <a:lumMod val="85000"/>
                  </a:schemeClr>
                </a:solidFill>
              </a:rPr>
              <a:t>Owns</a:t>
            </a:r>
            <a:endParaRPr lang="en-GB" sz="1400" i="1" dirty="0">
              <a:solidFill>
                <a:schemeClr val="bg1">
                  <a:lumMod val="85000"/>
                </a:schemeClr>
              </a:solidFill>
            </a:endParaRPr>
          </a:p>
        </p:txBody>
      </p:sp>
      <p:sp>
        <p:nvSpPr>
          <p:cNvPr id="22" name="TextBox 21"/>
          <p:cNvSpPr txBox="1"/>
          <p:nvPr/>
        </p:nvSpPr>
        <p:spPr>
          <a:xfrm>
            <a:off x="6516216" y="3212976"/>
            <a:ext cx="1140056" cy="307777"/>
          </a:xfrm>
          <a:prstGeom prst="rect">
            <a:avLst/>
          </a:prstGeom>
          <a:solidFill>
            <a:schemeClr val="bg1">
              <a:lumMod val="95000"/>
            </a:schemeClr>
          </a:solidFill>
          <a:ln>
            <a:solidFill>
              <a:schemeClr val="bg1">
                <a:lumMod val="85000"/>
              </a:schemeClr>
            </a:solidFill>
          </a:ln>
        </p:spPr>
        <p:txBody>
          <a:bodyPr wrap="none" rtlCol="0">
            <a:spAutoFit/>
          </a:bodyPr>
          <a:lstStyle/>
          <a:p>
            <a:r>
              <a:rPr lang="en-GB" sz="1400" i="1" dirty="0" smtClean="0">
                <a:solidFill>
                  <a:schemeClr val="bg1">
                    <a:lumMod val="85000"/>
                  </a:schemeClr>
                </a:solidFill>
              </a:rPr>
              <a:t>Is located in</a:t>
            </a:r>
            <a:endParaRPr lang="en-GB" sz="1400" i="1" dirty="0">
              <a:solidFill>
                <a:schemeClr val="bg1">
                  <a:lumMod val="85000"/>
                </a:schemeClr>
              </a:solidFill>
            </a:endParaRPr>
          </a:p>
        </p:txBody>
      </p:sp>
      <p:cxnSp>
        <p:nvCxnSpPr>
          <p:cNvPr id="24" name="Straight Arrow Connector 23"/>
          <p:cNvCxnSpPr>
            <a:stCxn id="8" idx="0"/>
          </p:cNvCxnSpPr>
          <p:nvPr/>
        </p:nvCxnSpPr>
        <p:spPr bwMode="auto">
          <a:xfrm rot="16200000" flipV="1">
            <a:off x="1259632" y="2708920"/>
            <a:ext cx="504056" cy="72008"/>
          </a:xfrm>
          <a:prstGeom prst="straightConnector1">
            <a:avLst/>
          </a:prstGeom>
          <a:solidFill>
            <a:schemeClr val="accent1"/>
          </a:solidFill>
          <a:ln w="9525" cap="flat" cmpd="sng" algn="ctr">
            <a:solidFill>
              <a:schemeClr val="bg1">
                <a:lumMod val="85000"/>
              </a:schemeClr>
            </a:solidFill>
            <a:prstDash val="solid"/>
            <a:round/>
            <a:headEnd type="none" w="med" len="med"/>
            <a:tailEnd type="arrow"/>
          </a:ln>
          <a:effectLst/>
        </p:spPr>
      </p:cxnSp>
      <p:cxnSp>
        <p:nvCxnSpPr>
          <p:cNvPr id="26" name="Straight Arrow Connector 25"/>
          <p:cNvCxnSpPr>
            <a:stCxn id="9" idx="0"/>
          </p:cNvCxnSpPr>
          <p:nvPr/>
        </p:nvCxnSpPr>
        <p:spPr bwMode="auto">
          <a:xfrm rot="16200000" flipV="1">
            <a:off x="2483768" y="2132856"/>
            <a:ext cx="504056" cy="1224136"/>
          </a:xfrm>
          <a:prstGeom prst="straightConnector1">
            <a:avLst/>
          </a:prstGeom>
          <a:solidFill>
            <a:schemeClr val="accent1"/>
          </a:solidFill>
          <a:ln w="9525" cap="flat" cmpd="sng" algn="ctr">
            <a:solidFill>
              <a:schemeClr val="bg1">
                <a:lumMod val="85000"/>
              </a:schemeClr>
            </a:solidFill>
            <a:prstDash val="solid"/>
            <a:round/>
            <a:headEnd type="none" w="med" len="med"/>
            <a:tailEnd type="arrow"/>
          </a:ln>
          <a:effectLst/>
        </p:spPr>
      </p:cxnSp>
      <p:cxnSp>
        <p:nvCxnSpPr>
          <p:cNvPr id="28" name="Straight Arrow Connector 27"/>
          <p:cNvCxnSpPr>
            <a:stCxn id="12" idx="0"/>
          </p:cNvCxnSpPr>
          <p:nvPr/>
        </p:nvCxnSpPr>
        <p:spPr bwMode="auto">
          <a:xfrm rot="5400000" flipH="1" flipV="1">
            <a:off x="1259632" y="3717032"/>
            <a:ext cx="576064" cy="1588"/>
          </a:xfrm>
          <a:prstGeom prst="straightConnector1">
            <a:avLst/>
          </a:prstGeom>
          <a:solidFill>
            <a:schemeClr val="accent1"/>
          </a:solidFill>
          <a:ln w="9525" cap="flat" cmpd="sng" algn="ctr">
            <a:solidFill>
              <a:schemeClr val="bg1">
                <a:lumMod val="85000"/>
              </a:schemeClr>
            </a:solidFill>
            <a:prstDash val="solid"/>
            <a:round/>
            <a:headEnd type="none" w="med" len="med"/>
            <a:tailEnd type="arrow"/>
          </a:ln>
          <a:effectLst/>
        </p:spPr>
      </p:cxnSp>
      <p:cxnSp>
        <p:nvCxnSpPr>
          <p:cNvPr id="30" name="Straight Arrow Connector 29"/>
          <p:cNvCxnSpPr>
            <a:stCxn id="15" idx="0"/>
          </p:cNvCxnSpPr>
          <p:nvPr/>
        </p:nvCxnSpPr>
        <p:spPr bwMode="auto">
          <a:xfrm rot="5400000" flipH="1" flipV="1">
            <a:off x="3059832" y="3717032"/>
            <a:ext cx="576064" cy="1588"/>
          </a:xfrm>
          <a:prstGeom prst="straightConnector1">
            <a:avLst/>
          </a:prstGeom>
          <a:solidFill>
            <a:schemeClr val="accent1"/>
          </a:solidFill>
          <a:ln w="9525" cap="flat" cmpd="sng" algn="ctr">
            <a:solidFill>
              <a:schemeClr val="bg1">
                <a:lumMod val="85000"/>
              </a:schemeClr>
            </a:solidFill>
            <a:prstDash val="solid"/>
            <a:round/>
            <a:headEnd type="none" w="med" len="med"/>
            <a:tailEnd type="arrow"/>
          </a:ln>
          <a:effectLst/>
        </p:spPr>
      </p:cxnSp>
      <p:cxnSp>
        <p:nvCxnSpPr>
          <p:cNvPr id="32" name="Straight Arrow Connector 31"/>
          <p:cNvCxnSpPr>
            <a:stCxn id="14" idx="0"/>
            <a:endCxn id="12" idx="2"/>
          </p:cNvCxnSpPr>
          <p:nvPr/>
        </p:nvCxnSpPr>
        <p:spPr bwMode="auto">
          <a:xfrm rot="5400000" flipH="1" flipV="1">
            <a:off x="1295636" y="4761148"/>
            <a:ext cx="504056" cy="1588"/>
          </a:xfrm>
          <a:prstGeom prst="straightConnector1">
            <a:avLst/>
          </a:prstGeom>
          <a:solidFill>
            <a:schemeClr val="accent1"/>
          </a:solidFill>
          <a:ln w="9525" cap="flat" cmpd="sng" algn="ctr">
            <a:solidFill>
              <a:schemeClr val="bg1">
                <a:lumMod val="85000"/>
              </a:schemeClr>
            </a:solidFill>
            <a:prstDash val="solid"/>
            <a:round/>
            <a:headEnd type="none" w="med" len="med"/>
            <a:tailEnd type="arrow"/>
          </a:ln>
          <a:effectLst/>
        </p:spPr>
      </p:cxnSp>
      <p:sp>
        <p:nvSpPr>
          <p:cNvPr id="34" name="TextBox 33"/>
          <p:cNvSpPr txBox="1"/>
          <p:nvPr/>
        </p:nvSpPr>
        <p:spPr>
          <a:xfrm>
            <a:off x="1475656" y="2564904"/>
            <a:ext cx="643125" cy="307777"/>
          </a:xfrm>
          <a:prstGeom prst="rect">
            <a:avLst/>
          </a:prstGeom>
          <a:solidFill>
            <a:schemeClr val="bg1">
              <a:lumMod val="95000"/>
            </a:schemeClr>
          </a:solidFill>
          <a:ln>
            <a:solidFill>
              <a:schemeClr val="bg1">
                <a:lumMod val="85000"/>
              </a:schemeClr>
            </a:solidFill>
          </a:ln>
        </p:spPr>
        <p:txBody>
          <a:bodyPr wrap="none" rtlCol="0">
            <a:spAutoFit/>
          </a:bodyPr>
          <a:lstStyle/>
          <a:p>
            <a:r>
              <a:rPr lang="en-GB" sz="1400" i="1" dirty="0" smtClean="0">
                <a:solidFill>
                  <a:schemeClr val="bg1">
                    <a:lumMod val="85000"/>
                  </a:schemeClr>
                </a:solidFill>
              </a:rPr>
              <a:t>Owns</a:t>
            </a:r>
            <a:endParaRPr lang="en-GB" sz="1400" i="1" dirty="0">
              <a:solidFill>
                <a:schemeClr val="bg1">
                  <a:lumMod val="85000"/>
                </a:schemeClr>
              </a:solidFill>
            </a:endParaRPr>
          </a:p>
        </p:txBody>
      </p:sp>
      <p:sp>
        <p:nvSpPr>
          <p:cNvPr id="35" name="TextBox 34"/>
          <p:cNvSpPr txBox="1"/>
          <p:nvPr/>
        </p:nvSpPr>
        <p:spPr>
          <a:xfrm>
            <a:off x="1547664" y="3501008"/>
            <a:ext cx="864096" cy="430887"/>
          </a:xfrm>
          <a:prstGeom prst="rect">
            <a:avLst/>
          </a:prstGeom>
          <a:solidFill>
            <a:schemeClr val="bg1">
              <a:lumMod val="95000"/>
            </a:schemeClr>
          </a:solidFill>
          <a:ln>
            <a:solidFill>
              <a:schemeClr val="bg1">
                <a:lumMod val="85000"/>
              </a:schemeClr>
            </a:solidFill>
          </a:ln>
        </p:spPr>
        <p:txBody>
          <a:bodyPr wrap="square" rtlCol="0">
            <a:spAutoFit/>
          </a:bodyPr>
          <a:lstStyle/>
          <a:p>
            <a:r>
              <a:rPr lang="en-GB" sz="1100" i="1" dirty="0" smtClean="0">
                <a:solidFill>
                  <a:schemeClr val="bg1">
                    <a:lumMod val="85000"/>
                  </a:schemeClr>
                </a:solidFill>
              </a:rPr>
              <a:t>Employed by</a:t>
            </a:r>
            <a:endParaRPr lang="en-GB" sz="1100" i="1" dirty="0">
              <a:solidFill>
                <a:schemeClr val="bg1">
                  <a:lumMod val="85000"/>
                </a:schemeClr>
              </a:solidFill>
            </a:endParaRPr>
          </a:p>
        </p:txBody>
      </p:sp>
      <p:sp>
        <p:nvSpPr>
          <p:cNvPr id="36" name="TextBox 35"/>
          <p:cNvSpPr txBox="1"/>
          <p:nvPr/>
        </p:nvSpPr>
        <p:spPr>
          <a:xfrm>
            <a:off x="3347864" y="3501008"/>
            <a:ext cx="864096" cy="430887"/>
          </a:xfrm>
          <a:prstGeom prst="rect">
            <a:avLst/>
          </a:prstGeom>
          <a:solidFill>
            <a:schemeClr val="bg1">
              <a:lumMod val="95000"/>
            </a:schemeClr>
          </a:solidFill>
          <a:ln>
            <a:solidFill>
              <a:schemeClr val="bg1">
                <a:lumMod val="85000"/>
              </a:schemeClr>
            </a:solidFill>
          </a:ln>
        </p:spPr>
        <p:txBody>
          <a:bodyPr wrap="square" rtlCol="0">
            <a:spAutoFit/>
          </a:bodyPr>
          <a:lstStyle/>
          <a:p>
            <a:r>
              <a:rPr lang="en-GB" sz="1100" i="1" dirty="0" smtClean="0">
                <a:solidFill>
                  <a:schemeClr val="bg1">
                    <a:lumMod val="85000"/>
                  </a:schemeClr>
                </a:solidFill>
              </a:rPr>
              <a:t>Employed by</a:t>
            </a:r>
            <a:endParaRPr lang="en-GB" sz="1100" i="1" dirty="0">
              <a:solidFill>
                <a:schemeClr val="bg1">
                  <a:lumMod val="85000"/>
                </a:schemeClr>
              </a:solidFill>
            </a:endParaRPr>
          </a:p>
        </p:txBody>
      </p:sp>
      <p:sp>
        <p:nvSpPr>
          <p:cNvPr id="37" name="TextBox 36"/>
          <p:cNvSpPr txBox="1"/>
          <p:nvPr/>
        </p:nvSpPr>
        <p:spPr>
          <a:xfrm>
            <a:off x="2771800" y="2492896"/>
            <a:ext cx="643125" cy="307777"/>
          </a:xfrm>
          <a:prstGeom prst="rect">
            <a:avLst/>
          </a:prstGeom>
          <a:solidFill>
            <a:schemeClr val="bg1">
              <a:lumMod val="95000"/>
            </a:schemeClr>
          </a:solidFill>
          <a:ln>
            <a:solidFill>
              <a:schemeClr val="bg1">
                <a:lumMod val="85000"/>
              </a:schemeClr>
            </a:solidFill>
          </a:ln>
        </p:spPr>
        <p:txBody>
          <a:bodyPr wrap="none" rtlCol="0">
            <a:spAutoFit/>
          </a:bodyPr>
          <a:lstStyle/>
          <a:p>
            <a:r>
              <a:rPr lang="en-GB" sz="1400" i="1" dirty="0" smtClean="0">
                <a:solidFill>
                  <a:schemeClr val="bg1">
                    <a:lumMod val="85000"/>
                  </a:schemeClr>
                </a:solidFill>
              </a:rPr>
              <a:t>Owns</a:t>
            </a:r>
            <a:endParaRPr lang="en-GB" sz="1400" i="1" dirty="0">
              <a:solidFill>
                <a:schemeClr val="bg1">
                  <a:lumMod val="85000"/>
                </a:schemeClr>
              </a:solidFill>
            </a:endParaRPr>
          </a:p>
        </p:txBody>
      </p:sp>
      <p:sp>
        <p:nvSpPr>
          <p:cNvPr id="38" name="TextBox 37"/>
          <p:cNvSpPr txBox="1"/>
          <p:nvPr/>
        </p:nvSpPr>
        <p:spPr>
          <a:xfrm>
            <a:off x="1547664" y="4581128"/>
            <a:ext cx="864096" cy="430887"/>
          </a:xfrm>
          <a:prstGeom prst="rect">
            <a:avLst/>
          </a:prstGeom>
          <a:solidFill>
            <a:schemeClr val="bg1">
              <a:lumMod val="95000"/>
            </a:schemeClr>
          </a:solidFill>
          <a:ln>
            <a:solidFill>
              <a:schemeClr val="bg1">
                <a:lumMod val="85000"/>
              </a:schemeClr>
            </a:solidFill>
          </a:ln>
        </p:spPr>
        <p:txBody>
          <a:bodyPr wrap="square" rtlCol="0">
            <a:spAutoFit/>
          </a:bodyPr>
          <a:lstStyle/>
          <a:p>
            <a:r>
              <a:rPr lang="en-GB" sz="1100" i="1" dirty="0" smtClean="0">
                <a:solidFill>
                  <a:schemeClr val="bg1">
                    <a:lumMod val="85000"/>
                  </a:schemeClr>
                </a:solidFill>
              </a:rPr>
              <a:t>Operated by</a:t>
            </a:r>
            <a:endParaRPr lang="en-GB" sz="1100" i="1" dirty="0">
              <a:solidFill>
                <a:schemeClr val="bg1">
                  <a:lumMod val="85000"/>
                </a:schemeClr>
              </a:solidFill>
            </a:endParaRPr>
          </a:p>
        </p:txBody>
      </p:sp>
      <p:sp>
        <p:nvSpPr>
          <p:cNvPr id="29" name="Rectangle 28"/>
          <p:cNvSpPr/>
          <p:nvPr/>
        </p:nvSpPr>
        <p:spPr bwMode="auto">
          <a:xfrm>
            <a:off x="6300192" y="3717032"/>
            <a:ext cx="864096" cy="360040"/>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bg1"/>
                </a:solidFill>
                <a:effectLst/>
                <a:latin typeface="Arial" charset="0"/>
                <a:ea typeface="ＭＳ Ｐゴシック" pitchFamily="1" charset="-128"/>
              </a:rPr>
              <a:t>Settings</a:t>
            </a:r>
          </a:p>
        </p:txBody>
      </p:sp>
      <p:sp>
        <p:nvSpPr>
          <p:cNvPr id="31" name="Rectangle 30"/>
          <p:cNvSpPr/>
          <p:nvPr/>
        </p:nvSpPr>
        <p:spPr bwMode="auto">
          <a:xfrm>
            <a:off x="7308304" y="3717032"/>
            <a:ext cx="864096" cy="3600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900" b="0" i="0" u="none" strike="noStrike" cap="none" normalizeH="0" baseline="0" dirty="0" smtClean="0">
                <a:ln>
                  <a:noFill/>
                </a:ln>
                <a:solidFill>
                  <a:schemeClr val="tx1"/>
                </a:solidFill>
                <a:effectLst/>
                <a:latin typeface="Arial" charset="0"/>
                <a:ea typeface="ＭＳ Ｐゴシック" pitchFamily="1" charset="-128"/>
              </a:rPr>
              <a:t>Emission data</a:t>
            </a:r>
          </a:p>
        </p:txBody>
      </p:sp>
      <p:sp>
        <p:nvSpPr>
          <p:cNvPr id="33" name="TextBox 32"/>
          <p:cNvSpPr txBox="1"/>
          <p:nvPr/>
        </p:nvSpPr>
        <p:spPr>
          <a:xfrm>
            <a:off x="251520" y="3573016"/>
            <a:ext cx="4680520" cy="1938992"/>
          </a:xfrm>
          <a:prstGeom prst="rect">
            <a:avLst/>
          </a:prstGeom>
          <a:noFill/>
        </p:spPr>
        <p:txBody>
          <a:bodyPr wrap="square" rtlCol="0">
            <a:spAutoFit/>
          </a:bodyPr>
          <a:lstStyle/>
          <a:p>
            <a:r>
              <a:rPr lang="en-GB" i="1" dirty="0" smtClean="0"/>
              <a:t>Entries in the data store for appliances will contain settings for operation (e.g. time to switch on/off) as well as emissions data; UI3 will modify the settings</a:t>
            </a:r>
            <a:endParaRPr lang="en-GB" b="1" i="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Architecture - control</a:t>
            </a:r>
            <a:endParaRPr lang="en-GB" dirty="0"/>
          </a:p>
        </p:txBody>
      </p:sp>
      <p:pic>
        <p:nvPicPr>
          <p:cNvPr id="44050" name="Picture 18" descr="building_typologies_GrindonLane.png"/>
          <p:cNvPicPr>
            <a:picLocks noChangeAspect="1" noChangeArrowheads="1"/>
          </p:cNvPicPr>
          <p:nvPr/>
        </p:nvPicPr>
        <p:blipFill>
          <a:blip r:embed="rId2" cstate="print"/>
          <a:srcRect/>
          <a:stretch>
            <a:fillRect/>
          </a:stretch>
        </p:blipFill>
        <p:spPr bwMode="auto">
          <a:xfrm>
            <a:off x="3893911" y="2263528"/>
            <a:ext cx="1405386" cy="1251060"/>
          </a:xfrm>
          <a:prstGeom prst="rect">
            <a:avLst/>
          </a:prstGeom>
          <a:noFill/>
        </p:spPr>
      </p:pic>
      <p:pic>
        <p:nvPicPr>
          <p:cNvPr id="44052" name="Picture 20" descr="building_typologies_BunnyHill.png"/>
          <p:cNvPicPr>
            <a:picLocks noChangeAspect="1" noChangeArrowheads="1"/>
          </p:cNvPicPr>
          <p:nvPr/>
        </p:nvPicPr>
        <p:blipFill>
          <a:blip r:embed="rId3" cstate="print">
            <a:grayscl/>
            <a:lum bright="75000" contrast="-40000"/>
          </a:blip>
          <a:srcRect/>
          <a:stretch>
            <a:fillRect/>
          </a:stretch>
        </p:blipFill>
        <p:spPr bwMode="auto">
          <a:xfrm>
            <a:off x="3366891" y="3202159"/>
            <a:ext cx="1360302" cy="879966"/>
          </a:xfrm>
          <a:prstGeom prst="rect">
            <a:avLst/>
          </a:prstGeom>
          <a:noFill/>
        </p:spPr>
      </p:pic>
      <p:pic>
        <p:nvPicPr>
          <p:cNvPr id="44054" name="Picture 22" descr="building_typologies_HeartofHounslow.png"/>
          <p:cNvPicPr>
            <a:picLocks noChangeAspect="1" noChangeArrowheads="1"/>
          </p:cNvPicPr>
          <p:nvPr/>
        </p:nvPicPr>
        <p:blipFill>
          <a:blip r:embed="rId4" cstate="print">
            <a:grayscl/>
            <a:lum bright="75000" contrast="-40000"/>
          </a:blip>
          <a:srcRect/>
          <a:stretch>
            <a:fillRect/>
          </a:stretch>
        </p:blipFill>
        <p:spPr bwMode="auto">
          <a:xfrm>
            <a:off x="4830835" y="3378152"/>
            <a:ext cx="1324521" cy="1114624"/>
          </a:xfrm>
          <a:prstGeom prst="rect">
            <a:avLst/>
          </a:prstGeom>
          <a:noFill/>
        </p:spPr>
      </p:pic>
      <p:pic>
        <p:nvPicPr>
          <p:cNvPr id="21" name="Picture 20" descr="building_typologies_BunnyHill.png"/>
          <p:cNvPicPr>
            <a:picLocks noChangeAspect="1" noChangeArrowheads="1"/>
          </p:cNvPicPr>
          <p:nvPr/>
        </p:nvPicPr>
        <p:blipFill>
          <a:blip r:embed="rId3" cstate="print">
            <a:grayscl/>
            <a:lum bright="75000" contrast="-40000"/>
          </a:blip>
          <a:srcRect/>
          <a:stretch>
            <a:fillRect/>
          </a:stretch>
        </p:blipFill>
        <p:spPr bwMode="auto">
          <a:xfrm>
            <a:off x="5065066" y="2204864"/>
            <a:ext cx="1360302" cy="879966"/>
          </a:xfrm>
          <a:prstGeom prst="rect">
            <a:avLst/>
          </a:prstGeom>
          <a:noFill/>
        </p:spPr>
      </p:pic>
      <p:pic>
        <p:nvPicPr>
          <p:cNvPr id="22" name="Picture 18" descr="building_typologies_GrindonLane.png"/>
          <p:cNvPicPr>
            <a:picLocks noChangeAspect="1" noChangeArrowheads="1"/>
          </p:cNvPicPr>
          <p:nvPr/>
        </p:nvPicPr>
        <p:blipFill>
          <a:blip r:embed="rId2" cstate="print">
            <a:grayscl/>
            <a:lum bright="75000" contrast="-40000"/>
          </a:blip>
          <a:srcRect/>
          <a:stretch>
            <a:fillRect/>
          </a:stretch>
        </p:blipFill>
        <p:spPr bwMode="auto">
          <a:xfrm>
            <a:off x="4011027" y="3906132"/>
            <a:ext cx="1405386" cy="1251060"/>
          </a:xfrm>
          <a:prstGeom prst="rect">
            <a:avLst/>
          </a:prstGeom>
          <a:noFill/>
        </p:spPr>
      </p:pic>
      <p:pic>
        <p:nvPicPr>
          <p:cNvPr id="23" name="Picture 22" descr="building_typologies_HeartofHounslow.png"/>
          <p:cNvPicPr>
            <a:picLocks noChangeAspect="1" noChangeArrowheads="1"/>
          </p:cNvPicPr>
          <p:nvPr/>
        </p:nvPicPr>
        <p:blipFill>
          <a:blip r:embed="rId4" cstate="print">
            <a:grayscl/>
            <a:lum bright="75000" contrast="-40000"/>
          </a:blip>
          <a:srcRect/>
          <a:stretch>
            <a:fillRect/>
          </a:stretch>
        </p:blipFill>
        <p:spPr bwMode="auto">
          <a:xfrm>
            <a:off x="5767759" y="3084830"/>
            <a:ext cx="1324521" cy="1114624"/>
          </a:xfrm>
          <a:prstGeom prst="rect">
            <a:avLst/>
          </a:prstGeom>
          <a:noFill/>
        </p:spPr>
      </p:pic>
      <p:pic>
        <p:nvPicPr>
          <p:cNvPr id="24" name="Picture 22" descr="building_typologies_HeartofHounslow.png"/>
          <p:cNvPicPr>
            <a:picLocks noChangeAspect="1" noChangeArrowheads="1"/>
          </p:cNvPicPr>
          <p:nvPr/>
        </p:nvPicPr>
        <p:blipFill>
          <a:blip r:embed="rId4" cstate="print">
            <a:grayscl/>
            <a:lum bright="75000" contrast="-40000"/>
          </a:blip>
          <a:srcRect/>
          <a:stretch>
            <a:fillRect/>
          </a:stretch>
        </p:blipFill>
        <p:spPr bwMode="auto">
          <a:xfrm>
            <a:off x="2429967" y="2263528"/>
            <a:ext cx="1324521" cy="1114624"/>
          </a:xfrm>
          <a:prstGeom prst="rect">
            <a:avLst/>
          </a:prstGeom>
          <a:noFill/>
        </p:spPr>
      </p:pic>
      <p:pic>
        <p:nvPicPr>
          <p:cNvPr id="25" name="Picture 18" descr="building_typologies_GrindonLane.png"/>
          <p:cNvPicPr>
            <a:picLocks noChangeAspect="1" noChangeArrowheads="1"/>
          </p:cNvPicPr>
          <p:nvPr/>
        </p:nvPicPr>
        <p:blipFill>
          <a:blip r:embed="rId2" cstate="print">
            <a:grayscl/>
            <a:lum bright="75000" contrast="-40000"/>
          </a:blip>
          <a:srcRect/>
          <a:stretch>
            <a:fillRect/>
          </a:stretch>
        </p:blipFill>
        <p:spPr bwMode="auto">
          <a:xfrm>
            <a:off x="2195736" y="3260823"/>
            <a:ext cx="1405386" cy="1251060"/>
          </a:xfrm>
          <a:prstGeom prst="rect">
            <a:avLst/>
          </a:prstGeom>
          <a:noFill/>
        </p:spPr>
      </p:pic>
      <p:pic>
        <p:nvPicPr>
          <p:cNvPr id="11" name="Picture 2" descr="Red 3d Cube Clip Art"/>
          <p:cNvPicPr>
            <a:picLocks noChangeAspect="1" noChangeArrowheads="1"/>
          </p:cNvPicPr>
          <p:nvPr/>
        </p:nvPicPr>
        <p:blipFill>
          <a:blip r:embed="rId5" cstate="print">
            <a:duotone>
              <a:prstClr val="black"/>
              <a:srgbClr val="00B050">
                <a:tint val="45000"/>
                <a:satMod val="400000"/>
              </a:srgbClr>
            </a:duotone>
            <a:lum/>
          </a:blip>
          <a:srcRect/>
          <a:stretch>
            <a:fillRect/>
          </a:stretch>
        </p:blipFill>
        <p:spPr bwMode="auto">
          <a:xfrm>
            <a:off x="4283968" y="2420888"/>
            <a:ext cx="254315" cy="288032"/>
          </a:xfrm>
          <a:prstGeom prst="rect">
            <a:avLst/>
          </a:prstGeom>
          <a:noFill/>
        </p:spPr>
      </p:pic>
      <p:sp>
        <p:nvSpPr>
          <p:cNvPr id="12" name="Cloud 11"/>
          <p:cNvSpPr/>
          <p:nvPr/>
        </p:nvSpPr>
        <p:spPr bwMode="auto">
          <a:xfrm>
            <a:off x="467544" y="1340768"/>
            <a:ext cx="2952328" cy="1944216"/>
          </a:xfrm>
          <a:prstGeom prst="cloud">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4" name="Straight Arrow Connector 13"/>
          <p:cNvCxnSpPr>
            <a:stCxn id="11" idx="1"/>
            <a:endCxn id="28" idx="3"/>
          </p:cNvCxnSpPr>
          <p:nvPr/>
        </p:nvCxnSpPr>
        <p:spPr bwMode="auto">
          <a:xfrm rot="10800000">
            <a:off x="2771802" y="1900864"/>
            <a:ext cx="1512167" cy="664041"/>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19" name="TextBox 18"/>
          <p:cNvSpPr txBox="1"/>
          <p:nvPr/>
        </p:nvSpPr>
        <p:spPr>
          <a:xfrm>
            <a:off x="5436096" y="4797152"/>
            <a:ext cx="3528392" cy="646331"/>
          </a:xfrm>
          <a:prstGeom prst="rect">
            <a:avLst/>
          </a:prstGeom>
          <a:noFill/>
        </p:spPr>
        <p:txBody>
          <a:bodyPr wrap="square" rtlCol="0">
            <a:spAutoFit/>
          </a:bodyPr>
          <a:lstStyle/>
          <a:p>
            <a:r>
              <a:rPr lang="en-GB" sz="1800" i="1" dirty="0" smtClean="0"/>
              <a:t>The M2M module requests changes to appliance settings</a:t>
            </a:r>
            <a:endParaRPr lang="en-GB" sz="1800" i="1" dirty="0"/>
          </a:p>
        </p:txBody>
      </p:sp>
      <p:sp>
        <p:nvSpPr>
          <p:cNvPr id="28" name="TextBox 27"/>
          <p:cNvSpPr txBox="1"/>
          <p:nvPr/>
        </p:nvSpPr>
        <p:spPr>
          <a:xfrm>
            <a:off x="1187625" y="1700808"/>
            <a:ext cx="1584176" cy="400110"/>
          </a:xfrm>
          <a:prstGeom prst="rect">
            <a:avLst/>
          </a:prstGeom>
          <a:solidFill>
            <a:schemeClr val="bg1"/>
          </a:solidFill>
          <a:ln>
            <a:solidFill>
              <a:schemeClr val="tx1"/>
            </a:solidFill>
          </a:ln>
        </p:spPr>
        <p:txBody>
          <a:bodyPr wrap="square" rtlCol="0">
            <a:spAutoFit/>
          </a:bodyPr>
          <a:lstStyle/>
          <a:p>
            <a:pPr algn="ctr"/>
            <a:r>
              <a:rPr lang="en-GB" sz="2000" dirty="0" smtClean="0"/>
              <a:t>Data store</a:t>
            </a:r>
            <a:endParaRPr lang="en-GB"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50" name="Picture 18" descr="building_typologies_GrindonLane.png"/>
          <p:cNvPicPr>
            <a:picLocks noChangeAspect="1" noChangeArrowheads="1"/>
          </p:cNvPicPr>
          <p:nvPr/>
        </p:nvPicPr>
        <p:blipFill>
          <a:blip r:embed="rId2" cstate="print">
            <a:grayscl/>
            <a:lum bright="91000"/>
          </a:blip>
          <a:srcRect/>
          <a:stretch>
            <a:fillRect/>
          </a:stretch>
        </p:blipFill>
        <p:spPr bwMode="auto">
          <a:xfrm>
            <a:off x="755576" y="620688"/>
            <a:ext cx="7325954" cy="6521488"/>
          </a:xfrm>
          <a:prstGeom prst="rect">
            <a:avLst/>
          </a:prstGeom>
          <a:noFill/>
        </p:spPr>
      </p:pic>
      <p:sp>
        <p:nvSpPr>
          <p:cNvPr id="4" name="Title 3"/>
          <p:cNvSpPr>
            <a:spLocks noGrp="1"/>
          </p:cNvSpPr>
          <p:nvPr>
            <p:ph type="title"/>
          </p:nvPr>
        </p:nvSpPr>
        <p:spPr/>
        <p:txBody>
          <a:bodyPr/>
          <a:lstStyle/>
          <a:p>
            <a:r>
              <a:rPr lang="en-GB" dirty="0" smtClean="0"/>
              <a:t>Architecture - control</a:t>
            </a:r>
            <a:endParaRPr lang="en-GB" dirty="0"/>
          </a:p>
        </p:txBody>
      </p:sp>
      <p:pic>
        <p:nvPicPr>
          <p:cNvPr id="12" name="Picture 10" descr="http://www.homeenergysaving.co.uk/images/plugin-electricity-consumption-monitor-100x171.jpg"/>
          <p:cNvPicPr>
            <a:picLocks noChangeAspect="1" noChangeArrowheads="1"/>
          </p:cNvPicPr>
          <p:nvPr/>
        </p:nvPicPr>
        <p:blipFill>
          <a:blip r:embed="rId3" cstate="print">
            <a:clrChange>
              <a:clrFrom>
                <a:srgbClr val="FFFEFF"/>
              </a:clrFrom>
              <a:clrTo>
                <a:srgbClr val="FFFEFF">
                  <a:alpha val="0"/>
                </a:srgbClr>
              </a:clrTo>
            </a:clrChange>
          </a:blip>
          <a:srcRect/>
          <a:stretch>
            <a:fillRect/>
          </a:stretch>
        </p:blipFill>
        <p:spPr bwMode="auto">
          <a:xfrm>
            <a:off x="1043608" y="3717032"/>
            <a:ext cx="657731" cy="1124720"/>
          </a:xfrm>
          <a:prstGeom prst="rect">
            <a:avLst/>
          </a:prstGeom>
          <a:noFill/>
        </p:spPr>
      </p:pic>
      <p:pic>
        <p:nvPicPr>
          <p:cNvPr id="8" name="Picture 2" descr="http://www.sssplc.com/store/images/uploads/xbp24-bwit-004.jpg"/>
          <p:cNvPicPr>
            <a:picLocks noChangeAspect="1" noChangeArrowheads="1"/>
          </p:cNvPicPr>
          <p:nvPr/>
        </p:nvPicPr>
        <p:blipFill>
          <a:blip r:embed="rId4" cstate="print">
            <a:clrChange>
              <a:clrFrom>
                <a:srgbClr val="FDFDFD"/>
              </a:clrFrom>
              <a:clrTo>
                <a:srgbClr val="FDFDFD">
                  <a:alpha val="0"/>
                </a:srgbClr>
              </a:clrTo>
            </a:clrChange>
          </a:blip>
          <a:srcRect/>
          <a:stretch>
            <a:fillRect/>
          </a:stretch>
        </p:blipFill>
        <p:spPr bwMode="auto">
          <a:xfrm>
            <a:off x="1187624" y="2636912"/>
            <a:ext cx="672586" cy="793652"/>
          </a:xfrm>
          <a:prstGeom prst="rect">
            <a:avLst/>
          </a:prstGeom>
          <a:noFill/>
        </p:spPr>
      </p:pic>
      <p:cxnSp>
        <p:nvCxnSpPr>
          <p:cNvPr id="17" name="Straight Arrow Connector 16"/>
          <p:cNvCxnSpPr>
            <a:stCxn id="12" idx="0"/>
            <a:endCxn id="8" idx="2"/>
          </p:cNvCxnSpPr>
          <p:nvPr/>
        </p:nvCxnSpPr>
        <p:spPr bwMode="auto">
          <a:xfrm rot="5400000" flipH="1" flipV="1">
            <a:off x="1304961" y="3498077"/>
            <a:ext cx="286468" cy="151443"/>
          </a:xfrm>
          <a:prstGeom prst="straightConnector1">
            <a:avLst/>
          </a:prstGeom>
          <a:solidFill>
            <a:schemeClr val="accent1"/>
          </a:solidFill>
          <a:ln w="9525" cap="flat" cmpd="sng" algn="ctr">
            <a:solidFill>
              <a:schemeClr val="tx1"/>
            </a:solidFill>
            <a:prstDash val="solid"/>
            <a:round/>
            <a:headEnd type="arrow" w="med" len="med"/>
            <a:tailEnd type="none"/>
          </a:ln>
          <a:effectLst/>
        </p:spPr>
      </p:cxnSp>
      <p:pic>
        <p:nvPicPr>
          <p:cNvPr id="14" name="Picture 192" descr="2221-213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131840" y="2204864"/>
            <a:ext cx="613737" cy="574595"/>
          </a:xfrm>
          <a:prstGeom prst="rect">
            <a:avLst/>
          </a:prstGeom>
          <a:noFill/>
          <a:ln w="9525">
            <a:noFill/>
            <a:miter lim="800000"/>
            <a:headEnd/>
            <a:tailEnd/>
          </a:ln>
        </p:spPr>
      </p:pic>
      <p:cxnSp>
        <p:nvCxnSpPr>
          <p:cNvPr id="15" name="Straight Arrow Connector 14"/>
          <p:cNvCxnSpPr>
            <a:stCxn id="8" idx="3"/>
          </p:cNvCxnSpPr>
          <p:nvPr/>
        </p:nvCxnSpPr>
        <p:spPr bwMode="auto">
          <a:xfrm flipV="1">
            <a:off x="1860210" y="2708920"/>
            <a:ext cx="1199622" cy="324818"/>
          </a:xfrm>
          <a:prstGeom prst="straightConnector1">
            <a:avLst/>
          </a:prstGeom>
          <a:solidFill>
            <a:schemeClr val="accent1"/>
          </a:solidFill>
          <a:ln w="9525" cap="flat" cmpd="sng" algn="ctr">
            <a:solidFill>
              <a:schemeClr val="tx1"/>
            </a:solidFill>
            <a:prstDash val="solid"/>
            <a:round/>
            <a:headEnd type="arrow" w="med" len="med"/>
            <a:tailEnd type="none"/>
          </a:ln>
          <a:effectLst/>
        </p:spPr>
      </p:cxnSp>
      <p:sp>
        <p:nvSpPr>
          <p:cNvPr id="21" name="TextBox 20"/>
          <p:cNvSpPr txBox="1"/>
          <p:nvPr/>
        </p:nvSpPr>
        <p:spPr>
          <a:xfrm>
            <a:off x="5436096" y="3356992"/>
            <a:ext cx="3528392" cy="2585323"/>
          </a:xfrm>
          <a:prstGeom prst="rect">
            <a:avLst/>
          </a:prstGeom>
          <a:noFill/>
        </p:spPr>
        <p:txBody>
          <a:bodyPr wrap="square" rtlCol="0">
            <a:spAutoFit/>
          </a:bodyPr>
          <a:lstStyle/>
          <a:p>
            <a:r>
              <a:rPr lang="en-GB" sz="1800" i="1" dirty="0" smtClean="0"/>
              <a:t>The M2M module passes settings changes back to the appropriate appliance </a:t>
            </a:r>
          </a:p>
          <a:p>
            <a:r>
              <a:rPr lang="en-GB" sz="1800" b="1" i="1" dirty="0" smtClean="0"/>
              <a:t>Are there any M2M sensors that can </a:t>
            </a:r>
            <a:r>
              <a:rPr lang="en-GB" sz="1800" b="1" i="1" u="sng" dirty="0" smtClean="0"/>
              <a:t>control </a:t>
            </a:r>
            <a:r>
              <a:rPr lang="en-GB" sz="1800" b="1" i="1" dirty="0" smtClean="0"/>
              <a:t>appliances as well as monitor them?</a:t>
            </a:r>
            <a:r>
              <a:rPr lang="en-GB" sz="1800" b="1" i="1" dirty="0"/>
              <a:t> </a:t>
            </a:r>
            <a:r>
              <a:rPr lang="en-GB" sz="1800" b="1" i="1" dirty="0" smtClean="0"/>
              <a:t>Can M2M modules </a:t>
            </a:r>
            <a:r>
              <a:rPr lang="en-GB" sz="1800" b="1" i="1" u="sng" dirty="0" smtClean="0"/>
              <a:t>send data back</a:t>
            </a:r>
            <a:r>
              <a:rPr lang="en-GB" sz="1800" b="1" i="1" dirty="0" smtClean="0"/>
              <a:t> to M2M sensors as well as receiving data?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smtClean="0"/>
              <a:t>Field trial plan</a:t>
            </a:r>
            <a:endParaRPr lang="en-GB" b="1" dirty="0"/>
          </a:p>
        </p:txBody>
      </p:sp>
      <p:sp>
        <p:nvSpPr>
          <p:cNvPr id="5" name="Subtitle 4"/>
          <p:cNvSpPr>
            <a:spLocks noGrp="1"/>
          </p:cNvSpPr>
          <p:nvPr>
            <p:ph type="subTitle" idx="1"/>
          </p:nvPr>
        </p:nvSpPr>
        <p:spPr/>
        <p:txBody>
          <a:bodyPr/>
          <a:lstStyle/>
          <a:p>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Phase 1 – Testing monitoring architecture</a:t>
            </a:r>
          </a:p>
          <a:p>
            <a:pPr lvl="1"/>
            <a:r>
              <a:rPr lang="en-GB" dirty="0" smtClean="0"/>
              <a:t>Consultation with University of Nottingham ETC (</a:t>
            </a:r>
            <a:r>
              <a:rPr lang="en-GB" dirty="0" smtClean="0">
                <a:hlinkClick r:id="rId2"/>
              </a:rPr>
              <a:t>http://www.nottingham.ac.uk/etc/</a:t>
            </a:r>
            <a:r>
              <a:rPr lang="en-GB" dirty="0" smtClean="0"/>
              <a:t>) and Estates (</a:t>
            </a:r>
            <a:r>
              <a:rPr lang="en-GB" dirty="0" smtClean="0">
                <a:hlinkClick r:id="rId3"/>
              </a:rPr>
              <a:t>http://www.nottingham.ac.uk/estate/</a:t>
            </a:r>
            <a:r>
              <a:rPr lang="en-GB" dirty="0" smtClean="0"/>
              <a:t>) regarding current monitoring capabilities of University of Nottingham and local workplaces</a:t>
            </a:r>
          </a:p>
          <a:p>
            <a:pPr lvl="1"/>
            <a:r>
              <a:rPr lang="en-GB" dirty="0" smtClean="0"/>
              <a:t>Acquiring suitable sensors and sensor hub (e.g. M2M module) – check compatibility/portability with China</a:t>
            </a:r>
          </a:p>
          <a:p>
            <a:pPr lvl="1"/>
            <a:r>
              <a:rPr lang="en-GB" dirty="0" smtClean="0"/>
              <a:t>Deploying and testing sensor infrastructure in test site (Horizon Research)</a:t>
            </a:r>
          </a:p>
        </p:txBody>
      </p:sp>
      <p:sp>
        <p:nvSpPr>
          <p:cNvPr id="3" name="Title 2"/>
          <p:cNvSpPr>
            <a:spLocks noGrp="1"/>
          </p:cNvSpPr>
          <p:nvPr>
            <p:ph type="title"/>
          </p:nvPr>
        </p:nvSpPr>
        <p:spPr/>
        <p:txBody>
          <a:bodyPr/>
          <a:lstStyle/>
          <a:p>
            <a:r>
              <a:rPr lang="en-GB" dirty="0" smtClean="0"/>
              <a:t>Work plan</a:t>
            </a:r>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Phase 2 – Testing data store for monitoring</a:t>
            </a:r>
          </a:p>
          <a:p>
            <a:pPr lvl="1"/>
            <a:r>
              <a:rPr lang="en-GB" dirty="0" smtClean="0"/>
              <a:t>Developing schema for data store</a:t>
            </a:r>
          </a:p>
          <a:p>
            <a:pPr lvl="1"/>
            <a:r>
              <a:rPr lang="en-GB" dirty="0" smtClean="0"/>
              <a:t>Deploying data store on suitable web platform</a:t>
            </a:r>
          </a:p>
          <a:p>
            <a:pPr lvl="1"/>
            <a:r>
              <a:rPr lang="en-GB" dirty="0" smtClean="0"/>
              <a:t>Linking sensor infrastructure to data store and testing scalability of data store for long-term monitoring</a:t>
            </a:r>
          </a:p>
        </p:txBody>
      </p:sp>
      <p:sp>
        <p:nvSpPr>
          <p:cNvPr id="3" name="Title 2"/>
          <p:cNvSpPr>
            <a:spLocks noGrp="1"/>
          </p:cNvSpPr>
          <p:nvPr>
            <p:ph type="title"/>
          </p:nvPr>
        </p:nvSpPr>
        <p:spPr/>
        <p:txBody>
          <a:bodyPr/>
          <a:lstStyle/>
          <a:p>
            <a:r>
              <a:rPr lang="en-GB" dirty="0" smtClean="0"/>
              <a:t>Work plan</a:t>
            </a:r>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Phase 3 – Prototype user interfaces</a:t>
            </a:r>
          </a:p>
          <a:p>
            <a:pPr lvl="1"/>
            <a:r>
              <a:rPr lang="en-GB" dirty="0" smtClean="0"/>
              <a:t>Develop working prototypes of UI1, UI2 and UI3 (without control functionality)</a:t>
            </a:r>
          </a:p>
          <a:p>
            <a:pPr lvl="1"/>
            <a:r>
              <a:rPr lang="en-GB" dirty="0" smtClean="0"/>
              <a:t>Rapid iteration of prototypes based on many short test deployments at test </a:t>
            </a:r>
            <a:r>
              <a:rPr lang="en-GB" dirty="0" smtClean="0"/>
              <a:t>sites (student halls of residence at University of Nottingham, Horizon Research, China Mobile Research)</a:t>
            </a:r>
            <a:endParaRPr lang="en-GB" dirty="0" smtClean="0"/>
          </a:p>
          <a:p>
            <a:pPr lvl="1"/>
            <a:r>
              <a:rPr lang="en-GB" dirty="0" smtClean="0"/>
              <a:t>Internationalise interfaces</a:t>
            </a:r>
          </a:p>
        </p:txBody>
      </p:sp>
      <p:sp>
        <p:nvSpPr>
          <p:cNvPr id="3" name="Title 2"/>
          <p:cNvSpPr>
            <a:spLocks noGrp="1"/>
          </p:cNvSpPr>
          <p:nvPr>
            <p:ph type="title"/>
          </p:nvPr>
        </p:nvSpPr>
        <p:spPr/>
        <p:txBody>
          <a:bodyPr/>
          <a:lstStyle/>
          <a:p>
            <a:r>
              <a:rPr lang="en-GB" dirty="0" smtClean="0"/>
              <a:t>Work plan</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Phase 4 – Test control architecture</a:t>
            </a:r>
          </a:p>
          <a:p>
            <a:pPr lvl="1"/>
            <a:r>
              <a:rPr lang="en-GB" dirty="0" smtClean="0"/>
              <a:t>Acquire and integrate suitable control hardware with monitoring hardware</a:t>
            </a:r>
          </a:p>
          <a:p>
            <a:pPr lvl="1"/>
            <a:r>
              <a:rPr lang="en-GB" dirty="0" smtClean="0"/>
              <a:t>Modify data store to support control</a:t>
            </a:r>
          </a:p>
          <a:p>
            <a:pPr lvl="1"/>
            <a:r>
              <a:rPr lang="en-GB" dirty="0" smtClean="0"/>
              <a:t>Test control functionality (reliability and response speed)</a:t>
            </a:r>
          </a:p>
        </p:txBody>
      </p:sp>
      <p:sp>
        <p:nvSpPr>
          <p:cNvPr id="3" name="Title 2"/>
          <p:cNvSpPr>
            <a:spLocks noGrp="1"/>
          </p:cNvSpPr>
          <p:nvPr>
            <p:ph type="title"/>
          </p:nvPr>
        </p:nvSpPr>
        <p:spPr/>
        <p:txBody>
          <a:bodyPr/>
          <a:lstStyle/>
          <a:p>
            <a:r>
              <a:rPr lang="en-GB" dirty="0" smtClean="0"/>
              <a:t>Work plan</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Phase 5 – Prototype enhanced UI3</a:t>
            </a:r>
          </a:p>
          <a:p>
            <a:pPr lvl="1"/>
            <a:r>
              <a:rPr lang="en-GB" dirty="0" smtClean="0"/>
              <a:t>Modify UI3 to enable control functionality</a:t>
            </a:r>
          </a:p>
          <a:p>
            <a:pPr lvl="1"/>
            <a:r>
              <a:rPr lang="en-GB" dirty="0" smtClean="0"/>
              <a:t>Rapid iteration of UI3 prototype in consultation with various potential end-users</a:t>
            </a:r>
          </a:p>
          <a:p>
            <a:pPr lvl="1"/>
            <a:endParaRPr lang="en-GB" dirty="0" smtClean="0"/>
          </a:p>
        </p:txBody>
      </p:sp>
      <p:sp>
        <p:nvSpPr>
          <p:cNvPr id="3" name="Title 2"/>
          <p:cNvSpPr>
            <a:spLocks noGrp="1"/>
          </p:cNvSpPr>
          <p:nvPr>
            <p:ph type="title"/>
          </p:nvPr>
        </p:nvSpPr>
        <p:spPr/>
        <p:txBody>
          <a:bodyPr/>
          <a:lstStyle/>
          <a:p>
            <a:r>
              <a:rPr lang="en-GB" dirty="0" smtClean="0"/>
              <a:t>Work plan</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Phase 6 – Formal field trials</a:t>
            </a:r>
          </a:p>
          <a:p>
            <a:pPr lvl="1"/>
            <a:r>
              <a:rPr lang="en-GB" dirty="0" smtClean="0"/>
              <a:t>Determine observation/data capture method + sites</a:t>
            </a:r>
          </a:p>
          <a:p>
            <a:pPr lvl="1"/>
            <a:r>
              <a:rPr lang="en-GB" dirty="0" smtClean="0"/>
              <a:t>Installation of monitoring/control infrastructure + UI devices on sites</a:t>
            </a:r>
          </a:p>
          <a:p>
            <a:pPr lvl="1"/>
            <a:r>
              <a:rPr lang="en-GB" dirty="0" smtClean="0"/>
              <a:t>Pre-trial interviews/focus groups with users</a:t>
            </a:r>
          </a:p>
          <a:p>
            <a:pPr lvl="1"/>
            <a:r>
              <a:rPr lang="en-GB" dirty="0" smtClean="0"/>
              <a:t>Trial</a:t>
            </a:r>
          </a:p>
          <a:p>
            <a:pPr lvl="1"/>
            <a:r>
              <a:rPr lang="en-GB" dirty="0" smtClean="0"/>
              <a:t>Post-trial interviews/focus groups with users</a:t>
            </a:r>
          </a:p>
        </p:txBody>
      </p:sp>
      <p:sp>
        <p:nvSpPr>
          <p:cNvPr id="3" name="Title 2"/>
          <p:cNvSpPr>
            <a:spLocks noGrp="1"/>
          </p:cNvSpPr>
          <p:nvPr>
            <p:ph type="title"/>
          </p:nvPr>
        </p:nvSpPr>
        <p:spPr/>
        <p:txBody>
          <a:bodyPr/>
          <a:lstStyle/>
          <a:p>
            <a:r>
              <a:rPr lang="en-GB" dirty="0" smtClean="0"/>
              <a:t>Work plan</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Architecture - monitoring</a:t>
            </a:r>
            <a:endParaRPr lang="en-GB" dirty="0"/>
          </a:p>
        </p:txBody>
      </p:sp>
      <p:pic>
        <p:nvPicPr>
          <p:cNvPr id="4" name="Picture 18" descr="building_typologies_GrindonLane.png"/>
          <p:cNvPicPr>
            <a:picLocks noChangeAspect="1" noChangeArrowheads="1"/>
          </p:cNvPicPr>
          <p:nvPr/>
        </p:nvPicPr>
        <p:blipFill>
          <a:blip r:embed="rId2" cstate="print"/>
          <a:srcRect/>
          <a:stretch>
            <a:fillRect/>
          </a:stretch>
        </p:blipFill>
        <p:spPr bwMode="auto">
          <a:xfrm>
            <a:off x="755576" y="620688"/>
            <a:ext cx="7325954" cy="6521488"/>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smtClean="0"/>
              <a:t>Phase 7 - Analysis</a:t>
            </a:r>
          </a:p>
          <a:p>
            <a:pPr lvl="1"/>
            <a:r>
              <a:rPr lang="en-GB" dirty="0" smtClean="0"/>
              <a:t>Data sessions/workshop with stakeholders</a:t>
            </a:r>
          </a:p>
          <a:p>
            <a:pPr lvl="1"/>
            <a:r>
              <a:rPr lang="en-GB" dirty="0" smtClean="0"/>
              <a:t>Dissemination of results</a:t>
            </a:r>
          </a:p>
          <a:p>
            <a:pPr lvl="1"/>
            <a:r>
              <a:rPr lang="en-GB" dirty="0" smtClean="0"/>
              <a:t>Plan for follow-on proposals</a:t>
            </a:r>
          </a:p>
        </p:txBody>
      </p:sp>
      <p:sp>
        <p:nvSpPr>
          <p:cNvPr id="3" name="Title 2"/>
          <p:cNvSpPr>
            <a:spLocks noGrp="1"/>
          </p:cNvSpPr>
          <p:nvPr>
            <p:ph type="title"/>
          </p:nvPr>
        </p:nvSpPr>
        <p:spPr/>
        <p:txBody>
          <a:bodyPr/>
          <a:lstStyle/>
          <a:p>
            <a:r>
              <a:rPr lang="en-GB" dirty="0" smtClean="0"/>
              <a:t>Work plan</a:t>
            </a: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52425" y="2076450"/>
          <a:ext cx="8334378" cy="3337560"/>
        </p:xfrm>
        <a:graphic>
          <a:graphicData uri="http://schemas.openxmlformats.org/drawingml/2006/table">
            <a:tbl>
              <a:tblPr firstRow="1" bandRow="1">
                <a:tableStyleId>{5C22544A-7EE6-4342-B048-85BDC9FD1C3A}</a:tableStyleId>
              </a:tblPr>
              <a:tblGrid>
                <a:gridCol w="926042"/>
                <a:gridCol w="926042"/>
                <a:gridCol w="926042"/>
                <a:gridCol w="926042"/>
                <a:gridCol w="926042"/>
                <a:gridCol w="926042"/>
                <a:gridCol w="926042"/>
                <a:gridCol w="926042"/>
                <a:gridCol w="926042"/>
              </a:tblGrid>
              <a:tr h="370840">
                <a:tc rowSpan="2">
                  <a:txBody>
                    <a:bodyPr/>
                    <a:lstStyle/>
                    <a:p>
                      <a:pPr algn="ctr"/>
                      <a:r>
                        <a:rPr lang="en-GB" sz="1600" dirty="0" smtClean="0"/>
                        <a:t>Phase</a:t>
                      </a:r>
                      <a:endParaRPr lang="en-GB" sz="1600" dirty="0"/>
                    </a:p>
                  </a:txBody>
                  <a:tcPr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8">
                  <a:txBody>
                    <a:bodyPr/>
                    <a:lstStyle/>
                    <a:p>
                      <a:pPr algn="ctr"/>
                      <a:r>
                        <a:rPr lang="en-GB" sz="1600" dirty="0" smtClean="0"/>
                        <a:t>Months</a:t>
                      </a:r>
                      <a:endParaRPr lang="en-GB" sz="1600" dirty="0"/>
                    </a:p>
                  </a:txBody>
                  <a:tcPr>
                    <a:lnL w="12700" cap="flat" cmpd="sng" algn="ctr">
                      <a:solidFill>
                        <a:schemeClr val="tx1"/>
                      </a:solidFill>
                      <a:prstDash val="solid"/>
                      <a:round/>
                      <a:headEnd type="none" w="med" len="med"/>
                      <a:tailEnd type="none" w="med" len="med"/>
                    </a:lnL>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r>
              <a:tr h="370840">
                <a:tc vMerge="1">
                  <a:txBody>
                    <a:bodyPr/>
                    <a:lstStyle/>
                    <a:p>
                      <a:endParaRPr lang="en-GB" dirty="0"/>
                    </a:p>
                  </a:txBody>
                  <a:tcPr/>
                </a:tc>
                <a:tc>
                  <a:txBody>
                    <a:bodyPr/>
                    <a:lstStyle/>
                    <a:p>
                      <a:pPr algn="ctr"/>
                      <a:r>
                        <a:rPr lang="en-GB" sz="1600" dirty="0" smtClean="0"/>
                        <a:t>1-3</a:t>
                      </a:r>
                      <a:endParaRPr lang="en-GB"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GB" sz="1600" dirty="0" smtClean="0"/>
                        <a:t>4-6</a:t>
                      </a:r>
                      <a:endParaRPr lang="en-GB" sz="1600" dirty="0"/>
                    </a:p>
                  </a:txBody>
                  <a:tcPr>
                    <a:lnB w="12700" cap="flat" cmpd="sng" algn="ctr">
                      <a:solidFill>
                        <a:schemeClr val="tx1"/>
                      </a:solidFill>
                      <a:prstDash val="solid"/>
                      <a:round/>
                      <a:headEnd type="none" w="med" len="med"/>
                      <a:tailEnd type="none" w="med" len="med"/>
                    </a:lnB>
                  </a:tcPr>
                </a:tc>
                <a:tc>
                  <a:txBody>
                    <a:bodyPr/>
                    <a:lstStyle/>
                    <a:p>
                      <a:pPr algn="ctr"/>
                      <a:r>
                        <a:rPr lang="en-GB" sz="1600" dirty="0" smtClean="0"/>
                        <a:t>7-9</a:t>
                      </a:r>
                      <a:endParaRPr lang="en-GB" sz="1600" dirty="0"/>
                    </a:p>
                  </a:txBody>
                  <a:tcPr>
                    <a:lnB w="12700" cap="flat" cmpd="sng" algn="ctr">
                      <a:solidFill>
                        <a:schemeClr val="tx1"/>
                      </a:solidFill>
                      <a:prstDash val="solid"/>
                      <a:round/>
                      <a:headEnd type="none" w="med" len="med"/>
                      <a:tailEnd type="none" w="med" len="med"/>
                    </a:lnB>
                  </a:tcPr>
                </a:tc>
                <a:tc>
                  <a:txBody>
                    <a:bodyPr/>
                    <a:lstStyle/>
                    <a:p>
                      <a:pPr algn="ctr"/>
                      <a:r>
                        <a:rPr lang="en-GB" sz="1600" dirty="0" smtClean="0"/>
                        <a:t>10-12</a:t>
                      </a:r>
                      <a:endParaRPr lang="en-GB" sz="1600" dirty="0"/>
                    </a:p>
                  </a:txBody>
                  <a:tcPr>
                    <a:lnB w="12700" cap="flat" cmpd="sng" algn="ctr">
                      <a:solidFill>
                        <a:schemeClr val="tx1"/>
                      </a:solidFill>
                      <a:prstDash val="solid"/>
                      <a:round/>
                      <a:headEnd type="none" w="med" len="med"/>
                      <a:tailEnd type="none" w="med" len="med"/>
                    </a:lnB>
                  </a:tcPr>
                </a:tc>
                <a:tc>
                  <a:txBody>
                    <a:bodyPr/>
                    <a:lstStyle/>
                    <a:p>
                      <a:pPr algn="ctr"/>
                      <a:r>
                        <a:rPr lang="en-GB" sz="1600" dirty="0" smtClean="0"/>
                        <a:t>13-15</a:t>
                      </a:r>
                      <a:endParaRPr lang="en-GB" sz="1600" dirty="0"/>
                    </a:p>
                  </a:txBody>
                  <a:tcPr>
                    <a:lnB w="12700" cap="flat" cmpd="sng" algn="ctr">
                      <a:solidFill>
                        <a:schemeClr val="tx1"/>
                      </a:solidFill>
                      <a:prstDash val="solid"/>
                      <a:round/>
                      <a:headEnd type="none" w="med" len="med"/>
                      <a:tailEnd type="none" w="med" len="med"/>
                    </a:lnB>
                  </a:tcPr>
                </a:tc>
                <a:tc>
                  <a:txBody>
                    <a:bodyPr/>
                    <a:lstStyle/>
                    <a:p>
                      <a:pPr algn="ctr"/>
                      <a:r>
                        <a:rPr lang="en-GB" sz="1600" dirty="0" smtClean="0"/>
                        <a:t>16-18</a:t>
                      </a:r>
                      <a:endParaRPr lang="en-GB" sz="1600" dirty="0"/>
                    </a:p>
                  </a:txBody>
                  <a:tcPr>
                    <a:lnB w="12700" cap="flat" cmpd="sng" algn="ctr">
                      <a:solidFill>
                        <a:schemeClr val="tx1"/>
                      </a:solidFill>
                      <a:prstDash val="solid"/>
                      <a:round/>
                      <a:headEnd type="none" w="med" len="med"/>
                      <a:tailEnd type="none" w="med" len="med"/>
                    </a:lnB>
                  </a:tcPr>
                </a:tc>
                <a:tc>
                  <a:txBody>
                    <a:bodyPr/>
                    <a:lstStyle/>
                    <a:p>
                      <a:pPr algn="ctr"/>
                      <a:r>
                        <a:rPr lang="en-GB" sz="1600" dirty="0" smtClean="0"/>
                        <a:t>19-21</a:t>
                      </a:r>
                      <a:endParaRPr lang="en-GB" sz="1600" dirty="0"/>
                    </a:p>
                  </a:txBody>
                  <a:tcPr>
                    <a:lnB w="12700" cap="flat" cmpd="sng" algn="ctr">
                      <a:solidFill>
                        <a:schemeClr val="tx1"/>
                      </a:solidFill>
                      <a:prstDash val="solid"/>
                      <a:round/>
                      <a:headEnd type="none" w="med" len="med"/>
                      <a:tailEnd type="none" w="med" len="med"/>
                    </a:lnB>
                  </a:tcPr>
                </a:tc>
                <a:tc>
                  <a:txBody>
                    <a:bodyPr/>
                    <a:lstStyle/>
                    <a:p>
                      <a:pPr algn="ctr"/>
                      <a:r>
                        <a:rPr lang="en-GB" sz="1600" dirty="0" smtClean="0"/>
                        <a:t>22-24</a:t>
                      </a:r>
                      <a:endParaRPr lang="en-GB" sz="1600" dirty="0"/>
                    </a:p>
                  </a:txBody>
                  <a:tcPr>
                    <a:lnB w="12700" cap="flat" cmpd="sng" algn="ctr">
                      <a:solidFill>
                        <a:schemeClr val="tx1"/>
                      </a:solidFill>
                      <a:prstDash val="solid"/>
                      <a:round/>
                      <a:headEnd type="none" w="med" len="med"/>
                      <a:tailEnd type="none" w="med" len="med"/>
                    </a:lnB>
                  </a:tcPr>
                </a:tc>
              </a:tr>
              <a:tr h="370840">
                <a:tc>
                  <a:txBody>
                    <a:bodyPr/>
                    <a:lstStyle/>
                    <a:p>
                      <a:pPr algn="r"/>
                      <a:r>
                        <a:rPr lang="en-GB" sz="1600" dirty="0" smtClean="0"/>
                        <a:t>1</a:t>
                      </a:r>
                      <a:endParaRPr lang="en-GB"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solidFill>
                      <a:srgbClr val="0070C0"/>
                    </a:solidFill>
                  </a:tcPr>
                </a:tc>
                <a:tc>
                  <a:txBody>
                    <a:bodyPr/>
                    <a:lstStyle/>
                    <a:p>
                      <a:endParaRPr lang="en-GB" dirty="0"/>
                    </a:p>
                  </a:txBody>
                  <a:tcPr>
                    <a:lnT w="12700" cap="flat" cmpd="sng" algn="ctr">
                      <a:solidFill>
                        <a:schemeClr val="tx1"/>
                      </a:solidFill>
                      <a:prstDash val="solid"/>
                      <a:round/>
                      <a:headEnd type="none" w="med" len="med"/>
                      <a:tailEnd type="none" w="med" len="med"/>
                    </a:lnT>
                    <a:solidFill>
                      <a:srgbClr val="0070C0"/>
                    </a:solidFill>
                  </a:tcPr>
                </a:tc>
                <a:tc>
                  <a:txBody>
                    <a:bodyPr/>
                    <a:lstStyle/>
                    <a:p>
                      <a:endParaRPr lang="en-GB" dirty="0"/>
                    </a:p>
                  </a:txBody>
                  <a:tcPr>
                    <a:lnT w="12700" cap="flat" cmpd="sng" algn="ctr">
                      <a:solidFill>
                        <a:schemeClr val="tx1"/>
                      </a:solidFill>
                      <a:prstDash val="solid"/>
                      <a:round/>
                      <a:headEnd type="none" w="med" len="med"/>
                      <a:tailEnd type="none" w="med" len="med"/>
                    </a:lnT>
                  </a:tcPr>
                </a:tc>
                <a:tc>
                  <a:txBody>
                    <a:bodyPr/>
                    <a:lstStyle/>
                    <a:p>
                      <a:endParaRPr lang="en-GB"/>
                    </a:p>
                  </a:txBody>
                  <a:tcPr>
                    <a:lnT w="12700" cap="flat" cmpd="sng" algn="ctr">
                      <a:solidFill>
                        <a:schemeClr val="tx1"/>
                      </a:solidFill>
                      <a:prstDash val="solid"/>
                      <a:round/>
                      <a:headEnd type="none" w="med" len="med"/>
                      <a:tailEnd type="none" w="med" len="med"/>
                    </a:lnT>
                  </a:tcPr>
                </a:tc>
                <a:tc>
                  <a:txBody>
                    <a:bodyPr/>
                    <a:lstStyle/>
                    <a:p>
                      <a:endParaRPr lang="en-GB"/>
                    </a:p>
                  </a:txBody>
                  <a:tcPr>
                    <a:lnT w="12700" cap="flat" cmpd="sng" algn="ctr">
                      <a:solidFill>
                        <a:schemeClr val="tx1"/>
                      </a:solidFill>
                      <a:prstDash val="solid"/>
                      <a:round/>
                      <a:headEnd type="none" w="med" len="med"/>
                      <a:tailEnd type="none" w="med" len="med"/>
                    </a:lnT>
                  </a:tcPr>
                </a:tc>
                <a:tc>
                  <a:txBody>
                    <a:bodyPr/>
                    <a:lstStyle/>
                    <a:p>
                      <a:endParaRPr lang="en-GB"/>
                    </a:p>
                  </a:txBody>
                  <a:tcPr>
                    <a:lnT w="12700" cap="flat" cmpd="sng" algn="ctr">
                      <a:solidFill>
                        <a:schemeClr val="tx1"/>
                      </a:solidFill>
                      <a:prstDash val="solid"/>
                      <a:round/>
                      <a:headEnd type="none" w="med" len="med"/>
                      <a:tailEnd type="none" w="med" len="med"/>
                    </a:lnT>
                  </a:tcPr>
                </a:tc>
                <a:tc>
                  <a:txBody>
                    <a:bodyPr/>
                    <a:lstStyle/>
                    <a:p>
                      <a:endParaRPr lang="en-GB"/>
                    </a:p>
                  </a:txBody>
                  <a:tcPr>
                    <a:lnT w="12700" cap="flat" cmpd="sng" algn="ctr">
                      <a:solidFill>
                        <a:schemeClr val="tx1"/>
                      </a:solidFill>
                      <a:prstDash val="solid"/>
                      <a:round/>
                      <a:headEnd type="none" w="med" len="med"/>
                      <a:tailEnd type="none" w="med" len="med"/>
                    </a:lnT>
                  </a:tcPr>
                </a:tc>
              </a:tr>
              <a:tr h="370840">
                <a:tc>
                  <a:txBody>
                    <a:bodyPr/>
                    <a:lstStyle/>
                    <a:p>
                      <a:pPr algn="r"/>
                      <a:r>
                        <a:rPr lang="en-GB" sz="1600" dirty="0" smtClean="0"/>
                        <a:t>2</a:t>
                      </a:r>
                      <a:endParaRPr lang="en-GB" sz="1600" dirty="0"/>
                    </a:p>
                  </a:txBody>
                  <a:tcPr>
                    <a:lnR w="12700" cap="flat" cmpd="sng" algn="ctr">
                      <a:solidFill>
                        <a:schemeClr val="tx1"/>
                      </a:solidFill>
                      <a:prstDash val="solid"/>
                      <a:round/>
                      <a:headEnd type="none" w="med" len="med"/>
                      <a:tailEnd type="none" w="med" len="med"/>
                    </a:lnR>
                  </a:tcPr>
                </a:tc>
                <a:tc>
                  <a:txBody>
                    <a:bodyPr/>
                    <a:lstStyle/>
                    <a:p>
                      <a:endParaRPr lang="en-GB" dirty="0"/>
                    </a:p>
                  </a:txBody>
                  <a:tcPr>
                    <a:lnL w="12700" cap="flat" cmpd="sng" algn="ctr">
                      <a:solidFill>
                        <a:schemeClr val="tx1"/>
                      </a:solidFill>
                      <a:prstDash val="solid"/>
                      <a:round/>
                      <a:headEnd type="none" w="med" len="med"/>
                      <a:tailEnd type="none" w="med" len="med"/>
                    </a:lnL>
                  </a:tcPr>
                </a:tc>
                <a:tc>
                  <a:txBody>
                    <a:bodyPr/>
                    <a:lstStyle/>
                    <a:p>
                      <a:endParaRPr lang="en-GB" dirty="0"/>
                    </a:p>
                  </a:txBody>
                  <a:tcPr>
                    <a:solidFill>
                      <a:srgbClr val="0070C0"/>
                    </a:solidFill>
                  </a:tcPr>
                </a:tc>
                <a:tc>
                  <a:txBody>
                    <a:bodyPr/>
                    <a:lstStyle/>
                    <a:p>
                      <a:endParaRPr lang="en-GB" dirty="0"/>
                    </a:p>
                  </a:txBody>
                  <a:tcPr>
                    <a:solidFill>
                      <a:srgbClr val="0070C0"/>
                    </a:solidFill>
                  </a:tcPr>
                </a:tc>
                <a:tc>
                  <a:txBody>
                    <a:bodyPr/>
                    <a:lstStyle/>
                    <a:p>
                      <a:endParaRPr lang="en-GB" dirty="0"/>
                    </a:p>
                  </a:txBody>
                  <a:tcPr>
                    <a:solidFill>
                      <a:srgbClr val="0070C0"/>
                    </a:solidFill>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r>
              <a:tr h="370840">
                <a:tc>
                  <a:txBody>
                    <a:bodyPr/>
                    <a:lstStyle/>
                    <a:p>
                      <a:pPr algn="r"/>
                      <a:r>
                        <a:rPr lang="en-GB" sz="1600" dirty="0" smtClean="0"/>
                        <a:t>3</a:t>
                      </a:r>
                      <a:endParaRPr lang="en-GB" sz="1600" dirty="0"/>
                    </a:p>
                  </a:txBody>
                  <a:tcPr>
                    <a:lnR w="12700" cap="flat" cmpd="sng" algn="ctr">
                      <a:solidFill>
                        <a:schemeClr val="tx1"/>
                      </a:solidFill>
                      <a:prstDash val="solid"/>
                      <a:round/>
                      <a:headEnd type="none" w="med" len="med"/>
                      <a:tailEnd type="none" w="med" len="med"/>
                    </a:lnR>
                  </a:tcPr>
                </a:tc>
                <a:tc>
                  <a:txBody>
                    <a:bodyPr/>
                    <a:lstStyle/>
                    <a:p>
                      <a:endParaRPr lang="en-GB" dirty="0"/>
                    </a:p>
                  </a:txBody>
                  <a:tcPr>
                    <a:lnL w="12700" cap="flat" cmpd="sng" algn="ctr">
                      <a:solidFill>
                        <a:schemeClr val="tx1"/>
                      </a:solidFill>
                      <a:prstDash val="solid"/>
                      <a:round/>
                      <a:headEnd type="none" w="med" len="med"/>
                      <a:tailEnd type="none" w="med" len="med"/>
                    </a:lnL>
                  </a:tcPr>
                </a:tc>
                <a:tc>
                  <a:txBody>
                    <a:bodyPr/>
                    <a:lstStyle/>
                    <a:p>
                      <a:endParaRPr lang="en-GB"/>
                    </a:p>
                  </a:txBody>
                  <a:tcPr/>
                </a:tc>
                <a:tc>
                  <a:txBody>
                    <a:bodyPr/>
                    <a:lstStyle/>
                    <a:p>
                      <a:endParaRPr lang="en-GB" dirty="0"/>
                    </a:p>
                  </a:txBody>
                  <a:tcPr>
                    <a:solidFill>
                      <a:srgbClr val="0070C0"/>
                    </a:solidFill>
                  </a:tcPr>
                </a:tc>
                <a:tc>
                  <a:txBody>
                    <a:bodyPr/>
                    <a:lstStyle/>
                    <a:p>
                      <a:endParaRPr lang="en-GB" dirty="0"/>
                    </a:p>
                  </a:txBody>
                  <a:tcPr>
                    <a:solidFill>
                      <a:srgbClr val="0070C0"/>
                    </a:solidFill>
                  </a:tcPr>
                </a:tc>
                <a:tc>
                  <a:txBody>
                    <a:bodyPr/>
                    <a:lstStyle/>
                    <a:p>
                      <a:endParaRPr lang="en-GB" dirty="0"/>
                    </a:p>
                  </a:txBody>
                  <a:tcPr>
                    <a:solidFill>
                      <a:srgbClr val="0070C0"/>
                    </a:solidFill>
                  </a:tcPr>
                </a:tc>
                <a:tc>
                  <a:txBody>
                    <a:bodyPr/>
                    <a:lstStyle/>
                    <a:p>
                      <a:endParaRPr lang="en-GB"/>
                    </a:p>
                  </a:txBody>
                  <a:tcPr/>
                </a:tc>
                <a:tc>
                  <a:txBody>
                    <a:bodyPr/>
                    <a:lstStyle/>
                    <a:p>
                      <a:endParaRPr lang="en-GB"/>
                    </a:p>
                  </a:txBody>
                  <a:tcPr/>
                </a:tc>
                <a:tc>
                  <a:txBody>
                    <a:bodyPr/>
                    <a:lstStyle/>
                    <a:p>
                      <a:endParaRPr lang="en-GB"/>
                    </a:p>
                  </a:txBody>
                  <a:tcPr/>
                </a:tc>
              </a:tr>
              <a:tr h="370840">
                <a:tc>
                  <a:txBody>
                    <a:bodyPr/>
                    <a:lstStyle/>
                    <a:p>
                      <a:pPr algn="r"/>
                      <a:r>
                        <a:rPr lang="en-GB" sz="1600" dirty="0" smtClean="0"/>
                        <a:t>4</a:t>
                      </a:r>
                      <a:endParaRPr lang="en-GB" sz="1600" dirty="0"/>
                    </a:p>
                  </a:txBody>
                  <a:tcPr>
                    <a:lnR w="12700" cap="flat" cmpd="sng" algn="ctr">
                      <a:solidFill>
                        <a:schemeClr val="tx1"/>
                      </a:solidFill>
                      <a:prstDash val="solid"/>
                      <a:round/>
                      <a:headEnd type="none" w="med" len="med"/>
                      <a:tailEnd type="none" w="med" len="med"/>
                    </a:lnR>
                  </a:tcPr>
                </a:tc>
                <a:tc>
                  <a:txBody>
                    <a:bodyPr/>
                    <a:lstStyle/>
                    <a:p>
                      <a:endParaRPr lang="en-GB" dirty="0"/>
                    </a:p>
                  </a:txBody>
                  <a:tcPr>
                    <a:lnL w="12700" cap="flat" cmpd="sng" algn="ctr">
                      <a:solidFill>
                        <a:schemeClr val="tx1"/>
                      </a:solidFill>
                      <a:prstDash val="solid"/>
                      <a:round/>
                      <a:headEnd type="none" w="med" len="med"/>
                      <a:tailEnd type="none" w="med" len="med"/>
                    </a:lnL>
                  </a:tcPr>
                </a:tc>
                <a:tc>
                  <a:txBody>
                    <a:bodyPr/>
                    <a:lstStyle/>
                    <a:p>
                      <a:endParaRPr lang="en-GB"/>
                    </a:p>
                  </a:txBody>
                  <a:tcPr/>
                </a:tc>
                <a:tc>
                  <a:txBody>
                    <a:bodyPr/>
                    <a:lstStyle/>
                    <a:p>
                      <a:endParaRPr lang="en-GB"/>
                    </a:p>
                  </a:txBody>
                  <a:tcPr/>
                </a:tc>
                <a:tc>
                  <a:txBody>
                    <a:bodyPr/>
                    <a:lstStyle/>
                    <a:p>
                      <a:endParaRPr lang="en-GB" dirty="0"/>
                    </a:p>
                  </a:txBody>
                  <a:tcPr>
                    <a:solidFill>
                      <a:srgbClr val="0070C0"/>
                    </a:solidFill>
                  </a:tcPr>
                </a:tc>
                <a:tc>
                  <a:txBody>
                    <a:bodyPr/>
                    <a:lstStyle/>
                    <a:p>
                      <a:endParaRPr lang="en-GB" dirty="0"/>
                    </a:p>
                  </a:txBody>
                  <a:tcPr>
                    <a:solidFill>
                      <a:srgbClr val="0070C0"/>
                    </a:solidFill>
                  </a:tcPr>
                </a:tc>
                <a:tc>
                  <a:txBody>
                    <a:bodyPr/>
                    <a:lstStyle/>
                    <a:p>
                      <a:endParaRPr lang="en-GB"/>
                    </a:p>
                  </a:txBody>
                  <a:tcPr/>
                </a:tc>
                <a:tc>
                  <a:txBody>
                    <a:bodyPr/>
                    <a:lstStyle/>
                    <a:p>
                      <a:endParaRPr lang="en-GB"/>
                    </a:p>
                  </a:txBody>
                  <a:tcPr/>
                </a:tc>
                <a:tc>
                  <a:txBody>
                    <a:bodyPr/>
                    <a:lstStyle/>
                    <a:p>
                      <a:endParaRPr lang="en-GB"/>
                    </a:p>
                  </a:txBody>
                  <a:tcPr/>
                </a:tc>
              </a:tr>
              <a:tr h="370840">
                <a:tc>
                  <a:txBody>
                    <a:bodyPr/>
                    <a:lstStyle/>
                    <a:p>
                      <a:pPr algn="r"/>
                      <a:r>
                        <a:rPr lang="en-GB" sz="1600" dirty="0" smtClean="0"/>
                        <a:t>5</a:t>
                      </a:r>
                      <a:endParaRPr lang="en-GB" sz="1600" dirty="0"/>
                    </a:p>
                  </a:txBody>
                  <a:tcPr>
                    <a:lnR w="12700" cap="flat" cmpd="sng" algn="ctr">
                      <a:solidFill>
                        <a:schemeClr val="tx1"/>
                      </a:solidFill>
                      <a:prstDash val="solid"/>
                      <a:round/>
                      <a:headEnd type="none" w="med" len="med"/>
                      <a:tailEnd type="none" w="med" len="med"/>
                    </a:lnR>
                  </a:tcPr>
                </a:tc>
                <a:tc>
                  <a:txBody>
                    <a:bodyPr/>
                    <a:lstStyle/>
                    <a:p>
                      <a:endParaRPr lang="en-GB" dirty="0"/>
                    </a:p>
                  </a:txBody>
                  <a:tcPr>
                    <a:lnL w="12700" cap="flat" cmpd="sng" algn="ctr">
                      <a:solidFill>
                        <a:schemeClr val="tx1"/>
                      </a:solidFill>
                      <a:prstDash val="solid"/>
                      <a:round/>
                      <a:headEnd type="none" w="med" len="med"/>
                      <a:tailEnd type="none" w="med" len="med"/>
                    </a:lnL>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solidFill>
                      <a:srgbClr val="0070C0"/>
                    </a:solidFill>
                  </a:tcPr>
                </a:tc>
                <a:tc>
                  <a:txBody>
                    <a:bodyPr/>
                    <a:lstStyle/>
                    <a:p>
                      <a:endParaRPr lang="en-GB"/>
                    </a:p>
                  </a:txBody>
                  <a:tcPr/>
                </a:tc>
                <a:tc>
                  <a:txBody>
                    <a:bodyPr/>
                    <a:lstStyle/>
                    <a:p>
                      <a:endParaRPr lang="en-GB"/>
                    </a:p>
                  </a:txBody>
                  <a:tcPr/>
                </a:tc>
                <a:tc>
                  <a:txBody>
                    <a:bodyPr/>
                    <a:lstStyle/>
                    <a:p>
                      <a:endParaRPr lang="en-GB"/>
                    </a:p>
                  </a:txBody>
                  <a:tcPr/>
                </a:tc>
              </a:tr>
              <a:tr h="370840">
                <a:tc>
                  <a:txBody>
                    <a:bodyPr/>
                    <a:lstStyle/>
                    <a:p>
                      <a:pPr algn="r"/>
                      <a:r>
                        <a:rPr lang="en-GB" sz="1600" dirty="0" smtClean="0"/>
                        <a:t>6</a:t>
                      </a:r>
                      <a:endParaRPr lang="en-GB" sz="1600" dirty="0"/>
                    </a:p>
                  </a:txBody>
                  <a:tcPr>
                    <a:lnR w="12700" cap="flat" cmpd="sng" algn="ctr">
                      <a:solidFill>
                        <a:schemeClr val="tx1"/>
                      </a:solidFill>
                      <a:prstDash val="solid"/>
                      <a:round/>
                      <a:headEnd type="none" w="med" len="med"/>
                      <a:tailEnd type="none" w="med" len="med"/>
                    </a:lnR>
                  </a:tcPr>
                </a:tc>
                <a:tc>
                  <a:txBody>
                    <a:bodyPr/>
                    <a:lstStyle/>
                    <a:p>
                      <a:endParaRPr lang="en-GB" dirty="0"/>
                    </a:p>
                  </a:txBody>
                  <a:tcPr>
                    <a:lnL w="12700" cap="flat" cmpd="sng" algn="ctr">
                      <a:solidFill>
                        <a:schemeClr val="tx1"/>
                      </a:solidFill>
                      <a:prstDash val="solid"/>
                      <a:round/>
                      <a:headEnd type="none" w="med" len="med"/>
                      <a:tailEnd type="none" w="med" len="med"/>
                    </a:lnL>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solidFill>
                      <a:srgbClr val="0070C0"/>
                    </a:solidFill>
                  </a:tcPr>
                </a:tc>
                <a:tc>
                  <a:txBody>
                    <a:bodyPr/>
                    <a:lstStyle/>
                    <a:p>
                      <a:endParaRPr lang="en-GB" dirty="0"/>
                    </a:p>
                  </a:txBody>
                  <a:tcPr>
                    <a:solidFill>
                      <a:srgbClr val="0070C0"/>
                    </a:solidFill>
                  </a:tcPr>
                </a:tc>
                <a:tc>
                  <a:txBody>
                    <a:bodyPr/>
                    <a:lstStyle/>
                    <a:p>
                      <a:endParaRPr lang="en-GB"/>
                    </a:p>
                  </a:txBody>
                  <a:tcPr/>
                </a:tc>
              </a:tr>
              <a:tr h="370840">
                <a:tc>
                  <a:txBody>
                    <a:bodyPr/>
                    <a:lstStyle/>
                    <a:p>
                      <a:pPr algn="r"/>
                      <a:r>
                        <a:rPr lang="en-GB" sz="1600" dirty="0" smtClean="0"/>
                        <a:t>7</a:t>
                      </a:r>
                      <a:endParaRPr lang="en-GB" sz="1600" dirty="0"/>
                    </a:p>
                  </a:txBody>
                  <a:tcPr>
                    <a:lnR w="12700" cap="flat" cmpd="sng" algn="ctr">
                      <a:solidFill>
                        <a:schemeClr val="tx1"/>
                      </a:solidFill>
                      <a:prstDash val="solid"/>
                      <a:round/>
                      <a:headEnd type="none" w="med" len="med"/>
                      <a:tailEnd type="none" w="med" len="med"/>
                    </a:lnR>
                  </a:tcPr>
                </a:tc>
                <a:tc>
                  <a:txBody>
                    <a:bodyPr/>
                    <a:lstStyle/>
                    <a:p>
                      <a:endParaRPr lang="en-GB" dirty="0"/>
                    </a:p>
                  </a:txBody>
                  <a:tcPr>
                    <a:lnL w="12700" cap="flat" cmpd="sng" algn="ctr">
                      <a:solidFill>
                        <a:schemeClr val="tx1"/>
                      </a:solidFill>
                      <a:prstDash val="solid"/>
                      <a:round/>
                      <a:headEnd type="none" w="med" len="med"/>
                      <a:tailEnd type="none" w="med" len="med"/>
                    </a:lnL>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solidFill>
                      <a:srgbClr val="0070C0"/>
                    </a:solidFill>
                  </a:tcPr>
                </a:tc>
              </a:tr>
            </a:tbl>
          </a:graphicData>
        </a:graphic>
      </p:graphicFrame>
      <p:sp>
        <p:nvSpPr>
          <p:cNvPr id="3" name="Title 2"/>
          <p:cNvSpPr>
            <a:spLocks noGrp="1"/>
          </p:cNvSpPr>
          <p:nvPr>
            <p:ph type="title"/>
          </p:nvPr>
        </p:nvSpPr>
        <p:spPr/>
        <p:txBody>
          <a:bodyPr/>
          <a:lstStyle/>
          <a:p>
            <a:r>
              <a:rPr lang="en-GB" dirty="0" smtClean="0"/>
              <a:t>Work plan</a:t>
            </a: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b="1" dirty="0" smtClean="0"/>
              <a:t>Test/trial sites</a:t>
            </a:r>
            <a:endParaRPr lang="en-GB" b="1" dirty="0"/>
          </a:p>
        </p:txBody>
      </p:sp>
      <p:sp>
        <p:nvSpPr>
          <p:cNvPr id="5" name="Subtitle 4"/>
          <p:cNvSpPr>
            <a:spLocks noGrp="1"/>
          </p:cNvSpPr>
          <p:nvPr>
            <p:ph type="subTitle" idx="1"/>
          </p:nvPr>
        </p:nvSpPr>
        <p:spPr/>
        <p:txBody>
          <a:bodyPr/>
          <a:lstStyle/>
          <a:p>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b="1" dirty="0" smtClean="0"/>
              <a:t>Interesting </a:t>
            </a:r>
            <a:r>
              <a:rPr lang="en-GB" b="1" u="sng" dirty="0" smtClean="0"/>
              <a:t>workplace</a:t>
            </a:r>
            <a:r>
              <a:rPr lang="en-GB" b="1" dirty="0" smtClean="0"/>
              <a:t> comparisons</a:t>
            </a:r>
          </a:p>
          <a:p>
            <a:pPr marL="914400" lvl="1" indent="-457200">
              <a:buFont typeface="+mj-lt"/>
              <a:buAutoNum type="arabicPeriod"/>
            </a:pPr>
            <a:r>
              <a:rPr lang="en-GB" dirty="0" smtClean="0"/>
              <a:t>Similar workplaces in </a:t>
            </a:r>
            <a:r>
              <a:rPr lang="en-GB" b="1" dirty="0" smtClean="0"/>
              <a:t>different</a:t>
            </a:r>
            <a:r>
              <a:rPr lang="en-GB" dirty="0" smtClean="0"/>
              <a:t> organisations</a:t>
            </a:r>
          </a:p>
          <a:p>
            <a:pPr lvl="2"/>
            <a:r>
              <a:rPr lang="en-GB" dirty="0" smtClean="0"/>
              <a:t>China Mobile Research office vs. Horizon Research office</a:t>
            </a:r>
          </a:p>
          <a:p>
            <a:pPr lvl="3"/>
            <a:r>
              <a:rPr lang="en-GB" dirty="0" smtClean="0"/>
              <a:t>Does this provide motivation?</a:t>
            </a:r>
          </a:p>
          <a:p>
            <a:pPr marL="914400" lvl="1" indent="-457200">
              <a:buFont typeface="+mj-lt"/>
              <a:buAutoNum type="arabicPeriod"/>
            </a:pPr>
            <a:r>
              <a:rPr lang="en-GB" dirty="0" smtClean="0"/>
              <a:t>Similar workplaces within the </a:t>
            </a:r>
            <a:r>
              <a:rPr lang="en-GB" b="1" dirty="0" smtClean="0"/>
              <a:t>same</a:t>
            </a:r>
            <a:r>
              <a:rPr lang="en-GB" dirty="0" smtClean="0"/>
              <a:t> organisation</a:t>
            </a:r>
          </a:p>
          <a:p>
            <a:pPr lvl="2"/>
            <a:r>
              <a:rPr lang="en-GB" dirty="0" smtClean="0"/>
              <a:t>University of Nottingham: Horizon Research office vs. Mixed Reality Lab office</a:t>
            </a:r>
          </a:p>
          <a:p>
            <a:pPr lvl="3"/>
            <a:r>
              <a:rPr lang="en-GB" dirty="0" smtClean="0"/>
              <a:t>Employees regularly visit the opposite workplace and socialise with employees from the opposite workplace – how does this affect the motivation?</a:t>
            </a:r>
            <a:endParaRPr lang="en-GB" dirty="0"/>
          </a:p>
        </p:txBody>
      </p:sp>
      <p:sp>
        <p:nvSpPr>
          <p:cNvPr id="3" name="Title 2"/>
          <p:cNvSpPr>
            <a:spLocks noGrp="1"/>
          </p:cNvSpPr>
          <p:nvPr>
            <p:ph type="title"/>
          </p:nvPr>
        </p:nvSpPr>
        <p:spPr/>
        <p:txBody>
          <a:bodyPr/>
          <a:lstStyle/>
          <a:p>
            <a:r>
              <a:rPr lang="en-GB" dirty="0" smtClean="0"/>
              <a:t>Test/trial sites</a:t>
            </a:r>
            <a:endParaRPr lang="en-GB"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b="1" dirty="0" smtClean="0"/>
              <a:t>Further comparisons </a:t>
            </a:r>
            <a:r>
              <a:rPr lang="en-GB" dirty="0" smtClean="0"/>
              <a:t>(possibly beyond the scope of the trial, but useful for testing)</a:t>
            </a:r>
          </a:p>
          <a:p>
            <a:pPr marL="914400" lvl="1" indent="-457200">
              <a:buFont typeface="+mj-lt"/>
              <a:buAutoNum type="arabicPeriod"/>
            </a:pPr>
            <a:r>
              <a:rPr lang="en-GB" dirty="0" smtClean="0"/>
              <a:t>(Communal) student halls of residence</a:t>
            </a:r>
          </a:p>
          <a:p>
            <a:pPr marL="1314450" lvl="2" indent="-457200"/>
            <a:r>
              <a:rPr lang="en-GB" dirty="0" smtClean="0"/>
              <a:t>2 different residences in University of Nottingham UK</a:t>
            </a:r>
          </a:p>
          <a:p>
            <a:pPr marL="1314450" lvl="2" indent="-457200"/>
            <a:r>
              <a:rPr lang="en-GB" dirty="0" smtClean="0"/>
              <a:t>1 hall in </a:t>
            </a:r>
            <a:r>
              <a:rPr lang="en-GB" dirty="0" err="1" smtClean="0"/>
              <a:t>UoN</a:t>
            </a:r>
            <a:r>
              <a:rPr lang="en-GB" dirty="0" smtClean="0"/>
              <a:t> UK vs. 1 hall in </a:t>
            </a:r>
            <a:r>
              <a:rPr lang="en-GB" dirty="0" err="1" smtClean="0"/>
              <a:t>UoN</a:t>
            </a:r>
            <a:r>
              <a:rPr lang="en-GB" dirty="0" smtClean="0"/>
              <a:t> Ningbo</a:t>
            </a:r>
          </a:p>
          <a:p>
            <a:pPr marL="914400" lvl="1" indent="-457200">
              <a:buFont typeface="+mj-lt"/>
              <a:buAutoNum type="arabicPeriod"/>
            </a:pPr>
            <a:r>
              <a:rPr lang="en-GB" dirty="0" smtClean="0"/>
              <a:t>Communal accommodation</a:t>
            </a:r>
          </a:p>
          <a:p>
            <a:pPr marL="1314450" lvl="2" indent="-457200"/>
            <a:r>
              <a:rPr lang="en-GB" dirty="0" smtClean="0"/>
              <a:t>2 different shared accommodations in China (difficult to find in the UK?)</a:t>
            </a:r>
          </a:p>
        </p:txBody>
      </p:sp>
      <p:sp>
        <p:nvSpPr>
          <p:cNvPr id="3" name="Title 2"/>
          <p:cNvSpPr>
            <a:spLocks noGrp="1"/>
          </p:cNvSpPr>
          <p:nvPr>
            <p:ph type="title"/>
          </p:nvPr>
        </p:nvSpPr>
        <p:spPr/>
        <p:txBody>
          <a:bodyPr/>
          <a:lstStyle/>
          <a:p>
            <a:r>
              <a:rPr lang="en-GB" dirty="0" smtClean="0"/>
              <a:t>Test/trial sites</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50" name="Picture 18" descr="building_typologies_GrindonLane.png"/>
          <p:cNvPicPr>
            <a:picLocks noChangeAspect="1" noChangeArrowheads="1"/>
          </p:cNvPicPr>
          <p:nvPr/>
        </p:nvPicPr>
        <p:blipFill>
          <a:blip r:embed="rId2" cstate="print">
            <a:grayscl/>
            <a:lum bright="91000"/>
          </a:blip>
          <a:srcRect/>
          <a:stretch>
            <a:fillRect/>
          </a:stretch>
        </p:blipFill>
        <p:spPr bwMode="auto">
          <a:xfrm>
            <a:off x="755576" y="620688"/>
            <a:ext cx="7325954" cy="6521488"/>
          </a:xfrm>
          <a:prstGeom prst="rect">
            <a:avLst/>
          </a:prstGeom>
          <a:noFill/>
        </p:spPr>
      </p:pic>
      <p:sp>
        <p:nvSpPr>
          <p:cNvPr id="4" name="Title 3"/>
          <p:cNvSpPr>
            <a:spLocks noGrp="1"/>
          </p:cNvSpPr>
          <p:nvPr>
            <p:ph type="title"/>
          </p:nvPr>
        </p:nvSpPr>
        <p:spPr/>
        <p:txBody>
          <a:bodyPr/>
          <a:lstStyle/>
          <a:p>
            <a:r>
              <a:rPr lang="en-GB" dirty="0" smtClean="0"/>
              <a:t>Architecture - monitoring</a:t>
            </a:r>
            <a:endParaRPr lang="en-GB" dirty="0"/>
          </a:p>
        </p:txBody>
      </p:sp>
      <p:pic>
        <p:nvPicPr>
          <p:cNvPr id="18" name="Picture 8" descr="http://www.diykyoto.com/store/assets/0000/0021/step2.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36096" y="1628800"/>
            <a:ext cx="1235596" cy="1235597"/>
          </a:xfrm>
          <a:prstGeom prst="rect">
            <a:avLst/>
          </a:prstGeom>
          <a:noFill/>
        </p:spPr>
      </p:pic>
      <p:pic>
        <p:nvPicPr>
          <p:cNvPr id="19" name="Picture 10" descr="http://www.homeenergysaving.co.uk/images/plugin-electricity-consumption-monitor-100x171.jpg"/>
          <p:cNvPicPr>
            <a:picLocks noChangeAspect="1" noChangeArrowheads="1"/>
          </p:cNvPicPr>
          <p:nvPr/>
        </p:nvPicPr>
        <p:blipFill>
          <a:blip r:embed="rId4" cstate="print">
            <a:clrChange>
              <a:clrFrom>
                <a:srgbClr val="FFFEFF"/>
              </a:clrFrom>
              <a:clrTo>
                <a:srgbClr val="FFFEFF">
                  <a:alpha val="0"/>
                </a:srgbClr>
              </a:clrTo>
            </a:clrChange>
          </a:blip>
          <a:srcRect/>
          <a:stretch>
            <a:fillRect/>
          </a:stretch>
        </p:blipFill>
        <p:spPr bwMode="auto">
          <a:xfrm>
            <a:off x="1043608" y="3717032"/>
            <a:ext cx="657731" cy="1124720"/>
          </a:xfrm>
          <a:prstGeom prst="rect">
            <a:avLst/>
          </a:prstGeom>
          <a:noFill/>
        </p:spPr>
      </p:pic>
      <p:pic>
        <p:nvPicPr>
          <p:cNvPr id="22" name="Picture 16" descr="http://www.security-technologynews.com/upload/image_files/articles/images/companies/1590/ross11b.jp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059832" y="4869160"/>
            <a:ext cx="1133270" cy="1080965"/>
          </a:xfrm>
          <a:prstGeom prst="rect">
            <a:avLst/>
          </a:prstGeom>
          <a:noFill/>
        </p:spPr>
      </p:pic>
      <p:sp>
        <p:nvSpPr>
          <p:cNvPr id="25" name="TextBox 24"/>
          <p:cNvSpPr txBox="1"/>
          <p:nvPr/>
        </p:nvSpPr>
        <p:spPr>
          <a:xfrm>
            <a:off x="179512" y="2996952"/>
            <a:ext cx="2376264" cy="646331"/>
          </a:xfrm>
          <a:prstGeom prst="rect">
            <a:avLst/>
          </a:prstGeom>
          <a:noFill/>
        </p:spPr>
        <p:txBody>
          <a:bodyPr wrap="square" rtlCol="0">
            <a:spAutoFit/>
          </a:bodyPr>
          <a:lstStyle/>
          <a:p>
            <a:pPr algn="ctr"/>
            <a:r>
              <a:rPr lang="en-GB" sz="1800" dirty="0" smtClean="0"/>
              <a:t>Individual appliance monitors</a:t>
            </a:r>
            <a:endParaRPr lang="en-GB" sz="1800" dirty="0"/>
          </a:p>
        </p:txBody>
      </p:sp>
      <p:sp>
        <p:nvSpPr>
          <p:cNvPr id="26" name="TextBox 25"/>
          <p:cNvSpPr txBox="1"/>
          <p:nvPr/>
        </p:nvSpPr>
        <p:spPr>
          <a:xfrm>
            <a:off x="2627784" y="4149080"/>
            <a:ext cx="2376264" cy="646331"/>
          </a:xfrm>
          <a:prstGeom prst="rect">
            <a:avLst/>
          </a:prstGeom>
          <a:noFill/>
        </p:spPr>
        <p:txBody>
          <a:bodyPr wrap="square" rtlCol="0">
            <a:spAutoFit/>
          </a:bodyPr>
          <a:lstStyle/>
          <a:p>
            <a:pPr algn="ctr"/>
            <a:r>
              <a:rPr lang="en-GB" sz="1800" dirty="0" smtClean="0"/>
              <a:t>Staff movement monitors</a:t>
            </a:r>
            <a:endParaRPr lang="en-GB" sz="1800" dirty="0"/>
          </a:p>
        </p:txBody>
      </p:sp>
      <p:sp>
        <p:nvSpPr>
          <p:cNvPr id="27" name="TextBox 26"/>
          <p:cNvSpPr txBox="1"/>
          <p:nvPr/>
        </p:nvSpPr>
        <p:spPr>
          <a:xfrm>
            <a:off x="5796136" y="1412776"/>
            <a:ext cx="2376264" cy="369332"/>
          </a:xfrm>
          <a:prstGeom prst="rect">
            <a:avLst/>
          </a:prstGeom>
          <a:noFill/>
        </p:spPr>
        <p:txBody>
          <a:bodyPr wrap="square" rtlCol="0">
            <a:spAutoFit/>
          </a:bodyPr>
          <a:lstStyle/>
          <a:p>
            <a:pPr algn="ctr"/>
            <a:r>
              <a:rPr lang="en-GB" sz="1800" dirty="0" smtClean="0"/>
              <a:t>Mains utility monitors</a:t>
            </a:r>
            <a:endParaRPr lang="en-GB"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50" name="Picture 18" descr="building_typologies_GrindonLane.png"/>
          <p:cNvPicPr>
            <a:picLocks noChangeAspect="1" noChangeArrowheads="1"/>
          </p:cNvPicPr>
          <p:nvPr/>
        </p:nvPicPr>
        <p:blipFill>
          <a:blip r:embed="rId2" cstate="print">
            <a:grayscl/>
            <a:lum bright="91000"/>
          </a:blip>
          <a:srcRect/>
          <a:stretch>
            <a:fillRect/>
          </a:stretch>
        </p:blipFill>
        <p:spPr bwMode="auto">
          <a:xfrm>
            <a:off x="755576" y="620688"/>
            <a:ext cx="7325954" cy="6521488"/>
          </a:xfrm>
          <a:prstGeom prst="rect">
            <a:avLst/>
          </a:prstGeom>
          <a:noFill/>
        </p:spPr>
      </p:pic>
      <p:sp>
        <p:nvSpPr>
          <p:cNvPr id="4" name="Title 3"/>
          <p:cNvSpPr>
            <a:spLocks noGrp="1"/>
          </p:cNvSpPr>
          <p:nvPr>
            <p:ph type="title"/>
          </p:nvPr>
        </p:nvSpPr>
        <p:spPr/>
        <p:txBody>
          <a:bodyPr/>
          <a:lstStyle/>
          <a:p>
            <a:r>
              <a:rPr lang="en-GB" dirty="0" smtClean="0"/>
              <a:t>Architecture - monitoring</a:t>
            </a:r>
            <a:endParaRPr lang="en-GB" dirty="0"/>
          </a:p>
        </p:txBody>
      </p:sp>
      <p:pic>
        <p:nvPicPr>
          <p:cNvPr id="18" name="Picture 8" descr="http://www.diykyoto.com/store/assets/0000/0021/step2.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36096" y="1628800"/>
            <a:ext cx="1235596" cy="1235597"/>
          </a:xfrm>
          <a:prstGeom prst="rect">
            <a:avLst/>
          </a:prstGeom>
          <a:noFill/>
        </p:spPr>
      </p:pic>
      <p:pic>
        <p:nvPicPr>
          <p:cNvPr id="19" name="Picture 10" descr="http://www.homeenergysaving.co.uk/images/plugin-electricity-consumption-monitor-100x171.jpg"/>
          <p:cNvPicPr>
            <a:picLocks noChangeAspect="1" noChangeArrowheads="1"/>
          </p:cNvPicPr>
          <p:nvPr/>
        </p:nvPicPr>
        <p:blipFill>
          <a:blip r:embed="rId4" cstate="print">
            <a:clrChange>
              <a:clrFrom>
                <a:srgbClr val="FFFEFF"/>
              </a:clrFrom>
              <a:clrTo>
                <a:srgbClr val="FFFEFF">
                  <a:alpha val="0"/>
                </a:srgbClr>
              </a:clrTo>
            </a:clrChange>
          </a:blip>
          <a:srcRect/>
          <a:stretch>
            <a:fillRect/>
          </a:stretch>
        </p:blipFill>
        <p:spPr bwMode="auto">
          <a:xfrm>
            <a:off x="1043608" y="3717032"/>
            <a:ext cx="657731" cy="1124720"/>
          </a:xfrm>
          <a:prstGeom prst="rect">
            <a:avLst/>
          </a:prstGeom>
          <a:noFill/>
        </p:spPr>
      </p:pic>
      <p:pic>
        <p:nvPicPr>
          <p:cNvPr id="22" name="Picture 16" descr="http://www.security-technologynews.com/upload/image_files/articles/images/companies/1590/ross11b.jp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059832" y="4869160"/>
            <a:ext cx="1133270" cy="1080965"/>
          </a:xfrm>
          <a:prstGeom prst="rect">
            <a:avLst/>
          </a:prstGeom>
          <a:noFill/>
        </p:spPr>
      </p:pic>
      <p:sp>
        <p:nvSpPr>
          <p:cNvPr id="25" name="TextBox 24"/>
          <p:cNvSpPr txBox="1"/>
          <p:nvPr/>
        </p:nvSpPr>
        <p:spPr>
          <a:xfrm>
            <a:off x="179512" y="2996952"/>
            <a:ext cx="2376264" cy="646331"/>
          </a:xfrm>
          <a:prstGeom prst="rect">
            <a:avLst/>
          </a:prstGeom>
          <a:noFill/>
        </p:spPr>
        <p:txBody>
          <a:bodyPr wrap="square" rtlCol="0">
            <a:spAutoFit/>
          </a:bodyPr>
          <a:lstStyle/>
          <a:p>
            <a:pPr algn="ctr"/>
            <a:r>
              <a:rPr lang="en-GB" sz="1800" dirty="0" smtClean="0"/>
              <a:t>Individual appliance monitors</a:t>
            </a:r>
            <a:endParaRPr lang="en-GB" sz="1800" dirty="0"/>
          </a:p>
        </p:txBody>
      </p:sp>
      <p:sp>
        <p:nvSpPr>
          <p:cNvPr id="26" name="TextBox 25"/>
          <p:cNvSpPr txBox="1"/>
          <p:nvPr/>
        </p:nvSpPr>
        <p:spPr>
          <a:xfrm>
            <a:off x="2627784" y="4149080"/>
            <a:ext cx="2376264" cy="646331"/>
          </a:xfrm>
          <a:prstGeom prst="rect">
            <a:avLst/>
          </a:prstGeom>
          <a:noFill/>
        </p:spPr>
        <p:txBody>
          <a:bodyPr wrap="square" rtlCol="0">
            <a:spAutoFit/>
          </a:bodyPr>
          <a:lstStyle/>
          <a:p>
            <a:pPr algn="ctr"/>
            <a:r>
              <a:rPr lang="en-GB" sz="1800" dirty="0" smtClean="0"/>
              <a:t>Staff movement monitors</a:t>
            </a:r>
            <a:endParaRPr lang="en-GB" sz="1800" dirty="0"/>
          </a:p>
        </p:txBody>
      </p:sp>
      <p:sp>
        <p:nvSpPr>
          <p:cNvPr id="27" name="TextBox 26"/>
          <p:cNvSpPr txBox="1"/>
          <p:nvPr/>
        </p:nvSpPr>
        <p:spPr>
          <a:xfrm>
            <a:off x="5796136" y="1412776"/>
            <a:ext cx="2376264" cy="369332"/>
          </a:xfrm>
          <a:prstGeom prst="rect">
            <a:avLst/>
          </a:prstGeom>
          <a:noFill/>
        </p:spPr>
        <p:txBody>
          <a:bodyPr wrap="square" rtlCol="0">
            <a:spAutoFit/>
          </a:bodyPr>
          <a:lstStyle/>
          <a:p>
            <a:pPr algn="ctr"/>
            <a:r>
              <a:rPr lang="en-GB" sz="1800" dirty="0" smtClean="0"/>
              <a:t>Mains utility monitors</a:t>
            </a:r>
            <a:endParaRPr lang="en-GB" sz="1800" dirty="0"/>
          </a:p>
        </p:txBody>
      </p:sp>
      <p:sp>
        <p:nvSpPr>
          <p:cNvPr id="10" name="TextBox 9"/>
          <p:cNvSpPr txBox="1"/>
          <p:nvPr/>
        </p:nvSpPr>
        <p:spPr>
          <a:xfrm>
            <a:off x="5436096" y="3573016"/>
            <a:ext cx="3528392" cy="2062103"/>
          </a:xfrm>
          <a:prstGeom prst="rect">
            <a:avLst/>
          </a:prstGeom>
          <a:noFill/>
        </p:spPr>
        <p:txBody>
          <a:bodyPr wrap="square" rtlCol="0">
            <a:spAutoFit/>
          </a:bodyPr>
          <a:lstStyle/>
          <a:p>
            <a:r>
              <a:rPr lang="en-GB" sz="1600" i="1" dirty="0" smtClean="0"/>
              <a:t>We must consider a representative range of </a:t>
            </a:r>
            <a:r>
              <a:rPr lang="en-GB" sz="1600" b="1" i="1" dirty="0" smtClean="0"/>
              <a:t>sources</a:t>
            </a:r>
            <a:r>
              <a:rPr lang="en-GB" sz="1600" i="1" dirty="0" smtClean="0"/>
              <a:t> of emissions (different utilities, e.g. electricity, gas, water), and </a:t>
            </a:r>
            <a:r>
              <a:rPr lang="en-GB" sz="1600" b="1" i="1" dirty="0" smtClean="0"/>
              <a:t>who/what is responsible </a:t>
            </a:r>
            <a:r>
              <a:rPr lang="en-GB" sz="1600" i="1" dirty="0" smtClean="0"/>
              <a:t>for those emissions (e.g. number/type of staff, number/type of appliances, current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50" name="Picture 18" descr="building_typologies_GrindonLane.png"/>
          <p:cNvPicPr>
            <a:picLocks noChangeAspect="1" noChangeArrowheads="1"/>
          </p:cNvPicPr>
          <p:nvPr/>
        </p:nvPicPr>
        <p:blipFill>
          <a:blip r:embed="rId2" cstate="print">
            <a:grayscl/>
            <a:lum bright="91000"/>
          </a:blip>
          <a:srcRect/>
          <a:stretch>
            <a:fillRect/>
          </a:stretch>
        </p:blipFill>
        <p:spPr bwMode="auto">
          <a:xfrm>
            <a:off x="755576" y="620688"/>
            <a:ext cx="7325954" cy="6521488"/>
          </a:xfrm>
          <a:prstGeom prst="rect">
            <a:avLst/>
          </a:prstGeom>
          <a:noFill/>
        </p:spPr>
      </p:pic>
      <p:sp>
        <p:nvSpPr>
          <p:cNvPr id="4" name="Title 3"/>
          <p:cNvSpPr>
            <a:spLocks noGrp="1"/>
          </p:cNvSpPr>
          <p:nvPr>
            <p:ph type="title"/>
          </p:nvPr>
        </p:nvSpPr>
        <p:spPr/>
        <p:txBody>
          <a:bodyPr/>
          <a:lstStyle/>
          <a:p>
            <a:r>
              <a:rPr lang="en-GB" dirty="0" smtClean="0"/>
              <a:t>Architecture - monitoring</a:t>
            </a:r>
            <a:endParaRPr lang="en-GB" dirty="0"/>
          </a:p>
        </p:txBody>
      </p:sp>
      <p:pic>
        <p:nvPicPr>
          <p:cNvPr id="12" name="Picture 10" descr="http://www.homeenergysaving.co.uk/images/plugin-electricity-consumption-monitor-100x171.jpg"/>
          <p:cNvPicPr>
            <a:picLocks noChangeAspect="1" noChangeArrowheads="1"/>
          </p:cNvPicPr>
          <p:nvPr/>
        </p:nvPicPr>
        <p:blipFill>
          <a:blip r:embed="rId3" cstate="print">
            <a:clrChange>
              <a:clrFrom>
                <a:srgbClr val="FFFEFF"/>
              </a:clrFrom>
              <a:clrTo>
                <a:srgbClr val="FFFEFF">
                  <a:alpha val="0"/>
                </a:srgbClr>
              </a:clrTo>
            </a:clrChange>
          </a:blip>
          <a:srcRect/>
          <a:stretch>
            <a:fillRect/>
          </a:stretch>
        </p:blipFill>
        <p:spPr bwMode="auto">
          <a:xfrm>
            <a:off x="1043608" y="3717032"/>
            <a:ext cx="657731" cy="1124720"/>
          </a:xfrm>
          <a:prstGeom prst="rect">
            <a:avLst/>
          </a:prstGeom>
          <a:noFill/>
        </p:spPr>
      </p:pic>
      <p:pic>
        <p:nvPicPr>
          <p:cNvPr id="16" name="Picture 16" descr="http://www.security-technologynews.com/upload/image_files/articles/images/companies/1590/ross11b.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059832" y="4869160"/>
            <a:ext cx="1133270" cy="1080965"/>
          </a:xfrm>
          <a:prstGeom prst="rect">
            <a:avLst/>
          </a:prstGeom>
          <a:noFill/>
        </p:spPr>
      </p:pic>
      <p:pic>
        <p:nvPicPr>
          <p:cNvPr id="8" name="Picture 2" descr="http://www.sssplc.com/store/images/uploads/xbp24-bwit-004.jpg"/>
          <p:cNvPicPr>
            <a:picLocks noChangeAspect="1" noChangeArrowheads="1"/>
          </p:cNvPicPr>
          <p:nvPr/>
        </p:nvPicPr>
        <p:blipFill>
          <a:blip r:embed="rId5" cstate="print">
            <a:clrChange>
              <a:clrFrom>
                <a:srgbClr val="FDFDFD"/>
              </a:clrFrom>
              <a:clrTo>
                <a:srgbClr val="FDFDFD">
                  <a:alpha val="0"/>
                </a:srgbClr>
              </a:clrTo>
            </a:clrChange>
          </a:blip>
          <a:srcRect/>
          <a:stretch>
            <a:fillRect/>
          </a:stretch>
        </p:blipFill>
        <p:spPr bwMode="auto">
          <a:xfrm>
            <a:off x="1187624" y="2636912"/>
            <a:ext cx="672586" cy="793652"/>
          </a:xfrm>
          <a:prstGeom prst="rect">
            <a:avLst/>
          </a:prstGeom>
          <a:noFill/>
        </p:spPr>
      </p:pic>
      <p:pic>
        <p:nvPicPr>
          <p:cNvPr id="10" name="Picture 2" descr="http://www.sssplc.com/store/images/uploads/xbp24-bwit-004.jpg"/>
          <p:cNvPicPr>
            <a:picLocks noChangeAspect="1" noChangeArrowheads="1"/>
          </p:cNvPicPr>
          <p:nvPr/>
        </p:nvPicPr>
        <p:blipFill>
          <a:blip r:embed="rId5" cstate="print">
            <a:clrChange>
              <a:clrFrom>
                <a:srgbClr val="FDFDFD"/>
              </a:clrFrom>
              <a:clrTo>
                <a:srgbClr val="FDFDFD">
                  <a:alpha val="0"/>
                </a:srgbClr>
              </a:clrTo>
            </a:clrChange>
          </a:blip>
          <a:srcRect/>
          <a:stretch>
            <a:fillRect/>
          </a:stretch>
        </p:blipFill>
        <p:spPr bwMode="auto">
          <a:xfrm>
            <a:off x="5148064" y="2276872"/>
            <a:ext cx="672586" cy="793652"/>
          </a:xfrm>
          <a:prstGeom prst="rect">
            <a:avLst/>
          </a:prstGeom>
          <a:noFill/>
        </p:spPr>
      </p:pic>
      <p:pic>
        <p:nvPicPr>
          <p:cNvPr id="13" name="Picture 2" descr="http://www.sssplc.com/store/images/uploads/xbp24-bwit-004.jpg"/>
          <p:cNvPicPr>
            <a:picLocks noChangeAspect="1" noChangeArrowheads="1"/>
          </p:cNvPicPr>
          <p:nvPr/>
        </p:nvPicPr>
        <p:blipFill>
          <a:blip r:embed="rId5" cstate="print">
            <a:clrChange>
              <a:clrFrom>
                <a:srgbClr val="FDFDFD"/>
              </a:clrFrom>
              <a:clrTo>
                <a:srgbClr val="FDFDFD">
                  <a:alpha val="0"/>
                </a:srgbClr>
              </a:clrTo>
            </a:clrChange>
          </a:blip>
          <a:srcRect/>
          <a:stretch>
            <a:fillRect/>
          </a:stretch>
        </p:blipFill>
        <p:spPr bwMode="auto">
          <a:xfrm>
            <a:off x="4427984" y="4437112"/>
            <a:ext cx="672586" cy="793652"/>
          </a:xfrm>
          <a:prstGeom prst="rect">
            <a:avLst/>
          </a:prstGeom>
          <a:noFill/>
        </p:spPr>
      </p:pic>
      <p:cxnSp>
        <p:nvCxnSpPr>
          <p:cNvPr id="17" name="Straight Arrow Connector 16"/>
          <p:cNvCxnSpPr>
            <a:stCxn id="12" idx="0"/>
            <a:endCxn id="8" idx="2"/>
          </p:cNvCxnSpPr>
          <p:nvPr/>
        </p:nvCxnSpPr>
        <p:spPr bwMode="auto">
          <a:xfrm rot="5400000" flipH="1" flipV="1">
            <a:off x="1304961" y="3498077"/>
            <a:ext cx="286468" cy="151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Arrow Connector 18"/>
          <p:cNvCxnSpPr>
            <a:endCxn id="10" idx="3"/>
          </p:cNvCxnSpPr>
          <p:nvPr/>
        </p:nvCxnSpPr>
        <p:spPr bwMode="auto">
          <a:xfrm rot="10800000" flipV="1">
            <a:off x="5820650" y="2571402"/>
            <a:ext cx="119502" cy="1022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stCxn id="16" idx="3"/>
          </p:cNvCxnSpPr>
          <p:nvPr/>
        </p:nvCxnSpPr>
        <p:spPr bwMode="auto">
          <a:xfrm flipV="1">
            <a:off x="4193102" y="5157192"/>
            <a:ext cx="306890" cy="25245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9" name="TextBox 28"/>
          <p:cNvSpPr txBox="1"/>
          <p:nvPr/>
        </p:nvSpPr>
        <p:spPr>
          <a:xfrm>
            <a:off x="2352957" y="2780928"/>
            <a:ext cx="2465739" cy="707886"/>
          </a:xfrm>
          <a:prstGeom prst="rect">
            <a:avLst/>
          </a:prstGeom>
          <a:noFill/>
        </p:spPr>
        <p:txBody>
          <a:bodyPr wrap="none" rtlCol="0">
            <a:spAutoFit/>
          </a:bodyPr>
          <a:lstStyle/>
          <a:p>
            <a:pPr algn="ctr"/>
            <a:r>
              <a:rPr lang="en-GB" sz="2000" dirty="0" smtClean="0"/>
              <a:t>Each sensor </a:t>
            </a:r>
            <a:r>
              <a:rPr lang="en-GB" sz="2000" dirty="0" err="1" smtClean="0"/>
              <a:t>Zigbee</a:t>
            </a:r>
            <a:endParaRPr lang="en-GB" sz="2000" dirty="0" smtClean="0"/>
          </a:p>
          <a:p>
            <a:pPr algn="ctr"/>
            <a:r>
              <a:rPr lang="en-GB" sz="2000" dirty="0" smtClean="0"/>
              <a:t>enabled</a:t>
            </a:r>
            <a:endParaRPr lang="en-GB" sz="2000" dirty="0"/>
          </a:p>
        </p:txBody>
      </p:sp>
      <p:pic>
        <p:nvPicPr>
          <p:cNvPr id="30" name="Picture 8" descr="http://www.diykyoto.com/store/assets/0000/0021/step2.jpg"/>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436096" y="1628800"/>
            <a:ext cx="1235596" cy="123559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50" name="Picture 18" descr="building_typologies_GrindonLane.png"/>
          <p:cNvPicPr>
            <a:picLocks noChangeAspect="1" noChangeArrowheads="1"/>
          </p:cNvPicPr>
          <p:nvPr/>
        </p:nvPicPr>
        <p:blipFill>
          <a:blip r:embed="rId2" cstate="print">
            <a:grayscl/>
            <a:lum bright="91000"/>
          </a:blip>
          <a:srcRect/>
          <a:stretch>
            <a:fillRect/>
          </a:stretch>
        </p:blipFill>
        <p:spPr bwMode="auto">
          <a:xfrm>
            <a:off x="755576" y="620688"/>
            <a:ext cx="7325954" cy="6521488"/>
          </a:xfrm>
          <a:prstGeom prst="rect">
            <a:avLst/>
          </a:prstGeom>
          <a:noFill/>
        </p:spPr>
      </p:pic>
      <p:sp>
        <p:nvSpPr>
          <p:cNvPr id="4" name="Title 3"/>
          <p:cNvSpPr>
            <a:spLocks noGrp="1"/>
          </p:cNvSpPr>
          <p:nvPr>
            <p:ph type="title"/>
          </p:nvPr>
        </p:nvSpPr>
        <p:spPr/>
        <p:txBody>
          <a:bodyPr/>
          <a:lstStyle/>
          <a:p>
            <a:r>
              <a:rPr lang="en-GB" dirty="0" smtClean="0"/>
              <a:t>Architecture - monitoring</a:t>
            </a:r>
            <a:endParaRPr lang="en-GB" dirty="0"/>
          </a:p>
        </p:txBody>
      </p:sp>
      <p:pic>
        <p:nvPicPr>
          <p:cNvPr id="50178" name="Picture 2" descr="Red 3d Cube Clip Art"/>
          <p:cNvPicPr>
            <a:picLocks noChangeAspect="1" noChangeArrowheads="1"/>
          </p:cNvPicPr>
          <p:nvPr/>
        </p:nvPicPr>
        <p:blipFill>
          <a:blip r:embed="rId3" cstate="print"/>
          <a:srcRect/>
          <a:stretch>
            <a:fillRect/>
          </a:stretch>
        </p:blipFill>
        <p:spPr bwMode="auto">
          <a:xfrm>
            <a:off x="899592" y="3429000"/>
            <a:ext cx="861547" cy="975768"/>
          </a:xfrm>
          <a:prstGeom prst="rect">
            <a:avLst/>
          </a:prstGeom>
          <a:noFill/>
        </p:spPr>
      </p:pic>
      <p:pic>
        <p:nvPicPr>
          <p:cNvPr id="15" name="Picture 2" descr="Red 3d Cube Clip Art"/>
          <p:cNvPicPr>
            <a:picLocks noChangeAspect="1" noChangeArrowheads="1"/>
          </p:cNvPicPr>
          <p:nvPr/>
        </p:nvPicPr>
        <p:blipFill>
          <a:blip r:embed="rId3" cstate="print"/>
          <a:srcRect/>
          <a:stretch>
            <a:fillRect/>
          </a:stretch>
        </p:blipFill>
        <p:spPr bwMode="auto">
          <a:xfrm>
            <a:off x="3707904" y="4581128"/>
            <a:ext cx="861547" cy="975768"/>
          </a:xfrm>
          <a:prstGeom prst="rect">
            <a:avLst/>
          </a:prstGeom>
          <a:noFill/>
        </p:spPr>
      </p:pic>
      <p:pic>
        <p:nvPicPr>
          <p:cNvPr id="18" name="Picture 2" descr="Red 3d Cube Clip Art"/>
          <p:cNvPicPr>
            <a:picLocks noChangeAspect="1" noChangeArrowheads="1"/>
          </p:cNvPicPr>
          <p:nvPr/>
        </p:nvPicPr>
        <p:blipFill>
          <a:blip r:embed="rId3" cstate="print"/>
          <a:srcRect/>
          <a:stretch>
            <a:fillRect/>
          </a:stretch>
        </p:blipFill>
        <p:spPr bwMode="auto">
          <a:xfrm>
            <a:off x="5652120" y="2060848"/>
            <a:ext cx="861547" cy="975768"/>
          </a:xfrm>
          <a:prstGeom prst="rect">
            <a:avLst/>
          </a:prstGeom>
          <a:noFill/>
        </p:spPr>
      </p:pic>
    </p:spTree>
  </p:cSld>
  <p:clrMapOvr>
    <a:masterClrMapping/>
  </p:clrMapOvr>
</p:sld>
</file>

<file path=ppt/theme/theme1.xml><?xml version="1.0" encoding="utf-8"?>
<a:theme xmlns:a="http://schemas.openxmlformats.org/drawingml/2006/main" name="horiz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6492</TotalTime>
  <Words>2065</Words>
  <Application>Microsoft Office PowerPoint</Application>
  <PresentationFormat>On-screen Show (4:3)</PresentationFormat>
  <Paragraphs>315</Paragraphs>
  <Slides>54</Slides>
  <Notes>5</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horizon</vt:lpstr>
      <vt:lpstr>Revealing emissions from workplace energy use</vt:lpstr>
      <vt:lpstr>Slide 2</vt:lpstr>
      <vt:lpstr>Monitoring</vt:lpstr>
      <vt:lpstr>Architecture - monitoring</vt:lpstr>
      <vt:lpstr>Architecture - monitoring</vt:lpstr>
      <vt:lpstr>Architecture - monitoring</vt:lpstr>
      <vt:lpstr>Architecture - monitoring</vt:lpstr>
      <vt:lpstr>Architecture - monitoring</vt:lpstr>
      <vt:lpstr>Architecture - monitoring</vt:lpstr>
      <vt:lpstr>Architecture - monitoring</vt:lpstr>
      <vt:lpstr>Architecture - monitoring</vt:lpstr>
      <vt:lpstr>Architecture - monitoring</vt:lpstr>
      <vt:lpstr>Architecture - monitoring</vt:lpstr>
      <vt:lpstr>Architecture - monitoring</vt:lpstr>
      <vt:lpstr>Architecture - monitoring</vt:lpstr>
      <vt:lpstr>User Interfaces</vt:lpstr>
      <vt:lpstr>Architecture - presentation</vt:lpstr>
      <vt:lpstr>Architecture - presentation</vt:lpstr>
      <vt:lpstr>Architecture - presentation</vt:lpstr>
      <vt:lpstr>Architecture - presentation</vt:lpstr>
      <vt:lpstr>Architecture - presentation</vt:lpstr>
      <vt:lpstr>Architecture - presentation</vt:lpstr>
      <vt:lpstr>Architecture - presentation</vt:lpstr>
      <vt:lpstr>Architecture - presentation</vt:lpstr>
      <vt:lpstr>Architecture - presentation</vt:lpstr>
      <vt:lpstr>User Interface 1</vt:lpstr>
      <vt:lpstr>User interfaces</vt:lpstr>
      <vt:lpstr>User interfaces</vt:lpstr>
      <vt:lpstr>User interfaces</vt:lpstr>
      <vt:lpstr>User Interface 2</vt:lpstr>
      <vt:lpstr>User interfaces</vt:lpstr>
      <vt:lpstr>User interfaces</vt:lpstr>
      <vt:lpstr>User interfaces</vt:lpstr>
      <vt:lpstr>User Interface 3</vt:lpstr>
      <vt:lpstr>User interfaces</vt:lpstr>
      <vt:lpstr>User interfaces</vt:lpstr>
      <vt:lpstr>User interfaces</vt:lpstr>
      <vt:lpstr>Architecture - control</vt:lpstr>
      <vt:lpstr>Architecture - control</vt:lpstr>
      <vt:lpstr>Architecture - control</vt:lpstr>
      <vt:lpstr>Architecture - control</vt:lpstr>
      <vt:lpstr>Architecture - control</vt:lpstr>
      <vt:lpstr>Field trial plan</vt:lpstr>
      <vt:lpstr>Work plan</vt:lpstr>
      <vt:lpstr>Work plan</vt:lpstr>
      <vt:lpstr>Work plan</vt:lpstr>
      <vt:lpstr>Work plan</vt:lpstr>
      <vt:lpstr>Work plan</vt:lpstr>
      <vt:lpstr>Work plan</vt:lpstr>
      <vt:lpstr>Work plan</vt:lpstr>
      <vt:lpstr>Work plan</vt:lpstr>
      <vt:lpstr>Test/trial sites</vt:lpstr>
      <vt:lpstr>Test/trial sites</vt:lpstr>
      <vt:lpstr>Test/trial sites</vt:lpstr>
    </vt:vector>
  </TitlesOfParts>
  <Company>Iris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Iris</dc:creator>
  <cp:lastModifiedBy>bzb</cp:lastModifiedBy>
  <cp:revision>188</cp:revision>
  <dcterms:created xsi:type="dcterms:W3CDTF">2010-05-20T08:48:52Z</dcterms:created>
  <dcterms:modified xsi:type="dcterms:W3CDTF">2010-08-08T18:32:26Z</dcterms:modified>
</cp:coreProperties>
</file>