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Layouts/slideLayout39.xml" ContentType="application/vnd.openxmlformats-officedocument.presentationml.slideLayout+xml"/>
  <Override PartName="/ppt/theme/theme5.xml" ContentType="application/vnd.openxmlformats-officedocument.theme+xml"/>
  <Override PartName="/ppt/slideLayouts/slideLayout57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75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82.xml" ContentType="application/vnd.openxmlformats-officedocument.presentationml.slideLayout+xml"/>
  <Default Extension="xml" ContentType="application/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71.xml" ContentType="application/vnd.openxmlformats-officedocument.presentationml.slideLayout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Masters/slideMaster8.xml" ContentType="application/vnd.openxmlformats-officedocument.presentationml.slideMaster+xml"/>
  <Override PartName="/ppt/slideMasters/slideMaster6.xml" ContentType="application/vnd.openxmlformats-officedocument.presentationml.slideMaster+xml"/>
  <Override PartName="/ppt/theme/theme8.xml" ContentType="application/vnd.openxmlformats-officedocument.theme+xml"/>
  <Override PartName="/ppt/diagrams/layout1.xml" ContentType="application/vnd.openxmlformats-officedocument.drawingml.diagramLayout+xml"/>
  <Override PartName="/ppt/slideMasters/slideMaster4.xml" ContentType="application/vnd.openxmlformats-officedocument.presentationml.slide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heme/theme6.xml" ContentType="application/vnd.openxmlformats-officedocument.theme+xml"/>
  <Override PartName="/ppt/slideLayouts/slideLayout69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Masters/slideMaster2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85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83.xml" ContentType="application/vnd.openxmlformats-officedocument.presentationml.slideLayout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81.xml" ContentType="application/vnd.openxmlformats-officedocument.presentationml.slideLayout+xml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70.xml" ContentType="application/vnd.openxmlformats-officedocument.presentationml.slideLayout+xml"/>
  <Override PartName="/docProps/app.xml" ContentType="application/vnd.openxmlformats-officedocument.extended-properties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Masters/slideMaster7.xml" ContentType="application/vnd.openxmlformats-officedocument.presentationml.slideMaster+xml"/>
  <Override PartName="/ppt/theme/theme9.xml" ContentType="application/vnd.openxmlformats-officedocument.theme+xml"/>
  <Override PartName="/ppt/slideMasters/slideMaster5.xml" ContentType="application/vnd.openxmlformats-officedocument.presentationml.slideMaster+xml"/>
  <Override PartName="/ppt/slideLayouts/slideLayout59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7.xml" ContentType="application/vnd.openxmlformats-officedocument.theme+xml"/>
  <Override PartName="/ppt/slideLayouts/slideLayout79.xml" ContentType="application/vnd.openxmlformats-officedocument.presentationml.slideLayout+xml"/>
  <Override PartName="/ppt/slideLayouts/slideLayout88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77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s/slide2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73.xml" ContentType="application/vnd.openxmlformats-officedocument.presentationml.slideLayout+xml"/>
  <Default Extension="xls" ContentType="application/vnd.ms-excel"/>
  <Default Extension="rels" ContentType="application/vnd.openxmlformats-package.relationships+xml"/>
  <Override PartName="/ppt/slideLayouts/slideLayout2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4" r:id="rId3"/>
    <p:sldMasterId id="2147483696" r:id="rId4"/>
    <p:sldMasterId id="2147483708" r:id="rId5"/>
    <p:sldMasterId id="2147483720" r:id="rId6"/>
    <p:sldMasterId id="2147483732" r:id="rId7"/>
    <p:sldMasterId id="2147483744" r:id="rId8"/>
  </p:sldMasterIdLst>
  <p:notesMasterIdLst>
    <p:notesMasterId r:id="rId12"/>
  </p:notesMasterIdLst>
  <p:sldIdLst>
    <p:sldId id="260" r:id="rId9"/>
    <p:sldId id="263" r:id="rId10"/>
    <p:sldId id="261" r:id="rId11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 autoAdjust="0"/>
    <p:restoredTop sz="52414" autoAdjust="0"/>
  </p:normalViewPr>
  <p:slideViewPr>
    <p:cSldViewPr>
      <p:cViewPr varScale="1">
        <p:scale>
          <a:sx n="107" d="100"/>
          <a:sy n="107" d="100"/>
        </p:scale>
        <p:origin x="-8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Master" Target="slideMasters/slideMaster7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3.xml"/><Relationship Id="rId5" Type="http://schemas.openxmlformats.org/officeDocument/2006/relationships/slideMaster" Target="slideMasters/slideMaster5.xml"/><Relationship Id="rId15" Type="http://schemas.openxmlformats.org/officeDocument/2006/relationships/theme" Target="theme/theme1.xml"/><Relationship Id="rId10" Type="http://schemas.openxmlformats.org/officeDocument/2006/relationships/slide" Target="slides/slide2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9190FA4-FA0E-4AFE-BC34-AEFE49E2F8B8}" type="doc">
      <dgm:prSet loTypeId="urn:microsoft.com/office/officeart/2005/8/layout/chevron2" loCatId="process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zh-CN" altLang="en-US"/>
        </a:p>
      </dgm:t>
    </dgm:pt>
    <dgm:pt modelId="{34AA74AB-7EBF-4977-9565-B8D420DE9676}">
      <dgm:prSet phldrT="[文本]" custT="1"/>
      <dgm:spPr/>
      <dgm:t>
        <a:bodyPr/>
        <a:lstStyle/>
        <a:p>
          <a:r>
            <a:rPr lang="en-US" altLang="zh-CN" sz="1600" dirty="0" smtClean="0">
              <a:latin typeface="Cambria Math" pitchFamily="18" charset="0"/>
              <a:ea typeface="Cambria Math" pitchFamily="18" charset="0"/>
            </a:rPr>
            <a:t>Commercial Property</a:t>
          </a:r>
          <a:endParaRPr lang="zh-CN" altLang="en-US" sz="1600" dirty="0">
            <a:latin typeface="Cambria Math" pitchFamily="18" charset="0"/>
          </a:endParaRPr>
        </a:p>
      </dgm:t>
    </dgm:pt>
    <dgm:pt modelId="{53A3A731-88EF-4A69-9F35-FBF4AF462734}" type="parTrans" cxnId="{5D958D2E-51AD-4124-A53A-E332758A2139}">
      <dgm:prSet/>
      <dgm:spPr/>
      <dgm:t>
        <a:bodyPr/>
        <a:lstStyle/>
        <a:p>
          <a:endParaRPr lang="zh-CN" altLang="en-US" sz="1050">
            <a:latin typeface="Cambria Math" pitchFamily="18" charset="0"/>
          </a:endParaRPr>
        </a:p>
      </dgm:t>
    </dgm:pt>
    <dgm:pt modelId="{62BF01FC-EB75-4CA1-8D2C-10026487A55A}" type="sibTrans" cxnId="{5D958D2E-51AD-4124-A53A-E332758A2139}">
      <dgm:prSet/>
      <dgm:spPr/>
      <dgm:t>
        <a:bodyPr/>
        <a:lstStyle/>
        <a:p>
          <a:endParaRPr lang="zh-CN" altLang="en-US" sz="1050">
            <a:latin typeface="Cambria Math" pitchFamily="18" charset="0"/>
          </a:endParaRPr>
        </a:p>
      </dgm:t>
    </dgm:pt>
    <dgm:pt modelId="{8BBDFAB3-F9AD-48E9-9EF7-6448316D3A89}">
      <dgm:prSet phldrT="[文本]" custT="1"/>
      <dgm:spPr/>
      <dgm:t>
        <a:bodyPr/>
        <a:lstStyle/>
        <a:p>
          <a:r>
            <a:rPr lang="en-US" altLang="zh-CN" sz="1400" dirty="0" smtClean="0">
              <a:latin typeface="Cambria Math" pitchFamily="18" charset="0"/>
              <a:ea typeface="Cambria Math" pitchFamily="18" charset="0"/>
            </a:rPr>
            <a:t>The energy usage of whole building, cost prediction and remote facilities control</a:t>
          </a:r>
          <a:endParaRPr lang="zh-CN" altLang="en-US" sz="1400" dirty="0">
            <a:latin typeface="Cambria Math" pitchFamily="18" charset="0"/>
          </a:endParaRPr>
        </a:p>
      </dgm:t>
    </dgm:pt>
    <dgm:pt modelId="{5482E16D-25F6-45C2-A850-3697A43DCEEC}" type="parTrans" cxnId="{6A9C0295-B644-411D-9A23-FB01F7336E61}">
      <dgm:prSet/>
      <dgm:spPr/>
      <dgm:t>
        <a:bodyPr/>
        <a:lstStyle/>
        <a:p>
          <a:endParaRPr lang="zh-CN" altLang="en-US" sz="1050">
            <a:latin typeface="Cambria Math" pitchFamily="18" charset="0"/>
          </a:endParaRPr>
        </a:p>
      </dgm:t>
    </dgm:pt>
    <dgm:pt modelId="{FFF61582-FFE0-47AC-A472-867856F612A5}" type="sibTrans" cxnId="{6A9C0295-B644-411D-9A23-FB01F7336E61}">
      <dgm:prSet/>
      <dgm:spPr/>
      <dgm:t>
        <a:bodyPr/>
        <a:lstStyle/>
        <a:p>
          <a:endParaRPr lang="zh-CN" altLang="en-US" sz="1050">
            <a:latin typeface="Cambria Math" pitchFamily="18" charset="0"/>
          </a:endParaRPr>
        </a:p>
      </dgm:t>
    </dgm:pt>
    <dgm:pt modelId="{E5AEBF51-D827-4A3A-8B5E-916C953FC39F}">
      <dgm:prSet phldrT="[文本]" custT="1"/>
      <dgm:spPr/>
      <dgm:t>
        <a:bodyPr/>
        <a:lstStyle/>
        <a:p>
          <a:r>
            <a:rPr lang="en-US" altLang="zh-CN" sz="1600" dirty="0" smtClean="0">
              <a:latin typeface="Cambria Math" pitchFamily="18" charset="0"/>
              <a:ea typeface="Cambria Math" pitchFamily="18" charset="0"/>
            </a:rPr>
            <a:t>Community Property</a:t>
          </a:r>
          <a:endParaRPr lang="zh-CN" altLang="en-US" sz="1600" dirty="0">
            <a:latin typeface="Cambria Math" pitchFamily="18" charset="0"/>
          </a:endParaRPr>
        </a:p>
      </dgm:t>
    </dgm:pt>
    <dgm:pt modelId="{52D2DC78-8D5D-4E98-AD2F-7EB3188A0FE0}" type="parTrans" cxnId="{409C9686-7C4F-4746-AD0B-58E4A38E5684}">
      <dgm:prSet/>
      <dgm:spPr/>
      <dgm:t>
        <a:bodyPr/>
        <a:lstStyle/>
        <a:p>
          <a:endParaRPr lang="zh-CN" altLang="en-US" sz="1050">
            <a:latin typeface="Cambria Math" pitchFamily="18" charset="0"/>
          </a:endParaRPr>
        </a:p>
      </dgm:t>
    </dgm:pt>
    <dgm:pt modelId="{28FB9983-8610-49F3-8D4A-1E0F737AA5F5}" type="sibTrans" cxnId="{409C9686-7C4F-4746-AD0B-58E4A38E5684}">
      <dgm:prSet/>
      <dgm:spPr/>
      <dgm:t>
        <a:bodyPr/>
        <a:lstStyle/>
        <a:p>
          <a:endParaRPr lang="zh-CN" altLang="en-US" sz="1050">
            <a:latin typeface="Cambria Math" pitchFamily="18" charset="0"/>
          </a:endParaRPr>
        </a:p>
      </dgm:t>
    </dgm:pt>
    <dgm:pt modelId="{058E6726-2F37-4713-B6B2-2B0C552EA9E3}">
      <dgm:prSet phldrT="[文本]" custT="1"/>
      <dgm:spPr/>
      <dgm:t>
        <a:bodyPr/>
        <a:lstStyle/>
        <a:p>
          <a:r>
            <a:rPr lang="en-US" altLang="zh-CN" sz="1400" dirty="0" smtClean="0">
              <a:latin typeface="Cambria Math" pitchFamily="18" charset="0"/>
              <a:ea typeface="Cambria Math" pitchFamily="18" charset="0"/>
            </a:rPr>
            <a:t>The energy usage comparison, cost prediction and remote appliances control for all families in the community </a:t>
          </a:r>
          <a:endParaRPr lang="zh-CN" altLang="en-US" sz="1400" dirty="0">
            <a:latin typeface="Cambria Math" pitchFamily="18" charset="0"/>
          </a:endParaRPr>
        </a:p>
      </dgm:t>
    </dgm:pt>
    <dgm:pt modelId="{345B0927-EE2D-4BEE-A1DD-47827832889D}" type="parTrans" cxnId="{3F38D31E-919A-4048-9082-7325EB08FE80}">
      <dgm:prSet/>
      <dgm:spPr/>
      <dgm:t>
        <a:bodyPr/>
        <a:lstStyle/>
        <a:p>
          <a:endParaRPr lang="zh-CN" altLang="en-US" sz="1050">
            <a:latin typeface="Cambria Math" pitchFamily="18" charset="0"/>
          </a:endParaRPr>
        </a:p>
      </dgm:t>
    </dgm:pt>
    <dgm:pt modelId="{6F2D6832-111F-485C-A351-4921382C0C26}" type="sibTrans" cxnId="{3F38D31E-919A-4048-9082-7325EB08FE80}">
      <dgm:prSet/>
      <dgm:spPr/>
      <dgm:t>
        <a:bodyPr/>
        <a:lstStyle/>
        <a:p>
          <a:endParaRPr lang="zh-CN" altLang="en-US" sz="1050">
            <a:latin typeface="Cambria Math" pitchFamily="18" charset="0"/>
          </a:endParaRPr>
        </a:p>
      </dgm:t>
    </dgm:pt>
    <dgm:pt modelId="{70BC8638-94F7-4584-BE6A-4D0A753D4D1D}">
      <dgm:prSet phldrT="[文本]" custT="1"/>
      <dgm:spPr/>
      <dgm:t>
        <a:bodyPr/>
        <a:lstStyle/>
        <a:p>
          <a:r>
            <a:rPr lang="en-US" altLang="zh-CN" sz="1400" dirty="0" smtClean="0">
              <a:latin typeface="Cambria Math" pitchFamily="18" charset="0"/>
              <a:ea typeface="Cambria Math" pitchFamily="18" charset="0"/>
            </a:rPr>
            <a:t>The energy usage comparison among individuals or teams in commercial buildings </a:t>
          </a:r>
          <a:endParaRPr lang="zh-CN" altLang="en-US" sz="1400" dirty="0">
            <a:latin typeface="Cambria Math" pitchFamily="18" charset="0"/>
          </a:endParaRPr>
        </a:p>
      </dgm:t>
    </dgm:pt>
    <dgm:pt modelId="{68A4302D-6EC2-4523-B7E1-6C12786326E7}" type="parTrans" cxnId="{6AE37BDD-08E1-4711-94FE-AF8D2F6E9348}">
      <dgm:prSet/>
      <dgm:spPr/>
      <dgm:t>
        <a:bodyPr/>
        <a:lstStyle/>
        <a:p>
          <a:endParaRPr lang="zh-CN" altLang="en-US">
            <a:latin typeface="Cambria Math" pitchFamily="18" charset="0"/>
          </a:endParaRPr>
        </a:p>
      </dgm:t>
    </dgm:pt>
    <dgm:pt modelId="{7038114C-CC98-44FC-9F43-1ACF39A13407}" type="sibTrans" cxnId="{6AE37BDD-08E1-4711-94FE-AF8D2F6E9348}">
      <dgm:prSet/>
      <dgm:spPr/>
      <dgm:t>
        <a:bodyPr/>
        <a:lstStyle/>
        <a:p>
          <a:endParaRPr lang="zh-CN" altLang="en-US">
            <a:latin typeface="Cambria Math" pitchFamily="18" charset="0"/>
          </a:endParaRPr>
        </a:p>
      </dgm:t>
    </dgm:pt>
    <dgm:pt modelId="{FEE140FF-60A7-4FBE-B997-058C10826B67}">
      <dgm:prSet phldrT="[文本]" custT="1"/>
      <dgm:spPr/>
      <dgm:t>
        <a:bodyPr/>
        <a:lstStyle/>
        <a:p>
          <a:r>
            <a:rPr lang="en-US" altLang="zh-CN" sz="1400" dirty="0" smtClean="0">
              <a:latin typeface="Cambria Math" pitchFamily="18" charset="0"/>
              <a:ea typeface="Cambria Math" pitchFamily="18" charset="0"/>
            </a:rPr>
            <a:t>The energy usage, cost prediction and remote control of public facilities in community </a:t>
          </a:r>
          <a:endParaRPr lang="zh-CN" altLang="en-US" sz="1400" dirty="0">
            <a:latin typeface="Cambria Math" pitchFamily="18" charset="0"/>
          </a:endParaRPr>
        </a:p>
      </dgm:t>
    </dgm:pt>
    <dgm:pt modelId="{3555A479-FBA6-4AA7-85C1-A8474028D8D0}" type="parTrans" cxnId="{00E627FF-79BB-4C24-802B-EB32E30BE17D}">
      <dgm:prSet/>
      <dgm:spPr/>
      <dgm:t>
        <a:bodyPr/>
        <a:lstStyle/>
        <a:p>
          <a:endParaRPr lang="zh-CN" altLang="en-US">
            <a:latin typeface="Cambria Math" pitchFamily="18" charset="0"/>
          </a:endParaRPr>
        </a:p>
      </dgm:t>
    </dgm:pt>
    <dgm:pt modelId="{BEFA7C92-9778-482C-BE76-D7681E745B5C}" type="sibTrans" cxnId="{00E627FF-79BB-4C24-802B-EB32E30BE17D}">
      <dgm:prSet/>
      <dgm:spPr/>
      <dgm:t>
        <a:bodyPr/>
        <a:lstStyle/>
        <a:p>
          <a:endParaRPr lang="zh-CN" altLang="en-US">
            <a:latin typeface="Cambria Math" pitchFamily="18" charset="0"/>
          </a:endParaRPr>
        </a:p>
      </dgm:t>
    </dgm:pt>
    <dgm:pt modelId="{DD9FAD81-1B28-4526-B17C-E883A149C94F}" type="pres">
      <dgm:prSet presAssocID="{09190FA4-FA0E-4AFE-BC34-AEFE49E2F8B8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3530206-89E9-432C-93A0-3672D387B2D0}" type="pres">
      <dgm:prSet presAssocID="{34AA74AB-7EBF-4977-9565-B8D420DE9676}" presName="composite" presStyleCnt="0"/>
      <dgm:spPr/>
    </dgm:pt>
    <dgm:pt modelId="{18A18259-FD90-4928-9E98-43DB00D98A32}" type="pres">
      <dgm:prSet presAssocID="{34AA74AB-7EBF-4977-9565-B8D420DE9676}" presName="parentText" presStyleLbl="alignNode1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89D3F4A-06CD-4923-9CD1-069427F89F47}" type="pres">
      <dgm:prSet presAssocID="{34AA74AB-7EBF-4977-9565-B8D420DE9676}" presName="descendantText" presStyleLbl="alignAcc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3F6CBBA-1EFA-43EC-8459-292C8F9B1444}" type="pres">
      <dgm:prSet presAssocID="{62BF01FC-EB75-4CA1-8D2C-10026487A55A}" presName="sp" presStyleCnt="0"/>
      <dgm:spPr/>
    </dgm:pt>
    <dgm:pt modelId="{3F1021F8-14C7-496A-BF5B-48E090DB1E7D}" type="pres">
      <dgm:prSet presAssocID="{E5AEBF51-D827-4A3A-8B5E-916C953FC39F}" presName="composite" presStyleCnt="0"/>
      <dgm:spPr/>
    </dgm:pt>
    <dgm:pt modelId="{F563B9B0-AF5B-443A-9415-49AD21DAA563}" type="pres">
      <dgm:prSet presAssocID="{E5AEBF51-D827-4A3A-8B5E-916C953FC39F}" presName="parentText" presStyleLbl="alignNode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BCBBE68-A0A4-4B79-9739-363D93915368}" type="pres">
      <dgm:prSet presAssocID="{E5AEBF51-D827-4A3A-8B5E-916C953FC39F}" presName="descendantText" presStyleLbl="alignAcc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D6BE9C77-EB27-4DD4-897C-E8E2902E9B30}" type="presOf" srcId="{34AA74AB-7EBF-4977-9565-B8D420DE9676}" destId="{18A18259-FD90-4928-9E98-43DB00D98A32}" srcOrd="0" destOrd="0" presId="urn:microsoft.com/office/officeart/2005/8/layout/chevron2"/>
    <dgm:cxn modelId="{00E627FF-79BB-4C24-802B-EB32E30BE17D}" srcId="{E5AEBF51-D827-4A3A-8B5E-916C953FC39F}" destId="{FEE140FF-60A7-4FBE-B997-058C10826B67}" srcOrd="0" destOrd="0" parTransId="{3555A479-FBA6-4AA7-85C1-A8474028D8D0}" sibTransId="{BEFA7C92-9778-482C-BE76-D7681E745B5C}"/>
    <dgm:cxn modelId="{AAAA642F-13AE-4BFE-8C5C-BC383AABFDE7}" type="presOf" srcId="{058E6726-2F37-4713-B6B2-2B0C552EA9E3}" destId="{1BCBBE68-A0A4-4B79-9739-363D93915368}" srcOrd="0" destOrd="1" presId="urn:microsoft.com/office/officeart/2005/8/layout/chevron2"/>
    <dgm:cxn modelId="{6A9C0295-B644-411D-9A23-FB01F7336E61}" srcId="{34AA74AB-7EBF-4977-9565-B8D420DE9676}" destId="{8BBDFAB3-F9AD-48E9-9EF7-6448316D3A89}" srcOrd="0" destOrd="0" parTransId="{5482E16D-25F6-45C2-A850-3697A43DCEEC}" sibTransId="{FFF61582-FFE0-47AC-A472-867856F612A5}"/>
    <dgm:cxn modelId="{0A7A2F59-8C78-463B-A2EB-75766BE7F0CF}" type="presOf" srcId="{09190FA4-FA0E-4AFE-BC34-AEFE49E2F8B8}" destId="{DD9FAD81-1B28-4526-B17C-E883A149C94F}" srcOrd="0" destOrd="0" presId="urn:microsoft.com/office/officeart/2005/8/layout/chevron2"/>
    <dgm:cxn modelId="{899CAC8F-B9E3-4928-8740-CA80BA4BD805}" type="presOf" srcId="{8BBDFAB3-F9AD-48E9-9EF7-6448316D3A89}" destId="{789D3F4A-06CD-4923-9CD1-069427F89F47}" srcOrd="0" destOrd="0" presId="urn:microsoft.com/office/officeart/2005/8/layout/chevron2"/>
    <dgm:cxn modelId="{409C9686-7C4F-4746-AD0B-58E4A38E5684}" srcId="{09190FA4-FA0E-4AFE-BC34-AEFE49E2F8B8}" destId="{E5AEBF51-D827-4A3A-8B5E-916C953FC39F}" srcOrd="1" destOrd="0" parTransId="{52D2DC78-8D5D-4E98-AD2F-7EB3188A0FE0}" sibTransId="{28FB9983-8610-49F3-8D4A-1E0F737AA5F5}"/>
    <dgm:cxn modelId="{D07FC364-5ED8-4D3E-9328-593525FB26CA}" type="presOf" srcId="{E5AEBF51-D827-4A3A-8B5E-916C953FC39F}" destId="{F563B9B0-AF5B-443A-9415-49AD21DAA563}" srcOrd="0" destOrd="0" presId="urn:microsoft.com/office/officeart/2005/8/layout/chevron2"/>
    <dgm:cxn modelId="{3F38D31E-919A-4048-9082-7325EB08FE80}" srcId="{E5AEBF51-D827-4A3A-8B5E-916C953FC39F}" destId="{058E6726-2F37-4713-B6B2-2B0C552EA9E3}" srcOrd="1" destOrd="0" parTransId="{345B0927-EE2D-4BEE-A1DD-47827832889D}" sibTransId="{6F2D6832-111F-485C-A351-4921382C0C26}"/>
    <dgm:cxn modelId="{E00C1649-C944-477B-8646-D1F87A18B793}" type="presOf" srcId="{FEE140FF-60A7-4FBE-B997-058C10826B67}" destId="{1BCBBE68-A0A4-4B79-9739-363D93915368}" srcOrd="0" destOrd="0" presId="urn:microsoft.com/office/officeart/2005/8/layout/chevron2"/>
    <dgm:cxn modelId="{2D702C4E-7D44-4DDC-A22E-FCFD5B5FA2A2}" type="presOf" srcId="{70BC8638-94F7-4584-BE6A-4D0A753D4D1D}" destId="{789D3F4A-06CD-4923-9CD1-069427F89F47}" srcOrd="0" destOrd="1" presId="urn:microsoft.com/office/officeart/2005/8/layout/chevron2"/>
    <dgm:cxn modelId="{5D958D2E-51AD-4124-A53A-E332758A2139}" srcId="{09190FA4-FA0E-4AFE-BC34-AEFE49E2F8B8}" destId="{34AA74AB-7EBF-4977-9565-B8D420DE9676}" srcOrd="0" destOrd="0" parTransId="{53A3A731-88EF-4A69-9F35-FBF4AF462734}" sibTransId="{62BF01FC-EB75-4CA1-8D2C-10026487A55A}"/>
    <dgm:cxn modelId="{6AE37BDD-08E1-4711-94FE-AF8D2F6E9348}" srcId="{34AA74AB-7EBF-4977-9565-B8D420DE9676}" destId="{70BC8638-94F7-4584-BE6A-4D0A753D4D1D}" srcOrd="1" destOrd="0" parTransId="{68A4302D-6EC2-4523-B7E1-6C12786326E7}" sibTransId="{7038114C-CC98-44FC-9F43-1ACF39A13407}"/>
    <dgm:cxn modelId="{F2F19CF5-5398-4374-AE8B-7B70F17A9C04}" type="presParOf" srcId="{DD9FAD81-1B28-4526-B17C-E883A149C94F}" destId="{E3530206-89E9-432C-93A0-3672D387B2D0}" srcOrd="0" destOrd="0" presId="urn:microsoft.com/office/officeart/2005/8/layout/chevron2"/>
    <dgm:cxn modelId="{ADF161BB-15EB-4C87-9657-29D18C18C7FD}" type="presParOf" srcId="{E3530206-89E9-432C-93A0-3672D387B2D0}" destId="{18A18259-FD90-4928-9E98-43DB00D98A32}" srcOrd="0" destOrd="0" presId="urn:microsoft.com/office/officeart/2005/8/layout/chevron2"/>
    <dgm:cxn modelId="{D3AC1ED9-D87B-44D0-9C17-1BCFD03603C4}" type="presParOf" srcId="{E3530206-89E9-432C-93A0-3672D387B2D0}" destId="{789D3F4A-06CD-4923-9CD1-069427F89F47}" srcOrd="1" destOrd="0" presId="urn:microsoft.com/office/officeart/2005/8/layout/chevron2"/>
    <dgm:cxn modelId="{8025C384-DCBF-4504-8509-DDDDC53D6F2F}" type="presParOf" srcId="{DD9FAD81-1B28-4526-B17C-E883A149C94F}" destId="{03F6CBBA-1EFA-43EC-8459-292C8F9B1444}" srcOrd="1" destOrd="0" presId="urn:microsoft.com/office/officeart/2005/8/layout/chevron2"/>
    <dgm:cxn modelId="{0F43DB6B-58A5-4E76-B5D3-353A9C9AEDD4}" type="presParOf" srcId="{DD9FAD81-1B28-4526-B17C-E883A149C94F}" destId="{3F1021F8-14C7-496A-BF5B-48E090DB1E7D}" srcOrd="2" destOrd="0" presId="urn:microsoft.com/office/officeart/2005/8/layout/chevron2"/>
    <dgm:cxn modelId="{2D674553-BBEA-4AEF-976A-4D04E5373362}" type="presParOf" srcId="{3F1021F8-14C7-496A-BF5B-48E090DB1E7D}" destId="{F563B9B0-AF5B-443A-9415-49AD21DAA563}" srcOrd="0" destOrd="0" presId="urn:microsoft.com/office/officeart/2005/8/layout/chevron2"/>
    <dgm:cxn modelId="{D5010232-E900-4B71-846A-B5B5CDF4C53E}" type="presParOf" srcId="{3F1021F8-14C7-496A-BF5B-48E090DB1E7D}" destId="{1BCBBE68-A0A4-4B79-9739-363D93915368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18A18259-FD90-4928-9E98-43DB00D98A32}">
      <dsp:nvSpPr>
        <dsp:cNvPr id="0" name=""/>
        <dsp:cNvSpPr/>
      </dsp:nvSpPr>
      <dsp:spPr>
        <a:xfrm rot="5400000">
          <a:off x="-241317" y="244129"/>
          <a:ext cx="1608782" cy="1126147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>
              <a:latin typeface="Cambria Math" pitchFamily="18" charset="0"/>
              <a:ea typeface="Cambria Math" pitchFamily="18" charset="0"/>
            </a:rPr>
            <a:t>Commercial Property</a:t>
          </a:r>
          <a:endParaRPr lang="zh-CN" altLang="en-US" sz="1600" kern="1200" dirty="0">
            <a:latin typeface="Cambria Math" pitchFamily="18" charset="0"/>
          </a:endParaRPr>
        </a:p>
      </dsp:txBody>
      <dsp:txXfrm rot="5400000">
        <a:off x="-241317" y="244129"/>
        <a:ext cx="1608782" cy="1126147"/>
      </dsp:txXfrm>
    </dsp:sp>
    <dsp:sp modelId="{789D3F4A-06CD-4923-9CD1-069427F89F47}">
      <dsp:nvSpPr>
        <dsp:cNvPr id="0" name=""/>
        <dsp:cNvSpPr/>
      </dsp:nvSpPr>
      <dsp:spPr>
        <a:xfrm rot="5400000">
          <a:off x="2790582" y="-1661622"/>
          <a:ext cx="1045708" cy="437457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400" kern="1200" dirty="0" smtClean="0">
              <a:latin typeface="Cambria Math" pitchFamily="18" charset="0"/>
              <a:ea typeface="Cambria Math" pitchFamily="18" charset="0"/>
            </a:rPr>
            <a:t>The energy usage of whole building, cost prediction and remote facilities control</a:t>
          </a:r>
          <a:endParaRPr lang="zh-CN" altLang="en-US" sz="1400" kern="1200" dirty="0">
            <a:latin typeface="Cambria Math" pitchFamily="18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400" kern="1200" dirty="0" smtClean="0">
              <a:latin typeface="Cambria Math" pitchFamily="18" charset="0"/>
              <a:ea typeface="Cambria Math" pitchFamily="18" charset="0"/>
            </a:rPr>
            <a:t>The energy usage comparison among individuals or teams in commercial buildings </a:t>
          </a:r>
          <a:endParaRPr lang="zh-CN" altLang="en-US" sz="1400" kern="1200" dirty="0">
            <a:latin typeface="Cambria Math" pitchFamily="18" charset="0"/>
          </a:endParaRPr>
        </a:p>
      </dsp:txBody>
      <dsp:txXfrm rot="5400000">
        <a:off x="2790582" y="-1661622"/>
        <a:ext cx="1045708" cy="4374578"/>
      </dsp:txXfrm>
    </dsp:sp>
    <dsp:sp modelId="{F563B9B0-AF5B-443A-9415-49AD21DAA563}">
      <dsp:nvSpPr>
        <dsp:cNvPr id="0" name=""/>
        <dsp:cNvSpPr/>
      </dsp:nvSpPr>
      <dsp:spPr>
        <a:xfrm rot="5400000">
          <a:off x="-241317" y="1558680"/>
          <a:ext cx="1608782" cy="1126147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>
              <a:latin typeface="Cambria Math" pitchFamily="18" charset="0"/>
              <a:ea typeface="Cambria Math" pitchFamily="18" charset="0"/>
            </a:rPr>
            <a:t>Community Property</a:t>
          </a:r>
          <a:endParaRPr lang="zh-CN" altLang="en-US" sz="1600" kern="1200" dirty="0">
            <a:latin typeface="Cambria Math" pitchFamily="18" charset="0"/>
          </a:endParaRPr>
        </a:p>
      </dsp:txBody>
      <dsp:txXfrm rot="5400000">
        <a:off x="-241317" y="1558680"/>
        <a:ext cx="1608782" cy="1126147"/>
      </dsp:txXfrm>
    </dsp:sp>
    <dsp:sp modelId="{1BCBBE68-A0A4-4B79-9739-363D93915368}">
      <dsp:nvSpPr>
        <dsp:cNvPr id="0" name=""/>
        <dsp:cNvSpPr/>
      </dsp:nvSpPr>
      <dsp:spPr>
        <a:xfrm rot="5400000">
          <a:off x="2790582" y="-347071"/>
          <a:ext cx="1045708" cy="437457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400" kern="1200" dirty="0" smtClean="0">
              <a:latin typeface="Cambria Math" pitchFamily="18" charset="0"/>
              <a:ea typeface="Cambria Math" pitchFamily="18" charset="0"/>
            </a:rPr>
            <a:t>The energy usage, cost prediction and remote control of public facilities in community </a:t>
          </a:r>
          <a:endParaRPr lang="zh-CN" altLang="en-US" sz="1400" kern="1200" dirty="0">
            <a:latin typeface="Cambria Math" pitchFamily="18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400" kern="1200" dirty="0" smtClean="0">
              <a:latin typeface="Cambria Math" pitchFamily="18" charset="0"/>
              <a:ea typeface="Cambria Math" pitchFamily="18" charset="0"/>
            </a:rPr>
            <a:t>The energy usage comparison, cost prediction and remote appliances control for all families in the community </a:t>
          </a:r>
          <a:endParaRPr lang="zh-CN" altLang="en-US" sz="1400" kern="1200" dirty="0">
            <a:latin typeface="Cambria Math" pitchFamily="18" charset="0"/>
          </a:endParaRPr>
        </a:p>
      </dsp:txBody>
      <dsp:txXfrm rot="5400000">
        <a:off x="2790582" y="-347071"/>
        <a:ext cx="1045708" cy="43745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3ADE8FFD-9A6C-4354-AE2E-EED372B42281}" type="datetimeFigureOut">
              <a:rPr lang="zh-CN" altLang="en-US"/>
              <a:pPr/>
              <a:t>2010-7-13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7337B5A4-8EF2-4770-9172-53E0D917AD7D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1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05038"/>
            <a:ext cx="7772400" cy="1079500"/>
          </a:xfrm>
        </p:spPr>
        <p:txBody>
          <a:bodyPr/>
          <a:lstStyle>
            <a:lvl1pPr algn="ctr">
              <a:defRPr sz="4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31913" y="3860800"/>
            <a:ext cx="6400800" cy="838200"/>
          </a:xfrm>
        </p:spPr>
        <p:txBody>
          <a:bodyPr/>
          <a:lstStyle>
            <a:lvl1pPr marL="0" indent="0" algn="ctr">
              <a:buFontTx/>
              <a:buNone/>
              <a:defRPr>
                <a:ea typeface="黑体" pitchFamily="2" charset="-122"/>
              </a:defRPr>
            </a:lvl1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7813" y="73025"/>
            <a:ext cx="2058987" cy="59483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46088" y="73025"/>
            <a:ext cx="6029325" cy="594836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68413"/>
            <a:ext cx="4038600" cy="4752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68413"/>
            <a:ext cx="4038600" cy="4752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4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5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6.jpe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6.jpe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image" Target="../media/image6.jpeg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13" Type="http://schemas.openxmlformats.org/officeDocument/2006/relationships/image" Target="../media/image6.jpeg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5" Type="http://schemas.openxmlformats.org/officeDocument/2006/relationships/oleObject" Target="../embeddings/Microsoft_Office_Excel_97-2003_Worksheet1.xls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Relationship Id="rId14" Type="http://schemas.openxmlformats.org/officeDocument/2006/relationships/image" Target="../media/image6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7" descr="14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46088" y="73025"/>
            <a:ext cx="8229600" cy="83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68413"/>
            <a:ext cx="8229600" cy="475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" name="TextBox 5"/>
          <p:cNvSpPr txBox="1">
            <a:spLocks noChangeArrowheads="1"/>
          </p:cNvSpPr>
          <p:nvPr/>
        </p:nvSpPr>
        <p:spPr bwMode="auto">
          <a:xfrm>
            <a:off x="-1260475" y="4149725"/>
            <a:ext cx="1154112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200">
                <a:solidFill>
                  <a:schemeClr val="bg1"/>
                </a:solidFill>
                <a:latin typeface="宋体" charset="-122"/>
                <a:ea typeface="华文细黑" pitchFamily="2" charset="-122"/>
              </a:rPr>
              <a:t>配色参考方案：</a:t>
            </a:r>
            <a:endParaRPr lang="en-US" altLang="zh-CN" sz="1200">
              <a:solidFill>
                <a:schemeClr val="bg1"/>
              </a:solidFill>
              <a:latin typeface="宋体" charset="-122"/>
              <a:ea typeface="华文细黑" pitchFamily="2" charset="-122"/>
            </a:endParaRPr>
          </a:p>
          <a:p>
            <a:r>
              <a:rPr lang="zh-CN" altLang="en-US" sz="1200">
                <a:solidFill>
                  <a:schemeClr val="bg1"/>
                </a:solidFill>
                <a:latin typeface="宋体" charset="-122"/>
                <a:ea typeface="华文细黑" pitchFamily="2" charset="-122"/>
              </a:rPr>
              <a:t>以下为三组配色方案。（仅供参考）</a:t>
            </a:r>
            <a:endParaRPr lang="en-US" altLang="zh-CN" sz="1200">
              <a:solidFill>
                <a:schemeClr val="bg1"/>
              </a:solidFill>
              <a:latin typeface="宋体" charset="-122"/>
              <a:ea typeface="华文细黑" pitchFamily="2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-1165225" y="5099050"/>
          <a:ext cx="1047750" cy="1096963"/>
        </p:xfrm>
        <a:graphic>
          <a:graphicData uri="http://schemas.openxmlformats.org/drawingml/2006/table">
            <a:tbl>
              <a:tblPr/>
              <a:tblGrid>
                <a:gridCol w="349250"/>
                <a:gridCol w="349250"/>
                <a:gridCol w="349250"/>
              </a:tblGrid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华文细黑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华文细黑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华文细黑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33"/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华文细黑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华文细黑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华文细黑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华文细黑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3C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华文细黑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华文细黑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-1971675" y="908050"/>
            <a:ext cx="1971675" cy="19177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endParaRPr lang="en-US" altLang="zh-CN" sz="1200">
              <a:solidFill>
                <a:schemeClr val="bg1"/>
              </a:solidFill>
              <a:latin typeface="宋体" charset="-122"/>
              <a:ea typeface="华文细黑" pitchFamily="2" charset="-122"/>
            </a:endParaRPr>
          </a:p>
          <a:p>
            <a:endParaRPr lang="en-US" altLang="zh-CN" sz="1200">
              <a:solidFill>
                <a:schemeClr val="bg1"/>
              </a:solidFill>
              <a:latin typeface="宋体" charset="-122"/>
              <a:ea typeface="华文细黑" pitchFamily="2" charset="-122"/>
            </a:endParaRPr>
          </a:p>
          <a:p>
            <a:r>
              <a:rPr lang="zh-CN" altLang="en-US" sz="1200">
                <a:solidFill>
                  <a:schemeClr val="bg1"/>
                </a:solidFill>
                <a:latin typeface="宋体" charset="-122"/>
                <a:ea typeface="华文细黑" pitchFamily="2" charset="-122"/>
              </a:rPr>
              <a:t>英文正文标题字体：</a:t>
            </a:r>
            <a:r>
              <a:rPr lang="en-US" altLang="zh-CN" sz="1200">
                <a:solidFill>
                  <a:schemeClr val="bg1"/>
                </a:solidFill>
                <a:latin typeface="宋体" charset="-122"/>
                <a:ea typeface="华文细黑" pitchFamily="2" charset="-122"/>
              </a:rPr>
              <a:t>Arial</a:t>
            </a:r>
          </a:p>
          <a:p>
            <a:r>
              <a:rPr lang="zh-CN" altLang="en-US" sz="1200">
                <a:solidFill>
                  <a:schemeClr val="bg1"/>
                </a:solidFill>
                <a:latin typeface="宋体" charset="-122"/>
                <a:ea typeface="华文细黑" pitchFamily="2" charset="-122"/>
              </a:rPr>
              <a:t>字号：</a:t>
            </a:r>
            <a:r>
              <a:rPr lang="en-US" altLang="zh-CN" sz="1200">
                <a:solidFill>
                  <a:schemeClr val="bg1"/>
                </a:solidFill>
                <a:latin typeface="宋体" charset="-122"/>
                <a:ea typeface="华文细黑" pitchFamily="2" charset="-122"/>
              </a:rPr>
              <a:t>32</a:t>
            </a:r>
            <a:r>
              <a:rPr lang="zh-CN" altLang="en-US" sz="1200">
                <a:solidFill>
                  <a:schemeClr val="bg1"/>
                </a:solidFill>
                <a:latin typeface="宋体" charset="-122"/>
                <a:ea typeface="华文细黑" pitchFamily="2" charset="-122"/>
              </a:rPr>
              <a:t>（加粗）</a:t>
            </a:r>
          </a:p>
          <a:p>
            <a:r>
              <a:rPr lang="zh-CN" altLang="en-US" sz="1200">
                <a:solidFill>
                  <a:schemeClr val="bg1"/>
                </a:solidFill>
                <a:latin typeface="宋体" charset="-122"/>
                <a:ea typeface="华文细黑" pitchFamily="2" charset="-122"/>
              </a:rPr>
              <a:t>颜色：黑色</a:t>
            </a:r>
          </a:p>
          <a:p>
            <a:endParaRPr lang="zh-CN" altLang="en-US" sz="1200">
              <a:solidFill>
                <a:schemeClr val="bg1"/>
              </a:solidFill>
              <a:latin typeface="宋体" charset="-122"/>
              <a:ea typeface="华文细黑" pitchFamily="2" charset="-122"/>
            </a:endParaRPr>
          </a:p>
          <a:p>
            <a:r>
              <a:rPr lang="zh-CN" altLang="en-US" sz="1200">
                <a:solidFill>
                  <a:schemeClr val="bg1"/>
                </a:solidFill>
                <a:latin typeface="宋体" charset="-122"/>
                <a:ea typeface="华文细黑" pitchFamily="2" charset="-122"/>
              </a:rPr>
              <a:t>英文正文字体：</a:t>
            </a:r>
            <a:r>
              <a:rPr lang="en-US" altLang="zh-CN" sz="1200">
                <a:solidFill>
                  <a:schemeClr val="bg1"/>
                </a:solidFill>
                <a:latin typeface="宋体" charset="-122"/>
                <a:ea typeface="华文细黑" pitchFamily="2" charset="-122"/>
              </a:rPr>
              <a:t>Arial</a:t>
            </a:r>
          </a:p>
          <a:p>
            <a:r>
              <a:rPr lang="zh-CN" altLang="en-US" sz="1200">
                <a:solidFill>
                  <a:schemeClr val="bg1"/>
                </a:solidFill>
                <a:latin typeface="宋体" charset="-122"/>
                <a:ea typeface="华文细黑" pitchFamily="2" charset="-122"/>
              </a:rPr>
              <a:t>字号：</a:t>
            </a:r>
            <a:r>
              <a:rPr lang="en-US" altLang="zh-CN" sz="1200">
                <a:solidFill>
                  <a:schemeClr val="bg1"/>
                </a:solidFill>
                <a:latin typeface="宋体" charset="-122"/>
                <a:ea typeface="华文细黑" pitchFamily="2" charset="-122"/>
              </a:rPr>
              <a:t>16</a:t>
            </a:r>
          </a:p>
          <a:p>
            <a:r>
              <a:rPr lang="zh-CN" altLang="en-US" sz="1200">
                <a:solidFill>
                  <a:schemeClr val="bg1"/>
                </a:solidFill>
                <a:latin typeface="宋体" charset="-122"/>
                <a:ea typeface="华文细黑" pitchFamily="2" charset="-122"/>
              </a:rPr>
              <a:t>颜色：黑色</a:t>
            </a:r>
          </a:p>
          <a:p>
            <a:endParaRPr lang="en-US" altLang="zh-CN" sz="1200">
              <a:solidFill>
                <a:schemeClr val="bg1"/>
              </a:solidFill>
              <a:latin typeface="宋体" charset="-122"/>
              <a:ea typeface="华文细黑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4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黑体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黑体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黑体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黑体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黑体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黑体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黑体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黑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Blip>
          <a:blip r:embed="rId14"/>
        </a:buBlip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Blip>
          <a:blip r:embed="rId14"/>
        </a:buBlip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Blip>
          <a:blip r:embed="rId14"/>
        </a:buBlip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Blip>
          <a:blip r:embed="rId14"/>
        </a:buBlip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Blip>
          <a:blip r:embed="rId14"/>
        </a:buBlip>
        <a:defRPr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Blip>
          <a:blip r:embed="rId14"/>
        </a:buBlip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Blip>
          <a:blip r:embed="rId14"/>
        </a:buBlip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Blip>
          <a:blip r:embed="rId14"/>
        </a:buBlip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Blip>
          <a:blip r:embed="rId14"/>
        </a:buBlip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5"/>
          <p:cNvSpPr txBox="1">
            <a:spLocks noChangeArrowheads="1"/>
          </p:cNvSpPr>
          <p:nvPr/>
        </p:nvSpPr>
        <p:spPr bwMode="auto">
          <a:xfrm>
            <a:off x="9215438" y="4025900"/>
            <a:ext cx="1154112" cy="83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200">
                <a:solidFill>
                  <a:schemeClr val="bg1"/>
                </a:solidFill>
                <a:latin typeface="宋体" charset="-122"/>
              </a:rPr>
              <a:t>配色参考方案：</a:t>
            </a:r>
            <a:endParaRPr lang="en-US" altLang="zh-CN" sz="1200">
              <a:solidFill>
                <a:schemeClr val="bg1"/>
              </a:solidFill>
              <a:latin typeface="宋体" charset="-122"/>
            </a:endParaRPr>
          </a:p>
          <a:p>
            <a:r>
              <a:rPr lang="zh-CN" altLang="en-US" sz="1200">
                <a:solidFill>
                  <a:schemeClr val="bg1"/>
                </a:solidFill>
                <a:latin typeface="宋体" charset="-122"/>
              </a:rPr>
              <a:t>以下为三组配色方案。（仅供参考）</a:t>
            </a:r>
            <a:endParaRPr lang="en-US" altLang="zh-CN" sz="1200">
              <a:solidFill>
                <a:schemeClr val="bg1"/>
              </a:solidFill>
              <a:latin typeface="宋体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9310688" y="4975225"/>
          <a:ext cx="1047750" cy="1096963"/>
        </p:xfrm>
        <a:graphic>
          <a:graphicData uri="http://schemas.openxmlformats.org/drawingml/2006/table">
            <a:tbl>
              <a:tblPr/>
              <a:tblGrid>
                <a:gridCol w="349250"/>
                <a:gridCol w="349250"/>
                <a:gridCol w="349250"/>
              </a:tblGrid>
              <a:tr h="333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33"/>
                    </a:solidFill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A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32050" y="2357438"/>
            <a:ext cx="4354513" cy="6461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r>
              <a:rPr lang="zh-CN" altLang="en-US" sz="3600" b="1">
                <a:solidFill>
                  <a:srgbClr val="0070C0"/>
                </a:solidFill>
                <a:latin typeface="黑体" pitchFamily="2" charset="-122"/>
                <a:ea typeface="黑体" pitchFamily="2" charset="-122"/>
                <a:cs typeface="Times New Roman" pitchFamily="18" charset="0"/>
              </a:rPr>
              <a:t>中国移动通信研究院</a:t>
            </a:r>
          </a:p>
        </p:txBody>
      </p:sp>
      <p:sp>
        <p:nvSpPr>
          <p:cNvPr id="3" name="TextBox 5"/>
          <p:cNvSpPr txBox="1">
            <a:spLocks noChangeArrowheads="1"/>
          </p:cNvSpPr>
          <p:nvPr/>
        </p:nvSpPr>
        <p:spPr bwMode="auto">
          <a:xfrm>
            <a:off x="9215438" y="4025900"/>
            <a:ext cx="1154112" cy="83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200">
                <a:solidFill>
                  <a:schemeClr val="bg1"/>
                </a:solidFill>
                <a:latin typeface="宋体" charset="-122"/>
              </a:rPr>
              <a:t>配色参考方案：</a:t>
            </a:r>
            <a:endParaRPr lang="en-US" altLang="zh-CN" sz="1200">
              <a:solidFill>
                <a:schemeClr val="bg1"/>
              </a:solidFill>
              <a:latin typeface="宋体" charset="-122"/>
            </a:endParaRPr>
          </a:p>
          <a:p>
            <a:r>
              <a:rPr lang="zh-CN" altLang="en-US" sz="1200">
                <a:solidFill>
                  <a:schemeClr val="bg1"/>
                </a:solidFill>
                <a:latin typeface="宋体" charset="-122"/>
              </a:rPr>
              <a:t>以下为三组配色方案。（仅供参考）</a:t>
            </a:r>
            <a:endParaRPr lang="en-US" altLang="zh-CN" sz="1200">
              <a:solidFill>
                <a:schemeClr val="bg1"/>
              </a:solidFill>
              <a:latin typeface="宋体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9310688" y="4975225"/>
          <a:ext cx="1047750" cy="1096963"/>
        </p:xfrm>
        <a:graphic>
          <a:graphicData uri="http://schemas.openxmlformats.org/drawingml/2006/table">
            <a:tbl>
              <a:tblPr/>
              <a:tblGrid>
                <a:gridCol w="349250"/>
                <a:gridCol w="349250"/>
                <a:gridCol w="349250"/>
              </a:tblGrid>
              <a:tr h="333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33"/>
                    </a:solidFill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A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6" r:id="rId9"/>
    <p:sldLayoutId id="2147483787" r:id="rId10"/>
    <p:sldLayoutId id="2147483788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3"/>
          <p:cNvSpPr>
            <a:spLocks noChangeArrowheads="1"/>
          </p:cNvSpPr>
          <p:nvPr/>
        </p:nvSpPr>
        <p:spPr bwMode="auto">
          <a:xfrm>
            <a:off x="7231063" y="3611563"/>
            <a:ext cx="984250" cy="984250"/>
          </a:xfrm>
          <a:prstGeom prst="ellipse">
            <a:avLst/>
          </a:prstGeom>
          <a:solidFill>
            <a:srgbClr val="0070C0"/>
          </a:solidFill>
          <a:ln w="9525">
            <a:noFill/>
            <a:round/>
            <a:headEnd/>
            <a:tailEnd/>
          </a:ln>
        </p:spPr>
        <p:txBody>
          <a:bodyPr rot="10800000" vert="eaVert" lIns="0" tIns="0" rIns="0" bIns="0" anchor="ctr"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4" name="Oval 4"/>
          <p:cNvSpPr>
            <a:spLocks noChangeArrowheads="1"/>
          </p:cNvSpPr>
          <p:nvPr/>
        </p:nvSpPr>
        <p:spPr bwMode="auto">
          <a:xfrm>
            <a:off x="982663" y="3611563"/>
            <a:ext cx="984250" cy="984250"/>
          </a:xfrm>
          <a:prstGeom prst="ellipse">
            <a:avLst/>
          </a:prstGeom>
          <a:solidFill>
            <a:srgbClr val="0070C0"/>
          </a:solidFill>
          <a:ln w="9525">
            <a:noFill/>
            <a:round/>
            <a:headEnd/>
            <a:tailEnd/>
          </a:ln>
        </p:spPr>
        <p:txBody>
          <a:bodyPr rot="10800000" vert="eaVert" lIns="0" tIns="0" rIns="0" bIns="0" anchor="ctr"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 rot="2936373" flipV="1">
            <a:off x="2494757" y="2386806"/>
            <a:ext cx="0" cy="1693863"/>
          </a:xfrm>
          <a:prstGeom prst="line">
            <a:avLst/>
          </a:prstGeom>
          <a:noFill/>
          <a:ln w="15875">
            <a:solidFill>
              <a:schemeClr val="hlink"/>
            </a:solidFill>
            <a:prstDash val="sysDot"/>
            <a:round/>
            <a:headEnd/>
            <a:tailEnd/>
          </a:ln>
        </p:spPr>
        <p:txBody>
          <a:bodyPr wrap="none" lIns="0" tIns="0" rIns="0" bIns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6" name="Oval 6"/>
          <p:cNvSpPr>
            <a:spLocks noChangeArrowheads="1"/>
          </p:cNvSpPr>
          <p:nvPr/>
        </p:nvSpPr>
        <p:spPr bwMode="auto">
          <a:xfrm>
            <a:off x="2636838" y="4373563"/>
            <a:ext cx="984250" cy="984250"/>
          </a:xfrm>
          <a:prstGeom prst="ellipse">
            <a:avLst/>
          </a:prstGeom>
          <a:solidFill>
            <a:srgbClr val="00B0F0"/>
          </a:solidFill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 flipV="1">
            <a:off x="3128963" y="2679700"/>
            <a:ext cx="0" cy="1693863"/>
          </a:xfrm>
          <a:prstGeom prst="line">
            <a:avLst/>
          </a:prstGeom>
          <a:noFill/>
          <a:ln w="15875">
            <a:solidFill>
              <a:schemeClr val="hlink"/>
            </a:solidFill>
            <a:prstDash val="sysDot"/>
            <a:round/>
            <a:headEnd/>
            <a:tailEnd/>
          </a:ln>
        </p:spPr>
        <p:txBody>
          <a:bodyPr wrap="none" lIns="0" tIns="0" rIns="0" bIns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8" name="Oval 8"/>
          <p:cNvSpPr>
            <a:spLocks noChangeArrowheads="1"/>
          </p:cNvSpPr>
          <p:nvPr/>
        </p:nvSpPr>
        <p:spPr bwMode="auto">
          <a:xfrm>
            <a:off x="3621088" y="4373563"/>
            <a:ext cx="984250" cy="984250"/>
          </a:xfrm>
          <a:prstGeom prst="ellipse">
            <a:avLst/>
          </a:prstGeom>
          <a:solidFill>
            <a:srgbClr val="00B0F0"/>
          </a:solidFill>
          <a:ln w="9525">
            <a:noFill/>
            <a:round/>
            <a:headEnd/>
            <a:tailEnd/>
          </a:ln>
        </p:spPr>
        <p:txBody>
          <a:bodyPr rot="10800000" vert="eaVert" lIns="0" tIns="0" rIns="0" bIns="0" anchor="ctr"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 flipV="1">
            <a:off x="4113213" y="2679700"/>
            <a:ext cx="0" cy="1693863"/>
          </a:xfrm>
          <a:prstGeom prst="line">
            <a:avLst/>
          </a:prstGeom>
          <a:noFill/>
          <a:ln w="15875">
            <a:solidFill>
              <a:schemeClr val="hlink"/>
            </a:solidFill>
            <a:prstDash val="sysDot"/>
            <a:round/>
            <a:headEnd/>
            <a:tailEnd/>
          </a:ln>
        </p:spPr>
        <p:txBody>
          <a:bodyPr wrap="none" lIns="0" tIns="0" rIns="0" bIns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10" name="Oval 10"/>
          <p:cNvSpPr>
            <a:spLocks noChangeArrowheads="1"/>
          </p:cNvSpPr>
          <p:nvPr/>
        </p:nvSpPr>
        <p:spPr bwMode="auto">
          <a:xfrm>
            <a:off x="4605338" y="4373563"/>
            <a:ext cx="984250" cy="984250"/>
          </a:xfrm>
          <a:prstGeom prst="ellipse">
            <a:avLst/>
          </a:prstGeom>
          <a:solidFill>
            <a:srgbClr val="00B0F0"/>
          </a:solidFill>
          <a:ln w="9525">
            <a:noFill/>
            <a:round/>
            <a:headEnd/>
            <a:tailEnd/>
          </a:ln>
        </p:spPr>
        <p:txBody>
          <a:bodyPr rot="10800000" vert="eaVert" lIns="0" tIns="0" rIns="0" bIns="0" anchor="ctr"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11" name="Line 11"/>
          <p:cNvSpPr>
            <a:spLocks noChangeShapeType="1"/>
          </p:cNvSpPr>
          <p:nvPr/>
        </p:nvSpPr>
        <p:spPr bwMode="auto">
          <a:xfrm flipV="1">
            <a:off x="5097463" y="2679700"/>
            <a:ext cx="0" cy="1693863"/>
          </a:xfrm>
          <a:prstGeom prst="line">
            <a:avLst/>
          </a:prstGeom>
          <a:noFill/>
          <a:ln w="15875">
            <a:solidFill>
              <a:schemeClr val="hlink"/>
            </a:solidFill>
            <a:prstDash val="sysDot"/>
            <a:round/>
            <a:headEnd/>
            <a:tailEnd/>
          </a:ln>
        </p:spPr>
        <p:txBody>
          <a:bodyPr wrap="none" lIns="0" tIns="0" rIns="0" bIns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12" name="Oval 12"/>
          <p:cNvSpPr>
            <a:spLocks noChangeArrowheads="1"/>
          </p:cNvSpPr>
          <p:nvPr/>
        </p:nvSpPr>
        <p:spPr bwMode="auto">
          <a:xfrm>
            <a:off x="5589588" y="4373563"/>
            <a:ext cx="984250" cy="984250"/>
          </a:xfrm>
          <a:prstGeom prst="ellipse">
            <a:avLst/>
          </a:prstGeom>
          <a:solidFill>
            <a:srgbClr val="00B0F0"/>
          </a:solidFill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 flipV="1">
            <a:off x="6081713" y="2679700"/>
            <a:ext cx="0" cy="1693863"/>
          </a:xfrm>
          <a:prstGeom prst="line">
            <a:avLst/>
          </a:prstGeom>
          <a:noFill/>
          <a:ln w="15875">
            <a:solidFill>
              <a:schemeClr val="hlink"/>
            </a:solidFill>
            <a:prstDash val="sysDot"/>
            <a:round/>
            <a:headEnd/>
            <a:tailEnd/>
          </a:ln>
        </p:spPr>
        <p:txBody>
          <a:bodyPr wrap="none" lIns="0" tIns="0" rIns="0" bIns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>
            <a:off x="3413125" y="5072063"/>
            <a:ext cx="479425" cy="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 type="triangle" w="med" len="lg"/>
          </a:ln>
        </p:spPr>
        <p:txBody>
          <a:bodyPr wrap="none" lIns="0" tIns="0" rIns="0" bIns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15" name="Line 15"/>
          <p:cNvSpPr>
            <a:spLocks noChangeShapeType="1"/>
          </p:cNvSpPr>
          <p:nvPr/>
        </p:nvSpPr>
        <p:spPr bwMode="auto">
          <a:xfrm>
            <a:off x="4403725" y="5072063"/>
            <a:ext cx="479425" cy="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 type="triangle" w="med" len="lg"/>
          </a:ln>
        </p:spPr>
        <p:txBody>
          <a:bodyPr wrap="none" lIns="0" tIns="0" rIns="0" bIns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16" name="Line 16"/>
          <p:cNvSpPr>
            <a:spLocks noChangeShapeType="1"/>
          </p:cNvSpPr>
          <p:nvPr/>
        </p:nvSpPr>
        <p:spPr bwMode="auto">
          <a:xfrm>
            <a:off x="5381625" y="5072063"/>
            <a:ext cx="479425" cy="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 type="triangle" w="med" len="lg"/>
          </a:ln>
        </p:spPr>
        <p:txBody>
          <a:bodyPr wrap="none" lIns="0" tIns="0" rIns="0" bIns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17" name="Line 17"/>
          <p:cNvSpPr>
            <a:spLocks noChangeShapeType="1"/>
          </p:cNvSpPr>
          <p:nvPr/>
        </p:nvSpPr>
        <p:spPr bwMode="auto">
          <a:xfrm rot="1460961">
            <a:off x="1939925" y="4535488"/>
            <a:ext cx="676275" cy="3175"/>
          </a:xfrm>
          <a:prstGeom prst="line">
            <a:avLst/>
          </a:prstGeom>
          <a:noFill/>
          <a:ln w="57150">
            <a:solidFill>
              <a:srgbClr val="0070C0"/>
            </a:solidFill>
            <a:round/>
            <a:headEnd/>
            <a:tailEnd type="triangle" w="med" len="lg"/>
          </a:ln>
        </p:spPr>
        <p:txBody>
          <a:bodyPr wrap="none" lIns="0" tIns="0" rIns="0" bIns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18" name="Line 18"/>
          <p:cNvSpPr>
            <a:spLocks noChangeShapeType="1"/>
          </p:cNvSpPr>
          <p:nvPr/>
        </p:nvSpPr>
        <p:spPr bwMode="auto">
          <a:xfrm rot="18663627" flipH="1" flipV="1">
            <a:off x="6714332" y="2386806"/>
            <a:ext cx="0" cy="1693863"/>
          </a:xfrm>
          <a:prstGeom prst="line">
            <a:avLst/>
          </a:prstGeom>
          <a:noFill/>
          <a:ln w="15875">
            <a:solidFill>
              <a:schemeClr val="hlink"/>
            </a:solidFill>
            <a:prstDash val="sysDot"/>
            <a:round/>
            <a:headEnd/>
            <a:tailEnd/>
          </a:ln>
        </p:spPr>
        <p:txBody>
          <a:bodyPr wrap="none" lIns="0" tIns="0" rIns="0" bIns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19" name="Rectangle 19"/>
          <p:cNvSpPr>
            <a:spLocks noChangeArrowheads="1"/>
          </p:cNvSpPr>
          <p:nvPr/>
        </p:nvSpPr>
        <p:spPr bwMode="auto">
          <a:xfrm>
            <a:off x="2773363" y="2319338"/>
            <a:ext cx="3663950" cy="371475"/>
          </a:xfrm>
          <a:prstGeom prst="rect">
            <a:avLst/>
          </a:prstGeom>
          <a:solidFill>
            <a:srgbClr val="0070C0"/>
          </a:solidFill>
          <a:ln w="6350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20" name="Line 20"/>
          <p:cNvSpPr>
            <a:spLocks noChangeShapeType="1"/>
          </p:cNvSpPr>
          <p:nvPr/>
        </p:nvSpPr>
        <p:spPr bwMode="auto">
          <a:xfrm rot="20139039" flipV="1">
            <a:off x="6570663" y="4518025"/>
            <a:ext cx="679450" cy="38100"/>
          </a:xfrm>
          <a:prstGeom prst="line">
            <a:avLst/>
          </a:prstGeom>
          <a:noFill/>
          <a:ln w="57150">
            <a:solidFill>
              <a:srgbClr val="0070C0"/>
            </a:solidFill>
            <a:round/>
            <a:headEnd/>
            <a:tailEnd type="triangle" w="med" len="lg"/>
          </a:ln>
        </p:spPr>
        <p:txBody>
          <a:bodyPr wrap="none" lIns="0" tIns="0" rIns="0" bIns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21" name="Rectangle 21"/>
          <p:cNvSpPr>
            <a:spLocks noChangeArrowheads="1"/>
          </p:cNvSpPr>
          <p:nvPr/>
        </p:nvSpPr>
        <p:spPr bwMode="auto">
          <a:xfrm>
            <a:off x="2855913" y="2355850"/>
            <a:ext cx="349885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pPr algn="ctr" defTabSz="330200">
              <a:tabLst>
                <a:tab pos="8521700" algn="r"/>
              </a:tabLst>
            </a:pPr>
            <a:r>
              <a:rPr kumimoji="1" lang="zh-CN" altLang="en-US" sz="2000">
                <a:solidFill>
                  <a:srgbClr val="FFFFFF"/>
                </a:solidFill>
                <a:latin typeface="华文细黑" pitchFamily="2" charset="-122"/>
                <a:ea typeface="华文细黑" pitchFamily="2" charset="-122"/>
              </a:rPr>
              <a:t>演示文字</a:t>
            </a:r>
            <a:endParaRPr kumimoji="1" lang="en-US" altLang="de-DE" sz="2000">
              <a:solidFill>
                <a:srgbClr val="FFFFFF"/>
              </a:solidFill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22" name="Rectangle 22"/>
          <p:cNvSpPr>
            <a:spLocks noChangeArrowheads="1"/>
          </p:cNvSpPr>
          <p:nvPr/>
        </p:nvSpPr>
        <p:spPr bwMode="auto">
          <a:xfrm>
            <a:off x="833438" y="3978275"/>
            <a:ext cx="1309687" cy="246063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pPr algn="ctr" defTabSz="330200">
              <a:tabLst>
                <a:tab pos="8521700" algn="r"/>
              </a:tabLst>
            </a:pPr>
            <a:r>
              <a:rPr kumimoji="1" lang="zh-CN" altLang="en-US" sz="1600">
                <a:solidFill>
                  <a:srgbClr val="0D0D0D"/>
                </a:solidFill>
                <a:latin typeface="华文细黑" pitchFamily="2" charset="-122"/>
                <a:ea typeface="华文细黑" pitchFamily="2" charset="-122"/>
              </a:rPr>
              <a:t>演示文字</a:t>
            </a:r>
            <a:endParaRPr kumimoji="1" lang="en-US" altLang="de-DE" sz="1600">
              <a:solidFill>
                <a:srgbClr val="0D0D0D"/>
              </a:solidFill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23" name="Rectangle 23"/>
          <p:cNvSpPr>
            <a:spLocks noChangeArrowheads="1"/>
          </p:cNvSpPr>
          <p:nvPr/>
        </p:nvSpPr>
        <p:spPr bwMode="auto">
          <a:xfrm>
            <a:off x="2701925" y="4714875"/>
            <a:ext cx="854075" cy="246063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pPr algn="ctr" defTabSz="330200">
              <a:tabLst>
                <a:tab pos="8521700" algn="r"/>
              </a:tabLst>
            </a:pPr>
            <a:r>
              <a:rPr kumimoji="1" lang="zh-CN" altLang="en-US" sz="1600">
                <a:solidFill>
                  <a:srgbClr val="0D0D0D"/>
                </a:solidFill>
                <a:latin typeface="华文细黑" pitchFamily="2" charset="-122"/>
                <a:ea typeface="华文细黑" pitchFamily="2" charset="-122"/>
              </a:rPr>
              <a:t>演示文字</a:t>
            </a:r>
            <a:endParaRPr kumimoji="1" lang="en-US" altLang="de-DE" sz="1600">
              <a:solidFill>
                <a:srgbClr val="0D0D0D"/>
              </a:solidFill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24" name="Rectangle 24"/>
          <p:cNvSpPr>
            <a:spLocks noChangeArrowheads="1"/>
          </p:cNvSpPr>
          <p:nvPr/>
        </p:nvSpPr>
        <p:spPr bwMode="auto">
          <a:xfrm>
            <a:off x="3686175" y="4714875"/>
            <a:ext cx="854075" cy="246063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pPr algn="ctr" defTabSz="330200">
              <a:tabLst>
                <a:tab pos="8521700" algn="r"/>
              </a:tabLst>
            </a:pPr>
            <a:r>
              <a:rPr kumimoji="1" lang="zh-CN" altLang="en-US" sz="1600">
                <a:solidFill>
                  <a:srgbClr val="0D0D0D"/>
                </a:solidFill>
                <a:latin typeface="华文细黑" pitchFamily="2" charset="-122"/>
                <a:ea typeface="华文细黑" pitchFamily="2" charset="-122"/>
              </a:rPr>
              <a:t>演示文字</a:t>
            </a: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4718050" y="4714875"/>
            <a:ext cx="854075" cy="246063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pPr algn="ctr" defTabSz="330200">
              <a:tabLst>
                <a:tab pos="8521700" algn="r"/>
              </a:tabLst>
            </a:pPr>
            <a:r>
              <a:rPr kumimoji="1" lang="zh-CN" altLang="en-US" sz="1600">
                <a:solidFill>
                  <a:srgbClr val="0D0D0D"/>
                </a:solidFill>
                <a:latin typeface="华文细黑" pitchFamily="2" charset="-122"/>
                <a:ea typeface="华文细黑" pitchFamily="2" charset="-122"/>
              </a:rPr>
              <a:t>演示文字</a:t>
            </a:r>
          </a:p>
        </p:txBody>
      </p:sp>
      <p:sp>
        <p:nvSpPr>
          <p:cNvPr id="26" name="Rectangle 24"/>
          <p:cNvSpPr>
            <a:spLocks noChangeArrowheads="1"/>
          </p:cNvSpPr>
          <p:nvPr/>
        </p:nvSpPr>
        <p:spPr bwMode="auto">
          <a:xfrm>
            <a:off x="5500688" y="4714875"/>
            <a:ext cx="1139825" cy="246063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pPr algn="ctr" defTabSz="330200">
              <a:tabLst>
                <a:tab pos="8521700" algn="r"/>
              </a:tabLst>
            </a:pPr>
            <a:r>
              <a:rPr kumimoji="1" lang="zh-CN" altLang="en-US" sz="1600">
                <a:solidFill>
                  <a:srgbClr val="0D0D0D"/>
                </a:solidFill>
                <a:latin typeface="华文细黑" pitchFamily="2" charset="-122"/>
                <a:ea typeface="华文细黑" pitchFamily="2" charset="-122"/>
              </a:rPr>
              <a:t>演示文字</a:t>
            </a:r>
          </a:p>
        </p:txBody>
      </p:sp>
      <p:sp>
        <p:nvSpPr>
          <p:cNvPr id="27" name="Rectangle 22"/>
          <p:cNvSpPr>
            <a:spLocks noChangeArrowheads="1"/>
          </p:cNvSpPr>
          <p:nvPr/>
        </p:nvSpPr>
        <p:spPr bwMode="auto">
          <a:xfrm>
            <a:off x="7143750" y="3967163"/>
            <a:ext cx="1285875" cy="246062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pPr algn="ctr" defTabSz="330200">
              <a:tabLst>
                <a:tab pos="8521700" algn="r"/>
              </a:tabLst>
            </a:pPr>
            <a:r>
              <a:rPr kumimoji="1" lang="zh-CN" altLang="en-US" sz="1600">
                <a:solidFill>
                  <a:srgbClr val="0D0D0D"/>
                </a:solidFill>
                <a:latin typeface="华文细黑" pitchFamily="2" charset="-122"/>
                <a:ea typeface="华文细黑" pitchFamily="2" charset="-122"/>
              </a:rPr>
              <a:t>演示文字</a:t>
            </a:r>
            <a:endParaRPr kumimoji="1" lang="en-US" altLang="de-DE" sz="1600">
              <a:solidFill>
                <a:srgbClr val="0D0D0D"/>
              </a:solidFill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28" name="TextBox 5"/>
          <p:cNvSpPr txBox="1">
            <a:spLocks noChangeArrowheads="1"/>
          </p:cNvSpPr>
          <p:nvPr/>
        </p:nvSpPr>
        <p:spPr bwMode="auto">
          <a:xfrm>
            <a:off x="9215438" y="4025900"/>
            <a:ext cx="1154112" cy="83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200">
                <a:solidFill>
                  <a:schemeClr val="bg1"/>
                </a:solidFill>
                <a:latin typeface="宋体" charset="-122"/>
              </a:rPr>
              <a:t>配色参考方案：</a:t>
            </a:r>
            <a:endParaRPr lang="en-US" altLang="zh-CN" sz="1200">
              <a:solidFill>
                <a:schemeClr val="bg1"/>
              </a:solidFill>
              <a:latin typeface="宋体" charset="-122"/>
            </a:endParaRPr>
          </a:p>
          <a:p>
            <a:r>
              <a:rPr lang="zh-CN" altLang="en-US" sz="1200">
                <a:solidFill>
                  <a:schemeClr val="bg1"/>
                </a:solidFill>
                <a:latin typeface="宋体" charset="-122"/>
              </a:rPr>
              <a:t>以下为三组配色方案。（仅供参考）</a:t>
            </a:r>
            <a:endParaRPr lang="en-US" altLang="zh-CN" sz="1200">
              <a:solidFill>
                <a:schemeClr val="bg1"/>
              </a:solidFill>
              <a:latin typeface="宋体" charset="-122"/>
            </a:endParaRPr>
          </a:p>
        </p:txBody>
      </p:sp>
      <p:graphicFrame>
        <p:nvGraphicFramePr>
          <p:cNvPr id="29" name="表格 28"/>
          <p:cNvGraphicFramePr>
            <a:graphicFrameLocks noGrp="1"/>
          </p:cNvGraphicFramePr>
          <p:nvPr/>
        </p:nvGraphicFramePr>
        <p:xfrm>
          <a:off x="9310688" y="4975225"/>
          <a:ext cx="1047750" cy="1096963"/>
        </p:xfrm>
        <a:graphic>
          <a:graphicData uri="http://schemas.openxmlformats.org/drawingml/2006/table">
            <a:tbl>
              <a:tblPr/>
              <a:tblGrid>
                <a:gridCol w="349250"/>
                <a:gridCol w="349250"/>
                <a:gridCol w="349250"/>
              </a:tblGrid>
              <a:tr h="333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33"/>
                    </a:solidFill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A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789" r:id="rId1"/>
    <p:sldLayoutId id="2147483790" r:id="rId2"/>
    <p:sldLayoutId id="2147483791" r:id="rId3"/>
    <p:sldLayoutId id="2147483792" r:id="rId4"/>
    <p:sldLayoutId id="2147483793" r:id="rId5"/>
    <p:sldLayoutId id="2147483794" r:id="rId6"/>
    <p:sldLayoutId id="2147483795" r:id="rId7"/>
    <p:sldLayoutId id="2147483796" r:id="rId8"/>
    <p:sldLayoutId id="2147483797" r:id="rId9"/>
    <p:sldLayoutId id="2147483798" r:id="rId10"/>
    <p:sldLayoutId id="214748379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/>
          <p:cNvSpPr>
            <a:spLocks noChangeArrowheads="1"/>
          </p:cNvSpPr>
          <p:nvPr/>
        </p:nvSpPr>
        <p:spPr bwMode="auto">
          <a:xfrm>
            <a:off x="3213100" y="3498850"/>
            <a:ext cx="2762250" cy="1330325"/>
          </a:xfrm>
          <a:prstGeom prst="triangle">
            <a:avLst>
              <a:gd name="adj" fmla="val 50000"/>
            </a:avLst>
          </a:prstGeom>
          <a:solidFill>
            <a:srgbClr val="0070C0"/>
          </a:solidFill>
          <a:ln w="6350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751263" y="4143375"/>
            <a:ext cx="1687512" cy="246063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pPr algn="ctr" defTabSz="330200">
              <a:tabLst>
                <a:tab pos="8521700" algn="r"/>
              </a:tabLst>
            </a:pPr>
            <a:r>
              <a:rPr kumimoji="1" lang="zh-CN" altLang="en-US" sz="1600">
                <a:solidFill>
                  <a:schemeClr val="bg1"/>
                </a:solidFill>
                <a:latin typeface="华文细黑" pitchFamily="2" charset="-122"/>
                <a:ea typeface="华文细黑" pitchFamily="2" charset="-122"/>
              </a:rPr>
              <a:t>演示文字</a:t>
            </a:r>
            <a:endParaRPr kumimoji="1" lang="en-US" altLang="de-DE" sz="1600">
              <a:solidFill>
                <a:schemeClr val="bg1"/>
              </a:solidFill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49300" y="5060950"/>
            <a:ext cx="7637463" cy="373063"/>
          </a:xfrm>
          <a:prstGeom prst="rect">
            <a:avLst/>
          </a:prstGeom>
          <a:solidFill>
            <a:srgbClr val="00B0F0"/>
          </a:solidFill>
          <a:ln w="6350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14375" y="5108575"/>
            <a:ext cx="7713663" cy="24765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pPr algn="ctr" defTabSz="330200">
              <a:tabLst>
                <a:tab pos="8521700" algn="r"/>
              </a:tabLst>
            </a:pPr>
            <a:r>
              <a:rPr kumimoji="1" lang="zh-CN" altLang="en-US" sz="1600">
                <a:latin typeface="华文细黑" pitchFamily="2" charset="-122"/>
                <a:ea typeface="华文细黑" pitchFamily="2" charset="-122"/>
              </a:rPr>
              <a:t>演示文字</a:t>
            </a:r>
            <a:endParaRPr kumimoji="1" lang="en-US" altLang="de-DE" sz="1600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 flipH="1" flipV="1">
            <a:off x="6361113" y="3892550"/>
            <a:ext cx="2039937" cy="939800"/>
          </a:xfrm>
          <a:custGeom>
            <a:avLst/>
            <a:gdLst>
              <a:gd name="T0" fmla="*/ 2147483647 w 1285"/>
              <a:gd name="T1" fmla="*/ 0 h 592"/>
              <a:gd name="T2" fmla="*/ 2147483647 w 1285"/>
              <a:gd name="T3" fmla="*/ 1491932282 h 592"/>
              <a:gd name="T4" fmla="*/ 0 w 1285"/>
              <a:gd name="T5" fmla="*/ 1491932282 h 592"/>
              <a:gd name="T6" fmla="*/ 0 60000 65536"/>
              <a:gd name="T7" fmla="*/ 0 60000 65536"/>
              <a:gd name="T8" fmla="*/ 0 60000 65536"/>
              <a:gd name="T9" fmla="*/ 0 w 1285"/>
              <a:gd name="T10" fmla="*/ 0 h 592"/>
              <a:gd name="T11" fmla="*/ 1285 w 1285"/>
              <a:gd name="T12" fmla="*/ 592 h 59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85" h="592">
                <a:moveTo>
                  <a:pt x="1285" y="0"/>
                </a:moveTo>
                <a:lnTo>
                  <a:pt x="1285" y="592"/>
                </a:lnTo>
                <a:lnTo>
                  <a:pt x="0" y="592"/>
                </a:lnTo>
              </a:path>
            </a:pathLst>
          </a:custGeom>
          <a:noFill/>
          <a:ln w="22225">
            <a:solidFill>
              <a:srgbClr val="00B0F0"/>
            </a:solidFill>
            <a:round/>
            <a:headEnd type="triangle" w="med" len="lg"/>
            <a:tailEnd/>
          </a:ln>
        </p:spPr>
        <p:txBody>
          <a:bodyPr wrap="none" lIns="0" tIns="0" rIns="0" bIns="0" anchor="ctr"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 flipH="1" flipV="1">
            <a:off x="5553075" y="3094038"/>
            <a:ext cx="2039938" cy="939800"/>
          </a:xfrm>
          <a:custGeom>
            <a:avLst/>
            <a:gdLst>
              <a:gd name="T0" fmla="*/ 2147483647 w 1285"/>
              <a:gd name="T1" fmla="*/ 0 h 592"/>
              <a:gd name="T2" fmla="*/ 2147483647 w 1285"/>
              <a:gd name="T3" fmla="*/ 1491932282 h 592"/>
              <a:gd name="T4" fmla="*/ 0 w 1285"/>
              <a:gd name="T5" fmla="*/ 1491932282 h 592"/>
              <a:gd name="T6" fmla="*/ 0 60000 65536"/>
              <a:gd name="T7" fmla="*/ 0 60000 65536"/>
              <a:gd name="T8" fmla="*/ 0 60000 65536"/>
              <a:gd name="T9" fmla="*/ 0 w 1285"/>
              <a:gd name="T10" fmla="*/ 0 h 592"/>
              <a:gd name="T11" fmla="*/ 1285 w 1285"/>
              <a:gd name="T12" fmla="*/ 592 h 59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85" h="592">
                <a:moveTo>
                  <a:pt x="1285" y="0"/>
                </a:moveTo>
                <a:lnTo>
                  <a:pt x="1285" y="592"/>
                </a:lnTo>
                <a:lnTo>
                  <a:pt x="0" y="592"/>
                </a:lnTo>
              </a:path>
            </a:pathLst>
          </a:custGeom>
          <a:noFill/>
          <a:ln w="22225">
            <a:solidFill>
              <a:srgbClr val="00B0F0"/>
            </a:solidFill>
            <a:round/>
            <a:headEnd type="triangle" w="med" len="lg"/>
            <a:tailEnd/>
          </a:ln>
        </p:spPr>
        <p:txBody>
          <a:bodyPr wrap="none" lIns="0" tIns="0" rIns="0" bIns="0" anchor="ctr"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 flipH="1" flipV="1">
            <a:off x="4745038" y="2286000"/>
            <a:ext cx="2039937" cy="939800"/>
          </a:xfrm>
          <a:custGeom>
            <a:avLst/>
            <a:gdLst>
              <a:gd name="T0" fmla="*/ 2147483647 w 1285"/>
              <a:gd name="T1" fmla="*/ 0 h 592"/>
              <a:gd name="T2" fmla="*/ 2147483647 w 1285"/>
              <a:gd name="T3" fmla="*/ 1491932282 h 592"/>
              <a:gd name="T4" fmla="*/ 0 w 1285"/>
              <a:gd name="T5" fmla="*/ 1491932282 h 592"/>
              <a:gd name="T6" fmla="*/ 0 60000 65536"/>
              <a:gd name="T7" fmla="*/ 0 60000 65536"/>
              <a:gd name="T8" fmla="*/ 0 60000 65536"/>
              <a:gd name="T9" fmla="*/ 0 w 1285"/>
              <a:gd name="T10" fmla="*/ 0 h 592"/>
              <a:gd name="T11" fmla="*/ 1285 w 1285"/>
              <a:gd name="T12" fmla="*/ 592 h 59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85" h="592">
                <a:moveTo>
                  <a:pt x="1285" y="0"/>
                </a:moveTo>
                <a:lnTo>
                  <a:pt x="1285" y="592"/>
                </a:lnTo>
                <a:lnTo>
                  <a:pt x="0" y="592"/>
                </a:lnTo>
              </a:path>
            </a:pathLst>
          </a:custGeom>
          <a:noFill/>
          <a:ln w="22225">
            <a:solidFill>
              <a:srgbClr val="00B0F0"/>
            </a:solidFill>
            <a:round/>
            <a:headEnd type="triangle" w="med" len="lg"/>
            <a:tailEnd/>
          </a:ln>
        </p:spPr>
        <p:txBody>
          <a:bodyPr wrap="none" lIns="0" tIns="0" rIns="0" bIns="0" anchor="ctr"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749300" y="3892550"/>
            <a:ext cx="2039938" cy="939800"/>
          </a:xfrm>
          <a:custGeom>
            <a:avLst/>
            <a:gdLst>
              <a:gd name="T0" fmla="*/ 2147483647 w 1285"/>
              <a:gd name="T1" fmla="*/ 0 h 592"/>
              <a:gd name="T2" fmla="*/ 2147483647 w 1285"/>
              <a:gd name="T3" fmla="*/ 1491932282 h 592"/>
              <a:gd name="T4" fmla="*/ 0 w 1285"/>
              <a:gd name="T5" fmla="*/ 1491932282 h 592"/>
              <a:gd name="T6" fmla="*/ 0 60000 65536"/>
              <a:gd name="T7" fmla="*/ 0 60000 65536"/>
              <a:gd name="T8" fmla="*/ 0 60000 65536"/>
              <a:gd name="T9" fmla="*/ 0 w 1285"/>
              <a:gd name="T10" fmla="*/ 0 h 592"/>
              <a:gd name="T11" fmla="*/ 1285 w 1285"/>
              <a:gd name="T12" fmla="*/ 592 h 59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85" h="592">
                <a:moveTo>
                  <a:pt x="1285" y="0"/>
                </a:moveTo>
                <a:lnTo>
                  <a:pt x="1285" y="592"/>
                </a:lnTo>
                <a:lnTo>
                  <a:pt x="0" y="592"/>
                </a:lnTo>
              </a:path>
            </a:pathLst>
          </a:custGeom>
          <a:noFill/>
          <a:ln w="22225">
            <a:solidFill>
              <a:srgbClr val="00B0F0"/>
            </a:solidFill>
            <a:round/>
            <a:headEnd type="triangle" w="med" len="lg"/>
            <a:tailEnd/>
          </a:ln>
        </p:spPr>
        <p:txBody>
          <a:bodyPr wrap="none" lIns="0" tIns="0" rIns="0" bIns="0" anchor="ctr"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1557338" y="3094038"/>
            <a:ext cx="2039937" cy="939800"/>
          </a:xfrm>
          <a:custGeom>
            <a:avLst/>
            <a:gdLst>
              <a:gd name="T0" fmla="*/ 2147483647 w 1285"/>
              <a:gd name="T1" fmla="*/ 0 h 592"/>
              <a:gd name="T2" fmla="*/ 2147483647 w 1285"/>
              <a:gd name="T3" fmla="*/ 1491932282 h 592"/>
              <a:gd name="T4" fmla="*/ 0 w 1285"/>
              <a:gd name="T5" fmla="*/ 1491932282 h 592"/>
              <a:gd name="T6" fmla="*/ 0 60000 65536"/>
              <a:gd name="T7" fmla="*/ 0 60000 65536"/>
              <a:gd name="T8" fmla="*/ 0 60000 65536"/>
              <a:gd name="T9" fmla="*/ 0 w 1285"/>
              <a:gd name="T10" fmla="*/ 0 h 592"/>
              <a:gd name="T11" fmla="*/ 1285 w 1285"/>
              <a:gd name="T12" fmla="*/ 592 h 59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85" h="592">
                <a:moveTo>
                  <a:pt x="1285" y="0"/>
                </a:moveTo>
                <a:lnTo>
                  <a:pt x="1285" y="592"/>
                </a:lnTo>
                <a:lnTo>
                  <a:pt x="0" y="592"/>
                </a:lnTo>
              </a:path>
            </a:pathLst>
          </a:custGeom>
          <a:noFill/>
          <a:ln w="22225">
            <a:solidFill>
              <a:srgbClr val="00B0F0"/>
            </a:solidFill>
            <a:round/>
            <a:headEnd type="triangle" w="med" len="lg"/>
            <a:tailEnd/>
          </a:ln>
        </p:spPr>
        <p:txBody>
          <a:bodyPr wrap="none" lIns="0" tIns="0" rIns="0" bIns="0" anchor="ctr"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 flipV="1">
            <a:off x="2365375" y="2286000"/>
            <a:ext cx="2039938" cy="939800"/>
          </a:xfrm>
          <a:custGeom>
            <a:avLst/>
            <a:gdLst>
              <a:gd name="T0" fmla="*/ 2147483647 w 1285"/>
              <a:gd name="T1" fmla="*/ 0 h 592"/>
              <a:gd name="T2" fmla="*/ 2147483647 w 1285"/>
              <a:gd name="T3" fmla="*/ 1491932282 h 592"/>
              <a:gd name="T4" fmla="*/ 0 w 1285"/>
              <a:gd name="T5" fmla="*/ 1491932282 h 592"/>
              <a:gd name="T6" fmla="*/ 0 60000 65536"/>
              <a:gd name="T7" fmla="*/ 0 60000 65536"/>
              <a:gd name="T8" fmla="*/ 0 60000 65536"/>
              <a:gd name="T9" fmla="*/ 0 w 1285"/>
              <a:gd name="T10" fmla="*/ 0 h 592"/>
              <a:gd name="T11" fmla="*/ 1285 w 1285"/>
              <a:gd name="T12" fmla="*/ 592 h 59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85" h="592">
                <a:moveTo>
                  <a:pt x="1285" y="0"/>
                </a:moveTo>
                <a:lnTo>
                  <a:pt x="1285" y="592"/>
                </a:lnTo>
                <a:lnTo>
                  <a:pt x="0" y="592"/>
                </a:lnTo>
              </a:path>
            </a:pathLst>
          </a:custGeom>
          <a:noFill/>
          <a:ln w="22225">
            <a:solidFill>
              <a:srgbClr val="00B0F0"/>
            </a:solidFill>
            <a:round/>
            <a:headEnd type="triangle" w="med" len="lg"/>
            <a:tailEnd/>
          </a:ln>
        </p:spPr>
        <p:txBody>
          <a:bodyPr wrap="none" lIns="0" tIns="0" rIns="0" bIns="0" anchor="ctr"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13" name="TextBox 5"/>
          <p:cNvSpPr txBox="1">
            <a:spLocks noChangeArrowheads="1"/>
          </p:cNvSpPr>
          <p:nvPr/>
        </p:nvSpPr>
        <p:spPr bwMode="auto">
          <a:xfrm>
            <a:off x="9215438" y="4025900"/>
            <a:ext cx="1154112" cy="83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200">
                <a:solidFill>
                  <a:schemeClr val="bg1"/>
                </a:solidFill>
                <a:latin typeface="宋体" charset="-122"/>
              </a:rPr>
              <a:t>配色参考方案：</a:t>
            </a:r>
            <a:endParaRPr lang="en-US" altLang="zh-CN" sz="1200">
              <a:solidFill>
                <a:schemeClr val="bg1"/>
              </a:solidFill>
              <a:latin typeface="宋体" charset="-122"/>
            </a:endParaRPr>
          </a:p>
          <a:p>
            <a:r>
              <a:rPr lang="zh-CN" altLang="en-US" sz="1200">
                <a:solidFill>
                  <a:schemeClr val="bg1"/>
                </a:solidFill>
                <a:latin typeface="宋体" charset="-122"/>
              </a:rPr>
              <a:t>以下为三组配色方案。（仅供参考）</a:t>
            </a:r>
            <a:endParaRPr lang="en-US" altLang="zh-CN" sz="1200">
              <a:solidFill>
                <a:schemeClr val="bg1"/>
              </a:solidFill>
              <a:latin typeface="宋体" charset="-122"/>
            </a:endParaRPr>
          </a:p>
        </p:txBody>
      </p:sp>
      <p:graphicFrame>
        <p:nvGraphicFramePr>
          <p:cNvPr id="14" name="表格 13"/>
          <p:cNvGraphicFramePr>
            <a:graphicFrameLocks noGrp="1"/>
          </p:cNvGraphicFramePr>
          <p:nvPr/>
        </p:nvGraphicFramePr>
        <p:xfrm>
          <a:off x="9310688" y="4975225"/>
          <a:ext cx="1047750" cy="1096963"/>
        </p:xfrm>
        <a:graphic>
          <a:graphicData uri="http://schemas.openxmlformats.org/drawingml/2006/table">
            <a:tbl>
              <a:tblPr/>
              <a:tblGrid>
                <a:gridCol w="349250"/>
                <a:gridCol w="349250"/>
                <a:gridCol w="349250"/>
              </a:tblGrid>
              <a:tr h="333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33"/>
                    </a:solidFill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A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800" r:id="rId1"/>
    <p:sldLayoutId id="2147483801" r:id="rId2"/>
    <p:sldLayoutId id="2147483802" r:id="rId3"/>
    <p:sldLayoutId id="2147483803" r:id="rId4"/>
    <p:sldLayoutId id="2147483804" r:id="rId5"/>
    <p:sldLayoutId id="2147483805" r:id="rId6"/>
    <p:sldLayoutId id="2147483806" r:id="rId7"/>
    <p:sldLayoutId id="2147483807" r:id="rId8"/>
    <p:sldLayoutId id="2147483808" r:id="rId9"/>
    <p:sldLayoutId id="2147483809" r:id="rId10"/>
    <p:sldLayoutId id="2147483810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/>
          <p:cNvSpPr txBox="1">
            <a:spLocks noChangeArrowheads="1"/>
          </p:cNvSpPr>
          <p:nvPr/>
        </p:nvSpPr>
        <p:spPr bwMode="auto">
          <a:xfrm>
            <a:off x="7286625" y="6143625"/>
            <a:ext cx="157162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200" b="1">
                <a:solidFill>
                  <a:srgbClr val="FF9933"/>
                </a:solidFill>
                <a:latin typeface="宋体" charset="-122"/>
              </a:rPr>
              <a:t>内部资料  注意保密</a:t>
            </a:r>
          </a:p>
        </p:txBody>
      </p:sp>
      <p:sp>
        <p:nvSpPr>
          <p:cNvPr id="3" name="Arc 3"/>
          <p:cNvSpPr>
            <a:spLocks/>
          </p:cNvSpPr>
          <p:nvPr/>
        </p:nvSpPr>
        <p:spPr bwMode="auto">
          <a:xfrm>
            <a:off x="788988" y="2592388"/>
            <a:ext cx="7572375" cy="911225"/>
          </a:xfrm>
          <a:custGeom>
            <a:avLst/>
            <a:gdLst>
              <a:gd name="T0" fmla="*/ 2147483647 w 43200"/>
              <a:gd name="T1" fmla="*/ 15841993 h 22326"/>
              <a:gd name="T2" fmla="*/ 64615320 w 43200"/>
              <a:gd name="T3" fmla="*/ 0 h 22326"/>
              <a:gd name="T4" fmla="*/ 2147483647 w 43200"/>
              <a:gd name="T5" fmla="*/ 49360065 h 22326"/>
              <a:gd name="T6" fmla="*/ 0 60000 65536"/>
              <a:gd name="T7" fmla="*/ 0 60000 65536"/>
              <a:gd name="T8" fmla="*/ 0 60000 65536"/>
              <a:gd name="T9" fmla="*/ 0 w 43200"/>
              <a:gd name="T10" fmla="*/ 0 h 22326"/>
              <a:gd name="T11" fmla="*/ 43200 w 43200"/>
              <a:gd name="T12" fmla="*/ 22326 h 2232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00" h="22326" fill="none" extrusionOk="0">
                <a:moveTo>
                  <a:pt x="43194" y="232"/>
                </a:moveTo>
                <a:cubicBezTo>
                  <a:pt x="43198" y="397"/>
                  <a:pt x="43200" y="561"/>
                  <a:pt x="43200" y="726"/>
                </a:cubicBezTo>
                <a:cubicBezTo>
                  <a:pt x="43200" y="12655"/>
                  <a:pt x="33529" y="22326"/>
                  <a:pt x="21600" y="22326"/>
                </a:cubicBezTo>
                <a:cubicBezTo>
                  <a:pt x="9670" y="22326"/>
                  <a:pt x="0" y="12655"/>
                  <a:pt x="0" y="726"/>
                </a:cubicBezTo>
                <a:cubicBezTo>
                  <a:pt x="-1" y="483"/>
                  <a:pt x="4" y="241"/>
                  <a:pt x="12" y="0"/>
                </a:cubicBezTo>
              </a:path>
              <a:path w="43200" h="22326" stroke="0" extrusionOk="0">
                <a:moveTo>
                  <a:pt x="43194" y="232"/>
                </a:moveTo>
                <a:cubicBezTo>
                  <a:pt x="43198" y="397"/>
                  <a:pt x="43200" y="561"/>
                  <a:pt x="43200" y="726"/>
                </a:cubicBezTo>
                <a:cubicBezTo>
                  <a:pt x="43200" y="12655"/>
                  <a:pt x="33529" y="22326"/>
                  <a:pt x="21600" y="22326"/>
                </a:cubicBezTo>
                <a:cubicBezTo>
                  <a:pt x="9670" y="22326"/>
                  <a:pt x="0" y="12655"/>
                  <a:pt x="0" y="726"/>
                </a:cubicBezTo>
                <a:cubicBezTo>
                  <a:pt x="-1" y="483"/>
                  <a:pt x="4" y="241"/>
                  <a:pt x="12" y="0"/>
                </a:cubicBezTo>
                <a:lnTo>
                  <a:pt x="21600" y="726"/>
                </a:lnTo>
                <a:close/>
              </a:path>
            </a:pathLst>
          </a:custGeom>
          <a:noFill/>
          <a:ln w="19050">
            <a:solidFill>
              <a:srgbClr val="0070C0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4" name="Arc 4"/>
          <p:cNvSpPr>
            <a:spLocks/>
          </p:cNvSpPr>
          <p:nvPr/>
        </p:nvSpPr>
        <p:spPr bwMode="auto">
          <a:xfrm>
            <a:off x="2989263" y="2595563"/>
            <a:ext cx="3168650" cy="285750"/>
          </a:xfrm>
          <a:custGeom>
            <a:avLst/>
            <a:gdLst>
              <a:gd name="T0" fmla="*/ 2147483647 w 43200"/>
              <a:gd name="T1" fmla="*/ 0 h 21600"/>
              <a:gd name="T2" fmla="*/ 0 w 43200"/>
              <a:gd name="T3" fmla="*/ 0 h 21600"/>
              <a:gd name="T4" fmla="*/ 2147483647 w 43200"/>
              <a:gd name="T5" fmla="*/ 0 h 21600"/>
              <a:gd name="T6" fmla="*/ 0 60000 65536"/>
              <a:gd name="T7" fmla="*/ 0 60000 65536"/>
              <a:gd name="T8" fmla="*/ 0 60000 65536"/>
              <a:gd name="T9" fmla="*/ 0 w 43200"/>
              <a:gd name="T10" fmla="*/ 0 h 21600"/>
              <a:gd name="T11" fmla="*/ 43200 w 432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00" h="21600" fill="none" extrusionOk="0">
                <a:moveTo>
                  <a:pt x="43200" y="0"/>
                </a:moveTo>
                <a:cubicBezTo>
                  <a:pt x="43200" y="11929"/>
                  <a:pt x="33529" y="21600"/>
                  <a:pt x="21600" y="21600"/>
                </a:cubicBezTo>
                <a:cubicBezTo>
                  <a:pt x="9670" y="21600"/>
                  <a:pt x="0" y="11929"/>
                  <a:pt x="0" y="0"/>
                </a:cubicBezTo>
              </a:path>
              <a:path w="43200" h="21600" stroke="0" extrusionOk="0">
                <a:moveTo>
                  <a:pt x="43200" y="0"/>
                </a:moveTo>
                <a:cubicBezTo>
                  <a:pt x="43200" y="11929"/>
                  <a:pt x="33529" y="21600"/>
                  <a:pt x="21600" y="21600"/>
                </a:cubicBezTo>
                <a:cubicBezTo>
                  <a:pt x="9670" y="21600"/>
                  <a:pt x="0" y="11929"/>
                  <a:pt x="0" y="0"/>
                </a:cubicBezTo>
                <a:lnTo>
                  <a:pt x="21600" y="0"/>
                </a:lnTo>
                <a:close/>
              </a:path>
            </a:pathLst>
          </a:custGeom>
          <a:noFill/>
          <a:ln w="6350">
            <a:solidFill>
              <a:srgbClr val="00B0F0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5" name="Freeform 5"/>
          <p:cNvSpPr>
            <a:spLocks/>
          </p:cNvSpPr>
          <p:nvPr/>
        </p:nvSpPr>
        <p:spPr bwMode="auto">
          <a:xfrm>
            <a:off x="4230688" y="3011488"/>
            <a:ext cx="685800" cy="342900"/>
          </a:xfrm>
          <a:custGeom>
            <a:avLst/>
            <a:gdLst>
              <a:gd name="T0" fmla="*/ 120967515 w 432"/>
              <a:gd name="T1" fmla="*/ 552020747 h 213"/>
              <a:gd name="T2" fmla="*/ 1028223856 w 432"/>
              <a:gd name="T3" fmla="*/ 552020747 h 213"/>
              <a:gd name="T4" fmla="*/ 725804993 w 432"/>
              <a:gd name="T5" fmla="*/ 116624654 h 213"/>
              <a:gd name="T6" fmla="*/ 1088707589 w 432"/>
              <a:gd name="T7" fmla="*/ 116624654 h 213"/>
              <a:gd name="T8" fmla="*/ 541834433 w 432"/>
              <a:gd name="T9" fmla="*/ 0 h 213"/>
              <a:gd name="T10" fmla="*/ 0 w 432"/>
              <a:gd name="T11" fmla="*/ 116624654 h 213"/>
              <a:gd name="T12" fmla="*/ 362902497 w 432"/>
              <a:gd name="T13" fmla="*/ 116624654 h 213"/>
              <a:gd name="T14" fmla="*/ 120967515 w 432"/>
              <a:gd name="T15" fmla="*/ 552020747 h 213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432"/>
              <a:gd name="T25" fmla="*/ 0 h 213"/>
              <a:gd name="T26" fmla="*/ 432 w 432"/>
              <a:gd name="T27" fmla="*/ 213 h 213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432" h="213">
                <a:moveTo>
                  <a:pt x="48" y="213"/>
                </a:moveTo>
                <a:lnTo>
                  <a:pt x="408" y="213"/>
                </a:lnTo>
                <a:lnTo>
                  <a:pt x="288" y="45"/>
                </a:lnTo>
                <a:lnTo>
                  <a:pt x="432" y="45"/>
                </a:lnTo>
                <a:lnTo>
                  <a:pt x="215" y="0"/>
                </a:lnTo>
                <a:lnTo>
                  <a:pt x="0" y="45"/>
                </a:lnTo>
                <a:lnTo>
                  <a:pt x="144" y="45"/>
                </a:lnTo>
                <a:lnTo>
                  <a:pt x="48" y="213"/>
                </a:lnTo>
                <a:close/>
              </a:path>
            </a:pathLst>
          </a:custGeom>
          <a:solidFill>
            <a:srgbClr val="0070C0"/>
          </a:solidFill>
          <a:ln w="6350">
            <a:noFill/>
            <a:round/>
            <a:headEnd/>
            <a:tailEnd/>
          </a:ln>
        </p:spPr>
        <p:txBody>
          <a:bodyPr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708025" y="2590800"/>
            <a:ext cx="7721600" cy="4763"/>
          </a:xfrm>
          <a:prstGeom prst="line">
            <a:avLst/>
          </a:prstGeom>
          <a:noFill/>
          <a:ln w="6350">
            <a:solidFill>
              <a:srgbClr val="00B0F0"/>
            </a:solidFill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grpSp>
        <p:nvGrpSpPr>
          <p:cNvPr id="7175" name="Group 7"/>
          <p:cNvGrpSpPr>
            <a:grpSpLocks/>
          </p:cNvGrpSpPr>
          <p:nvPr/>
        </p:nvGrpSpPr>
        <p:grpSpPr bwMode="auto">
          <a:xfrm>
            <a:off x="1843088" y="2595563"/>
            <a:ext cx="5461000" cy="2976562"/>
            <a:chOff x="1388" y="1855"/>
            <a:chExt cx="3440" cy="1875"/>
          </a:xfrm>
        </p:grpSpPr>
        <p:sp>
          <p:nvSpPr>
            <p:cNvPr id="8" name="Line 8"/>
            <p:cNvSpPr>
              <a:spLocks noChangeShapeType="1"/>
            </p:cNvSpPr>
            <p:nvPr/>
          </p:nvSpPr>
          <p:spPr bwMode="auto">
            <a:xfrm flipV="1">
              <a:off x="1388" y="1855"/>
              <a:ext cx="1732" cy="1875"/>
            </a:xfrm>
            <a:prstGeom prst="line">
              <a:avLst/>
            </a:prstGeom>
            <a:noFill/>
            <a:ln w="25400">
              <a:solidFill>
                <a:srgbClr val="0070C0"/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9" name="Line 9"/>
            <p:cNvSpPr>
              <a:spLocks noChangeShapeType="1"/>
            </p:cNvSpPr>
            <p:nvPr/>
          </p:nvSpPr>
          <p:spPr bwMode="auto">
            <a:xfrm>
              <a:off x="3120" y="1855"/>
              <a:ext cx="1708" cy="1875"/>
            </a:xfrm>
            <a:prstGeom prst="line">
              <a:avLst/>
            </a:prstGeom>
            <a:noFill/>
            <a:ln w="25400">
              <a:solidFill>
                <a:srgbClr val="0070C0"/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</p:grpSp>
      <p:sp>
        <p:nvSpPr>
          <p:cNvPr id="10" name="Line 10"/>
          <p:cNvSpPr>
            <a:spLocks noChangeShapeType="1"/>
          </p:cNvSpPr>
          <p:nvPr/>
        </p:nvSpPr>
        <p:spPr bwMode="auto">
          <a:xfrm flipV="1">
            <a:off x="717550" y="2603500"/>
            <a:ext cx="3856038" cy="915988"/>
          </a:xfrm>
          <a:prstGeom prst="line">
            <a:avLst/>
          </a:prstGeom>
          <a:noFill/>
          <a:ln w="19050">
            <a:solidFill>
              <a:srgbClr val="00B0F0"/>
            </a:solidFill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11" name="Line 11"/>
          <p:cNvSpPr>
            <a:spLocks noChangeShapeType="1"/>
          </p:cNvSpPr>
          <p:nvPr/>
        </p:nvSpPr>
        <p:spPr bwMode="auto">
          <a:xfrm>
            <a:off x="4573588" y="2595563"/>
            <a:ext cx="3856037" cy="915987"/>
          </a:xfrm>
          <a:prstGeom prst="line">
            <a:avLst/>
          </a:prstGeom>
          <a:noFill/>
          <a:ln w="19050">
            <a:solidFill>
              <a:srgbClr val="00B0F0"/>
            </a:solidFill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 flipV="1">
            <a:off x="717550" y="2595563"/>
            <a:ext cx="3856038" cy="457200"/>
          </a:xfrm>
          <a:prstGeom prst="line">
            <a:avLst/>
          </a:prstGeom>
          <a:noFill/>
          <a:ln w="12700">
            <a:solidFill>
              <a:srgbClr val="00B0F0"/>
            </a:solidFill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>
            <a:off x="4573588" y="2595563"/>
            <a:ext cx="3856037" cy="457200"/>
          </a:xfrm>
          <a:prstGeom prst="line">
            <a:avLst/>
          </a:prstGeom>
          <a:noFill/>
          <a:ln w="12700">
            <a:solidFill>
              <a:srgbClr val="00B0F0"/>
            </a:solidFill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 flipV="1">
            <a:off x="717550" y="2595563"/>
            <a:ext cx="3856038" cy="152400"/>
          </a:xfrm>
          <a:prstGeom prst="line">
            <a:avLst/>
          </a:prstGeom>
          <a:noFill/>
          <a:ln w="6350">
            <a:solidFill>
              <a:srgbClr val="00B0F0"/>
            </a:solidFill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15" name="Line 15"/>
          <p:cNvSpPr>
            <a:spLocks noChangeShapeType="1"/>
          </p:cNvSpPr>
          <p:nvPr/>
        </p:nvSpPr>
        <p:spPr bwMode="auto">
          <a:xfrm>
            <a:off x="4573588" y="2595563"/>
            <a:ext cx="3856037" cy="152400"/>
          </a:xfrm>
          <a:prstGeom prst="line">
            <a:avLst/>
          </a:prstGeom>
          <a:noFill/>
          <a:ln w="6350">
            <a:solidFill>
              <a:srgbClr val="00B0F0"/>
            </a:solidFill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16" name="Text Box 16"/>
          <p:cNvSpPr txBox="1">
            <a:spLocks noChangeArrowheads="1"/>
          </p:cNvSpPr>
          <p:nvPr/>
        </p:nvSpPr>
        <p:spPr bwMode="auto">
          <a:xfrm>
            <a:off x="4214813" y="2212975"/>
            <a:ext cx="1025525" cy="30797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zh-CN" altLang="en-US" sz="2000">
                <a:latin typeface="华文细黑" pitchFamily="2" charset="-122"/>
                <a:ea typeface="华文细黑" pitchFamily="2" charset="-122"/>
              </a:rPr>
              <a:t>演示文字</a:t>
            </a:r>
            <a:endParaRPr lang="de-DE" altLang="zh-CN" sz="2000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17" name="Freeform 17"/>
          <p:cNvSpPr>
            <a:spLocks/>
          </p:cNvSpPr>
          <p:nvPr/>
        </p:nvSpPr>
        <p:spPr bwMode="auto">
          <a:xfrm>
            <a:off x="5259388" y="2968625"/>
            <a:ext cx="1008062" cy="330200"/>
          </a:xfrm>
          <a:custGeom>
            <a:avLst/>
            <a:gdLst>
              <a:gd name="T0" fmla="*/ 929938028 w 635"/>
              <a:gd name="T1" fmla="*/ 524192545 h 208"/>
              <a:gd name="T2" fmla="*/ 1600299000 w 635"/>
              <a:gd name="T3" fmla="*/ 433466946 h 208"/>
              <a:gd name="T4" fmla="*/ 685482095 w 635"/>
              <a:gd name="T5" fmla="*/ 70564379 h 208"/>
              <a:gd name="T6" fmla="*/ 937497696 w 635"/>
              <a:gd name="T7" fmla="*/ 25201561 h 208"/>
              <a:gd name="T8" fmla="*/ 272176735 w 635"/>
              <a:gd name="T9" fmla="*/ 0 h 208"/>
              <a:gd name="T10" fmla="*/ 0 w 635"/>
              <a:gd name="T11" fmla="*/ 146169069 h 208"/>
              <a:gd name="T12" fmla="*/ 297378275 w 635"/>
              <a:gd name="T13" fmla="*/ 110886892 h 208"/>
              <a:gd name="T14" fmla="*/ 929938028 w 635"/>
              <a:gd name="T15" fmla="*/ 524192545 h 20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635"/>
              <a:gd name="T25" fmla="*/ 0 h 208"/>
              <a:gd name="T26" fmla="*/ 635 w 635"/>
              <a:gd name="T27" fmla="*/ 208 h 208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635" h="208">
                <a:moveTo>
                  <a:pt x="369" y="208"/>
                </a:moveTo>
                <a:lnTo>
                  <a:pt x="635" y="172"/>
                </a:lnTo>
                <a:lnTo>
                  <a:pt x="272" y="28"/>
                </a:lnTo>
                <a:lnTo>
                  <a:pt x="372" y="10"/>
                </a:lnTo>
                <a:lnTo>
                  <a:pt x="108" y="0"/>
                </a:lnTo>
                <a:lnTo>
                  <a:pt x="0" y="58"/>
                </a:lnTo>
                <a:lnTo>
                  <a:pt x="118" y="44"/>
                </a:lnTo>
                <a:lnTo>
                  <a:pt x="369" y="208"/>
                </a:lnTo>
                <a:close/>
              </a:path>
            </a:pathLst>
          </a:custGeom>
          <a:solidFill>
            <a:srgbClr val="0070C0"/>
          </a:solidFill>
          <a:ln w="6350">
            <a:noFill/>
            <a:round/>
            <a:headEnd/>
            <a:tailEnd/>
          </a:ln>
        </p:spPr>
        <p:txBody>
          <a:bodyPr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18" name="Freeform 18"/>
          <p:cNvSpPr>
            <a:spLocks/>
          </p:cNvSpPr>
          <p:nvPr/>
        </p:nvSpPr>
        <p:spPr bwMode="auto">
          <a:xfrm flipH="1">
            <a:off x="2874963" y="2968625"/>
            <a:ext cx="1008062" cy="330200"/>
          </a:xfrm>
          <a:custGeom>
            <a:avLst/>
            <a:gdLst>
              <a:gd name="T0" fmla="*/ 929938028 w 635"/>
              <a:gd name="T1" fmla="*/ 524192545 h 208"/>
              <a:gd name="T2" fmla="*/ 1600299000 w 635"/>
              <a:gd name="T3" fmla="*/ 433466946 h 208"/>
              <a:gd name="T4" fmla="*/ 685482095 w 635"/>
              <a:gd name="T5" fmla="*/ 70564379 h 208"/>
              <a:gd name="T6" fmla="*/ 937497696 w 635"/>
              <a:gd name="T7" fmla="*/ 25201561 h 208"/>
              <a:gd name="T8" fmla="*/ 272176735 w 635"/>
              <a:gd name="T9" fmla="*/ 0 h 208"/>
              <a:gd name="T10" fmla="*/ 0 w 635"/>
              <a:gd name="T11" fmla="*/ 146169069 h 208"/>
              <a:gd name="T12" fmla="*/ 297378275 w 635"/>
              <a:gd name="T13" fmla="*/ 110886892 h 208"/>
              <a:gd name="T14" fmla="*/ 929938028 w 635"/>
              <a:gd name="T15" fmla="*/ 524192545 h 20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635"/>
              <a:gd name="T25" fmla="*/ 0 h 208"/>
              <a:gd name="T26" fmla="*/ 635 w 635"/>
              <a:gd name="T27" fmla="*/ 208 h 208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635" h="208">
                <a:moveTo>
                  <a:pt x="369" y="208"/>
                </a:moveTo>
                <a:lnTo>
                  <a:pt x="635" y="172"/>
                </a:lnTo>
                <a:lnTo>
                  <a:pt x="272" y="28"/>
                </a:lnTo>
                <a:lnTo>
                  <a:pt x="372" y="10"/>
                </a:lnTo>
                <a:lnTo>
                  <a:pt x="108" y="0"/>
                </a:lnTo>
                <a:lnTo>
                  <a:pt x="0" y="58"/>
                </a:lnTo>
                <a:lnTo>
                  <a:pt x="118" y="44"/>
                </a:lnTo>
                <a:lnTo>
                  <a:pt x="369" y="208"/>
                </a:lnTo>
                <a:close/>
              </a:path>
            </a:pathLst>
          </a:custGeom>
          <a:solidFill>
            <a:srgbClr val="0070C0"/>
          </a:solidFill>
          <a:ln w="6350">
            <a:noFill/>
            <a:round/>
            <a:headEnd/>
            <a:tailEnd/>
          </a:ln>
        </p:spPr>
        <p:txBody>
          <a:bodyPr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19" name="TextBox 5"/>
          <p:cNvSpPr txBox="1">
            <a:spLocks noChangeArrowheads="1"/>
          </p:cNvSpPr>
          <p:nvPr/>
        </p:nvSpPr>
        <p:spPr bwMode="auto">
          <a:xfrm>
            <a:off x="9215438" y="4025900"/>
            <a:ext cx="1154112" cy="83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200">
                <a:solidFill>
                  <a:schemeClr val="bg1"/>
                </a:solidFill>
                <a:latin typeface="宋体" charset="-122"/>
              </a:rPr>
              <a:t>配色参考方案：</a:t>
            </a:r>
            <a:endParaRPr lang="en-US" altLang="zh-CN" sz="1200">
              <a:solidFill>
                <a:schemeClr val="bg1"/>
              </a:solidFill>
              <a:latin typeface="宋体" charset="-122"/>
            </a:endParaRPr>
          </a:p>
          <a:p>
            <a:r>
              <a:rPr lang="zh-CN" altLang="en-US" sz="1200">
                <a:solidFill>
                  <a:schemeClr val="bg1"/>
                </a:solidFill>
                <a:latin typeface="宋体" charset="-122"/>
              </a:rPr>
              <a:t>以下为三组配色方案。（仅供参考）</a:t>
            </a:r>
            <a:endParaRPr lang="en-US" altLang="zh-CN" sz="1200">
              <a:solidFill>
                <a:schemeClr val="bg1"/>
              </a:solidFill>
              <a:latin typeface="宋体" charset="-122"/>
            </a:endParaRPr>
          </a:p>
        </p:txBody>
      </p:sp>
      <p:graphicFrame>
        <p:nvGraphicFramePr>
          <p:cNvPr id="20" name="表格 19"/>
          <p:cNvGraphicFramePr>
            <a:graphicFrameLocks noGrp="1"/>
          </p:cNvGraphicFramePr>
          <p:nvPr/>
        </p:nvGraphicFramePr>
        <p:xfrm>
          <a:off x="9310688" y="4975225"/>
          <a:ext cx="1047750" cy="1096963"/>
        </p:xfrm>
        <a:graphic>
          <a:graphicData uri="http://schemas.openxmlformats.org/drawingml/2006/table">
            <a:tbl>
              <a:tblPr/>
              <a:tblGrid>
                <a:gridCol w="349250"/>
                <a:gridCol w="349250"/>
                <a:gridCol w="349250"/>
              </a:tblGrid>
              <a:tr h="333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33"/>
                    </a:solidFill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A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814" r:id="rId4"/>
    <p:sldLayoutId id="2147483815" r:id="rId5"/>
    <p:sldLayoutId id="2147483816" r:id="rId6"/>
    <p:sldLayoutId id="2147483817" r:id="rId7"/>
    <p:sldLayoutId id="2147483818" r:id="rId8"/>
    <p:sldLayoutId id="2147483819" r:id="rId9"/>
    <p:sldLayoutId id="2147483820" r:id="rId10"/>
    <p:sldLayoutId id="2147483821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/>
          <p:cNvSpPr txBox="1">
            <a:spLocks noChangeArrowheads="1"/>
          </p:cNvSpPr>
          <p:nvPr/>
        </p:nvSpPr>
        <p:spPr bwMode="auto">
          <a:xfrm>
            <a:off x="7286625" y="6143625"/>
            <a:ext cx="157162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200" b="1">
                <a:solidFill>
                  <a:srgbClr val="FF9933"/>
                </a:solidFill>
                <a:latin typeface="宋体" charset="-122"/>
              </a:rPr>
              <a:t>内部资料  注意保密</a:t>
            </a:r>
          </a:p>
        </p:txBody>
      </p:sp>
      <p:sp>
        <p:nvSpPr>
          <p:cNvPr id="3" name="Arc 3"/>
          <p:cNvSpPr>
            <a:spLocks/>
          </p:cNvSpPr>
          <p:nvPr/>
        </p:nvSpPr>
        <p:spPr bwMode="auto">
          <a:xfrm>
            <a:off x="4603750" y="2251075"/>
            <a:ext cx="1658938" cy="1920875"/>
          </a:xfrm>
          <a:custGeom>
            <a:avLst/>
            <a:gdLst>
              <a:gd name="T0" fmla="*/ 0 w 18694"/>
              <a:gd name="T1" fmla="*/ 0 h 21600"/>
              <a:gd name="T2" fmla="*/ 147216842 w 18694"/>
              <a:gd name="T3" fmla="*/ 85245045 h 21600"/>
              <a:gd name="T4" fmla="*/ 0 w 18694"/>
              <a:gd name="T5" fmla="*/ 170822240 h 21600"/>
              <a:gd name="T6" fmla="*/ 0 60000 65536"/>
              <a:gd name="T7" fmla="*/ 0 60000 65536"/>
              <a:gd name="T8" fmla="*/ 0 60000 65536"/>
              <a:gd name="T9" fmla="*/ 0 w 18694"/>
              <a:gd name="T10" fmla="*/ 0 h 21600"/>
              <a:gd name="T11" fmla="*/ 18694 w 18694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694" h="21600" fill="none" extrusionOk="0">
                <a:moveTo>
                  <a:pt x="-1" y="0"/>
                </a:moveTo>
                <a:cubicBezTo>
                  <a:pt x="7708" y="0"/>
                  <a:pt x="14832" y="4107"/>
                  <a:pt x="18694" y="10778"/>
                </a:cubicBezTo>
              </a:path>
              <a:path w="18694" h="21600" stroke="0" extrusionOk="0">
                <a:moveTo>
                  <a:pt x="-1" y="0"/>
                </a:moveTo>
                <a:cubicBezTo>
                  <a:pt x="7708" y="0"/>
                  <a:pt x="14832" y="4107"/>
                  <a:pt x="18694" y="10778"/>
                </a:cubicBezTo>
                <a:lnTo>
                  <a:pt x="0" y="21600"/>
                </a:lnTo>
                <a:close/>
              </a:path>
            </a:pathLst>
          </a:custGeom>
          <a:solidFill>
            <a:srgbClr val="FFFFFF"/>
          </a:solidFill>
          <a:ln w="6350">
            <a:solidFill>
              <a:srgbClr val="0070C0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4" name="Arc 4"/>
          <p:cNvSpPr>
            <a:spLocks/>
          </p:cNvSpPr>
          <p:nvPr/>
        </p:nvSpPr>
        <p:spPr bwMode="auto">
          <a:xfrm>
            <a:off x="4603750" y="3209925"/>
            <a:ext cx="1917700" cy="1924050"/>
          </a:xfrm>
          <a:custGeom>
            <a:avLst/>
            <a:gdLst>
              <a:gd name="T0" fmla="*/ 147351975 w 21600"/>
              <a:gd name="T1" fmla="*/ 0 h 21642"/>
              <a:gd name="T2" fmla="*/ 147351975 w 21600"/>
              <a:gd name="T3" fmla="*/ 171054802 h 21642"/>
              <a:gd name="T4" fmla="*/ 0 w 21600"/>
              <a:gd name="T5" fmla="*/ 85527401 h 21642"/>
              <a:gd name="T6" fmla="*/ 0 60000 65536"/>
              <a:gd name="T7" fmla="*/ 0 60000 65536"/>
              <a:gd name="T8" fmla="*/ 0 60000 65536"/>
              <a:gd name="T9" fmla="*/ 0 w 21600"/>
              <a:gd name="T10" fmla="*/ 0 h 21642"/>
              <a:gd name="T11" fmla="*/ 21600 w 21600"/>
              <a:gd name="T12" fmla="*/ 21642 h 2164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42" fill="none" extrusionOk="0">
                <a:moveTo>
                  <a:pt x="18694" y="-1"/>
                </a:moveTo>
                <a:cubicBezTo>
                  <a:pt x="20597" y="3288"/>
                  <a:pt x="21600" y="7021"/>
                  <a:pt x="21600" y="10821"/>
                </a:cubicBezTo>
                <a:cubicBezTo>
                  <a:pt x="21600" y="14620"/>
                  <a:pt x="20597" y="18353"/>
                  <a:pt x="18694" y="21642"/>
                </a:cubicBezTo>
              </a:path>
              <a:path w="21600" h="21642" stroke="0" extrusionOk="0">
                <a:moveTo>
                  <a:pt x="18694" y="-1"/>
                </a:moveTo>
                <a:cubicBezTo>
                  <a:pt x="20597" y="3288"/>
                  <a:pt x="21600" y="7021"/>
                  <a:pt x="21600" y="10821"/>
                </a:cubicBezTo>
                <a:cubicBezTo>
                  <a:pt x="21600" y="14620"/>
                  <a:pt x="20597" y="18353"/>
                  <a:pt x="18694" y="21642"/>
                </a:cubicBezTo>
                <a:lnTo>
                  <a:pt x="0" y="10821"/>
                </a:lnTo>
                <a:close/>
              </a:path>
            </a:pathLst>
          </a:custGeom>
          <a:solidFill>
            <a:srgbClr val="FFFFFF"/>
          </a:solidFill>
          <a:ln w="6350">
            <a:solidFill>
              <a:srgbClr val="0070C0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5" name="Arc 5"/>
          <p:cNvSpPr>
            <a:spLocks/>
          </p:cNvSpPr>
          <p:nvPr/>
        </p:nvSpPr>
        <p:spPr bwMode="auto">
          <a:xfrm>
            <a:off x="4603750" y="4171950"/>
            <a:ext cx="1658938" cy="1920875"/>
          </a:xfrm>
          <a:custGeom>
            <a:avLst/>
            <a:gdLst>
              <a:gd name="T0" fmla="*/ 147216842 w 18694"/>
              <a:gd name="T1" fmla="*/ 85577196 h 21600"/>
              <a:gd name="T2" fmla="*/ 0 w 18694"/>
              <a:gd name="T3" fmla="*/ 170822240 h 21600"/>
              <a:gd name="T4" fmla="*/ 0 w 18694"/>
              <a:gd name="T5" fmla="*/ 0 h 21600"/>
              <a:gd name="T6" fmla="*/ 0 60000 65536"/>
              <a:gd name="T7" fmla="*/ 0 60000 65536"/>
              <a:gd name="T8" fmla="*/ 0 60000 65536"/>
              <a:gd name="T9" fmla="*/ 0 w 18694"/>
              <a:gd name="T10" fmla="*/ 0 h 21600"/>
              <a:gd name="T11" fmla="*/ 18694 w 18694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694" h="21600" fill="none" extrusionOk="0">
                <a:moveTo>
                  <a:pt x="18694" y="10821"/>
                </a:moveTo>
                <a:cubicBezTo>
                  <a:pt x="14832" y="17492"/>
                  <a:pt x="7708" y="21599"/>
                  <a:pt x="0" y="21600"/>
                </a:cubicBezTo>
              </a:path>
              <a:path w="18694" h="21600" stroke="0" extrusionOk="0">
                <a:moveTo>
                  <a:pt x="18694" y="10821"/>
                </a:moveTo>
                <a:cubicBezTo>
                  <a:pt x="14832" y="17492"/>
                  <a:pt x="7708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6350">
            <a:solidFill>
              <a:srgbClr val="0070C0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6" name="Arc 6"/>
          <p:cNvSpPr>
            <a:spLocks/>
          </p:cNvSpPr>
          <p:nvPr/>
        </p:nvSpPr>
        <p:spPr bwMode="auto">
          <a:xfrm>
            <a:off x="2944813" y="4171950"/>
            <a:ext cx="1658937" cy="1920875"/>
          </a:xfrm>
          <a:custGeom>
            <a:avLst/>
            <a:gdLst>
              <a:gd name="T0" fmla="*/ 147185526 w 18698"/>
              <a:gd name="T1" fmla="*/ 170822240 h 21600"/>
              <a:gd name="T2" fmla="*/ 0 w 18698"/>
              <a:gd name="T3" fmla="*/ 85513967 h 21600"/>
              <a:gd name="T4" fmla="*/ 147185526 w 18698"/>
              <a:gd name="T5" fmla="*/ 0 h 21600"/>
              <a:gd name="T6" fmla="*/ 0 60000 65536"/>
              <a:gd name="T7" fmla="*/ 0 60000 65536"/>
              <a:gd name="T8" fmla="*/ 0 60000 65536"/>
              <a:gd name="T9" fmla="*/ 0 w 18698"/>
              <a:gd name="T10" fmla="*/ 0 h 21600"/>
              <a:gd name="T11" fmla="*/ 18698 w 18698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698" h="21600" fill="none" extrusionOk="0">
                <a:moveTo>
                  <a:pt x="18698" y="21600"/>
                </a:moveTo>
                <a:cubicBezTo>
                  <a:pt x="10986" y="21600"/>
                  <a:pt x="3859" y="17488"/>
                  <a:pt x="-1" y="10813"/>
                </a:cubicBezTo>
              </a:path>
              <a:path w="18698" h="21600" stroke="0" extrusionOk="0">
                <a:moveTo>
                  <a:pt x="18698" y="21600"/>
                </a:moveTo>
                <a:cubicBezTo>
                  <a:pt x="10986" y="21600"/>
                  <a:pt x="3859" y="17488"/>
                  <a:pt x="-1" y="10813"/>
                </a:cubicBezTo>
                <a:lnTo>
                  <a:pt x="18698" y="0"/>
                </a:lnTo>
                <a:close/>
              </a:path>
            </a:pathLst>
          </a:custGeom>
          <a:solidFill>
            <a:srgbClr val="FFFFFF"/>
          </a:solidFill>
          <a:ln w="6350">
            <a:solidFill>
              <a:srgbClr val="0070C0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7" name="Arc 7"/>
          <p:cNvSpPr>
            <a:spLocks/>
          </p:cNvSpPr>
          <p:nvPr/>
        </p:nvSpPr>
        <p:spPr bwMode="auto">
          <a:xfrm>
            <a:off x="2686050" y="3209925"/>
            <a:ext cx="1917700" cy="1922463"/>
          </a:xfrm>
          <a:custGeom>
            <a:avLst/>
            <a:gdLst>
              <a:gd name="T0" fmla="*/ 22874518 w 21600"/>
              <a:gd name="T1" fmla="*/ 170898996 h 21626"/>
              <a:gd name="T2" fmla="*/ 22874518 w 21600"/>
              <a:gd name="T3" fmla="*/ 0 h 21626"/>
              <a:gd name="T4" fmla="*/ 170258005 w 21600"/>
              <a:gd name="T5" fmla="*/ 85449498 h 21626"/>
              <a:gd name="T6" fmla="*/ 0 60000 65536"/>
              <a:gd name="T7" fmla="*/ 0 60000 65536"/>
              <a:gd name="T8" fmla="*/ 0 60000 65536"/>
              <a:gd name="T9" fmla="*/ 0 w 21600"/>
              <a:gd name="T10" fmla="*/ 0 h 21626"/>
              <a:gd name="T11" fmla="*/ 21600 w 21600"/>
              <a:gd name="T12" fmla="*/ 21626 h 2162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26" fill="none" extrusionOk="0">
                <a:moveTo>
                  <a:pt x="2901" y="21626"/>
                </a:moveTo>
                <a:cubicBezTo>
                  <a:pt x="1000" y="18339"/>
                  <a:pt x="0" y="14609"/>
                  <a:pt x="0" y="10813"/>
                </a:cubicBezTo>
                <a:cubicBezTo>
                  <a:pt x="-1" y="7016"/>
                  <a:pt x="1000" y="3286"/>
                  <a:pt x="2901" y="-1"/>
                </a:cubicBezTo>
              </a:path>
              <a:path w="21600" h="21626" stroke="0" extrusionOk="0">
                <a:moveTo>
                  <a:pt x="2901" y="21626"/>
                </a:moveTo>
                <a:cubicBezTo>
                  <a:pt x="1000" y="18339"/>
                  <a:pt x="0" y="14609"/>
                  <a:pt x="0" y="10813"/>
                </a:cubicBezTo>
                <a:cubicBezTo>
                  <a:pt x="-1" y="7016"/>
                  <a:pt x="1000" y="3286"/>
                  <a:pt x="2901" y="-1"/>
                </a:cubicBezTo>
                <a:lnTo>
                  <a:pt x="21600" y="10813"/>
                </a:lnTo>
                <a:close/>
              </a:path>
            </a:pathLst>
          </a:custGeom>
          <a:solidFill>
            <a:srgbClr val="FFFFFF"/>
          </a:solidFill>
          <a:ln w="6350">
            <a:solidFill>
              <a:srgbClr val="0070C0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8" name="Arc 8"/>
          <p:cNvSpPr>
            <a:spLocks/>
          </p:cNvSpPr>
          <p:nvPr/>
        </p:nvSpPr>
        <p:spPr bwMode="auto">
          <a:xfrm>
            <a:off x="2944813" y="2251075"/>
            <a:ext cx="1658937" cy="1920875"/>
          </a:xfrm>
          <a:custGeom>
            <a:avLst/>
            <a:gdLst>
              <a:gd name="T0" fmla="*/ 0 w 18698"/>
              <a:gd name="T1" fmla="*/ 85308273 h 21600"/>
              <a:gd name="T2" fmla="*/ 147185526 w 18698"/>
              <a:gd name="T3" fmla="*/ 0 h 21600"/>
              <a:gd name="T4" fmla="*/ 147185526 w 18698"/>
              <a:gd name="T5" fmla="*/ 170822240 h 21600"/>
              <a:gd name="T6" fmla="*/ 0 60000 65536"/>
              <a:gd name="T7" fmla="*/ 0 60000 65536"/>
              <a:gd name="T8" fmla="*/ 0 60000 65536"/>
              <a:gd name="T9" fmla="*/ 0 w 18698"/>
              <a:gd name="T10" fmla="*/ 0 h 21600"/>
              <a:gd name="T11" fmla="*/ 18698 w 18698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698" h="21600" fill="none" extrusionOk="0">
                <a:moveTo>
                  <a:pt x="-1" y="10786"/>
                </a:moveTo>
                <a:cubicBezTo>
                  <a:pt x="3859" y="4111"/>
                  <a:pt x="10986" y="0"/>
                  <a:pt x="18697" y="0"/>
                </a:cubicBezTo>
              </a:path>
              <a:path w="18698" h="21600" stroke="0" extrusionOk="0">
                <a:moveTo>
                  <a:pt x="-1" y="10786"/>
                </a:moveTo>
                <a:cubicBezTo>
                  <a:pt x="3859" y="4111"/>
                  <a:pt x="10986" y="0"/>
                  <a:pt x="18697" y="0"/>
                </a:cubicBezTo>
                <a:lnTo>
                  <a:pt x="18698" y="21600"/>
                </a:lnTo>
                <a:close/>
              </a:path>
            </a:pathLst>
          </a:custGeom>
          <a:solidFill>
            <a:srgbClr val="FFFFFF"/>
          </a:solidFill>
          <a:ln w="6350">
            <a:solidFill>
              <a:srgbClr val="0070C0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9" name="Oval 9"/>
          <p:cNvSpPr>
            <a:spLocks noChangeArrowheads="1"/>
          </p:cNvSpPr>
          <p:nvPr/>
        </p:nvSpPr>
        <p:spPr bwMode="auto">
          <a:xfrm>
            <a:off x="3798888" y="3367088"/>
            <a:ext cx="1609725" cy="1609725"/>
          </a:xfrm>
          <a:prstGeom prst="ellipse">
            <a:avLst/>
          </a:prstGeom>
          <a:solidFill>
            <a:srgbClr val="0070C0"/>
          </a:solidFill>
          <a:ln w="6350">
            <a:solidFill>
              <a:srgbClr val="0070C0"/>
            </a:solidFill>
            <a:round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10" name="Freeform 10"/>
          <p:cNvSpPr>
            <a:spLocks/>
          </p:cNvSpPr>
          <p:nvPr/>
        </p:nvSpPr>
        <p:spPr bwMode="auto">
          <a:xfrm rot="14433939">
            <a:off x="5704681" y="2883695"/>
            <a:ext cx="314325" cy="1452562"/>
          </a:xfrm>
          <a:custGeom>
            <a:avLst/>
            <a:gdLst>
              <a:gd name="T0" fmla="*/ 314325 w 198"/>
              <a:gd name="T1" fmla="*/ 195263 h 915"/>
              <a:gd name="T2" fmla="*/ 314325 w 198"/>
              <a:gd name="T3" fmla="*/ 0 h 915"/>
              <a:gd name="T4" fmla="*/ 0 w 198"/>
              <a:gd name="T5" fmla="*/ 733425 h 915"/>
              <a:gd name="T6" fmla="*/ 309563 w 198"/>
              <a:gd name="T7" fmla="*/ 1452563 h 915"/>
              <a:gd name="T8" fmla="*/ 309563 w 198"/>
              <a:gd name="T9" fmla="*/ 1238250 h 91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98"/>
              <a:gd name="T16" fmla="*/ 0 h 915"/>
              <a:gd name="T17" fmla="*/ 198 w 198"/>
              <a:gd name="T18" fmla="*/ 915 h 91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98" h="915">
                <a:moveTo>
                  <a:pt x="198" y="123"/>
                </a:moveTo>
                <a:lnTo>
                  <a:pt x="198" y="0"/>
                </a:lnTo>
                <a:lnTo>
                  <a:pt x="0" y="462"/>
                </a:lnTo>
                <a:lnTo>
                  <a:pt x="195" y="915"/>
                </a:lnTo>
                <a:lnTo>
                  <a:pt x="195" y="780"/>
                </a:lnTo>
              </a:path>
            </a:pathLst>
          </a:custGeom>
          <a:solidFill>
            <a:schemeClr val="bg1"/>
          </a:solidFill>
          <a:ln w="6350">
            <a:solidFill>
              <a:srgbClr val="0070C0"/>
            </a:solidFill>
            <a:round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11" name="Freeform 11"/>
          <p:cNvSpPr>
            <a:spLocks/>
          </p:cNvSpPr>
          <p:nvPr/>
        </p:nvSpPr>
        <p:spPr bwMode="auto">
          <a:xfrm rot="17935543">
            <a:off x="5571331" y="4250532"/>
            <a:ext cx="314325" cy="1452562"/>
          </a:xfrm>
          <a:custGeom>
            <a:avLst/>
            <a:gdLst>
              <a:gd name="T0" fmla="*/ 314325 w 198"/>
              <a:gd name="T1" fmla="*/ 195263 h 915"/>
              <a:gd name="T2" fmla="*/ 314325 w 198"/>
              <a:gd name="T3" fmla="*/ 0 h 915"/>
              <a:gd name="T4" fmla="*/ 0 w 198"/>
              <a:gd name="T5" fmla="*/ 733425 h 915"/>
              <a:gd name="T6" fmla="*/ 309563 w 198"/>
              <a:gd name="T7" fmla="*/ 1452563 h 915"/>
              <a:gd name="T8" fmla="*/ 309563 w 198"/>
              <a:gd name="T9" fmla="*/ 1238250 h 91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98"/>
              <a:gd name="T16" fmla="*/ 0 h 915"/>
              <a:gd name="T17" fmla="*/ 198 w 198"/>
              <a:gd name="T18" fmla="*/ 915 h 91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98" h="915">
                <a:moveTo>
                  <a:pt x="198" y="123"/>
                </a:moveTo>
                <a:lnTo>
                  <a:pt x="198" y="0"/>
                </a:lnTo>
                <a:lnTo>
                  <a:pt x="0" y="462"/>
                </a:lnTo>
                <a:lnTo>
                  <a:pt x="195" y="915"/>
                </a:lnTo>
                <a:lnTo>
                  <a:pt x="195" y="780"/>
                </a:lnTo>
              </a:path>
            </a:pathLst>
          </a:custGeom>
          <a:solidFill>
            <a:schemeClr val="bg1"/>
          </a:solidFill>
          <a:ln w="6350">
            <a:solidFill>
              <a:srgbClr val="0070C0"/>
            </a:solidFill>
            <a:round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12" name="Freeform 12"/>
          <p:cNvSpPr>
            <a:spLocks/>
          </p:cNvSpPr>
          <p:nvPr/>
        </p:nvSpPr>
        <p:spPr bwMode="auto">
          <a:xfrm rot="21462665">
            <a:off x="4329113" y="4821238"/>
            <a:ext cx="314325" cy="1452562"/>
          </a:xfrm>
          <a:custGeom>
            <a:avLst/>
            <a:gdLst>
              <a:gd name="T0" fmla="*/ 314325 w 198"/>
              <a:gd name="T1" fmla="*/ 195262 h 915"/>
              <a:gd name="T2" fmla="*/ 314325 w 198"/>
              <a:gd name="T3" fmla="*/ 0 h 915"/>
              <a:gd name="T4" fmla="*/ 0 w 198"/>
              <a:gd name="T5" fmla="*/ 733425 h 915"/>
              <a:gd name="T6" fmla="*/ 309563 w 198"/>
              <a:gd name="T7" fmla="*/ 1452562 h 915"/>
              <a:gd name="T8" fmla="*/ 309563 w 198"/>
              <a:gd name="T9" fmla="*/ 1238250 h 91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98"/>
              <a:gd name="T16" fmla="*/ 0 h 915"/>
              <a:gd name="T17" fmla="*/ 198 w 198"/>
              <a:gd name="T18" fmla="*/ 915 h 91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98" h="915">
                <a:moveTo>
                  <a:pt x="198" y="123"/>
                </a:moveTo>
                <a:lnTo>
                  <a:pt x="198" y="0"/>
                </a:lnTo>
                <a:lnTo>
                  <a:pt x="0" y="462"/>
                </a:lnTo>
                <a:lnTo>
                  <a:pt x="195" y="915"/>
                </a:lnTo>
                <a:lnTo>
                  <a:pt x="195" y="780"/>
                </a:lnTo>
              </a:path>
            </a:pathLst>
          </a:custGeom>
          <a:solidFill>
            <a:schemeClr val="bg1"/>
          </a:solidFill>
          <a:ln w="6350">
            <a:solidFill>
              <a:srgbClr val="0070C0"/>
            </a:solidFill>
            <a:round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13" name="Freeform 13"/>
          <p:cNvSpPr>
            <a:spLocks/>
          </p:cNvSpPr>
          <p:nvPr/>
        </p:nvSpPr>
        <p:spPr bwMode="auto">
          <a:xfrm rot="14464457" flipH="1">
            <a:off x="3204369" y="4002881"/>
            <a:ext cx="314325" cy="1452563"/>
          </a:xfrm>
          <a:custGeom>
            <a:avLst/>
            <a:gdLst>
              <a:gd name="T0" fmla="*/ 314325 w 198"/>
              <a:gd name="T1" fmla="*/ 195262 h 915"/>
              <a:gd name="T2" fmla="*/ 314325 w 198"/>
              <a:gd name="T3" fmla="*/ 0 h 915"/>
              <a:gd name="T4" fmla="*/ 0 w 198"/>
              <a:gd name="T5" fmla="*/ 733425 h 915"/>
              <a:gd name="T6" fmla="*/ 309563 w 198"/>
              <a:gd name="T7" fmla="*/ 1452562 h 915"/>
              <a:gd name="T8" fmla="*/ 309563 w 198"/>
              <a:gd name="T9" fmla="*/ 1238250 h 91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98"/>
              <a:gd name="T16" fmla="*/ 0 h 915"/>
              <a:gd name="T17" fmla="*/ 198 w 198"/>
              <a:gd name="T18" fmla="*/ 915 h 91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98" h="915">
                <a:moveTo>
                  <a:pt x="198" y="123"/>
                </a:moveTo>
                <a:lnTo>
                  <a:pt x="198" y="0"/>
                </a:lnTo>
                <a:lnTo>
                  <a:pt x="0" y="462"/>
                </a:lnTo>
                <a:lnTo>
                  <a:pt x="195" y="915"/>
                </a:lnTo>
                <a:lnTo>
                  <a:pt x="195" y="780"/>
                </a:lnTo>
              </a:path>
            </a:pathLst>
          </a:custGeom>
          <a:solidFill>
            <a:schemeClr val="bg1"/>
          </a:solidFill>
          <a:ln w="6350">
            <a:solidFill>
              <a:srgbClr val="0070C0"/>
            </a:solidFill>
            <a:round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14" name="Freeform 14"/>
          <p:cNvSpPr>
            <a:spLocks/>
          </p:cNvSpPr>
          <p:nvPr/>
        </p:nvSpPr>
        <p:spPr bwMode="auto">
          <a:xfrm rot="10753612">
            <a:off x="4591050" y="2068513"/>
            <a:ext cx="314325" cy="1452562"/>
          </a:xfrm>
          <a:custGeom>
            <a:avLst/>
            <a:gdLst>
              <a:gd name="T0" fmla="*/ 314325 w 198"/>
              <a:gd name="T1" fmla="*/ 195262 h 915"/>
              <a:gd name="T2" fmla="*/ 314325 w 198"/>
              <a:gd name="T3" fmla="*/ 0 h 915"/>
              <a:gd name="T4" fmla="*/ 0 w 198"/>
              <a:gd name="T5" fmla="*/ 733425 h 915"/>
              <a:gd name="T6" fmla="*/ 309563 w 198"/>
              <a:gd name="T7" fmla="*/ 1452562 h 915"/>
              <a:gd name="T8" fmla="*/ 309563 w 198"/>
              <a:gd name="T9" fmla="*/ 1238250 h 91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98"/>
              <a:gd name="T16" fmla="*/ 0 h 915"/>
              <a:gd name="T17" fmla="*/ 198 w 198"/>
              <a:gd name="T18" fmla="*/ 915 h 91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98" h="915">
                <a:moveTo>
                  <a:pt x="198" y="123"/>
                </a:moveTo>
                <a:lnTo>
                  <a:pt x="198" y="0"/>
                </a:lnTo>
                <a:lnTo>
                  <a:pt x="0" y="462"/>
                </a:lnTo>
                <a:lnTo>
                  <a:pt x="195" y="915"/>
                </a:lnTo>
                <a:lnTo>
                  <a:pt x="195" y="780"/>
                </a:lnTo>
              </a:path>
            </a:pathLst>
          </a:custGeom>
          <a:solidFill>
            <a:schemeClr val="bg1"/>
          </a:solidFill>
          <a:ln w="6350">
            <a:solidFill>
              <a:srgbClr val="0070C0"/>
            </a:solidFill>
            <a:round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15" name="Freeform 15"/>
          <p:cNvSpPr>
            <a:spLocks/>
          </p:cNvSpPr>
          <p:nvPr/>
        </p:nvSpPr>
        <p:spPr bwMode="auto">
          <a:xfrm rot="17966061" flipH="1">
            <a:off x="3342481" y="2650332"/>
            <a:ext cx="314325" cy="1452562"/>
          </a:xfrm>
          <a:custGeom>
            <a:avLst/>
            <a:gdLst>
              <a:gd name="T0" fmla="*/ 314325 w 198"/>
              <a:gd name="T1" fmla="*/ 195263 h 915"/>
              <a:gd name="T2" fmla="*/ 314325 w 198"/>
              <a:gd name="T3" fmla="*/ 0 h 915"/>
              <a:gd name="T4" fmla="*/ 0 w 198"/>
              <a:gd name="T5" fmla="*/ 733425 h 915"/>
              <a:gd name="T6" fmla="*/ 309563 w 198"/>
              <a:gd name="T7" fmla="*/ 1452563 h 915"/>
              <a:gd name="T8" fmla="*/ 309563 w 198"/>
              <a:gd name="T9" fmla="*/ 1238250 h 91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98"/>
              <a:gd name="T16" fmla="*/ 0 h 915"/>
              <a:gd name="T17" fmla="*/ 198 w 198"/>
              <a:gd name="T18" fmla="*/ 915 h 91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98" h="915">
                <a:moveTo>
                  <a:pt x="198" y="123"/>
                </a:moveTo>
                <a:lnTo>
                  <a:pt x="198" y="0"/>
                </a:lnTo>
                <a:lnTo>
                  <a:pt x="0" y="462"/>
                </a:lnTo>
                <a:lnTo>
                  <a:pt x="195" y="915"/>
                </a:lnTo>
                <a:lnTo>
                  <a:pt x="195" y="780"/>
                </a:lnTo>
              </a:path>
            </a:pathLst>
          </a:custGeom>
          <a:solidFill>
            <a:schemeClr val="bg1"/>
          </a:solidFill>
          <a:ln w="6350">
            <a:solidFill>
              <a:srgbClr val="0070C0"/>
            </a:solidFill>
            <a:round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16" name="矩形 52"/>
          <p:cNvSpPr>
            <a:spLocks noChangeArrowheads="1"/>
          </p:cNvSpPr>
          <p:nvPr/>
        </p:nvSpPr>
        <p:spPr bwMode="auto">
          <a:xfrm>
            <a:off x="4138613" y="3941763"/>
            <a:ext cx="11080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演示文字</a:t>
            </a:r>
          </a:p>
        </p:txBody>
      </p:sp>
      <p:sp>
        <p:nvSpPr>
          <p:cNvPr id="17" name="矩形 53"/>
          <p:cNvSpPr>
            <a:spLocks noChangeArrowheads="1"/>
          </p:cNvSpPr>
          <p:nvPr/>
        </p:nvSpPr>
        <p:spPr bwMode="auto">
          <a:xfrm>
            <a:off x="3571875" y="2708275"/>
            <a:ext cx="90328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40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演示文字</a:t>
            </a:r>
            <a:endParaRPr lang="zh-CN" altLang="en-US" sz="1400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18" name="矩形 57"/>
          <p:cNvSpPr>
            <a:spLocks noChangeArrowheads="1"/>
          </p:cNvSpPr>
          <p:nvPr/>
        </p:nvSpPr>
        <p:spPr bwMode="auto">
          <a:xfrm>
            <a:off x="4929188" y="3013075"/>
            <a:ext cx="903287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40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演示文字</a:t>
            </a:r>
          </a:p>
        </p:txBody>
      </p:sp>
      <p:sp>
        <p:nvSpPr>
          <p:cNvPr id="19" name="矩形 58"/>
          <p:cNvSpPr>
            <a:spLocks noChangeArrowheads="1"/>
          </p:cNvSpPr>
          <p:nvPr/>
        </p:nvSpPr>
        <p:spPr bwMode="auto">
          <a:xfrm>
            <a:off x="5495925" y="4138613"/>
            <a:ext cx="901700" cy="30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40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演示文字</a:t>
            </a:r>
          </a:p>
        </p:txBody>
      </p:sp>
      <p:sp>
        <p:nvSpPr>
          <p:cNvPr id="20" name="矩形 59"/>
          <p:cNvSpPr>
            <a:spLocks noChangeArrowheads="1"/>
          </p:cNvSpPr>
          <p:nvPr/>
        </p:nvSpPr>
        <p:spPr bwMode="auto">
          <a:xfrm>
            <a:off x="2786063" y="3852863"/>
            <a:ext cx="903287" cy="30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40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演示文字</a:t>
            </a:r>
          </a:p>
        </p:txBody>
      </p:sp>
      <p:sp>
        <p:nvSpPr>
          <p:cNvPr id="21" name="矩形 60"/>
          <p:cNvSpPr>
            <a:spLocks noChangeArrowheads="1"/>
          </p:cNvSpPr>
          <p:nvPr/>
        </p:nvSpPr>
        <p:spPr bwMode="auto">
          <a:xfrm>
            <a:off x="3357563" y="4995863"/>
            <a:ext cx="903287" cy="30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40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演示文字</a:t>
            </a:r>
          </a:p>
        </p:txBody>
      </p:sp>
      <p:sp>
        <p:nvSpPr>
          <p:cNvPr id="22" name="矩形 61"/>
          <p:cNvSpPr>
            <a:spLocks noChangeArrowheads="1"/>
          </p:cNvSpPr>
          <p:nvPr/>
        </p:nvSpPr>
        <p:spPr bwMode="auto">
          <a:xfrm>
            <a:off x="4643438" y="5259388"/>
            <a:ext cx="903287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40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演示文字</a:t>
            </a:r>
          </a:p>
        </p:txBody>
      </p:sp>
      <p:sp>
        <p:nvSpPr>
          <p:cNvPr id="23" name="TextBox 5"/>
          <p:cNvSpPr txBox="1">
            <a:spLocks noChangeArrowheads="1"/>
          </p:cNvSpPr>
          <p:nvPr/>
        </p:nvSpPr>
        <p:spPr bwMode="auto">
          <a:xfrm>
            <a:off x="9215438" y="4025900"/>
            <a:ext cx="1154112" cy="83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200">
                <a:solidFill>
                  <a:schemeClr val="bg1"/>
                </a:solidFill>
                <a:latin typeface="宋体" charset="-122"/>
              </a:rPr>
              <a:t>配色参考方案：</a:t>
            </a:r>
            <a:endParaRPr lang="en-US" altLang="zh-CN" sz="1200">
              <a:solidFill>
                <a:schemeClr val="bg1"/>
              </a:solidFill>
              <a:latin typeface="宋体" charset="-122"/>
            </a:endParaRPr>
          </a:p>
          <a:p>
            <a:r>
              <a:rPr lang="zh-CN" altLang="en-US" sz="1200">
                <a:solidFill>
                  <a:schemeClr val="bg1"/>
                </a:solidFill>
                <a:latin typeface="宋体" charset="-122"/>
              </a:rPr>
              <a:t>以下为三组配色方案。（仅供参考）</a:t>
            </a:r>
            <a:endParaRPr lang="en-US" altLang="zh-CN" sz="1200">
              <a:solidFill>
                <a:schemeClr val="bg1"/>
              </a:solidFill>
              <a:latin typeface="宋体" charset="-122"/>
            </a:endParaRPr>
          </a:p>
        </p:txBody>
      </p:sp>
      <p:graphicFrame>
        <p:nvGraphicFramePr>
          <p:cNvPr id="24" name="表格 23"/>
          <p:cNvGraphicFramePr>
            <a:graphicFrameLocks noGrp="1"/>
          </p:cNvGraphicFramePr>
          <p:nvPr/>
        </p:nvGraphicFramePr>
        <p:xfrm>
          <a:off x="9310688" y="4975225"/>
          <a:ext cx="1047750" cy="1096963"/>
        </p:xfrm>
        <a:graphic>
          <a:graphicData uri="http://schemas.openxmlformats.org/drawingml/2006/table">
            <a:tbl>
              <a:tblPr/>
              <a:tblGrid>
                <a:gridCol w="349250"/>
                <a:gridCol w="349250"/>
                <a:gridCol w="349250"/>
              </a:tblGrid>
              <a:tr h="333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33"/>
                    </a:solidFill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A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822" r:id="rId1"/>
    <p:sldLayoutId id="2147483823" r:id="rId2"/>
    <p:sldLayoutId id="2147483824" r:id="rId3"/>
    <p:sldLayoutId id="2147483825" r:id="rId4"/>
    <p:sldLayoutId id="2147483826" r:id="rId5"/>
    <p:sldLayoutId id="2147483827" r:id="rId6"/>
    <p:sldLayoutId id="2147483828" r:id="rId7"/>
    <p:sldLayoutId id="2147483829" r:id="rId8"/>
    <p:sldLayoutId id="2147483830" r:id="rId9"/>
    <p:sldLayoutId id="2147483831" r:id="rId10"/>
    <p:sldLayoutId id="2147483832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/>
          <p:cNvSpPr txBox="1">
            <a:spLocks noChangeArrowheads="1"/>
          </p:cNvSpPr>
          <p:nvPr/>
        </p:nvSpPr>
        <p:spPr bwMode="auto">
          <a:xfrm>
            <a:off x="7286625" y="6143625"/>
            <a:ext cx="157162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200" b="1">
                <a:solidFill>
                  <a:srgbClr val="FF9933"/>
                </a:solidFill>
                <a:latin typeface="宋体" charset="-122"/>
              </a:rPr>
              <a:t>内部资料  注意保密</a:t>
            </a:r>
          </a:p>
        </p:txBody>
      </p:sp>
      <p:grpSp>
        <p:nvGrpSpPr>
          <p:cNvPr id="1029" name="组合 22"/>
          <p:cNvGrpSpPr>
            <a:grpSpLocks/>
          </p:cNvGrpSpPr>
          <p:nvPr/>
        </p:nvGrpSpPr>
        <p:grpSpPr bwMode="auto">
          <a:xfrm>
            <a:off x="1593850" y="2187575"/>
            <a:ext cx="5907088" cy="3598863"/>
            <a:chOff x="1774800" y="2186886"/>
            <a:chExt cx="7072362" cy="4309164"/>
          </a:xfrm>
        </p:grpSpPr>
        <p:grpSp>
          <p:nvGrpSpPr>
            <p:cNvPr id="4" name="Group 35"/>
            <p:cNvGrpSpPr>
              <a:grpSpLocks/>
            </p:cNvGrpSpPr>
            <p:nvPr/>
          </p:nvGrpSpPr>
          <p:grpSpPr bwMode="auto">
            <a:xfrm>
              <a:off x="1774800" y="2186886"/>
              <a:ext cx="7072362" cy="469062"/>
              <a:chOff x="694" y="972"/>
              <a:chExt cx="4855" cy="322"/>
            </a:xfrm>
            <a:solidFill>
              <a:srgbClr val="00B0F0"/>
            </a:solidFill>
          </p:grpSpPr>
          <p:sp>
            <p:nvSpPr>
              <p:cNvPr id="8" name="Rectangle 36"/>
              <p:cNvSpPr>
                <a:spLocks noChangeArrowheads="1"/>
              </p:cNvSpPr>
              <p:nvPr/>
            </p:nvSpPr>
            <p:spPr bwMode="auto">
              <a:xfrm>
                <a:off x="694" y="972"/>
                <a:ext cx="4855" cy="279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" name="Rectangle 37"/>
              <p:cNvSpPr>
                <a:spLocks noChangeArrowheads="1"/>
              </p:cNvSpPr>
              <p:nvPr/>
            </p:nvSpPr>
            <p:spPr bwMode="auto">
              <a:xfrm>
                <a:off x="819" y="1036"/>
                <a:ext cx="4597" cy="258"/>
              </a:xfrm>
              <a:prstGeom prst="rect">
                <a:avLst/>
              </a:prstGeom>
              <a:grp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 defTabSz="762000" fontAlgn="auto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600" dirty="0">
                    <a:solidFill>
                      <a:schemeClr val="bg1"/>
                    </a:solidFill>
                    <a:latin typeface="华文细黑" pitchFamily="2" charset="-122"/>
                    <a:ea typeface="华文细黑" pitchFamily="2" charset="-122"/>
                  </a:rPr>
                  <a:t>正文：演示文字</a:t>
                </a:r>
              </a:p>
            </p:txBody>
          </p:sp>
        </p:grpSp>
        <p:sp>
          <p:nvSpPr>
            <p:cNvPr id="5" name="Rectangle 38"/>
            <p:cNvSpPr>
              <a:spLocks noChangeArrowheads="1"/>
            </p:cNvSpPr>
            <p:nvPr/>
          </p:nvSpPr>
          <p:spPr bwMode="auto">
            <a:xfrm>
              <a:off x="1774800" y="2614572"/>
              <a:ext cx="7072362" cy="38035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>
                <a:latin typeface="Calibri" pitchFamily="34" charset="0"/>
              </a:endParaRPr>
            </a:p>
          </p:txBody>
        </p:sp>
        <p:graphicFrame>
          <p:nvGraphicFramePr>
            <p:cNvPr id="1026" name="Object 2"/>
            <p:cNvGraphicFramePr>
              <a:graphicFrameLocks noChangeAspect="1"/>
            </p:cNvGraphicFramePr>
            <p:nvPr/>
          </p:nvGraphicFramePr>
          <p:xfrm>
            <a:off x="2700338" y="3259138"/>
            <a:ext cx="5340350" cy="3236912"/>
          </p:xfrm>
          <a:graphic>
            <a:graphicData uri="http://schemas.openxmlformats.org/presentationml/2006/ole">
              <p:oleObj spid="_x0000_s1026" r:id="rId15" imgW="5340559" imgH="3231160" progId="Excel.Sheet.8">
                <p:embed/>
              </p:oleObj>
            </a:graphicData>
          </a:graphic>
        </p:graphicFrame>
        <p:sp>
          <p:nvSpPr>
            <p:cNvPr id="7" name="Text Box 41"/>
            <p:cNvSpPr txBox="1">
              <a:spLocks noChangeArrowheads="1"/>
            </p:cNvSpPr>
            <p:nvPr/>
          </p:nvSpPr>
          <p:spPr bwMode="auto">
            <a:xfrm>
              <a:off x="3274423" y="2779942"/>
              <a:ext cx="4008494" cy="4048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1600">
                  <a:latin typeface="华文细黑" pitchFamily="2" charset="-122"/>
                  <a:ea typeface="华文细黑" pitchFamily="2" charset="-122"/>
                </a:rPr>
                <a:t>正文：演示文字</a:t>
              </a:r>
            </a:p>
          </p:txBody>
        </p:sp>
      </p:grpSp>
      <p:sp>
        <p:nvSpPr>
          <p:cNvPr id="10" name="TextBox 5"/>
          <p:cNvSpPr txBox="1">
            <a:spLocks noChangeArrowheads="1"/>
          </p:cNvSpPr>
          <p:nvPr/>
        </p:nvSpPr>
        <p:spPr bwMode="auto">
          <a:xfrm>
            <a:off x="9215438" y="4025900"/>
            <a:ext cx="1154112" cy="83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200">
                <a:solidFill>
                  <a:schemeClr val="bg1"/>
                </a:solidFill>
                <a:latin typeface="宋体" charset="-122"/>
              </a:rPr>
              <a:t>配色参考方案：</a:t>
            </a:r>
            <a:endParaRPr lang="en-US" altLang="zh-CN" sz="1200">
              <a:solidFill>
                <a:schemeClr val="bg1"/>
              </a:solidFill>
              <a:latin typeface="宋体" charset="-122"/>
            </a:endParaRPr>
          </a:p>
          <a:p>
            <a:r>
              <a:rPr lang="zh-CN" altLang="en-US" sz="1200">
                <a:solidFill>
                  <a:schemeClr val="bg1"/>
                </a:solidFill>
                <a:latin typeface="宋体" charset="-122"/>
              </a:rPr>
              <a:t>以下为三组配色方案。（仅供参考）</a:t>
            </a:r>
            <a:endParaRPr lang="en-US" altLang="zh-CN" sz="1200">
              <a:solidFill>
                <a:schemeClr val="bg1"/>
              </a:solidFill>
              <a:latin typeface="宋体" charset="-122"/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9310688" y="4975225"/>
          <a:ext cx="1047750" cy="1096963"/>
        </p:xfrm>
        <a:graphic>
          <a:graphicData uri="http://schemas.openxmlformats.org/drawingml/2006/table">
            <a:tbl>
              <a:tblPr/>
              <a:tblGrid>
                <a:gridCol w="349250"/>
                <a:gridCol w="349250"/>
                <a:gridCol w="349250"/>
              </a:tblGrid>
              <a:tr h="333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33"/>
                    </a:solidFill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A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833" r:id="rId1"/>
    <p:sldLayoutId id="2147483834" r:id="rId2"/>
    <p:sldLayoutId id="2147483835" r:id="rId3"/>
    <p:sldLayoutId id="2147483836" r:id="rId4"/>
    <p:sldLayoutId id="2147483837" r:id="rId5"/>
    <p:sldLayoutId id="2147483838" r:id="rId6"/>
    <p:sldLayoutId id="2147483839" r:id="rId7"/>
    <p:sldLayoutId id="2147483840" r:id="rId8"/>
    <p:sldLayoutId id="2147483841" r:id="rId9"/>
    <p:sldLayoutId id="2147483842" r:id="rId10"/>
    <p:sldLayoutId id="2147483843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image" Target="../media/image8.jpeg"/><Relationship Id="rId7" Type="http://schemas.openxmlformats.org/officeDocument/2006/relationships/image" Target="../media/image11.png"/><Relationship Id="rId2" Type="http://schemas.openxmlformats.org/officeDocument/2006/relationships/hyperlink" Target="http://www.google.com/imgres?imgurl=http://www.mobileworld.com.my/v3/images/stories/lenovo/lenovo-mobile.jpg&amp;imgrefurl=http://www.mobileworld.com.my/v3/devices.html?start=110&amp;usg=__IfAuDTrq8QDEqO9lycQ0Zd7-eSo=&amp;h=322&amp;w=447&amp;sz=53&amp;hl=en&amp;start=16&amp;itbs=1&amp;tbnid=DRUbUHsm0xC_cM:&amp;tbnh=91&amp;tbnw=127&amp;prev=/images?q=ophone&amp;hl=en&amp;newwindow=1&amp;gbv=2&amp;tbs=isch:1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10" Type="http://schemas.openxmlformats.org/officeDocument/2006/relationships/image" Target="../media/image13.jpeg"/><Relationship Id="rId4" Type="http://schemas.openxmlformats.org/officeDocument/2006/relationships/hyperlink" Target="http://www.google.com/imgres?imgurl=http://www.iconarchive.com/icons/icons-land/vista-hardware-devices/256/Computer-icon.png&amp;imgrefurl=http://www.iconarchive.com/category/business/vista-hardware-devices-icons-by-icons-land.html&amp;usg=__Ni7PshA-i9QGgAwmDI_3y4j0VPU=&amp;h=256&amp;w=256&amp;sz=48&amp;hl=en&amp;start=6&amp;itbs=1&amp;tbnid=iU9O3OB53R_79M:&amp;tbnh=111&amp;tbnw=111&amp;prev=/images?q=computer+icon&amp;hl=en&amp;newwindow=1&amp;gbv=2&amp;tbs=isch:1" TargetMode="External"/><Relationship Id="rId9" Type="http://schemas.openxmlformats.org/officeDocument/2006/relationships/hyperlink" Target="http://www.google.com.hk/imgres?imgurl=http://www.enspark.com/images/workplace_icon.gif&amp;imgrefurl=http://www.enspark.com/courses&amp;usg=__ybGQWV1TpsDBM2lkQyQuUCyxzpQ=&amp;h=70&amp;w=51&amp;sz=2&amp;hl=zh-CN&amp;start=21&amp;um=1&amp;itbs=1&amp;tbnid=ALKCdKDsbe1OxM:&amp;tbnh=68&amp;tbnw=50&amp;prev=/images?q=workplace+icon&amp;start=20&amp;um=1&amp;hl=zh-CN&amp;newwindow=1&amp;safe=strict&amp;client=aff-cs-maxthon&amp;sa=N&amp;source=og&amp;ndsp=20&amp;tbs=isch:1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eg"/><Relationship Id="rId3" Type="http://schemas.openxmlformats.org/officeDocument/2006/relationships/image" Target="../media/image14.jpeg"/><Relationship Id="rId7" Type="http://schemas.openxmlformats.org/officeDocument/2006/relationships/image" Target="../media/image17.jpeg"/><Relationship Id="rId2" Type="http://schemas.openxmlformats.org/officeDocument/2006/relationships/hyperlink" Target="http://www.google.com.hk/imgres?imgurl=http://elnabaaco.com/allpic/icon/icon-building.jpg&amp;imgrefurl=http://elnabaaco.com/useng.htm&amp;usg=__tQ8XlP_dehKm8wPwFZUhnhh5GEQ=&amp;h=459&amp;w=358&amp;sz=54&amp;hl=zh-CN&amp;start=13&amp;um=1&amp;itbs=1&amp;tbnid=DzMZDBo9F3saeM:&amp;tbnh=128&amp;tbnw=100&amp;prev=/images?q=building+icon&amp;um=1&amp;hl=zh-CN&amp;newwindow=1&amp;safe=strict&amp;client=aff-cs-maxthon&amp;source=og&amp;tbs=isch:1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google.com.hk/imgres?imgurl=http://www.psdgraphics.com/file/white-laptop-icon.jpg&amp;imgrefurl=http://alix.blogslivehost.in/100409/&amp;usg=__2cHIr4EYciHzNMnZt4QAXEO9zPQ=&amp;h=1024&amp;w=1280&amp;sz=102&amp;hl=zh-CN&amp;start=25&amp;um=1&amp;itbs=1&amp;tbnid=9O22B4SBfKe7zM:&amp;tbnh=120&amp;tbnw=150&amp;prev=/images?q=laptop+icon&amp;start=20&amp;um=1&amp;hl=zh-CN&amp;newwindow=1&amp;safe=strict&amp;client=aff-cs-maxthon&amp;sa=N&amp;source=og&amp;ndsp=20&amp;tbs=isch:1" TargetMode="External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eg"/><Relationship Id="rId13" Type="http://schemas.openxmlformats.org/officeDocument/2006/relationships/hyperlink" Target="http://www.google.com.hk/imgres?imgurl=http://www.enspark.com/images/workplace_icon.gif&amp;imgrefurl=http://www.enspark.com/courses&amp;usg=__ybGQWV1TpsDBM2lkQyQuUCyxzpQ=&amp;h=70&amp;w=51&amp;sz=2&amp;hl=zh-CN&amp;start=21&amp;um=1&amp;itbs=1&amp;tbnid=ALKCdKDsbe1OxM:&amp;tbnh=68&amp;tbnw=50&amp;prev=/images?q=workplace+icon&amp;start=20&amp;um=1&amp;hl=zh-CN&amp;newwindow=1&amp;safe=strict&amp;client=aff-cs-maxthon&amp;sa=N&amp;source=og&amp;ndsp=20&amp;tbs=isch:1" TargetMode="External"/><Relationship Id="rId3" Type="http://schemas.openxmlformats.org/officeDocument/2006/relationships/diagramLayout" Target="../diagrams/layout1.xml"/><Relationship Id="rId7" Type="http://schemas.openxmlformats.org/officeDocument/2006/relationships/hyperlink" Target="http://www.google.com.hk/imgres?imgurl=http://www.dreamstime.com/different-types-of-buildings-icons-set-thumb5049297.jpg&amp;imgrefurl=http://www.dreamstime.com/royalty-free-stock-photography-different-types-of-buildings-icons-set-image5049297&amp;usg=__7Afy2eGUtsW_mS770tBktuIEMM4=&amp;h=300&amp;w=300&amp;sz=37&amp;hl=zh-CN&amp;start=49&amp;um=1&amp;itbs=1&amp;tbnid=a2-Sapj5CZNpbM:&amp;tbnh=116&amp;tbnw=116&amp;prev=/images?q=commercial+buildings+icon&amp;start=40&amp;um=1&amp;hl=zh-CN&amp;newwindow=1&amp;safe=strict&amp;client=aff-cs-maxthon&amp;hs=jhp&amp;affdom=chinammn.com.cn&amp;sa=N&amp;source=og&amp;ndsp=20&amp;tbs=isch:1" TargetMode="External"/><Relationship Id="rId12" Type="http://schemas.openxmlformats.org/officeDocument/2006/relationships/image" Target="../media/image21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openxmlformats.org/officeDocument/2006/relationships/hyperlink" Target="http://www.google.com.hk/imgres?imgurl=http://www.davehinklerealtor.com/files_images/site/icon_community_search.png&amp;imgrefurl=http://www.davehinklerealtor.com/searching/&amp;usg=__D8Z63HbQtU0aaI3zFpn0AXMFQHc=&amp;h=160&amp;w=160&amp;sz=3&amp;hl=zh-CN&amp;start=82&amp;um=1&amp;itbs=1&amp;tbnid=w6MUlFbQ7M9sKM:&amp;tbnh=98&amp;tbnw=98&amp;prev=/images?q=community+icon&amp;start=80&amp;um=1&amp;hl=zh-CN&amp;newwindow=1&amp;safe=strict&amp;client=aff-cs-maxthon&amp;hs=CBq&amp;affdom=chinammn.com.cn&amp;sa=N&amp;source=og&amp;ndsp=20&amp;tbs=isch:1" TargetMode="External"/><Relationship Id="rId5" Type="http://schemas.openxmlformats.org/officeDocument/2006/relationships/diagramColors" Target="../diagrams/colors1.xml"/><Relationship Id="rId10" Type="http://schemas.openxmlformats.org/officeDocument/2006/relationships/image" Target="../media/image20.jpeg"/><Relationship Id="rId4" Type="http://schemas.openxmlformats.org/officeDocument/2006/relationships/diagramQuickStyle" Target="../diagrams/quickStyle1.xml"/><Relationship Id="rId9" Type="http://schemas.openxmlformats.org/officeDocument/2006/relationships/hyperlink" Target="http://www.google.com.hk/imgres?imgurl=http://www.iconarchive.com/icons/anatom5/people-disability/128/family-icon.png&amp;imgrefurl=http://www.iconarchive.com/show/people-disability-icons-by-anatom5/family-icon.html&amp;usg=__WsjuiDg7jWMtfP4VZHXauPZqjKM=&amp;h=128&amp;w=128&amp;sz=9&amp;hl=zh-CN&amp;start=6&amp;um=1&amp;itbs=1&amp;tbnid=MNi-5HfBfwWH-M:&amp;tbnh=91&amp;tbnw=91&amp;prev=/images?q=family+icon&amp;um=1&amp;hl=zh-CN&amp;newwindow=1&amp;safe=strict&amp;client=aff-cs-maxthon&amp;hs=xUV&amp;affdom=chinammn.com.cn&amp;source=og&amp;tbs=isch:1" TargetMode="External"/><Relationship Id="rId14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矩形 105"/>
          <p:cNvSpPr/>
          <p:nvPr/>
        </p:nvSpPr>
        <p:spPr>
          <a:xfrm>
            <a:off x="6786563" y="6215063"/>
            <a:ext cx="2214562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0243" name="标题 1"/>
          <p:cNvSpPr>
            <a:spLocks noGrp="1"/>
          </p:cNvSpPr>
          <p:nvPr>
            <p:ph type="title"/>
          </p:nvPr>
        </p:nvSpPr>
        <p:spPr>
          <a:xfrm>
            <a:off x="285750" y="73025"/>
            <a:ext cx="7429500" cy="835025"/>
          </a:xfrm>
        </p:spPr>
        <p:txBody>
          <a:bodyPr/>
          <a:lstStyle/>
          <a:p>
            <a:r>
              <a:rPr lang="en-US" altLang="zh-CN" smtClean="0">
                <a:latin typeface="Cambria Math" pitchFamily="18" charset="0"/>
              </a:rPr>
              <a:t>System Overview</a:t>
            </a:r>
            <a:endParaRPr lang="zh-CN" altLang="en-US" smtClean="0">
              <a:latin typeface="Cambria Math" pitchFamily="18" charset="0"/>
            </a:endParaRPr>
          </a:p>
        </p:txBody>
      </p:sp>
      <p:sp>
        <p:nvSpPr>
          <p:cNvPr id="10244" name="内容占位符 2"/>
          <p:cNvSpPr>
            <a:spLocks noGrp="1"/>
          </p:cNvSpPr>
          <p:nvPr>
            <p:ph idx="1"/>
          </p:nvPr>
        </p:nvSpPr>
        <p:spPr>
          <a:xfrm>
            <a:off x="357188" y="882650"/>
            <a:ext cx="8143875" cy="642938"/>
          </a:xfrm>
        </p:spPr>
        <p:txBody>
          <a:bodyPr/>
          <a:lstStyle/>
          <a:p>
            <a:r>
              <a:rPr lang="en-US" altLang="zh-CN" sz="2000" smtClean="0">
                <a:latin typeface="Cambria Math" pitchFamily="18" charset="0"/>
              </a:rPr>
              <a:t>The typical scenario is in the commercial office building, which is our initial target market</a:t>
            </a:r>
            <a:endParaRPr lang="zh-CN" altLang="en-US" sz="2000" smtClean="0">
              <a:latin typeface="Cambria Math" pitchFamily="18" charset="0"/>
            </a:endParaRPr>
          </a:p>
        </p:txBody>
      </p:sp>
      <p:grpSp>
        <p:nvGrpSpPr>
          <p:cNvPr id="10245" name="组合 38"/>
          <p:cNvGrpSpPr>
            <a:grpSpLocks/>
          </p:cNvGrpSpPr>
          <p:nvPr/>
        </p:nvGrpSpPr>
        <p:grpSpPr bwMode="auto">
          <a:xfrm>
            <a:off x="2786063" y="5072063"/>
            <a:ext cx="1571625" cy="1042987"/>
            <a:chOff x="7000892" y="4795864"/>
            <a:chExt cx="1571636" cy="1042883"/>
          </a:xfrm>
        </p:grpSpPr>
        <p:pic>
          <p:nvPicPr>
            <p:cNvPr id="10297" name="Picture 6" descr="http://t3.gstatic.com/images?q=tbn:DRUbUHsm0xC_cM:http://www.mobileworld.com.my/v3/images/stories/lenovo/lenovo-mobile.jpg">
              <a:hlinkClick r:id="rId2"/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E7E7E7"/>
                </a:clrFrom>
                <a:clrTo>
                  <a:srgbClr val="E7E7E7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7358082" y="5224492"/>
              <a:ext cx="857256" cy="6142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298" name="TextBox 40"/>
            <p:cNvSpPr txBox="1">
              <a:spLocks noChangeArrowheads="1"/>
            </p:cNvSpPr>
            <p:nvPr/>
          </p:nvSpPr>
          <p:spPr bwMode="auto">
            <a:xfrm>
              <a:off x="7000892" y="4795864"/>
              <a:ext cx="1571636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zh-CN" sz="1600">
                  <a:latin typeface="Cambria Math" pitchFamily="18" charset="0"/>
                  <a:ea typeface="华文细黑" pitchFamily="2" charset="-122"/>
                </a:rPr>
                <a:t>CMCC Ophone</a:t>
              </a:r>
              <a:endParaRPr lang="zh-CN" altLang="en-US" sz="1600">
                <a:latin typeface="Cambria Math" pitchFamily="18" charset="0"/>
                <a:ea typeface="华文细黑" pitchFamily="2" charset="-122"/>
              </a:endParaRPr>
            </a:p>
          </p:txBody>
        </p:sp>
      </p:grpSp>
      <p:grpSp>
        <p:nvGrpSpPr>
          <p:cNvPr id="10246" name="组合 50"/>
          <p:cNvGrpSpPr>
            <a:grpSpLocks/>
          </p:cNvGrpSpPr>
          <p:nvPr/>
        </p:nvGrpSpPr>
        <p:grpSpPr bwMode="auto">
          <a:xfrm>
            <a:off x="1714500" y="5072063"/>
            <a:ext cx="1571625" cy="1000125"/>
            <a:chOff x="6429388" y="3286124"/>
            <a:chExt cx="1571636" cy="1000132"/>
          </a:xfrm>
        </p:grpSpPr>
        <p:pic>
          <p:nvPicPr>
            <p:cNvPr id="10295" name="Picture 2" descr="http://t2.gstatic.com/images?q=tbn:iU9O3OB53R_79M:http://www.iconarchive.com/icons/icons-land/vista-hardware-devices/256/Computer-icon.png">
              <a:hlinkClick r:id="rId4"/>
            </p:cNvPr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6858016" y="3571875"/>
              <a:ext cx="714380" cy="7143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296" name="TextBox 52"/>
            <p:cNvSpPr txBox="1">
              <a:spLocks noChangeArrowheads="1"/>
            </p:cNvSpPr>
            <p:nvPr/>
          </p:nvSpPr>
          <p:spPr bwMode="auto">
            <a:xfrm>
              <a:off x="6429388" y="3286124"/>
              <a:ext cx="1571636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zh-CN" sz="1600">
                  <a:latin typeface="Cambria Math" pitchFamily="18" charset="0"/>
                  <a:ea typeface="华文细黑" pitchFamily="2" charset="-122"/>
                </a:rPr>
                <a:t>PC</a:t>
              </a:r>
              <a:endParaRPr lang="zh-CN" altLang="en-US" sz="1600">
                <a:latin typeface="Cambria Math" pitchFamily="18" charset="0"/>
                <a:ea typeface="华文细黑" pitchFamily="2" charset="-122"/>
              </a:endParaRPr>
            </a:p>
          </p:txBody>
        </p:sp>
      </p:grpSp>
      <p:grpSp>
        <p:nvGrpSpPr>
          <p:cNvPr id="10247" name="组合 40"/>
          <p:cNvGrpSpPr>
            <a:grpSpLocks/>
          </p:cNvGrpSpPr>
          <p:nvPr/>
        </p:nvGrpSpPr>
        <p:grpSpPr bwMode="auto">
          <a:xfrm>
            <a:off x="4589463" y="2033588"/>
            <a:ext cx="4411662" cy="1077912"/>
            <a:chOff x="4929190" y="1607977"/>
            <a:chExt cx="4412276" cy="1076527"/>
          </a:xfrm>
        </p:grpSpPr>
        <p:sp>
          <p:nvSpPr>
            <p:cNvPr id="55" name="Oval 16"/>
            <p:cNvSpPr>
              <a:spLocks noChangeArrowheads="1"/>
            </p:cNvSpPr>
            <p:nvPr/>
          </p:nvSpPr>
          <p:spPr bwMode="auto">
            <a:xfrm>
              <a:off x="4929190" y="1642857"/>
              <a:ext cx="282614" cy="286968"/>
            </a:xfrm>
            <a:prstGeom prst="ellipse">
              <a:avLst/>
            </a:prstGeom>
            <a:solidFill>
              <a:srgbClr val="FF9900"/>
            </a:solidFill>
            <a:ln w="9525">
              <a:noFill/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altLang="zh-CN">
                  <a:solidFill>
                    <a:schemeClr val="bg1"/>
                  </a:solidFill>
                  <a:latin typeface="Cambria Math" pitchFamily="18" charset="0"/>
                  <a:ea typeface="华文细黑" pitchFamily="2" charset="-122"/>
                </a:rPr>
                <a:t>1</a:t>
              </a:r>
            </a:p>
          </p:txBody>
        </p:sp>
        <p:sp>
          <p:nvSpPr>
            <p:cNvPr id="10294" name="矩形 55"/>
            <p:cNvSpPr>
              <a:spLocks noChangeArrowheads="1"/>
            </p:cNvSpPr>
            <p:nvPr/>
          </p:nvSpPr>
          <p:spPr bwMode="auto">
            <a:xfrm>
              <a:off x="5235618" y="1607977"/>
              <a:ext cx="4105848" cy="10765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1600">
                  <a:latin typeface="Cambria Math" pitchFamily="18" charset="0"/>
                  <a:ea typeface="华文细黑" pitchFamily="2" charset="-122"/>
                </a:rPr>
                <a:t>The meter reader clips onto the electricity meter,  sending energy usage information to M2M Module periodically, maybe per hour or per day</a:t>
              </a:r>
              <a:endParaRPr lang="zh-CN" altLang="en-US" sz="1600">
                <a:latin typeface="Cambria Math" pitchFamily="18" charset="0"/>
                <a:ea typeface="华文细黑" pitchFamily="2" charset="-122"/>
              </a:endParaRPr>
            </a:p>
          </p:txBody>
        </p:sp>
      </p:grpSp>
      <p:grpSp>
        <p:nvGrpSpPr>
          <p:cNvPr id="10248" name="组合 41"/>
          <p:cNvGrpSpPr>
            <a:grpSpLocks/>
          </p:cNvGrpSpPr>
          <p:nvPr/>
        </p:nvGrpSpPr>
        <p:grpSpPr bwMode="auto">
          <a:xfrm>
            <a:off x="4578350" y="4525963"/>
            <a:ext cx="4422775" cy="1076325"/>
            <a:chOff x="4918078" y="2903108"/>
            <a:chExt cx="4421836" cy="1074686"/>
          </a:xfrm>
        </p:grpSpPr>
        <p:sp>
          <p:nvSpPr>
            <p:cNvPr id="58" name="Oval 16"/>
            <p:cNvSpPr>
              <a:spLocks noChangeArrowheads="1"/>
            </p:cNvSpPr>
            <p:nvPr/>
          </p:nvSpPr>
          <p:spPr bwMode="auto">
            <a:xfrm>
              <a:off x="4918078" y="2960171"/>
              <a:ext cx="282515" cy="286899"/>
            </a:xfrm>
            <a:prstGeom prst="ellipse">
              <a:avLst/>
            </a:prstGeom>
            <a:solidFill>
              <a:srgbClr val="FF9900"/>
            </a:solidFill>
            <a:ln w="9525">
              <a:noFill/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altLang="zh-CN">
                  <a:solidFill>
                    <a:schemeClr val="bg1"/>
                  </a:solidFill>
                  <a:latin typeface="Cambria Math" pitchFamily="18" charset="0"/>
                  <a:ea typeface="华文细黑" pitchFamily="2" charset="-122"/>
                </a:rPr>
                <a:t>3</a:t>
              </a:r>
            </a:p>
          </p:txBody>
        </p:sp>
        <p:sp>
          <p:nvSpPr>
            <p:cNvPr id="10292" name="矩形 58"/>
            <p:cNvSpPr>
              <a:spLocks noChangeArrowheads="1"/>
            </p:cNvSpPr>
            <p:nvPr/>
          </p:nvSpPr>
          <p:spPr bwMode="auto">
            <a:xfrm>
              <a:off x="5248210" y="2903108"/>
              <a:ext cx="4091704" cy="10746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1600" dirty="0">
                  <a:latin typeface="Cambria Math" pitchFamily="18" charset="0"/>
                  <a:ea typeface="华文细黑" pitchFamily="2" charset="-122"/>
                </a:rPr>
                <a:t>View and control all the facilities in office individually using smart plugs, for example, see how much electricity the air condition is using and turn it on/off remotely</a:t>
              </a:r>
              <a:endParaRPr lang="zh-CN" altLang="en-US" sz="1600" dirty="0">
                <a:latin typeface="Cambria Math" pitchFamily="18" charset="0"/>
                <a:ea typeface="华文细黑" pitchFamily="2" charset="-122"/>
              </a:endParaRPr>
            </a:p>
          </p:txBody>
        </p:sp>
      </p:grpSp>
      <p:grpSp>
        <p:nvGrpSpPr>
          <p:cNvPr id="10249" name="组合 42"/>
          <p:cNvGrpSpPr>
            <a:grpSpLocks/>
          </p:cNvGrpSpPr>
          <p:nvPr/>
        </p:nvGrpSpPr>
        <p:grpSpPr bwMode="auto">
          <a:xfrm>
            <a:off x="4572000" y="3033713"/>
            <a:ext cx="4429125" cy="1077912"/>
            <a:chOff x="4918078" y="3737112"/>
            <a:chExt cx="4428539" cy="1076527"/>
          </a:xfrm>
        </p:grpSpPr>
        <p:sp>
          <p:nvSpPr>
            <p:cNvPr id="61" name="Oval 16"/>
            <p:cNvSpPr>
              <a:spLocks noChangeArrowheads="1"/>
            </p:cNvSpPr>
            <p:nvPr/>
          </p:nvSpPr>
          <p:spPr bwMode="auto">
            <a:xfrm>
              <a:off x="4918078" y="3749796"/>
              <a:ext cx="282538" cy="286968"/>
            </a:xfrm>
            <a:prstGeom prst="ellipse">
              <a:avLst/>
            </a:prstGeom>
            <a:solidFill>
              <a:srgbClr val="FF9900"/>
            </a:solidFill>
            <a:ln w="9525">
              <a:noFill/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altLang="zh-CN">
                  <a:solidFill>
                    <a:schemeClr val="bg1"/>
                  </a:solidFill>
                  <a:latin typeface="Cambria Math" pitchFamily="18" charset="0"/>
                  <a:ea typeface="华文细黑" pitchFamily="2" charset="-122"/>
                </a:rPr>
                <a:t>2</a:t>
              </a:r>
            </a:p>
          </p:txBody>
        </p:sp>
        <p:sp>
          <p:nvSpPr>
            <p:cNvPr id="10290" name="矩形 61"/>
            <p:cNvSpPr>
              <a:spLocks noChangeArrowheads="1"/>
            </p:cNvSpPr>
            <p:nvPr/>
          </p:nvSpPr>
          <p:spPr bwMode="auto">
            <a:xfrm>
              <a:off x="5221258" y="3737112"/>
              <a:ext cx="4125359" cy="10765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1600">
                  <a:latin typeface="Cambria Math" pitchFamily="18" charset="0"/>
                  <a:ea typeface="华文细黑" pitchFamily="2" charset="-122"/>
                </a:rPr>
                <a:t>The M2M module is connected to the internet via TD-SCDMA wireless network, making the energy information available through the application in </a:t>
              </a:r>
              <a:r>
                <a:rPr lang="en-US" altLang="zh-CN" sz="1600" dirty="0" err="1">
                  <a:latin typeface="Cambria Math" pitchFamily="18" charset="0"/>
                  <a:ea typeface="华文细黑" pitchFamily="2" charset="-122"/>
                </a:rPr>
                <a:t>Ophone</a:t>
              </a:r>
              <a:r>
                <a:rPr lang="en-US" altLang="zh-CN" sz="1600" dirty="0">
                  <a:latin typeface="Cambria Math" pitchFamily="18" charset="0"/>
                  <a:ea typeface="华文细黑" pitchFamily="2" charset="-122"/>
                </a:rPr>
                <a:t> and a specific webpage</a:t>
              </a:r>
              <a:endParaRPr lang="zh-CN" altLang="en-US" sz="1600" dirty="0">
                <a:latin typeface="Cambria Math" pitchFamily="18" charset="0"/>
                <a:ea typeface="华文细黑" pitchFamily="2" charset="-122"/>
              </a:endParaRPr>
            </a:p>
          </p:txBody>
        </p:sp>
      </p:grpSp>
      <p:grpSp>
        <p:nvGrpSpPr>
          <p:cNvPr id="10250" name="组合 43"/>
          <p:cNvGrpSpPr>
            <a:grpSpLocks/>
          </p:cNvGrpSpPr>
          <p:nvPr/>
        </p:nvGrpSpPr>
        <p:grpSpPr bwMode="auto">
          <a:xfrm>
            <a:off x="4572000" y="5559425"/>
            <a:ext cx="4286250" cy="1076325"/>
            <a:chOff x="4938715" y="4793367"/>
            <a:chExt cx="4286819" cy="1076527"/>
          </a:xfrm>
        </p:grpSpPr>
        <p:sp>
          <p:nvSpPr>
            <p:cNvPr id="64" name="Oval 16"/>
            <p:cNvSpPr>
              <a:spLocks noChangeArrowheads="1"/>
            </p:cNvSpPr>
            <p:nvPr/>
          </p:nvSpPr>
          <p:spPr bwMode="auto">
            <a:xfrm>
              <a:off x="4938715" y="4799718"/>
              <a:ext cx="282613" cy="287392"/>
            </a:xfrm>
            <a:prstGeom prst="ellipse">
              <a:avLst/>
            </a:prstGeom>
            <a:solidFill>
              <a:srgbClr val="FF9900"/>
            </a:solidFill>
            <a:ln w="9525">
              <a:noFill/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altLang="zh-CN">
                  <a:solidFill>
                    <a:schemeClr val="bg1"/>
                  </a:solidFill>
                  <a:latin typeface="Cambria Math" pitchFamily="18" charset="0"/>
                  <a:ea typeface="华文细黑" pitchFamily="2" charset="-122"/>
                </a:rPr>
                <a:t>4</a:t>
              </a:r>
            </a:p>
          </p:txBody>
        </p:sp>
        <p:sp>
          <p:nvSpPr>
            <p:cNvPr id="10288" name="矩形 64"/>
            <p:cNvSpPr>
              <a:spLocks noChangeArrowheads="1"/>
            </p:cNvSpPr>
            <p:nvPr/>
          </p:nvSpPr>
          <p:spPr bwMode="auto">
            <a:xfrm>
              <a:off x="5261012" y="4793367"/>
              <a:ext cx="3964522" cy="10765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1600">
                  <a:latin typeface="Cambria Math" pitchFamily="18" charset="0"/>
                  <a:ea typeface="华文细黑" pitchFamily="2" charset="-122"/>
                </a:rPr>
                <a:t>Group all the facilities in each room and allocate related appliances to each person,  so that we could collect user data for developing extended applications</a:t>
              </a:r>
              <a:endParaRPr lang="zh-CN" altLang="en-US" sz="1600">
                <a:latin typeface="Cambria Math" pitchFamily="18" charset="0"/>
                <a:ea typeface="华文细黑" pitchFamily="2" charset="-122"/>
              </a:endParaRPr>
            </a:p>
          </p:txBody>
        </p:sp>
      </p:grpSp>
      <p:grpSp>
        <p:nvGrpSpPr>
          <p:cNvPr id="10251" name="组合 87"/>
          <p:cNvGrpSpPr>
            <a:grpSpLocks/>
          </p:cNvGrpSpPr>
          <p:nvPr/>
        </p:nvGrpSpPr>
        <p:grpSpPr bwMode="auto">
          <a:xfrm>
            <a:off x="28575" y="1624013"/>
            <a:ext cx="3686175" cy="4208462"/>
            <a:chOff x="301782" y="1910087"/>
            <a:chExt cx="3685835" cy="4207878"/>
          </a:xfrm>
        </p:grpSpPr>
        <p:sp>
          <p:nvSpPr>
            <p:cNvPr id="82" name="椭圆 81"/>
            <p:cNvSpPr/>
            <p:nvPr/>
          </p:nvSpPr>
          <p:spPr>
            <a:xfrm>
              <a:off x="785925" y="2165639"/>
              <a:ext cx="785740" cy="714276"/>
            </a:xfrm>
            <a:prstGeom prst="ellipse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grpSp>
          <p:nvGrpSpPr>
            <p:cNvPr id="10262" name="组合 86"/>
            <p:cNvGrpSpPr>
              <a:grpSpLocks/>
            </p:cNvGrpSpPr>
            <p:nvPr/>
          </p:nvGrpSpPr>
          <p:grpSpPr bwMode="auto">
            <a:xfrm>
              <a:off x="301782" y="1910087"/>
              <a:ext cx="3685835" cy="4207878"/>
              <a:chOff x="298599" y="1910087"/>
              <a:chExt cx="3685835" cy="4207878"/>
            </a:xfrm>
          </p:grpSpPr>
          <p:grpSp>
            <p:nvGrpSpPr>
              <p:cNvPr id="10263" name="组合 80"/>
              <p:cNvGrpSpPr>
                <a:grpSpLocks/>
              </p:cNvGrpSpPr>
              <p:nvPr/>
            </p:nvGrpSpPr>
            <p:grpSpPr bwMode="auto">
              <a:xfrm>
                <a:off x="341096" y="1910087"/>
                <a:ext cx="3643338" cy="4207878"/>
                <a:chOff x="-194954" y="1910087"/>
                <a:chExt cx="3643338" cy="4207878"/>
              </a:xfrm>
            </p:grpSpPr>
            <p:pic>
              <p:nvPicPr>
                <p:cNvPr id="10270" name="Picture 14" descr="http://t2.gstatic.com/images?q=tbn:wzTuBmpBj5PJ4M::&amp;t=1&amp;usg=__lRbBzbPro-QVFxm9DYPnXJwDFC8="/>
                <p:cNvPicPr>
                  <a:picLocks noChangeAspect="1" noChangeArrowheads="1"/>
                </p:cNvPicPr>
                <p:nvPr/>
              </p:nvPicPr>
              <p:blipFill>
                <a:blip r:embed="rId6" cstate="print"/>
                <a:srcRect/>
                <a:stretch>
                  <a:fillRect/>
                </a:stretch>
              </p:blipFill>
              <p:spPr bwMode="auto">
                <a:xfrm>
                  <a:off x="940306" y="3071810"/>
                  <a:ext cx="2508078" cy="220753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grpSp>
              <p:nvGrpSpPr>
                <p:cNvPr id="10271" name="组合 79"/>
                <p:cNvGrpSpPr>
                  <a:grpSpLocks/>
                </p:cNvGrpSpPr>
                <p:nvPr/>
              </p:nvGrpSpPr>
              <p:grpSpPr bwMode="auto">
                <a:xfrm>
                  <a:off x="1805310" y="1910087"/>
                  <a:ext cx="1571636" cy="2090417"/>
                  <a:chOff x="1805310" y="1910087"/>
                  <a:chExt cx="1571636" cy="2090417"/>
                </a:xfrm>
              </p:grpSpPr>
              <p:sp>
                <p:nvSpPr>
                  <p:cNvPr id="68" name="椭圆 67"/>
                  <p:cNvSpPr/>
                  <p:nvPr/>
                </p:nvSpPr>
                <p:spPr>
                  <a:xfrm>
                    <a:off x="2734075" y="3714824"/>
                    <a:ext cx="285724" cy="285710"/>
                  </a:xfrm>
                  <a:prstGeom prst="ellipse">
                    <a:avLst/>
                  </a:prstGeom>
                  <a:noFill/>
                  <a:ln w="12700">
                    <a:solidFill>
                      <a:schemeClr val="bg1">
                        <a:lumMod val="50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/>
                    <a:endParaRPr lang="zh-CN" altLang="en-US">
                      <a:solidFill>
                        <a:srgbClr val="FFFFFF"/>
                      </a:solidFill>
                    </a:endParaRPr>
                  </a:p>
                </p:txBody>
              </p:sp>
              <p:grpSp>
                <p:nvGrpSpPr>
                  <p:cNvPr id="10281" name="组合 70"/>
                  <p:cNvGrpSpPr>
                    <a:grpSpLocks/>
                  </p:cNvGrpSpPr>
                  <p:nvPr/>
                </p:nvGrpSpPr>
                <p:grpSpPr bwMode="auto">
                  <a:xfrm>
                    <a:off x="1805310" y="1910087"/>
                    <a:ext cx="1571636" cy="987253"/>
                    <a:chOff x="1338045" y="1910087"/>
                    <a:chExt cx="1571636" cy="987253"/>
                  </a:xfrm>
                </p:grpSpPr>
                <p:grpSp>
                  <p:nvGrpSpPr>
                    <p:cNvPr id="10283" name="组合 41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338045" y="1910087"/>
                      <a:ext cx="1571636" cy="963392"/>
                      <a:chOff x="5195697" y="1981525"/>
                      <a:chExt cx="1571636" cy="963392"/>
                    </a:xfrm>
                  </p:grpSpPr>
                  <p:pic>
                    <p:nvPicPr>
                      <p:cNvPr id="10285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 cstate="print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</a:blip>
                      <a:srcRect l="59818" r="2419" b="73958"/>
                      <a:stretch>
                        <a:fillRect/>
                      </a:stretch>
                    </p:blipFill>
                    <p:spPr bwMode="auto">
                      <a:xfrm>
                        <a:off x="5552887" y="2338715"/>
                        <a:ext cx="642942" cy="60620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</p:spPr>
                  </p:pic>
                  <p:sp>
                    <p:nvSpPr>
                      <p:cNvPr id="10286" name="TextBox 43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5195697" y="1981525"/>
                        <a:ext cx="1571636" cy="338554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</p:spPr>
                    <p:txBody>
                      <a:bodyPr>
                        <a:spAutoFit/>
                      </a:bodyPr>
                      <a:lstStyle/>
                      <a:p>
                        <a:r>
                          <a:rPr lang="en-US" altLang="zh-CN" sz="1600">
                            <a:latin typeface="Cambria Math" pitchFamily="18" charset="0"/>
                            <a:ea typeface="华文细黑" pitchFamily="2" charset="-122"/>
                          </a:rPr>
                          <a:t>Meter Reader</a:t>
                        </a:r>
                        <a:endParaRPr lang="zh-CN" altLang="en-US" sz="1600">
                          <a:latin typeface="Cambria Math" pitchFamily="18" charset="0"/>
                          <a:ea typeface="华文细黑" pitchFamily="2" charset="-122"/>
                        </a:endParaRPr>
                      </a:p>
                    </p:txBody>
                  </p:sp>
                </p:grpSp>
                <p:sp>
                  <p:nvSpPr>
                    <p:cNvPr id="70" name="椭圆 69"/>
                    <p:cNvSpPr/>
                    <p:nvPr/>
                  </p:nvSpPr>
                  <p:spPr>
                    <a:xfrm>
                      <a:off x="1636631" y="2183099"/>
                      <a:ext cx="785740" cy="714276"/>
                    </a:xfrm>
                    <a:prstGeom prst="ellipse">
                      <a:avLst/>
                    </a:prstGeom>
                    <a:noFill/>
                    <a:ln w="12700">
                      <a:solidFill>
                        <a:schemeClr val="bg1">
                          <a:lumMod val="50000"/>
                        </a:schemeClr>
                      </a:solidFill>
                      <a:prstDash val="dashDot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/>
                      <a:endParaRPr lang="zh-CN" altLang="en-US">
                        <a:solidFill>
                          <a:srgbClr val="FFFFFF"/>
                        </a:solidFill>
                      </a:endParaRPr>
                    </a:p>
                  </p:txBody>
                </p:sp>
              </p:grpSp>
              <p:cxnSp>
                <p:nvCxnSpPr>
                  <p:cNvPr id="73" name="肘形连接符 72"/>
                  <p:cNvCxnSpPr>
                    <a:stCxn id="68" idx="2"/>
                    <a:endCxn id="70" idx="4"/>
                  </p:cNvCxnSpPr>
                  <p:nvPr/>
                </p:nvCxnSpPr>
                <p:spPr>
                  <a:xfrm rot="10800000">
                    <a:off x="2497560" y="2897375"/>
                    <a:ext cx="236515" cy="960304"/>
                  </a:xfrm>
                  <a:prstGeom prst="bentConnector2">
                    <a:avLst/>
                  </a:prstGeom>
                  <a:ln>
                    <a:solidFill>
                      <a:schemeClr val="bg1">
                        <a:lumMod val="50000"/>
                      </a:schemeClr>
                    </a:solidFill>
                    <a:prstDash val="dashDot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0272" name="组合 78"/>
                <p:cNvGrpSpPr>
                  <a:grpSpLocks/>
                </p:cNvGrpSpPr>
                <p:nvPr/>
              </p:nvGrpSpPr>
              <p:grpSpPr bwMode="auto">
                <a:xfrm>
                  <a:off x="-194954" y="4929198"/>
                  <a:ext cx="1623682" cy="1188767"/>
                  <a:chOff x="-194954" y="4929198"/>
                  <a:chExt cx="1623682" cy="1188767"/>
                </a:xfrm>
              </p:grpSpPr>
              <p:grpSp>
                <p:nvGrpSpPr>
                  <p:cNvPr id="10273" name="组合 74"/>
                  <p:cNvGrpSpPr>
                    <a:grpSpLocks/>
                  </p:cNvGrpSpPr>
                  <p:nvPr/>
                </p:nvGrpSpPr>
                <p:grpSpPr bwMode="auto">
                  <a:xfrm>
                    <a:off x="-194954" y="4929198"/>
                    <a:ext cx="1571636" cy="1188767"/>
                    <a:chOff x="305112" y="4929198"/>
                    <a:chExt cx="1571636" cy="1188767"/>
                  </a:xfrm>
                </p:grpSpPr>
                <p:grpSp>
                  <p:nvGrpSpPr>
                    <p:cNvPr id="10276" name="组合 44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05112" y="4929198"/>
                      <a:ext cx="1571636" cy="1143008"/>
                      <a:chOff x="-552144" y="2233190"/>
                      <a:chExt cx="1571636" cy="1143008"/>
                    </a:xfrm>
                  </p:grpSpPr>
                  <p:pic>
                    <p:nvPicPr>
                      <p:cNvPr id="10278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 cstate="print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</a:blip>
                      <a:srcRect l="72635" t="81250" r="1727" b="2083"/>
                      <a:stretch>
                        <a:fillRect/>
                      </a:stretch>
                    </p:blipFill>
                    <p:spPr bwMode="auto">
                      <a:xfrm>
                        <a:off x="-324951" y="2677693"/>
                        <a:ext cx="785818" cy="69850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</p:spPr>
                  </p:pic>
                  <p:sp>
                    <p:nvSpPr>
                      <p:cNvPr id="10279" name="TextBox 46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-552144" y="2233190"/>
                        <a:ext cx="1571636" cy="338554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</p:spPr>
                    <p:txBody>
                      <a:bodyPr>
                        <a:spAutoFit/>
                      </a:bodyPr>
                      <a:lstStyle/>
                      <a:p>
                        <a:r>
                          <a:rPr lang="en-US" altLang="zh-CN" sz="1600">
                            <a:latin typeface="Cambria Math" pitchFamily="18" charset="0"/>
                            <a:ea typeface="华文细黑" pitchFamily="2" charset="-122"/>
                          </a:rPr>
                          <a:t>Smart Plug</a:t>
                        </a:r>
                        <a:endParaRPr lang="zh-CN" altLang="en-US" sz="1600">
                          <a:latin typeface="Cambria Math" pitchFamily="18" charset="0"/>
                          <a:ea typeface="华文细黑" pitchFamily="2" charset="-122"/>
                        </a:endParaRPr>
                      </a:p>
                    </p:txBody>
                  </p:sp>
                </p:grpSp>
                <p:sp>
                  <p:nvSpPr>
                    <p:cNvPr id="74" name="椭圆 73"/>
                    <p:cNvSpPr/>
                    <p:nvPr/>
                  </p:nvSpPr>
                  <p:spPr>
                    <a:xfrm>
                      <a:off x="376904" y="5260834"/>
                      <a:ext cx="1000033" cy="857131"/>
                    </a:xfrm>
                    <a:prstGeom prst="ellipse">
                      <a:avLst/>
                    </a:prstGeom>
                    <a:noFill/>
                    <a:ln w="12700">
                      <a:solidFill>
                        <a:schemeClr val="bg1">
                          <a:lumMod val="50000"/>
                        </a:schemeClr>
                      </a:solidFill>
                      <a:prstDash val="dashDot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/>
                      <a:endParaRPr lang="zh-CN" altLang="en-US">
                        <a:solidFill>
                          <a:srgbClr val="FFFFFF"/>
                        </a:solidFill>
                      </a:endParaRPr>
                    </a:p>
                  </p:txBody>
                </p:sp>
              </p:grpSp>
              <p:sp>
                <p:nvSpPr>
                  <p:cNvPr id="76" name="椭圆 75"/>
                  <p:cNvSpPr/>
                  <p:nvPr/>
                </p:nvSpPr>
                <p:spPr>
                  <a:xfrm>
                    <a:off x="1143546" y="5000520"/>
                    <a:ext cx="285724" cy="285710"/>
                  </a:xfrm>
                  <a:prstGeom prst="ellipse">
                    <a:avLst/>
                  </a:prstGeom>
                  <a:noFill/>
                  <a:ln w="12700">
                    <a:solidFill>
                      <a:schemeClr val="bg1">
                        <a:lumMod val="50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/>
                    <a:endParaRPr lang="zh-CN" altLang="en-US">
                      <a:solidFill>
                        <a:srgbClr val="FFFFFF"/>
                      </a:solidFill>
                    </a:endParaRPr>
                  </a:p>
                </p:txBody>
              </p:sp>
              <p:cxnSp>
                <p:nvCxnSpPr>
                  <p:cNvPr id="78" name="形状 77"/>
                  <p:cNvCxnSpPr>
                    <a:stCxn id="76" idx="4"/>
                    <a:endCxn id="74" idx="6"/>
                  </p:cNvCxnSpPr>
                  <p:nvPr/>
                </p:nvCxnSpPr>
                <p:spPr>
                  <a:xfrm rot="5400000">
                    <a:off x="880055" y="5283046"/>
                    <a:ext cx="403169" cy="409537"/>
                  </a:xfrm>
                  <a:prstGeom prst="bentConnector2">
                    <a:avLst/>
                  </a:prstGeom>
                  <a:ln>
                    <a:solidFill>
                      <a:schemeClr val="bg1">
                        <a:lumMod val="50000"/>
                      </a:schemeClr>
                    </a:solidFill>
                    <a:prstDash val="dash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0264" name="组合 85"/>
              <p:cNvGrpSpPr>
                <a:grpSpLocks/>
              </p:cNvGrpSpPr>
              <p:nvPr/>
            </p:nvGrpSpPr>
            <p:grpSpPr bwMode="auto">
              <a:xfrm>
                <a:off x="298599" y="1935844"/>
                <a:ext cx="1928826" cy="2421850"/>
                <a:chOff x="298599" y="1935844"/>
                <a:chExt cx="1928826" cy="2421850"/>
              </a:xfrm>
            </p:grpSpPr>
            <p:grpSp>
              <p:nvGrpSpPr>
                <p:cNvPr id="10265" name="组合 47"/>
                <p:cNvGrpSpPr>
                  <a:grpSpLocks/>
                </p:cNvGrpSpPr>
                <p:nvPr/>
              </p:nvGrpSpPr>
              <p:grpSpPr bwMode="auto">
                <a:xfrm>
                  <a:off x="298599" y="1935844"/>
                  <a:ext cx="1928826" cy="860269"/>
                  <a:chOff x="2357422" y="4531226"/>
                  <a:chExt cx="2500330" cy="984947"/>
                </a:xfrm>
              </p:grpSpPr>
              <p:pic>
                <p:nvPicPr>
                  <p:cNvPr id="10268" name="Picture 192" descr="2221-2133"/>
                  <p:cNvPicPr>
                    <a:picLocks noChangeAspect="1" noChangeArrowheads="1"/>
                  </p:cNvPicPr>
                  <p:nvPr/>
                </p:nvPicPr>
                <p:blipFill>
                  <a:blip r:embed="rId8" cstate="print">
                    <a:clrChange>
                      <a:clrFrom>
                        <a:srgbClr val="FFFFFF"/>
                      </a:clrFrom>
                      <a:clrTo>
                        <a:srgbClr val="FFFFFF">
                          <a:alpha val="0"/>
                        </a:srgbClr>
                      </a:clrTo>
                    </a:clrChange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3143239" y="4858394"/>
                    <a:ext cx="795512" cy="657779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sp>
                <p:nvSpPr>
                  <p:cNvPr id="10269" name="TextBox 4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357422" y="4531226"/>
                    <a:ext cx="2500330" cy="38762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r>
                      <a:rPr lang="en-US" altLang="zh-CN" sz="1600">
                        <a:latin typeface="Cambria Math" pitchFamily="18" charset="0"/>
                        <a:ea typeface="华文细黑" pitchFamily="2" charset="-122"/>
                      </a:rPr>
                      <a:t>CMCC M2M Module</a:t>
                    </a:r>
                    <a:endParaRPr lang="zh-CN" altLang="en-US" sz="1600">
                      <a:latin typeface="Cambria Math" pitchFamily="18" charset="0"/>
                      <a:ea typeface="华文细黑" pitchFamily="2" charset="-122"/>
                    </a:endParaRPr>
                  </a:p>
                </p:txBody>
              </p:sp>
            </p:grpSp>
            <p:sp>
              <p:nvSpPr>
                <p:cNvPr id="83" name="椭圆 82"/>
                <p:cNvSpPr/>
                <p:nvPr/>
              </p:nvSpPr>
              <p:spPr>
                <a:xfrm>
                  <a:off x="1555783" y="4071962"/>
                  <a:ext cx="285724" cy="285710"/>
                </a:xfrm>
                <a:prstGeom prst="ellipse">
                  <a:avLst/>
                </a:prstGeom>
                <a:noFill/>
                <a:ln w="12700">
                  <a:solidFill>
                    <a:schemeClr val="bg1">
                      <a:lumMod val="50000"/>
                    </a:schemeClr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  <p:cxnSp>
              <p:nvCxnSpPr>
                <p:cNvPr id="85" name="形状 84"/>
                <p:cNvCxnSpPr>
                  <a:stCxn id="82" idx="4"/>
                  <a:endCxn id="83" idx="2"/>
                </p:cNvCxnSpPr>
                <p:nvPr/>
              </p:nvCxnSpPr>
              <p:spPr>
                <a:xfrm rot="16200000" flipH="1">
                  <a:off x="697849" y="3356883"/>
                  <a:ext cx="1334903" cy="380965"/>
                </a:xfrm>
                <a:prstGeom prst="bentConnector2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prstDash val="dash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pic>
        <p:nvPicPr>
          <p:cNvPr id="10252" name="Picture 8" descr="http://t2.gstatic.com/images?q=tbn:ALKCdKDsbe1OxM:">
            <a:hlinkClick r:id="rId9"/>
          </p:cNvPr>
          <p:cNvPicPr>
            <a:picLocks noChangeAspect="1" noChangeArrowheads="1"/>
          </p:cNvPicPr>
          <p:nvPr/>
        </p:nvPicPr>
        <p:blipFill>
          <a:blip r:embed="rId10" cstate="print"/>
          <a:srcRect b="27710"/>
          <a:stretch>
            <a:fillRect/>
          </a:stretch>
        </p:blipFill>
        <p:spPr bwMode="auto">
          <a:xfrm>
            <a:off x="2786063" y="6286500"/>
            <a:ext cx="58102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1" name="椭圆 90"/>
          <p:cNvSpPr/>
          <p:nvPr/>
        </p:nvSpPr>
        <p:spPr>
          <a:xfrm>
            <a:off x="1785938" y="4000500"/>
            <a:ext cx="285750" cy="285750"/>
          </a:xfrm>
          <a:prstGeom prst="ellipse">
            <a:avLst/>
          </a:prstGeom>
          <a:noFill/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92" name="椭圆 91"/>
          <p:cNvSpPr/>
          <p:nvPr/>
        </p:nvSpPr>
        <p:spPr>
          <a:xfrm>
            <a:off x="2071688" y="5429250"/>
            <a:ext cx="857250" cy="714375"/>
          </a:xfrm>
          <a:prstGeom prst="ellipse">
            <a:avLst/>
          </a:prstGeom>
          <a:noFill/>
          <a:ln w="12700">
            <a:solidFill>
              <a:schemeClr val="bg1">
                <a:lumMod val="50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cxnSp>
        <p:nvCxnSpPr>
          <p:cNvPr id="94" name="形状 93"/>
          <p:cNvCxnSpPr>
            <a:stCxn id="91" idx="4"/>
            <a:endCxn id="92" idx="2"/>
          </p:cNvCxnSpPr>
          <p:nvPr/>
        </p:nvCxnSpPr>
        <p:spPr>
          <a:xfrm rot="16200000" flipH="1">
            <a:off x="1250157" y="4964906"/>
            <a:ext cx="1500188" cy="142875"/>
          </a:xfrm>
          <a:prstGeom prst="bentConnector2">
            <a:avLst/>
          </a:prstGeom>
          <a:ln>
            <a:solidFill>
              <a:schemeClr val="bg1">
                <a:lumMod val="50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椭圆 94"/>
          <p:cNvSpPr/>
          <p:nvPr/>
        </p:nvSpPr>
        <p:spPr>
          <a:xfrm>
            <a:off x="3000375" y="5357813"/>
            <a:ext cx="1143000" cy="857250"/>
          </a:xfrm>
          <a:prstGeom prst="ellipse">
            <a:avLst/>
          </a:prstGeom>
          <a:noFill/>
          <a:ln w="12700">
            <a:solidFill>
              <a:schemeClr val="bg1">
                <a:lumMod val="50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cxnSp>
        <p:nvCxnSpPr>
          <p:cNvPr id="97" name="形状 96"/>
          <p:cNvCxnSpPr>
            <a:stCxn id="92" idx="4"/>
            <a:endCxn id="90" idx="1"/>
          </p:cNvCxnSpPr>
          <p:nvPr/>
        </p:nvCxnSpPr>
        <p:spPr>
          <a:xfrm rot="16200000" flipH="1">
            <a:off x="2428875" y="6215063"/>
            <a:ext cx="428625" cy="285750"/>
          </a:xfrm>
          <a:prstGeom prst="bentConnector2">
            <a:avLst/>
          </a:prstGeom>
          <a:ln>
            <a:solidFill>
              <a:schemeClr val="bg1">
                <a:lumMod val="50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形状 98"/>
          <p:cNvCxnSpPr>
            <a:stCxn id="90" idx="3"/>
            <a:endCxn id="95" idx="4"/>
          </p:cNvCxnSpPr>
          <p:nvPr/>
        </p:nvCxnSpPr>
        <p:spPr>
          <a:xfrm flipV="1">
            <a:off x="3367088" y="6215063"/>
            <a:ext cx="204787" cy="357187"/>
          </a:xfrm>
          <a:prstGeom prst="bentConnector2">
            <a:avLst/>
          </a:prstGeom>
          <a:ln>
            <a:solidFill>
              <a:schemeClr val="bg1">
                <a:lumMod val="50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圆角矩形 102"/>
          <p:cNvSpPr/>
          <p:nvPr/>
        </p:nvSpPr>
        <p:spPr>
          <a:xfrm>
            <a:off x="4572000" y="1604963"/>
            <a:ext cx="4357688" cy="357187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Cambria Math" pitchFamily="18" charset="0"/>
              </a:rPr>
              <a:t>Phase I-Basic energy usage data collection</a:t>
            </a:r>
            <a:endParaRPr lang="zh-CN" altLang="en-US" sz="1600">
              <a:solidFill>
                <a:srgbClr val="FFFFFF"/>
              </a:solidFill>
              <a:latin typeface="Cambria Math" pitchFamily="18" charset="0"/>
            </a:endParaRPr>
          </a:p>
        </p:txBody>
      </p:sp>
      <p:sp>
        <p:nvSpPr>
          <p:cNvPr id="104" name="圆角矩形 103"/>
          <p:cNvSpPr/>
          <p:nvPr/>
        </p:nvSpPr>
        <p:spPr>
          <a:xfrm>
            <a:off x="4572000" y="4143375"/>
            <a:ext cx="4357688" cy="357188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Cambria Math" pitchFamily="18" charset="0"/>
              </a:rPr>
              <a:t>Phase II-Remote control and function extension</a:t>
            </a:r>
            <a:endParaRPr lang="zh-CN" altLang="en-US" sz="1600">
              <a:solidFill>
                <a:srgbClr val="FFFFFF"/>
              </a:solidFill>
              <a:latin typeface="Cambria Math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/>
          <p:cNvSpPr>
            <a:spLocks noGrp="1"/>
          </p:cNvSpPr>
          <p:nvPr>
            <p:ph type="title"/>
          </p:nvPr>
        </p:nvSpPr>
        <p:spPr>
          <a:xfrm>
            <a:off x="271463" y="73025"/>
            <a:ext cx="8229600" cy="835025"/>
          </a:xfrm>
        </p:spPr>
        <p:txBody>
          <a:bodyPr/>
          <a:lstStyle/>
          <a:p>
            <a:r>
              <a:rPr lang="en-US" altLang="zh-CN" smtClean="0">
                <a:latin typeface="Cambria Math" pitchFamily="18" charset="0"/>
              </a:rPr>
              <a:t>On-Site Deployment</a:t>
            </a:r>
            <a:endParaRPr lang="zh-CN" altLang="en-US" smtClean="0"/>
          </a:p>
        </p:txBody>
      </p:sp>
      <p:sp>
        <p:nvSpPr>
          <p:cNvPr id="11267" name="内容占位符 2"/>
          <p:cNvSpPr>
            <a:spLocks noGrp="1"/>
          </p:cNvSpPr>
          <p:nvPr>
            <p:ph idx="1"/>
          </p:nvPr>
        </p:nvSpPr>
        <p:spPr>
          <a:xfrm>
            <a:off x="314325" y="928688"/>
            <a:ext cx="8686800" cy="714375"/>
          </a:xfrm>
        </p:spPr>
        <p:txBody>
          <a:bodyPr/>
          <a:lstStyle/>
          <a:p>
            <a:r>
              <a:rPr lang="en-US" altLang="zh-CN" sz="2000" smtClean="0">
                <a:latin typeface="Cambria Math" pitchFamily="18" charset="0"/>
              </a:rPr>
              <a:t>The system will be deployed both in China and UK, comparing  the energy usage between the two buildings</a:t>
            </a:r>
            <a:endParaRPr lang="zh-CN" altLang="en-US" sz="2000" smtClean="0">
              <a:latin typeface="Cambria Math" pitchFamily="18" charset="0"/>
            </a:endParaRPr>
          </a:p>
        </p:txBody>
      </p:sp>
      <p:grpSp>
        <p:nvGrpSpPr>
          <p:cNvPr id="11268" name="组合 40"/>
          <p:cNvGrpSpPr>
            <a:grpSpLocks/>
          </p:cNvGrpSpPr>
          <p:nvPr/>
        </p:nvGrpSpPr>
        <p:grpSpPr bwMode="auto">
          <a:xfrm>
            <a:off x="84138" y="3948113"/>
            <a:ext cx="3344862" cy="338137"/>
            <a:chOff x="4929190" y="1626601"/>
            <a:chExt cx="3345175" cy="338337"/>
          </a:xfrm>
        </p:grpSpPr>
        <p:sp>
          <p:nvSpPr>
            <p:cNvPr id="68" name="Oval 16"/>
            <p:cNvSpPr>
              <a:spLocks noChangeArrowheads="1"/>
            </p:cNvSpPr>
            <p:nvPr/>
          </p:nvSpPr>
          <p:spPr bwMode="auto">
            <a:xfrm>
              <a:off x="4929190" y="1642485"/>
              <a:ext cx="282601" cy="287507"/>
            </a:xfrm>
            <a:prstGeom prst="ellipse">
              <a:avLst/>
            </a:prstGeom>
            <a:solidFill>
              <a:srgbClr val="FF9900"/>
            </a:solidFill>
            <a:ln w="9525">
              <a:noFill/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altLang="zh-CN">
                  <a:solidFill>
                    <a:schemeClr val="bg1"/>
                  </a:solidFill>
                  <a:latin typeface="Cambria Math" pitchFamily="18" charset="0"/>
                  <a:ea typeface="华文细黑" pitchFamily="2" charset="-122"/>
                </a:rPr>
                <a:t>1</a:t>
              </a:r>
            </a:p>
          </p:txBody>
        </p:sp>
        <p:sp>
          <p:nvSpPr>
            <p:cNvPr id="11311" name="矩形 68"/>
            <p:cNvSpPr>
              <a:spLocks noChangeArrowheads="1"/>
            </p:cNvSpPr>
            <p:nvPr/>
          </p:nvSpPr>
          <p:spPr bwMode="auto">
            <a:xfrm>
              <a:off x="5235618" y="1626601"/>
              <a:ext cx="3038747" cy="3383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1600">
                  <a:latin typeface="Cambria Math" pitchFamily="18" charset="0"/>
                  <a:ea typeface="华文细黑" pitchFamily="2" charset="-122"/>
                </a:rPr>
                <a:t>Real time tracking</a:t>
              </a:r>
              <a:endParaRPr lang="zh-CN" altLang="en-US" sz="1600">
                <a:latin typeface="Cambria Math" pitchFamily="18" charset="0"/>
                <a:ea typeface="华文细黑" pitchFamily="2" charset="-122"/>
              </a:endParaRPr>
            </a:p>
          </p:txBody>
        </p:sp>
      </p:grpSp>
      <p:grpSp>
        <p:nvGrpSpPr>
          <p:cNvPr id="11269" name="组合 40"/>
          <p:cNvGrpSpPr>
            <a:grpSpLocks/>
          </p:cNvGrpSpPr>
          <p:nvPr/>
        </p:nvGrpSpPr>
        <p:grpSpPr bwMode="auto">
          <a:xfrm>
            <a:off x="84138" y="4357688"/>
            <a:ext cx="2987675" cy="338137"/>
            <a:chOff x="4929190" y="1607976"/>
            <a:chExt cx="2987935" cy="338337"/>
          </a:xfrm>
        </p:grpSpPr>
        <p:sp>
          <p:nvSpPr>
            <p:cNvPr id="71" name="Oval 16"/>
            <p:cNvSpPr>
              <a:spLocks noChangeArrowheads="1"/>
            </p:cNvSpPr>
            <p:nvPr/>
          </p:nvSpPr>
          <p:spPr bwMode="auto">
            <a:xfrm>
              <a:off x="4929190" y="1642922"/>
              <a:ext cx="282600" cy="287507"/>
            </a:xfrm>
            <a:prstGeom prst="ellipse">
              <a:avLst/>
            </a:prstGeom>
            <a:solidFill>
              <a:srgbClr val="FF9900"/>
            </a:solidFill>
            <a:ln w="9525">
              <a:noFill/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altLang="zh-CN">
                  <a:solidFill>
                    <a:schemeClr val="bg1"/>
                  </a:solidFill>
                  <a:latin typeface="Cambria Math" pitchFamily="18" charset="0"/>
                  <a:ea typeface="华文细黑" pitchFamily="2" charset="-122"/>
                </a:rPr>
                <a:t>2</a:t>
              </a:r>
            </a:p>
          </p:txBody>
        </p:sp>
        <p:sp>
          <p:nvSpPr>
            <p:cNvPr id="11309" name="矩形 71"/>
            <p:cNvSpPr>
              <a:spLocks noChangeArrowheads="1"/>
            </p:cNvSpPr>
            <p:nvPr/>
          </p:nvSpPr>
          <p:spPr bwMode="auto">
            <a:xfrm>
              <a:off x="5235618" y="1607976"/>
              <a:ext cx="2681507" cy="3383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1600">
                  <a:latin typeface="Cambria Math" pitchFamily="18" charset="0"/>
                  <a:ea typeface="华文细黑" pitchFamily="2" charset="-122"/>
                </a:rPr>
                <a:t>Remote facilities control</a:t>
              </a:r>
              <a:endParaRPr lang="zh-CN" altLang="en-US" sz="1600">
                <a:latin typeface="Cambria Math" pitchFamily="18" charset="0"/>
                <a:ea typeface="华文细黑" pitchFamily="2" charset="-122"/>
              </a:endParaRPr>
            </a:p>
          </p:txBody>
        </p:sp>
      </p:grpSp>
      <p:grpSp>
        <p:nvGrpSpPr>
          <p:cNvPr id="11270" name="组合 79"/>
          <p:cNvGrpSpPr>
            <a:grpSpLocks/>
          </p:cNvGrpSpPr>
          <p:nvPr/>
        </p:nvGrpSpPr>
        <p:grpSpPr bwMode="auto">
          <a:xfrm>
            <a:off x="2286000" y="1643063"/>
            <a:ext cx="4929188" cy="4071937"/>
            <a:chOff x="2286016" y="2000240"/>
            <a:chExt cx="4929190" cy="4071966"/>
          </a:xfrm>
        </p:grpSpPr>
        <p:sp>
          <p:nvSpPr>
            <p:cNvPr id="79" name="等腰三角形 78"/>
            <p:cNvSpPr/>
            <p:nvPr/>
          </p:nvSpPr>
          <p:spPr>
            <a:xfrm rot="10800000">
              <a:off x="3857642" y="3357562"/>
              <a:ext cx="2214564" cy="642943"/>
            </a:xfrm>
            <a:prstGeom prst="triangle">
              <a:avLst>
                <a:gd name="adj" fmla="val 19095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73" name="椭圆 72"/>
            <p:cNvSpPr/>
            <p:nvPr/>
          </p:nvSpPr>
          <p:spPr>
            <a:xfrm>
              <a:off x="2286016" y="2071678"/>
              <a:ext cx="4786315" cy="178595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grpSp>
          <p:nvGrpSpPr>
            <p:cNvPr id="11293" name="组合 46"/>
            <p:cNvGrpSpPr>
              <a:grpSpLocks/>
            </p:cNvGrpSpPr>
            <p:nvPr/>
          </p:nvGrpSpPr>
          <p:grpSpPr bwMode="auto">
            <a:xfrm>
              <a:off x="2500298" y="2000240"/>
              <a:ext cx="2214578" cy="1484098"/>
              <a:chOff x="142844" y="-1840699"/>
              <a:chExt cx="2214578" cy="1484098"/>
            </a:xfrm>
          </p:grpSpPr>
          <p:pic>
            <p:nvPicPr>
              <p:cNvPr id="11306" name="Picture 2" descr="http://t1.gstatic.com/images?q=tbn:DzMZDBo9F3saeM:">
                <a:hlinkClick r:id="rId2"/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857224" y="-1840699"/>
                <a:ext cx="857256" cy="10972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1307" name="TextBox 38"/>
              <p:cNvSpPr txBox="1">
                <a:spLocks noChangeArrowheads="1"/>
              </p:cNvSpPr>
              <p:nvPr/>
            </p:nvSpPr>
            <p:spPr bwMode="auto">
              <a:xfrm>
                <a:off x="142844" y="-879821"/>
                <a:ext cx="2214578" cy="5232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zh-CN" sz="1400">
                    <a:latin typeface="Cambria Math" pitchFamily="18" charset="0"/>
                    <a:ea typeface="华文细黑" pitchFamily="2" charset="-122"/>
                  </a:rPr>
                  <a:t>China Mobile Innovation building at Beijing, China</a:t>
                </a:r>
                <a:endParaRPr lang="zh-CN" altLang="en-US" sz="1400">
                  <a:latin typeface="Cambria Math" pitchFamily="18" charset="0"/>
                  <a:ea typeface="华文细黑" pitchFamily="2" charset="-122"/>
                </a:endParaRPr>
              </a:p>
            </p:txBody>
          </p:sp>
        </p:grpSp>
        <p:grpSp>
          <p:nvGrpSpPr>
            <p:cNvPr id="11294" name="组合 43"/>
            <p:cNvGrpSpPr>
              <a:grpSpLocks/>
            </p:cNvGrpSpPr>
            <p:nvPr/>
          </p:nvGrpSpPr>
          <p:grpSpPr bwMode="auto">
            <a:xfrm>
              <a:off x="4643438" y="2045959"/>
              <a:ext cx="2571768" cy="1454479"/>
              <a:chOff x="2643174" y="-1889572"/>
              <a:chExt cx="2571768" cy="1454479"/>
            </a:xfrm>
          </p:grpSpPr>
          <p:pic>
            <p:nvPicPr>
              <p:cNvPr id="11304" name="Picture 2" descr="http://t1.gstatic.com/images?q=tbn:DzMZDBo9F3saeM:">
                <a:hlinkClick r:id="rId2"/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clrChange>
                  <a:clrFrom>
                    <a:srgbClr val="FEFFFA"/>
                  </a:clrFrom>
                  <a:clrTo>
                    <a:srgbClr val="FEFFFA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3214678" y="-1889572"/>
                <a:ext cx="857256" cy="10972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1305" name="TextBox 39"/>
              <p:cNvSpPr txBox="1">
                <a:spLocks noChangeArrowheads="1"/>
              </p:cNvSpPr>
              <p:nvPr/>
            </p:nvSpPr>
            <p:spPr bwMode="auto">
              <a:xfrm>
                <a:off x="2643174" y="-958313"/>
                <a:ext cx="2571768" cy="5232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zh-CN" sz="1400">
                    <a:latin typeface="Cambria Math" pitchFamily="18" charset="0"/>
                    <a:ea typeface="华文细黑" pitchFamily="2" charset="-122"/>
                  </a:rPr>
                  <a:t>The academic building at the University of Nottingham, UK</a:t>
                </a:r>
                <a:endParaRPr lang="zh-CN" altLang="en-US" sz="1400">
                  <a:latin typeface="Cambria Math" pitchFamily="18" charset="0"/>
                  <a:ea typeface="华文细黑" pitchFamily="2" charset="-122"/>
                </a:endParaRPr>
              </a:p>
            </p:txBody>
          </p:sp>
        </p:grpSp>
        <p:pic>
          <p:nvPicPr>
            <p:cNvPr id="11295" name="Picture 5" descr="AlertMe Energy - The Science"/>
            <p:cNvPicPr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C1CEC7"/>
                </a:clrFrom>
                <a:clrTo>
                  <a:srgbClr val="C1CEC7">
                    <a:alpha val="0"/>
                  </a:srgbClr>
                </a:clrTo>
              </a:clrChange>
            </a:blip>
            <a:srcRect l="67776" t="60919" r="1350" b="12509"/>
            <a:stretch>
              <a:fillRect/>
            </a:stretch>
          </p:blipFill>
          <p:spPr bwMode="auto">
            <a:xfrm>
              <a:off x="3000396" y="4001035"/>
              <a:ext cx="1285884" cy="14346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1296" name="图片 4" descr="SKAHCA0EF4QJCAMIIYH8CANHDXI2CAGVUPOGCAMGS3U5CAWYAVFPCAYI7PZQCANV41G9CAXZ2RL7CA3P6K77CAVWCQWSCAFIMLDVCAWP8WYLCAIGWGRECAQQPC19CAA3LG2ZCAHYOSUSCAC827IICATNU4ZX.jpg"/>
            <p:cNvPicPr>
              <a:picLocks noChangeAspect="1"/>
            </p:cNvPicPr>
            <p:nvPr/>
          </p:nvPicPr>
          <p:blipFill>
            <a:blip r:embed="rId5" cstate="print"/>
            <a:srcRect l="6897" r="17241"/>
            <a:stretch>
              <a:fillRect/>
            </a:stretch>
          </p:blipFill>
          <p:spPr bwMode="auto">
            <a:xfrm>
              <a:off x="4214842" y="5507143"/>
              <a:ext cx="428628" cy="5650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11297" name="组合 50"/>
            <p:cNvGrpSpPr>
              <a:grpSpLocks/>
            </p:cNvGrpSpPr>
            <p:nvPr/>
          </p:nvGrpSpPr>
          <p:grpSpPr bwMode="auto">
            <a:xfrm>
              <a:off x="4286280" y="4006945"/>
              <a:ext cx="1857388" cy="1428760"/>
              <a:chOff x="4066474" y="3114674"/>
              <a:chExt cx="2286016" cy="1714512"/>
            </a:xfrm>
          </p:grpSpPr>
          <p:pic>
            <p:nvPicPr>
              <p:cNvPr id="11302" name="Picture 14" descr="http://t2.gstatic.com/images?q=tbn:9O22B4SBfKe7zM:">
                <a:hlinkClick r:id="rId6"/>
              </p:cNvPr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 t="6250"/>
              <a:stretch>
                <a:fillRect/>
              </a:stretch>
            </p:blipFill>
            <p:spPr bwMode="auto">
              <a:xfrm>
                <a:off x="4066474" y="3114674"/>
                <a:ext cx="2286016" cy="17145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1303" name="Picture 16" descr="http://t1.gstatic.com/images?q=tbn:nnYB_mIxDKfwHM::&amp;t=1&amp;usg=__0Zrk6UPmK5LE6YhbDVcCwGBJsMI="/>
              <p:cNvPicPr>
                <a:picLocks noChangeAspect="1" noChangeArrowheads="1"/>
              </p:cNvPicPr>
              <p:nvPr/>
            </p:nvPicPr>
            <p:blipFill>
              <a:blip r:embed="rId8" cstate="print"/>
              <a:srcRect l="4871" t="6029" r="5032" b="44325"/>
              <a:stretch>
                <a:fillRect/>
              </a:stretch>
            </p:blipFill>
            <p:spPr bwMode="auto">
              <a:xfrm>
                <a:off x="4306547" y="3214686"/>
                <a:ext cx="1785950" cy="12144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11298" name="TextBox 51"/>
            <p:cNvSpPr txBox="1">
              <a:spLocks noChangeArrowheads="1"/>
            </p:cNvSpPr>
            <p:nvPr/>
          </p:nvSpPr>
          <p:spPr bwMode="auto">
            <a:xfrm>
              <a:off x="4286280" y="2416726"/>
              <a:ext cx="71438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zh-CN">
                  <a:latin typeface="Cambria Math" pitchFamily="18" charset="0"/>
                  <a:ea typeface="华文细黑" pitchFamily="2" charset="-122"/>
                </a:rPr>
                <a:t>vs.</a:t>
              </a:r>
              <a:endParaRPr lang="zh-CN" altLang="en-US">
                <a:latin typeface="Cambria Math" pitchFamily="18" charset="0"/>
                <a:ea typeface="华文细黑" pitchFamily="2" charset="-122"/>
              </a:endParaRPr>
            </a:p>
          </p:txBody>
        </p:sp>
        <p:cxnSp>
          <p:nvCxnSpPr>
            <p:cNvPr id="63" name="形状 62"/>
            <p:cNvCxnSpPr>
              <a:stCxn id="42" idx="1"/>
              <a:endCxn id="41" idx="2"/>
            </p:cNvCxnSpPr>
            <p:nvPr/>
          </p:nvCxnSpPr>
          <p:spPr>
            <a:xfrm rot="10800000">
              <a:off x="3643330" y="5435614"/>
              <a:ext cx="571500" cy="354015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形状 64"/>
            <p:cNvCxnSpPr>
              <a:stCxn id="42" idx="3"/>
              <a:endCxn id="108558" idx="2"/>
            </p:cNvCxnSpPr>
            <p:nvPr/>
          </p:nvCxnSpPr>
          <p:spPr>
            <a:xfrm flipV="1">
              <a:off x="4643455" y="5435614"/>
              <a:ext cx="571500" cy="354015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等腰三角形 77"/>
            <p:cNvSpPr/>
            <p:nvPr/>
          </p:nvSpPr>
          <p:spPr>
            <a:xfrm rot="10800000">
              <a:off x="3214704" y="3500438"/>
              <a:ext cx="2214563" cy="500067"/>
            </a:xfrm>
            <a:prstGeom prst="triangle">
              <a:avLst>
                <a:gd name="adj" fmla="val 85026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11271" name="组合 40"/>
          <p:cNvGrpSpPr>
            <a:grpSpLocks/>
          </p:cNvGrpSpPr>
          <p:nvPr/>
        </p:nvGrpSpPr>
        <p:grpSpPr bwMode="auto">
          <a:xfrm>
            <a:off x="6286500" y="4572000"/>
            <a:ext cx="2643188" cy="830263"/>
            <a:chOff x="4929190" y="1607976"/>
            <a:chExt cx="2643576" cy="830464"/>
          </a:xfrm>
        </p:grpSpPr>
        <p:sp>
          <p:nvSpPr>
            <p:cNvPr id="82" name="Oval 16"/>
            <p:cNvSpPr>
              <a:spLocks noChangeArrowheads="1"/>
            </p:cNvSpPr>
            <p:nvPr/>
          </p:nvSpPr>
          <p:spPr bwMode="auto">
            <a:xfrm>
              <a:off x="4929190" y="1642909"/>
              <a:ext cx="282616" cy="287408"/>
            </a:xfrm>
            <a:prstGeom prst="ellipse">
              <a:avLst/>
            </a:prstGeom>
            <a:solidFill>
              <a:srgbClr val="FF9900"/>
            </a:solidFill>
            <a:ln w="9525">
              <a:noFill/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altLang="zh-CN">
                  <a:solidFill>
                    <a:schemeClr val="bg1"/>
                  </a:solidFill>
                  <a:latin typeface="Cambria Math" pitchFamily="18" charset="0"/>
                  <a:ea typeface="华文细黑" pitchFamily="2" charset="-122"/>
                </a:rPr>
                <a:t>2</a:t>
              </a:r>
            </a:p>
          </p:txBody>
        </p:sp>
        <p:sp>
          <p:nvSpPr>
            <p:cNvPr id="11290" name="矩形 82"/>
            <p:cNvSpPr>
              <a:spLocks noChangeArrowheads="1"/>
            </p:cNvSpPr>
            <p:nvPr/>
          </p:nvSpPr>
          <p:spPr bwMode="auto">
            <a:xfrm>
              <a:off x="5235618" y="1607976"/>
              <a:ext cx="2337148" cy="8304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1600">
                  <a:latin typeface="Cambria Math" pitchFamily="18" charset="0"/>
                  <a:ea typeface="华文细黑" pitchFamily="2" charset="-122"/>
                </a:rPr>
                <a:t>Remote facilities control and different usage mode set</a:t>
              </a:r>
              <a:endParaRPr lang="zh-CN" altLang="en-US" sz="1600">
                <a:latin typeface="Cambria Math" pitchFamily="18" charset="0"/>
                <a:ea typeface="华文细黑" pitchFamily="2" charset="-122"/>
              </a:endParaRPr>
            </a:p>
          </p:txBody>
        </p:sp>
      </p:grpSp>
      <p:grpSp>
        <p:nvGrpSpPr>
          <p:cNvPr id="11272" name="组合 40"/>
          <p:cNvGrpSpPr>
            <a:grpSpLocks/>
          </p:cNvGrpSpPr>
          <p:nvPr/>
        </p:nvGrpSpPr>
        <p:grpSpPr bwMode="auto">
          <a:xfrm>
            <a:off x="84138" y="4773613"/>
            <a:ext cx="2701925" cy="584200"/>
            <a:chOff x="4929190" y="1607976"/>
            <a:chExt cx="2702143" cy="584400"/>
          </a:xfrm>
        </p:grpSpPr>
        <p:sp>
          <p:nvSpPr>
            <p:cNvPr id="85" name="Oval 16"/>
            <p:cNvSpPr>
              <a:spLocks noChangeArrowheads="1"/>
            </p:cNvSpPr>
            <p:nvPr/>
          </p:nvSpPr>
          <p:spPr bwMode="auto">
            <a:xfrm>
              <a:off x="4929190" y="1642913"/>
              <a:ext cx="282598" cy="287435"/>
            </a:xfrm>
            <a:prstGeom prst="ellipse">
              <a:avLst/>
            </a:prstGeom>
            <a:solidFill>
              <a:srgbClr val="FF9900"/>
            </a:solidFill>
            <a:ln w="9525">
              <a:noFill/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altLang="zh-CN">
                  <a:solidFill>
                    <a:schemeClr val="bg1"/>
                  </a:solidFill>
                  <a:latin typeface="Cambria Math" pitchFamily="18" charset="0"/>
                  <a:ea typeface="华文细黑" pitchFamily="2" charset="-122"/>
                </a:rPr>
                <a:t>3</a:t>
              </a:r>
            </a:p>
          </p:txBody>
        </p:sp>
        <p:sp>
          <p:nvSpPr>
            <p:cNvPr id="11288" name="矩形 85"/>
            <p:cNvSpPr>
              <a:spLocks noChangeArrowheads="1"/>
            </p:cNvSpPr>
            <p:nvPr/>
          </p:nvSpPr>
          <p:spPr bwMode="auto">
            <a:xfrm>
              <a:off x="5235618" y="1607976"/>
              <a:ext cx="2395715" cy="584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1600">
                  <a:latin typeface="Cambria Math" pitchFamily="18" charset="0"/>
                  <a:ea typeface="华文细黑" pitchFamily="2" charset="-122"/>
                </a:rPr>
                <a:t>Top energy saving rooms or groups</a:t>
              </a:r>
              <a:endParaRPr lang="zh-CN" altLang="en-US" sz="1600">
                <a:latin typeface="Cambria Math" pitchFamily="18" charset="0"/>
                <a:ea typeface="华文细黑" pitchFamily="2" charset="-122"/>
              </a:endParaRPr>
            </a:p>
          </p:txBody>
        </p:sp>
      </p:grpSp>
      <p:grpSp>
        <p:nvGrpSpPr>
          <p:cNvPr id="11273" name="组合 40"/>
          <p:cNvGrpSpPr>
            <a:grpSpLocks/>
          </p:cNvGrpSpPr>
          <p:nvPr/>
        </p:nvGrpSpPr>
        <p:grpSpPr bwMode="auto">
          <a:xfrm>
            <a:off x="6286500" y="5345113"/>
            <a:ext cx="2714625" cy="584200"/>
            <a:chOff x="4929190" y="1607978"/>
            <a:chExt cx="2715024" cy="584400"/>
          </a:xfrm>
        </p:grpSpPr>
        <p:sp>
          <p:nvSpPr>
            <p:cNvPr id="88" name="Oval 16"/>
            <p:cNvSpPr>
              <a:spLocks noChangeArrowheads="1"/>
            </p:cNvSpPr>
            <p:nvPr/>
          </p:nvSpPr>
          <p:spPr bwMode="auto">
            <a:xfrm>
              <a:off x="4929190" y="1642915"/>
              <a:ext cx="282617" cy="287435"/>
            </a:xfrm>
            <a:prstGeom prst="ellipse">
              <a:avLst/>
            </a:prstGeom>
            <a:solidFill>
              <a:srgbClr val="FF9900"/>
            </a:solidFill>
            <a:ln w="9525">
              <a:noFill/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altLang="zh-CN">
                  <a:solidFill>
                    <a:schemeClr val="bg1"/>
                  </a:solidFill>
                  <a:latin typeface="Cambria Math" pitchFamily="18" charset="0"/>
                  <a:ea typeface="华文细黑" pitchFamily="2" charset="-122"/>
                </a:rPr>
                <a:t>3</a:t>
              </a:r>
            </a:p>
          </p:txBody>
        </p:sp>
        <p:sp>
          <p:nvSpPr>
            <p:cNvPr id="11286" name="矩形 88"/>
            <p:cNvSpPr>
              <a:spLocks noChangeArrowheads="1"/>
            </p:cNvSpPr>
            <p:nvPr/>
          </p:nvSpPr>
          <p:spPr bwMode="auto">
            <a:xfrm>
              <a:off x="5235618" y="1607978"/>
              <a:ext cx="2408596" cy="584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1600">
                  <a:latin typeface="Cambria Math" pitchFamily="18" charset="0"/>
                  <a:ea typeface="华文细黑" pitchFamily="2" charset="-122"/>
                </a:rPr>
                <a:t>Community sharing and top list</a:t>
              </a:r>
              <a:endParaRPr lang="zh-CN" altLang="en-US" sz="1600">
                <a:latin typeface="Cambria Math" pitchFamily="18" charset="0"/>
                <a:ea typeface="华文细黑" pitchFamily="2" charset="-122"/>
              </a:endParaRPr>
            </a:p>
          </p:txBody>
        </p:sp>
      </p:grpSp>
      <p:grpSp>
        <p:nvGrpSpPr>
          <p:cNvPr id="11274" name="组合 40"/>
          <p:cNvGrpSpPr>
            <a:grpSpLocks/>
          </p:cNvGrpSpPr>
          <p:nvPr/>
        </p:nvGrpSpPr>
        <p:grpSpPr bwMode="auto">
          <a:xfrm>
            <a:off x="6286500" y="4000500"/>
            <a:ext cx="2857500" cy="584200"/>
            <a:chOff x="4929190" y="1607977"/>
            <a:chExt cx="2857888" cy="584400"/>
          </a:xfrm>
        </p:grpSpPr>
        <p:sp>
          <p:nvSpPr>
            <p:cNvPr id="91" name="Oval 16"/>
            <p:cNvSpPr>
              <a:spLocks noChangeArrowheads="1"/>
            </p:cNvSpPr>
            <p:nvPr/>
          </p:nvSpPr>
          <p:spPr bwMode="auto">
            <a:xfrm>
              <a:off x="4929190" y="1642914"/>
              <a:ext cx="282613" cy="287436"/>
            </a:xfrm>
            <a:prstGeom prst="ellipse">
              <a:avLst/>
            </a:prstGeom>
            <a:solidFill>
              <a:srgbClr val="FF9900"/>
            </a:solidFill>
            <a:ln w="9525">
              <a:noFill/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altLang="zh-CN">
                  <a:solidFill>
                    <a:schemeClr val="bg1"/>
                  </a:solidFill>
                  <a:latin typeface="Cambria Math" pitchFamily="18" charset="0"/>
                  <a:ea typeface="华文细黑" pitchFamily="2" charset="-122"/>
                </a:rPr>
                <a:t>1</a:t>
              </a:r>
            </a:p>
          </p:txBody>
        </p:sp>
        <p:sp>
          <p:nvSpPr>
            <p:cNvPr id="11284" name="矩形 91"/>
            <p:cNvSpPr>
              <a:spLocks noChangeArrowheads="1"/>
            </p:cNvSpPr>
            <p:nvPr/>
          </p:nvSpPr>
          <p:spPr bwMode="auto">
            <a:xfrm>
              <a:off x="5235618" y="1607977"/>
              <a:ext cx="2551460" cy="584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1600">
                  <a:latin typeface="Cambria Math" pitchFamily="18" charset="0"/>
                  <a:ea typeface="华文细黑" pitchFamily="2" charset="-122"/>
                </a:rPr>
                <a:t>Real time tracking and historical statistics</a:t>
              </a:r>
              <a:endParaRPr lang="zh-CN" altLang="en-US" sz="1600">
                <a:latin typeface="Cambria Math" pitchFamily="18" charset="0"/>
                <a:ea typeface="华文细黑" pitchFamily="2" charset="-122"/>
              </a:endParaRPr>
            </a:p>
          </p:txBody>
        </p:sp>
      </p:grpSp>
      <p:grpSp>
        <p:nvGrpSpPr>
          <p:cNvPr id="11275" name="组合 40"/>
          <p:cNvGrpSpPr>
            <a:grpSpLocks/>
          </p:cNvGrpSpPr>
          <p:nvPr/>
        </p:nvGrpSpPr>
        <p:grpSpPr bwMode="auto">
          <a:xfrm>
            <a:off x="6286500" y="5876925"/>
            <a:ext cx="2500313" cy="338138"/>
            <a:chOff x="4929190" y="1607976"/>
            <a:chExt cx="2500648" cy="338337"/>
          </a:xfrm>
        </p:grpSpPr>
        <p:sp>
          <p:nvSpPr>
            <p:cNvPr id="96" name="Oval 16"/>
            <p:cNvSpPr>
              <a:spLocks noChangeArrowheads="1"/>
            </p:cNvSpPr>
            <p:nvPr/>
          </p:nvSpPr>
          <p:spPr bwMode="auto">
            <a:xfrm>
              <a:off x="4929190" y="1642922"/>
              <a:ext cx="282613" cy="287507"/>
            </a:xfrm>
            <a:prstGeom prst="ellipse">
              <a:avLst/>
            </a:prstGeom>
            <a:solidFill>
              <a:srgbClr val="FF9900"/>
            </a:solidFill>
            <a:ln w="9525">
              <a:noFill/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altLang="zh-CN">
                  <a:solidFill>
                    <a:schemeClr val="bg1"/>
                  </a:solidFill>
                  <a:latin typeface="Cambria Math" pitchFamily="18" charset="0"/>
                  <a:ea typeface="华文细黑" pitchFamily="2" charset="-122"/>
                </a:rPr>
                <a:t>4</a:t>
              </a:r>
            </a:p>
          </p:txBody>
        </p:sp>
        <p:sp>
          <p:nvSpPr>
            <p:cNvPr id="11282" name="矩形 96"/>
            <p:cNvSpPr>
              <a:spLocks noChangeArrowheads="1"/>
            </p:cNvSpPr>
            <p:nvPr/>
          </p:nvSpPr>
          <p:spPr bwMode="auto">
            <a:xfrm>
              <a:off x="5235618" y="1607976"/>
              <a:ext cx="2194220" cy="3383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1600">
                  <a:latin typeface="Cambria Math" pitchFamily="18" charset="0"/>
                  <a:ea typeface="华文细黑" pitchFamily="2" charset="-122"/>
                </a:rPr>
                <a:t>Energy cost prediction</a:t>
              </a:r>
              <a:endParaRPr lang="zh-CN" altLang="en-US" sz="1600">
                <a:latin typeface="Cambria Math" pitchFamily="18" charset="0"/>
                <a:ea typeface="华文细黑" pitchFamily="2" charset="-122"/>
              </a:endParaRPr>
            </a:p>
          </p:txBody>
        </p:sp>
      </p:grpSp>
      <p:grpSp>
        <p:nvGrpSpPr>
          <p:cNvPr id="11276" name="组合 40"/>
          <p:cNvGrpSpPr>
            <a:grpSpLocks/>
          </p:cNvGrpSpPr>
          <p:nvPr/>
        </p:nvGrpSpPr>
        <p:grpSpPr bwMode="auto">
          <a:xfrm>
            <a:off x="92075" y="5357813"/>
            <a:ext cx="2693988" cy="338137"/>
            <a:chOff x="4929190" y="1607976"/>
            <a:chExt cx="2694356" cy="338337"/>
          </a:xfrm>
        </p:grpSpPr>
        <p:sp>
          <p:nvSpPr>
            <p:cNvPr id="99" name="Oval 16"/>
            <p:cNvSpPr>
              <a:spLocks noChangeArrowheads="1"/>
            </p:cNvSpPr>
            <p:nvPr/>
          </p:nvSpPr>
          <p:spPr bwMode="auto">
            <a:xfrm>
              <a:off x="4929190" y="1642922"/>
              <a:ext cx="282614" cy="287507"/>
            </a:xfrm>
            <a:prstGeom prst="ellipse">
              <a:avLst/>
            </a:prstGeom>
            <a:solidFill>
              <a:srgbClr val="FF9900"/>
            </a:solidFill>
            <a:ln w="9525">
              <a:noFill/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altLang="zh-CN">
                  <a:solidFill>
                    <a:schemeClr val="bg1"/>
                  </a:solidFill>
                  <a:latin typeface="Cambria Math" pitchFamily="18" charset="0"/>
                  <a:ea typeface="华文细黑" pitchFamily="2" charset="-122"/>
                </a:rPr>
                <a:t>4</a:t>
              </a:r>
            </a:p>
          </p:txBody>
        </p:sp>
        <p:sp>
          <p:nvSpPr>
            <p:cNvPr id="11280" name="矩形 99"/>
            <p:cNvSpPr>
              <a:spLocks noChangeArrowheads="1"/>
            </p:cNvSpPr>
            <p:nvPr/>
          </p:nvSpPr>
          <p:spPr bwMode="auto">
            <a:xfrm>
              <a:off x="5214982" y="1607976"/>
              <a:ext cx="2408564" cy="3383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1600">
                  <a:latin typeface="Cambria Math" pitchFamily="18" charset="0"/>
                  <a:ea typeface="华文细黑" pitchFamily="2" charset="-122"/>
                </a:rPr>
                <a:t>Energy saving reminder</a:t>
              </a:r>
              <a:endParaRPr lang="zh-CN" altLang="en-US" sz="1600">
                <a:latin typeface="Cambria Math" pitchFamily="18" charset="0"/>
                <a:ea typeface="华文细黑" pitchFamily="2" charset="-122"/>
              </a:endParaRPr>
            </a:p>
          </p:txBody>
        </p:sp>
      </p:grpSp>
      <p:sp>
        <p:nvSpPr>
          <p:cNvPr id="101" name="圆角矩形 100"/>
          <p:cNvSpPr/>
          <p:nvPr/>
        </p:nvSpPr>
        <p:spPr>
          <a:xfrm>
            <a:off x="142875" y="3519488"/>
            <a:ext cx="2786063" cy="357187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Cambria Math" pitchFamily="18" charset="0"/>
              </a:rPr>
              <a:t>Features on mobile phone</a:t>
            </a:r>
            <a:endParaRPr lang="zh-CN" altLang="en-US" sz="1600">
              <a:solidFill>
                <a:srgbClr val="FFFFFF"/>
              </a:solidFill>
              <a:latin typeface="Cambria Math" pitchFamily="18" charset="0"/>
            </a:endParaRPr>
          </a:p>
        </p:txBody>
      </p:sp>
      <p:sp>
        <p:nvSpPr>
          <p:cNvPr id="102" name="圆角矩形 101"/>
          <p:cNvSpPr/>
          <p:nvPr/>
        </p:nvSpPr>
        <p:spPr>
          <a:xfrm>
            <a:off x="6215063" y="3571875"/>
            <a:ext cx="2786062" cy="357188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Cambria Math" pitchFamily="18" charset="0"/>
              </a:rPr>
              <a:t>Features on PC</a:t>
            </a:r>
            <a:endParaRPr lang="zh-CN" altLang="en-US" sz="1600">
              <a:solidFill>
                <a:srgbClr val="FFFFFF"/>
              </a:solidFill>
              <a:latin typeface="Cambria Math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/>
          <p:cNvSpPr>
            <a:spLocks noGrp="1"/>
          </p:cNvSpPr>
          <p:nvPr>
            <p:ph type="title"/>
          </p:nvPr>
        </p:nvSpPr>
        <p:spPr>
          <a:xfrm>
            <a:off x="214313" y="73025"/>
            <a:ext cx="8229600" cy="835025"/>
          </a:xfrm>
        </p:spPr>
        <p:txBody>
          <a:bodyPr/>
          <a:lstStyle/>
          <a:p>
            <a:r>
              <a:rPr lang="en-US" altLang="zh-CN" smtClean="0">
                <a:latin typeface="Cambria Math" pitchFamily="18" charset="0"/>
              </a:rPr>
              <a:t>Target Market</a:t>
            </a:r>
            <a:endParaRPr lang="zh-CN" altLang="en-US" smtClean="0">
              <a:latin typeface="Cambria Math" pitchFamily="18" charset="0"/>
            </a:endParaRPr>
          </a:p>
        </p:txBody>
      </p:sp>
      <p:sp>
        <p:nvSpPr>
          <p:cNvPr id="12291" name="内容占位符 2"/>
          <p:cNvSpPr>
            <a:spLocks noGrp="1"/>
          </p:cNvSpPr>
          <p:nvPr>
            <p:ph idx="1"/>
          </p:nvPr>
        </p:nvSpPr>
        <p:spPr>
          <a:xfrm>
            <a:off x="457200" y="1000125"/>
            <a:ext cx="8229600" cy="928688"/>
          </a:xfrm>
        </p:spPr>
        <p:txBody>
          <a:bodyPr/>
          <a:lstStyle/>
          <a:p>
            <a:r>
              <a:rPr lang="en-US" altLang="zh-CN" sz="2000" smtClean="0">
                <a:latin typeface="Cambria Math" pitchFamily="18" charset="0"/>
              </a:rPr>
              <a:t>The commercial  property management companies would be our  first target customers,  while community property management companies could also be considered in future</a:t>
            </a:r>
          </a:p>
        </p:txBody>
      </p:sp>
      <p:graphicFrame>
        <p:nvGraphicFramePr>
          <p:cNvPr id="85" name="图示 84"/>
          <p:cNvGraphicFramePr/>
          <p:nvPr/>
        </p:nvGraphicFramePr>
        <p:xfrm>
          <a:off x="561670" y="2319323"/>
          <a:ext cx="5500726" cy="29289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2293" name="Picture 4" descr="http://t2.gstatic.com/images?q=tbn:a2-Sapj5CZNpbM:">
            <a:hlinkClick r:id="rId7"/>
          </p:cNvPr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419850" y="2214563"/>
            <a:ext cx="1104900" cy="110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4" name="Picture 8" descr="http://t2.gstatic.com/images?q=tbn:MNi-5HfBfwWH-M:">
            <a:hlinkClick r:id="rId9"/>
          </p:cNvPr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777163" y="3890963"/>
            <a:ext cx="642937" cy="642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5" name="Picture 10" descr="http://t0.gstatic.com/images?q=tbn:w6MUlFbQ7M9sKM:">
            <a:hlinkClick r:id="rId11"/>
          </p:cNvPr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6562725" y="3748088"/>
            <a:ext cx="933450" cy="93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6" name="Picture 8" descr="http://t2.gstatic.com/images?q=tbn:ALKCdKDsbe1OxM:">
            <a:hlinkClick r:id="rId13"/>
          </p:cNvPr>
          <p:cNvPicPr>
            <a:picLocks noChangeAspect="1" noChangeArrowheads="1"/>
          </p:cNvPicPr>
          <p:nvPr/>
        </p:nvPicPr>
        <p:blipFill>
          <a:blip r:embed="rId14" cstate="print"/>
          <a:srcRect b="27710"/>
          <a:stretch>
            <a:fillRect/>
          </a:stretch>
        </p:blipFill>
        <p:spPr bwMode="auto">
          <a:xfrm>
            <a:off x="7848600" y="2462213"/>
            <a:ext cx="58102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mcc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黑体"/>
        <a:cs typeface=""/>
      </a:majorFont>
      <a:minorFont>
        <a:latin typeface="Arial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演示文稿世博">
  <a:themeElements>
    <a:clrScheme name="1_演示文稿世博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1_演示文稿世博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演示文稿世博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1_演示文稿世博">
  <a:themeElements>
    <a:clrScheme name="11_演示文稿世博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11_演示文稿世博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1_演示文稿世博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6_演示文稿世博">
  <a:themeElements>
    <a:clrScheme name="6_演示文稿世博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6_演示文稿世博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6_演示文稿世博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7_演示文稿世博">
  <a:themeElements>
    <a:clrScheme name="7_演示文稿世博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7_演示文稿世博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7_演示文稿世博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8_演示文稿世博">
  <a:themeElements>
    <a:clrScheme name="8_演示文稿世博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8_演示文稿世博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8_演示文稿世博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9_演示文稿世博">
  <a:themeElements>
    <a:clrScheme name="9_演示文稿世博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9_演示文稿世博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9_演示文稿世博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10_演示文稿世博">
  <a:themeElements>
    <a:clrScheme name="10_演示文稿世博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10_演示文稿世博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0_演示文稿世博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cmcc</Template>
  <TotalTime>498</TotalTime>
  <Words>328</Words>
  <Application>Microsoft Office PowerPoint</Application>
  <PresentationFormat>On-screen Show (4:3)</PresentationFormat>
  <Paragraphs>48</Paragraphs>
  <Slides>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8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9" baseType="lpstr">
      <vt:lpstr>Arial</vt:lpstr>
      <vt:lpstr>华文细黑</vt:lpstr>
      <vt:lpstr>黑体</vt:lpstr>
      <vt:lpstr>Calibri</vt:lpstr>
      <vt:lpstr>宋体</vt:lpstr>
      <vt:lpstr>Times New Roman</vt:lpstr>
      <vt:lpstr>Cambria Math</vt:lpstr>
      <vt:lpstr>cmcc</vt:lpstr>
      <vt:lpstr>1_演示文稿世博</vt:lpstr>
      <vt:lpstr>11_演示文稿世博</vt:lpstr>
      <vt:lpstr>6_演示文稿世博</vt:lpstr>
      <vt:lpstr>7_演示文稿世博</vt:lpstr>
      <vt:lpstr>8_演示文稿世博</vt:lpstr>
      <vt:lpstr>9_演示文稿世博</vt:lpstr>
      <vt:lpstr>10_演示文稿世博</vt:lpstr>
      <vt:lpstr>Microsoft Office Excel 97-2003 工作表</vt:lpstr>
      <vt:lpstr>System Overview</vt:lpstr>
      <vt:lpstr>On-Site Deployment</vt:lpstr>
      <vt:lpstr>Target Market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AlterMe Application in UK</dc:title>
  <dc:creator>lenovo</dc:creator>
  <cp:lastModifiedBy>Ben Bedwell</cp:lastModifiedBy>
  <cp:revision>9</cp:revision>
  <dcterms:created xsi:type="dcterms:W3CDTF">2010-07-08T10:26:17Z</dcterms:created>
  <dcterms:modified xsi:type="dcterms:W3CDTF">2010-07-13T16:08:18Z</dcterms:modified>
</cp:coreProperties>
</file>