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Default Extension="rels" ContentType="application/vnd.openxmlformats-package.relationships+xml"/>
  <Override PartName="/ppt/slides/slide5.xml" ContentType="application/vnd.openxmlformats-officedocument.presentationml.slide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78" r:id="rId1"/>
  </p:sldMasterIdLst>
  <p:notesMasterIdLst>
    <p:notesMasterId r:id="rId37"/>
  </p:notesMasterIdLst>
  <p:sldIdLst>
    <p:sldId id="282" r:id="rId2"/>
    <p:sldId id="335" r:id="rId3"/>
    <p:sldId id="361" r:id="rId4"/>
    <p:sldId id="341" r:id="rId5"/>
    <p:sldId id="338" r:id="rId6"/>
    <p:sldId id="339" r:id="rId7"/>
    <p:sldId id="340" r:id="rId8"/>
    <p:sldId id="342" r:id="rId9"/>
    <p:sldId id="344" r:id="rId10"/>
    <p:sldId id="343" r:id="rId11"/>
    <p:sldId id="345" r:id="rId12"/>
    <p:sldId id="346" r:id="rId13"/>
    <p:sldId id="347" r:id="rId14"/>
    <p:sldId id="348" r:id="rId15"/>
    <p:sldId id="349" r:id="rId16"/>
    <p:sldId id="352" r:id="rId17"/>
    <p:sldId id="351" r:id="rId18"/>
    <p:sldId id="350" r:id="rId19"/>
    <p:sldId id="358" r:id="rId20"/>
    <p:sldId id="353" r:id="rId21"/>
    <p:sldId id="356" r:id="rId22"/>
    <p:sldId id="357" r:id="rId23"/>
    <p:sldId id="354" r:id="rId24"/>
    <p:sldId id="359" r:id="rId25"/>
    <p:sldId id="360" r:id="rId26"/>
    <p:sldId id="362" r:id="rId27"/>
    <p:sldId id="355" r:id="rId28"/>
    <p:sldId id="363" r:id="rId29"/>
    <p:sldId id="365" r:id="rId30"/>
    <p:sldId id="366" r:id="rId31"/>
    <p:sldId id="364" r:id="rId32"/>
    <p:sldId id="367" r:id="rId33"/>
    <p:sldId id="370" r:id="rId34"/>
    <p:sldId id="368" r:id="rId35"/>
    <p:sldId id="36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C2577"/>
    <a:srgbClr val="C400C4"/>
    <a:srgbClr val="6B99CE"/>
    <a:srgbClr val="FF5C00"/>
    <a:srgbClr val="C90016"/>
    <a:srgbClr val="0E33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2F723BB-3C40-1B46-A802-F426BACCB5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F168C-0ECB-9E4C-AB90-7EA3ECA494F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orizon DER Whit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25438"/>
            <a:ext cx="2514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Ctr="1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orizon DER RGB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6248400"/>
            <a:ext cx="12811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2076450"/>
            <a:ext cx="8334375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buFont typeface="Wingdings" charset="2"/>
              <a:buChar char="−"/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9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orizon DER RGB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6248400"/>
            <a:ext cx="12811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2076450"/>
            <a:ext cx="4090988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6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2076450"/>
            <a:ext cx="4090987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6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9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orizon DER Whit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25438"/>
            <a:ext cx="2514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4" y="2076450"/>
            <a:ext cx="8639176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6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524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8839200" cy="771525"/>
          </a:xfrm>
          <a:prstGeom prst="rect">
            <a:avLst/>
          </a:prstGeom>
          <a:solidFill>
            <a:srgbClr val="2461AA"/>
          </a:solidFill>
          <a:ln>
            <a:solidFill>
              <a:srgbClr val="246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cs typeface="ＭＳ Ｐゴシック" charset="-128"/>
            </a:endParaRPr>
          </a:p>
        </p:txBody>
      </p:sp>
      <p:pic>
        <p:nvPicPr>
          <p:cNvPr id="2052" name="Picture 8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28600" y="6248400"/>
            <a:ext cx="1219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152400" y="914400"/>
            <a:ext cx="8839200" cy="2286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cs typeface="ＭＳ Ｐゴシック" charset="-128"/>
            </a:endParaRPr>
          </a:p>
        </p:txBody>
      </p:sp>
      <p:pic>
        <p:nvPicPr>
          <p:cNvPr id="2054" name="Picture 6" descr="Horizon motif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2875" y="142875"/>
            <a:ext cx="2071688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+mj-lt"/>
          <a:ea typeface="+mj-ea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  <a:cs typeface="ＭＳ Ｐゴシック" pitchFamily="-10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5000"/>
        <a:buFont typeface="Arial" charset="0"/>
        <a:buChar char="•"/>
        <a:defRPr sz="2000">
          <a:solidFill>
            <a:srgbClr val="2D2D8A"/>
          </a:solidFill>
          <a:latin typeface="+mn-lt"/>
          <a:ea typeface="+mn-ea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D2D8A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Char char="•"/>
        <a:defRPr sz="2000">
          <a:solidFill>
            <a:srgbClr val="2D2D8A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−"/>
        <a:defRPr sz="2000">
          <a:solidFill>
            <a:srgbClr val="2D2D8A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D2D8A"/>
          </a:solidFill>
          <a:latin typeface="+mn-lt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sz="3600" b="1" dirty="0" smtClean="0">
                <a:cs typeface="ＭＳ Ｐゴシック" charset="-128"/>
              </a:rPr>
              <a:t>C-Aware update</a:t>
            </a:r>
            <a:r>
              <a:rPr lang="en-GB" sz="3600" dirty="0" smtClean="0">
                <a:cs typeface="ＭＳ Ｐゴシック" charset="-128"/>
              </a:rPr>
              <a:t/>
            </a:r>
            <a:br>
              <a:rPr lang="en-GB" sz="3600" dirty="0" smtClean="0">
                <a:cs typeface="ＭＳ Ｐゴシック" charset="-128"/>
              </a:rPr>
            </a:br>
            <a:r>
              <a:rPr lang="en-GB" sz="3600" dirty="0" smtClean="0">
                <a:cs typeface="ＭＳ Ｐゴシック" charset="-128"/>
              </a:rPr>
              <a:t>January 2011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 smtClean="0">
                <a:solidFill>
                  <a:srgbClr val="2D2D8A"/>
                </a:solidFill>
                <a:cs typeface="ＭＳ Ｐゴシック" charset="-128"/>
              </a:rPr>
              <a:t>Ben Bedwell</a:t>
            </a:r>
            <a:endParaRPr lang="en-GB" sz="2400" dirty="0">
              <a:solidFill>
                <a:srgbClr val="2D2D8A"/>
              </a:solidFill>
              <a:cs typeface="ＭＳ Ｐゴシック" charset="-128"/>
            </a:endParaRP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3492500" y="1360488"/>
            <a:ext cx="184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building_typologies_GrindonLane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91000"/>
          </a:blip>
          <a:srcRect/>
          <a:stretch>
            <a:fillRect/>
          </a:stretch>
        </p:blipFill>
        <p:spPr bwMode="auto">
          <a:xfrm>
            <a:off x="755576" y="620688"/>
            <a:ext cx="7325954" cy="6521488"/>
          </a:xfrm>
          <a:prstGeom prst="rect">
            <a:avLst/>
          </a:prstGeom>
          <a:noFill/>
        </p:spPr>
      </p:pic>
      <p:sp>
        <p:nvSpPr>
          <p:cNvPr id="5" name="Title 3"/>
          <p:cNvSpPr txBox="1">
            <a:spLocks/>
          </p:cNvSpPr>
          <p:nvPr/>
        </p:nvSpPr>
        <p:spPr bwMode="auto">
          <a:xfrm>
            <a:off x="1905000" y="1524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09" charset="-128"/>
              </a:rPr>
              <a:t>Architecture - monitoring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ＭＳ Ｐゴシック" pitchFamily="-109" charset="-128"/>
            </a:endParaRPr>
          </a:p>
        </p:txBody>
      </p:sp>
      <p:pic>
        <p:nvPicPr>
          <p:cNvPr id="6" name="Picture 2" descr="Red 3d Cube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429000"/>
            <a:ext cx="861547" cy="975768"/>
          </a:xfrm>
          <a:prstGeom prst="rect">
            <a:avLst/>
          </a:prstGeom>
          <a:noFill/>
        </p:spPr>
      </p:pic>
      <p:pic>
        <p:nvPicPr>
          <p:cNvPr id="7" name="Picture 2" descr="Red 3d Cube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581128"/>
            <a:ext cx="861547" cy="975768"/>
          </a:xfrm>
          <a:prstGeom prst="rect">
            <a:avLst/>
          </a:prstGeom>
          <a:noFill/>
        </p:spPr>
      </p:pic>
      <p:pic>
        <p:nvPicPr>
          <p:cNvPr id="8" name="Picture 2" descr="Red 3d Cube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060848"/>
            <a:ext cx="861547" cy="975768"/>
          </a:xfrm>
          <a:prstGeom prst="rect">
            <a:avLst/>
          </a:prstGeom>
          <a:noFill/>
        </p:spPr>
      </p:pic>
      <p:pic>
        <p:nvPicPr>
          <p:cNvPr id="9" name="Picture 192" descr="2221-213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2204864"/>
            <a:ext cx="613737" cy="57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1835696" y="2708920"/>
            <a:ext cx="1224136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6200000" flipV="1">
            <a:off x="2987824" y="3429000"/>
            <a:ext cx="158417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 flipV="1">
            <a:off x="3779912" y="2564904"/>
            <a:ext cx="1656184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23928" y="3501008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ata transfer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9832" y="1700808"/>
            <a:ext cx="749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Hub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1905000" y="1524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09" charset="-128"/>
              </a:rPr>
              <a:t>Architecture - monitoring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ＭＳ Ｐゴシック" pitchFamily="-109" charset="-128"/>
            </a:endParaRPr>
          </a:p>
        </p:txBody>
      </p:sp>
      <p:pic>
        <p:nvPicPr>
          <p:cNvPr id="5" name="Picture 18" descr="building_typologies_GrindonLa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3911" y="2263528"/>
            <a:ext cx="1405386" cy="1251060"/>
          </a:xfrm>
          <a:prstGeom prst="rect">
            <a:avLst/>
          </a:prstGeom>
          <a:noFill/>
        </p:spPr>
      </p:pic>
      <p:pic>
        <p:nvPicPr>
          <p:cNvPr id="6" name="Picture 20" descr="building_typologies_BunnyHill.png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3366891" y="3202159"/>
            <a:ext cx="1360302" cy="879966"/>
          </a:xfrm>
          <a:prstGeom prst="rect">
            <a:avLst/>
          </a:prstGeom>
          <a:noFill/>
        </p:spPr>
      </p:pic>
      <p:pic>
        <p:nvPicPr>
          <p:cNvPr id="7" name="Picture 22" descr="building_typologies_HeartofHounslow.png"/>
          <p:cNvPicPr>
            <a:picLocks noChangeAspect="1" noChangeArrowheads="1"/>
          </p:cNvPicPr>
          <p:nvPr/>
        </p:nvPicPr>
        <p:blipFill>
          <a:blip r:embed="rId4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4830835" y="3378152"/>
            <a:ext cx="1324521" cy="1114624"/>
          </a:xfrm>
          <a:prstGeom prst="rect">
            <a:avLst/>
          </a:prstGeom>
          <a:noFill/>
        </p:spPr>
      </p:pic>
      <p:pic>
        <p:nvPicPr>
          <p:cNvPr id="8" name="Picture 7" descr="building_typologies_BunnyHill.png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5065066" y="2204864"/>
            <a:ext cx="1360302" cy="879966"/>
          </a:xfrm>
          <a:prstGeom prst="rect">
            <a:avLst/>
          </a:prstGeom>
          <a:noFill/>
        </p:spPr>
      </p:pic>
      <p:pic>
        <p:nvPicPr>
          <p:cNvPr id="9" name="Picture 18" descr="building_typologies_GrindonLane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4011027" y="3906132"/>
            <a:ext cx="1405386" cy="1251060"/>
          </a:xfrm>
          <a:prstGeom prst="rect">
            <a:avLst/>
          </a:prstGeom>
          <a:noFill/>
        </p:spPr>
      </p:pic>
      <p:pic>
        <p:nvPicPr>
          <p:cNvPr id="10" name="Picture 9" descr="building_typologies_HeartofHounslow.png"/>
          <p:cNvPicPr>
            <a:picLocks noChangeAspect="1" noChangeArrowheads="1"/>
          </p:cNvPicPr>
          <p:nvPr/>
        </p:nvPicPr>
        <p:blipFill>
          <a:blip r:embed="rId4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5767759" y="3084830"/>
            <a:ext cx="1324521" cy="1114624"/>
          </a:xfrm>
          <a:prstGeom prst="rect">
            <a:avLst/>
          </a:prstGeom>
          <a:noFill/>
        </p:spPr>
      </p:pic>
      <p:pic>
        <p:nvPicPr>
          <p:cNvPr id="11" name="Picture 22" descr="building_typologies_HeartofHounslow.png"/>
          <p:cNvPicPr>
            <a:picLocks noChangeAspect="1" noChangeArrowheads="1"/>
          </p:cNvPicPr>
          <p:nvPr/>
        </p:nvPicPr>
        <p:blipFill>
          <a:blip r:embed="rId4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2429967" y="2263528"/>
            <a:ext cx="1324521" cy="1114624"/>
          </a:xfrm>
          <a:prstGeom prst="rect">
            <a:avLst/>
          </a:prstGeom>
          <a:noFill/>
        </p:spPr>
      </p:pic>
      <p:pic>
        <p:nvPicPr>
          <p:cNvPr id="12" name="Picture 18" descr="building_typologies_GrindonLane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2195736" y="3260823"/>
            <a:ext cx="1405386" cy="1251060"/>
          </a:xfrm>
          <a:prstGeom prst="rect">
            <a:avLst/>
          </a:prstGeom>
          <a:noFill/>
        </p:spPr>
      </p:pic>
      <p:pic>
        <p:nvPicPr>
          <p:cNvPr id="13" name="Picture 2" descr="Red 3d Cube Clip Art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00B050">
                <a:tint val="45000"/>
                <a:satMod val="400000"/>
              </a:srgbClr>
            </a:duotone>
            <a:lum/>
          </a:blip>
          <a:srcRect/>
          <a:stretch>
            <a:fillRect/>
          </a:stretch>
        </p:blipFill>
        <p:spPr bwMode="auto">
          <a:xfrm>
            <a:off x="4283968" y="2420888"/>
            <a:ext cx="254315" cy="288032"/>
          </a:xfrm>
          <a:prstGeom prst="rect">
            <a:avLst/>
          </a:prstGeom>
          <a:noFill/>
        </p:spPr>
      </p:pic>
      <p:sp>
        <p:nvSpPr>
          <p:cNvPr id="14" name="Cloud 13"/>
          <p:cNvSpPr/>
          <p:nvPr/>
        </p:nvSpPr>
        <p:spPr bwMode="auto">
          <a:xfrm>
            <a:off x="467544" y="1340768"/>
            <a:ext cx="2952328" cy="1944216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5" name="Straight Arrow Connector 14"/>
          <p:cNvCxnSpPr>
            <a:stCxn id="13" idx="1"/>
            <a:endCxn id="17" idx="3"/>
          </p:cNvCxnSpPr>
          <p:nvPr/>
        </p:nvCxnSpPr>
        <p:spPr bwMode="auto">
          <a:xfrm rot="10800000">
            <a:off x="2771802" y="1900864"/>
            <a:ext cx="1512167" cy="66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187625" y="1700808"/>
            <a:ext cx="158417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Data store</a:t>
            </a:r>
            <a:endParaRPr lang="en-GB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monitoring</a:t>
            </a:r>
            <a:endParaRPr lang="en-US" dirty="0"/>
          </a:p>
        </p:txBody>
      </p:sp>
      <p:pic>
        <p:nvPicPr>
          <p:cNvPr id="5" name="Picture 18" descr="building_typologies_GrindonLa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3911" y="2263528"/>
            <a:ext cx="1405386" cy="1251060"/>
          </a:xfrm>
          <a:prstGeom prst="rect">
            <a:avLst/>
          </a:prstGeom>
          <a:noFill/>
        </p:spPr>
      </p:pic>
      <p:pic>
        <p:nvPicPr>
          <p:cNvPr id="6" name="Picture 20" descr="building_typologies_BunnyHill.png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3366891" y="3202159"/>
            <a:ext cx="1360302" cy="879966"/>
          </a:xfrm>
          <a:prstGeom prst="rect">
            <a:avLst/>
          </a:prstGeom>
          <a:noFill/>
        </p:spPr>
      </p:pic>
      <p:pic>
        <p:nvPicPr>
          <p:cNvPr id="7" name="Picture 22" descr="building_typologies_HeartofHounslow.png"/>
          <p:cNvPicPr>
            <a:picLocks noChangeAspect="1" noChangeArrowheads="1"/>
          </p:cNvPicPr>
          <p:nvPr/>
        </p:nvPicPr>
        <p:blipFill>
          <a:blip r:embed="rId4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4830835" y="3378152"/>
            <a:ext cx="1324521" cy="1114624"/>
          </a:xfrm>
          <a:prstGeom prst="rect">
            <a:avLst/>
          </a:prstGeom>
          <a:noFill/>
        </p:spPr>
      </p:pic>
      <p:pic>
        <p:nvPicPr>
          <p:cNvPr id="8" name="Picture 7" descr="building_typologies_BunnyHill.png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5065066" y="2204864"/>
            <a:ext cx="1360302" cy="879966"/>
          </a:xfrm>
          <a:prstGeom prst="rect">
            <a:avLst/>
          </a:prstGeom>
          <a:noFill/>
        </p:spPr>
      </p:pic>
      <p:pic>
        <p:nvPicPr>
          <p:cNvPr id="9" name="Picture 18" descr="building_typologies_GrindonLane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4011027" y="3906132"/>
            <a:ext cx="1405386" cy="1251060"/>
          </a:xfrm>
          <a:prstGeom prst="rect">
            <a:avLst/>
          </a:prstGeom>
          <a:noFill/>
        </p:spPr>
      </p:pic>
      <p:pic>
        <p:nvPicPr>
          <p:cNvPr id="10" name="Picture 9" descr="building_typologies_HeartofHounslow.png"/>
          <p:cNvPicPr>
            <a:picLocks noChangeAspect="1" noChangeArrowheads="1"/>
          </p:cNvPicPr>
          <p:nvPr/>
        </p:nvPicPr>
        <p:blipFill>
          <a:blip r:embed="rId4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5767759" y="3084830"/>
            <a:ext cx="1324521" cy="1114624"/>
          </a:xfrm>
          <a:prstGeom prst="rect">
            <a:avLst/>
          </a:prstGeom>
          <a:noFill/>
        </p:spPr>
      </p:pic>
      <p:pic>
        <p:nvPicPr>
          <p:cNvPr id="11" name="Picture 22" descr="building_typologies_HeartofHounslow.png"/>
          <p:cNvPicPr>
            <a:picLocks noChangeAspect="1" noChangeArrowheads="1"/>
          </p:cNvPicPr>
          <p:nvPr/>
        </p:nvPicPr>
        <p:blipFill>
          <a:blip r:embed="rId4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2429967" y="2263528"/>
            <a:ext cx="1324521" cy="1114624"/>
          </a:xfrm>
          <a:prstGeom prst="rect">
            <a:avLst/>
          </a:prstGeom>
          <a:noFill/>
        </p:spPr>
      </p:pic>
      <p:pic>
        <p:nvPicPr>
          <p:cNvPr id="12" name="Picture 18" descr="building_typologies_GrindonLane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75000" contrast="-40000"/>
          </a:blip>
          <a:srcRect/>
          <a:stretch>
            <a:fillRect/>
          </a:stretch>
        </p:blipFill>
        <p:spPr bwMode="auto">
          <a:xfrm>
            <a:off x="2195736" y="3260823"/>
            <a:ext cx="1405386" cy="1251060"/>
          </a:xfrm>
          <a:prstGeom prst="rect">
            <a:avLst/>
          </a:prstGeom>
          <a:noFill/>
        </p:spPr>
      </p:pic>
      <p:sp>
        <p:nvSpPr>
          <p:cNvPr id="13" name="Cloud 12"/>
          <p:cNvSpPr/>
          <p:nvPr/>
        </p:nvSpPr>
        <p:spPr bwMode="auto">
          <a:xfrm>
            <a:off x="467544" y="1340768"/>
            <a:ext cx="2952328" cy="1944216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5" y="1700808"/>
            <a:ext cx="158417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Data store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187624" y="2420888"/>
            <a:ext cx="158417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End-user Interfaces</a:t>
            </a:r>
            <a:endParaRPr lang="en-GB" sz="1200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 bwMode="auto">
          <a:xfrm rot="5400000">
            <a:off x="1819728" y="2260903"/>
            <a:ext cx="31997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36096" y="479715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i="1" dirty="0" smtClean="0"/>
              <a:t>User interfaces are accessed by displays with web access</a:t>
            </a:r>
            <a:endParaRPr lang="en-GB" sz="1800" i="1" dirty="0"/>
          </a:p>
        </p:txBody>
      </p:sp>
      <p:pic>
        <p:nvPicPr>
          <p:cNvPr id="18" name="Picture 2" descr="Red 3d Cube Clip Art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572000" y="2708920"/>
            <a:ext cx="254315" cy="288032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>
            <a:stCxn id="15" idx="3"/>
            <a:endCxn id="18" idx="1"/>
          </p:cNvCxnSpPr>
          <p:nvPr/>
        </p:nvCxnSpPr>
        <p:spPr bwMode="auto">
          <a:xfrm>
            <a:off x="2771800" y="2559388"/>
            <a:ext cx="1800200" cy="2935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" name="Picture 2" descr="Red 3d Cube Clip Art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851920" y="2996952"/>
            <a:ext cx="254315" cy="288032"/>
          </a:xfrm>
          <a:prstGeom prst="rect">
            <a:avLst/>
          </a:prstGeom>
          <a:noFill/>
        </p:spPr>
      </p:pic>
      <p:cxnSp>
        <p:nvCxnSpPr>
          <p:cNvPr id="21" name="Straight Arrow Connector 20"/>
          <p:cNvCxnSpPr>
            <a:stCxn id="15" idx="2"/>
            <a:endCxn id="20" idx="1"/>
          </p:cNvCxnSpPr>
          <p:nvPr/>
        </p:nvCxnSpPr>
        <p:spPr bwMode="auto">
          <a:xfrm rot="16200000" flipH="1">
            <a:off x="2694276" y="1983323"/>
            <a:ext cx="443081" cy="1872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50" name="Picture 18" descr="building_typologies_GrindonLane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91000"/>
          </a:blip>
          <a:srcRect/>
          <a:stretch>
            <a:fillRect/>
          </a:stretch>
        </p:blipFill>
        <p:spPr bwMode="auto">
          <a:xfrm>
            <a:off x="755576" y="620688"/>
            <a:ext cx="7325954" cy="6521488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- presentation</a:t>
            </a:r>
            <a:endParaRPr lang="en-GB" dirty="0"/>
          </a:p>
        </p:txBody>
      </p:sp>
      <p:pic>
        <p:nvPicPr>
          <p:cNvPr id="13" name="Picture 2" descr="Red 3d Cube Clip 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899592" y="4725144"/>
            <a:ext cx="861547" cy="975768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 bwMode="auto">
          <a:xfrm rot="16200000" flipH="1">
            <a:off x="1835696" y="1484784"/>
            <a:ext cx="1728192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 flipH="1">
            <a:off x="-252536" y="3284984"/>
            <a:ext cx="216024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3" name="Picture 2" descr="Red 3d Cube Clip 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067944" y="1484784"/>
            <a:ext cx="861547" cy="975768"/>
          </a:xfrm>
          <a:prstGeom prst="rect">
            <a:avLst/>
          </a:prstGeom>
          <a:noFill/>
        </p:spPr>
      </p:pic>
      <p:pic>
        <p:nvPicPr>
          <p:cNvPr id="26" name="Picture 2" descr="Red 3d Cube Clip 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5364088" y="4077072"/>
            <a:ext cx="861547" cy="975768"/>
          </a:xfrm>
          <a:prstGeom prst="rect">
            <a:avLst/>
          </a:prstGeom>
          <a:noFill/>
        </p:spPr>
      </p:pic>
      <p:pic>
        <p:nvPicPr>
          <p:cNvPr id="55298" name="Picture 2" descr="http://www.techreaders.com/wp-content/uploads/2010/02/Wireless-Route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4" y="2852936"/>
            <a:ext cx="1138784" cy="792088"/>
          </a:xfrm>
          <a:prstGeom prst="rect">
            <a:avLst/>
          </a:prstGeom>
          <a:noFill/>
        </p:spPr>
      </p:pic>
      <p:cxnSp>
        <p:nvCxnSpPr>
          <p:cNvPr id="28" name="Straight Arrow Connector 27"/>
          <p:cNvCxnSpPr/>
          <p:nvPr/>
        </p:nvCxnSpPr>
        <p:spPr bwMode="auto">
          <a:xfrm rot="5400000" flipH="1" flipV="1">
            <a:off x="4031940" y="2672916"/>
            <a:ext cx="504056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4139952" y="3501008"/>
            <a:ext cx="1224136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83568" y="328498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Web access via mobile network</a:t>
            </a:r>
            <a:endParaRPr lang="en-GB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1115616" y="1556792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Web access via workplace</a:t>
            </a:r>
            <a:endParaRPr lang="en-GB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4211960" y="278092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Internal LAN</a:t>
            </a:r>
            <a:endParaRPr lang="en-GB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5517232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UI3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5004048" y="148478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UI1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6228184" y="458112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UI2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50" name="Picture 18" descr="building_typologies_GrindonLane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91000"/>
          </a:blip>
          <a:srcRect/>
          <a:stretch>
            <a:fillRect/>
          </a:stretch>
        </p:blipFill>
        <p:spPr bwMode="auto">
          <a:xfrm>
            <a:off x="755576" y="620688"/>
            <a:ext cx="7325954" cy="6521488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- presentation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5517232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UI3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5004048" y="148478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UI1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6228184" y="458112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UI2</a:t>
            </a:r>
            <a:endParaRPr lang="en-GB" dirty="0"/>
          </a:p>
        </p:txBody>
      </p:sp>
      <p:pic>
        <p:nvPicPr>
          <p:cNvPr id="76802" name="Picture 2" descr="http://www.toptenz.net/wp-content/uploads/2010/07/ophone-iphone-knockoff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625" r="26764"/>
          <a:stretch>
            <a:fillRect/>
          </a:stretch>
        </p:blipFill>
        <p:spPr bwMode="auto">
          <a:xfrm>
            <a:off x="971601" y="4797153"/>
            <a:ext cx="576064" cy="870858"/>
          </a:xfrm>
          <a:prstGeom prst="rect">
            <a:avLst/>
          </a:prstGeom>
          <a:noFill/>
        </p:spPr>
      </p:pic>
      <p:pic>
        <p:nvPicPr>
          <p:cNvPr id="76804" name="Picture 4" descr="http://www.linuxuk.co.uk/style/images/pc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1340768"/>
            <a:ext cx="1246782" cy="1008112"/>
          </a:xfrm>
          <a:prstGeom prst="rect">
            <a:avLst/>
          </a:prstGeom>
          <a:noFill/>
        </p:spPr>
      </p:pic>
      <p:pic>
        <p:nvPicPr>
          <p:cNvPr id="76806" name="Picture 6" descr="http://www.nec-display-solutions.co.uk/p/download/pr/Logo/cp/Products/PublicDisplays/Current/MULTEOS-M401/Media/M401-DisplayViewLeftSilver-MainImag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4149080"/>
            <a:ext cx="1475318" cy="1106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User Interfaces</a:t>
            </a:r>
          </a:p>
          <a:p>
            <a:r>
              <a:rPr lang="en-GB" dirty="0" smtClean="0"/>
              <a:t>Who are the end users?</a:t>
            </a:r>
          </a:p>
          <a:p>
            <a:pPr lvl="1"/>
            <a:r>
              <a:rPr lang="en-GB" dirty="0" smtClean="0">
                <a:solidFill>
                  <a:srgbClr val="0C2577"/>
                </a:solidFill>
              </a:rPr>
              <a:t>Staff/tenants of a workplace </a:t>
            </a:r>
            <a:r>
              <a:rPr lang="en-GB" i="1" dirty="0" smtClean="0">
                <a:solidFill>
                  <a:srgbClr val="0C2577"/>
                </a:solidFill>
              </a:rPr>
              <a:t>– UI 1: Public display</a:t>
            </a:r>
          </a:p>
          <a:p>
            <a:pPr lvl="1"/>
            <a:r>
              <a:rPr lang="en-GB" dirty="0" smtClean="0">
                <a:solidFill>
                  <a:srgbClr val="0C2577"/>
                </a:solidFill>
              </a:rPr>
              <a:t>Managers of a workplace </a:t>
            </a:r>
            <a:r>
              <a:rPr lang="en-GB" i="1" dirty="0" smtClean="0">
                <a:solidFill>
                  <a:srgbClr val="0C2577"/>
                </a:solidFill>
              </a:rPr>
              <a:t>– UI2: Private desktop display</a:t>
            </a:r>
          </a:p>
          <a:p>
            <a:pPr lvl="1"/>
            <a:r>
              <a:rPr lang="en-GB" dirty="0" smtClean="0">
                <a:solidFill>
                  <a:srgbClr val="0C2577"/>
                </a:solidFill>
              </a:rPr>
              <a:t>Maintenance </a:t>
            </a:r>
            <a:r>
              <a:rPr lang="en-GB" i="1" dirty="0" smtClean="0">
                <a:solidFill>
                  <a:srgbClr val="0C2577"/>
                </a:solidFill>
              </a:rPr>
              <a:t>– UI3: Personal mobile display</a:t>
            </a:r>
          </a:p>
          <a:p>
            <a:endParaRPr lang="en-GB" dirty="0" smtClean="0">
              <a:solidFill>
                <a:srgbClr val="0C2577"/>
              </a:solidFill>
            </a:endParaRPr>
          </a:p>
          <a:p>
            <a:r>
              <a:rPr lang="en-GB" dirty="0" smtClean="0">
                <a:solidFill>
                  <a:srgbClr val="0C2577"/>
                </a:solidFill>
              </a:rPr>
              <a:t>There are 3 interesting interfaces that could be designed for these users, each with different characteristics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- presentation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Eventual deployment of monitoring/presentation infrastructure on sites in UK and in China</a:t>
            </a:r>
          </a:p>
          <a:p>
            <a:pPr lvl="1"/>
            <a:r>
              <a:rPr lang="en-US" dirty="0" smtClean="0"/>
              <a:t>University of Nottingham</a:t>
            </a:r>
          </a:p>
          <a:p>
            <a:pPr lvl="2"/>
            <a:r>
              <a:rPr lang="en-US" dirty="0" smtClean="0"/>
              <a:t>Horizon (+ Computer Science?)</a:t>
            </a:r>
          </a:p>
          <a:p>
            <a:pPr lvl="1"/>
            <a:r>
              <a:rPr lang="en-US" dirty="0" smtClean="0"/>
              <a:t>China Mobile Research</a:t>
            </a:r>
          </a:p>
          <a:p>
            <a:pPr lvl="1"/>
            <a:r>
              <a:rPr lang="en-US" dirty="0" smtClean="0"/>
              <a:t>University of Cambridge</a:t>
            </a:r>
          </a:p>
          <a:p>
            <a:pPr lvl="2"/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trials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Human</a:t>
            </a:r>
            <a:r>
              <a:rPr lang="en-US" dirty="0" smtClean="0"/>
              <a:t>: what representations of information are most effective for encouraging energy-related </a:t>
            </a:r>
            <a:r>
              <a:rPr lang="en-US" dirty="0" err="1" smtClean="0"/>
              <a:t>behaviour</a:t>
            </a:r>
            <a:r>
              <a:rPr lang="en-US" dirty="0" smtClean="0"/>
              <a:t> change?</a:t>
            </a:r>
          </a:p>
          <a:p>
            <a:pPr lvl="1"/>
            <a:r>
              <a:rPr lang="en-US" dirty="0" smtClean="0"/>
              <a:t>Visual style, metaphor, units of information, etc.</a:t>
            </a:r>
          </a:p>
          <a:p>
            <a:pPr lvl="1"/>
            <a:r>
              <a:rPr lang="en-US" dirty="0" smtClean="0"/>
              <a:t>How does context affect this (culture, </a:t>
            </a:r>
            <a:r>
              <a:rPr lang="en-US" dirty="0" err="1" smtClean="0"/>
              <a:t>organisational</a:t>
            </a:r>
            <a:r>
              <a:rPr lang="en-US" dirty="0" smtClean="0"/>
              <a:t> structure, social relationships, time of day, etc.)?</a:t>
            </a:r>
          </a:p>
          <a:p>
            <a:r>
              <a:rPr lang="en-US" b="1" dirty="0" smtClean="0"/>
              <a:t>Infrastructure</a:t>
            </a:r>
            <a:r>
              <a:rPr lang="en-US" dirty="0" smtClean="0"/>
              <a:t>: what infrastructure is necessary for this to happen?</a:t>
            </a:r>
          </a:p>
          <a:p>
            <a:r>
              <a:rPr lang="en-US" b="1" dirty="0" smtClean="0"/>
              <a:t>Business</a:t>
            </a:r>
            <a:r>
              <a:rPr lang="en-US" dirty="0" smtClean="0"/>
              <a:t>: who pays for this infrastructure/how is value recovered and delivered?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Qs	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2425" y="2076450"/>
          <a:ext cx="833437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42"/>
                <a:gridCol w="926042"/>
                <a:gridCol w="926042"/>
                <a:gridCol w="926042"/>
                <a:gridCol w="926042"/>
                <a:gridCol w="926042"/>
                <a:gridCol w="926042"/>
                <a:gridCol w="926042"/>
                <a:gridCol w="92604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Phase</a:t>
                      </a:r>
                      <a:endParaRPr lang="en-GB" sz="1600" dirty="0"/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Months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1-3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4-6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7-9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10-12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13-15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16-18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19-21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22-24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GB" dirty="0" smtClean="0"/>
                        <a:t>Develop/test </a:t>
                      </a:r>
                      <a:r>
                        <a:rPr lang="en-GB" baseline="0" dirty="0" smtClean="0"/>
                        <a:t>monitoring hardware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GB" dirty="0" smtClean="0"/>
                        <a:t>Develop/test</a:t>
                      </a:r>
                      <a:r>
                        <a:rPr lang="en-GB" baseline="0" dirty="0" smtClean="0"/>
                        <a:t> data store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Prototype</a:t>
                      </a:r>
                      <a:r>
                        <a:rPr lang="en-GB" baseline="0" dirty="0" smtClean="0"/>
                        <a:t> UIs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Develop/test control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7051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Prototype</a:t>
                      </a:r>
                      <a:r>
                        <a:rPr lang="en-GB" baseline="0" dirty="0" smtClean="0"/>
                        <a:t> enhanced UIs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Formal field trials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7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Analysis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plan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trial infrastructure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srgbClr val="2D2D8A"/>
                </a:solidFill>
                <a:cs typeface="ＭＳ Ｐゴシック" charset="-128"/>
              </a:rPr>
              <a:t>Introduction to new researchers at University of Nottingham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srgbClr val="2D2D8A"/>
                </a:solidFill>
                <a:cs typeface="ＭＳ Ｐゴシック" charset="-128"/>
              </a:rPr>
              <a:t>Introduction to new researchers at University of Cambridge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srgbClr val="2D2D8A"/>
                </a:solidFill>
                <a:cs typeface="ＭＳ Ｐゴシック" charset="-128"/>
              </a:rPr>
              <a:t>Reminder of project plan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srgbClr val="2D2D8A"/>
                </a:solidFill>
                <a:cs typeface="ＭＳ Ｐゴシック" charset="-128"/>
              </a:rPr>
              <a:t>Current state of trial infrastructure in Nottingham; plans for Cambridge and China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srgbClr val="2D2D8A"/>
                </a:solidFill>
                <a:cs typeface="ＭＳ Ｐゴシック" charset="-128"/>
              </a:rPr>
              <a:t>Plans for paper-prototyping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srgbClr val="2D2D8A"/>
                </a:solidFill>
                <a:cs typeface="ＭＳ Ｐゴシック" charset="-128"/>
              </a:rPr>
              <a:t>Current state of business model work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srgbClr val="2D2D8A"/>
                </a:solidFill>
                <a:cs typeface="ＭＳ Ｐゴシック" charset="-128"/>
              </a:rPr>
              <a:t>Other business</a:t>
            </a:r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ＭＳ Ｐゴシック" charset="-128"/>
              </a:rPr>
              <a:t>Agenda</a:t>
            </a:r>
            <a:endParaRPr lang="en-US" dirty="0"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GB" b="1" dirty="0" smtClean="0"/>
              <a:t>Phase 1 – Testing monitoring architecture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Consultation with University of Nottingham regarding current monitoring capabilities – done</a:t>
            </a:r>
          </a:p>
          <a:p>
            <a:pPr lvl="2">
              <a:spcAft>
                <a:spcPts val="600"/>
              </a:spcAft>
            </a:pPr>
            <a:r>
              <a:rPr lang="en-GB" dirty="0" smtClean="0"/>
              <a:t>Building management system monitors one electricity meter per building (current power reading every few minutes)</a:t>
            </a:r>
          </a:p>
          <a:p>
            <a:pPr lvl="2">
              <a:spcAft>
                <a:spcPts val="600"/>
              </a:spcAft>
            </a:pPr>
            <a:r>
              <a:rPr lang="en-GB" dirty="0" smtClean="0"/>
              <a:t>Access to current/historical data, although needs work to convert into useful format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Acquiring suitable sensors and sensor hub</a:t>
            </a:r>
          </a:p>
          <a:p>
            <a:pPr lvl="2">
              <a:spcAft>
                <a:spcPts val="600"/>
              </a:spcAft>
            </a:pPr>
            <a:r>
              <a:rPr lang="en-GB" dirty="0" smtClean="0"/>
              <a:t>Equipment purchased from Green Energy Options; waiting for installation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Deploying and testing sensor infrastructure in test site</a:t>
            </a:r>
          </a:p>
          <a:p>
            <a:pPr lvl="2">
              <a:spcAft>
                <a:spcPts val="600"/>
              </a:spcAft>
            </a:pPr>
            <a:r>
              <a:rPr lang="en-GB" dirty="0" smtClean="0"/>
              <a:t>Waiting for installation of monitoring equipment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Update: trial infrastructure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Purchased from Green Energy Options</a:t>
            </a:r>
          </a:p>
          <a:p>
            <a:pPr lvl="1"/>
            <a:r>
              <a:rPr lang="en-US" sz="1800" dirty="0" smtClean="0"/>
              <a:t>Domestic energy sensors + displays (&gt;1 million sold)</a:t>
            </a:r>
          </a:p>
          <a:p>
            <a:pPr lvl="1"/>
            <a:r>
              <a:rPr lang="en-US" sz="1800" dirty="0" smtClean="0"/>
              <a:t>Commercial + bespoke energy sensors + displays</a:t>
            </a:r>
          </a:p>
          <a:p>
            <a:endParaRPr lang="en-US" sz="1800" dirty="0" smtClean="0"/>
          </a:p>
          <a:p>
            <a:r>
              <a:rPr lang="en-US" sz="1800" dirty="0" smtClean="0"/>
              <a:t>Equipment for 4 domestic deployments and 1 workplace deployment</a:t>
            </a:r>
          </a:p>
          <a:p>
            <a:pPr lvl="1"/>
            <a:r>
              <a:rPr lang="en-US" sz="1800" dirty="0" smtClean="0"/>
              <a:t>Allows 4 members of Horizon staff to monitor their energy use at home, at work and while travelling (via mobile phone)</a:t>
            </a:r>
          </a:p>
          <a:p>
            <a:endParaRPr lang="en-US" sz="1800" dirty="0" smtClean="0"/>
          </a:p>
          <a:p>
            <a:r>
              <a:rPr lang="en-US" sz="1800" dirty="0" smtClean="0"/>
              <a:t>This is small scale, but allows us to test feasibility (and change design if necessary) before final field trials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equipment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Domestic deployments (x4):</a:t>
            </a:r>
          </a:p>
          <a:p>
            <a:pPr lvl="1"/>
            <a:r>
              <a:rPr lang="en-US" sz="1800" dirty="0" smtClean="0"/>
              <a:t>1 hub</a:t>
            </a:r>
          </a:p>
          <a:p>
            <a:pPr lvl="1"/>
            <a:r>
              <a:rPr lang="en-US" sz="1800" dirty="0" smtClean="0"/>
              <a:t>5-10 individual appliance monitors</a:t>
            </a:r>
          </a:p>
          <a:p>
            <a:pPr lvl="1"/>
            <a:r>
              <a:rPr lang="en-US" sz="1800" dirty="0" smtClean="0"/>
              <a:t>Circuit monitors (lighting, etc.)</a:t>
            </a:r>
          </a:p>
          <a:p>
            <a:endParaRPr lang="en-US" sz="1800" dirty="0" smtClean="0"/>
          </a:p>
          <a:p>
            <a:r>
              <a:rPr lang="en-US" sz="1800" dirty="0" smtClean="0"/>
              <a:t>Workplace deployment (Horizon):</a:t>
            </a:r>
          </a:p>
          <a:p>
            <a:pPr lvl="1"/>
            <a:r>
              <a:rPr lang="en-US" sz="1800" dirty="0" smtClean="0"/>
              <a:t>1 hub</a:t>
            </a:r>
          </a:p>
          <a:p>
            <a:pPr lvl="1"/>
            <a:r>
              <a:rPr lang="en-US" sz="1800" dirty="0" smtClean="0"/>
              <a:t>20 individual appliance monitors</a:t>
            </a:r>
          </a:p>
          <a:p>
            <a:pPr lvl="1"/>
            <a:r>
              <a:rPr lang="en-US" sz="1800" dirty="0" smtClean="0"/>
              <a:t>Circuit monitors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All sensors produce power data every 15 seconds, connect to hub via </a:t>
            </a:r>
            <a:r>
              <a:rPr lang="en-US" sz="1800" dirty="0" err="1" smtClean="0"/>
              <a:t>PowerLine</a:t>
            </a:r>
            <a:r>
              <a:rPr lang="en-US" sz="1800" dirty="0" smtClean="0"/>
              <a:t> (</a:t>
            </a:r>
            <a:r>
              <a:rPr lang="en-US" sz="1800" dirty="0" err="1" smtClean="0"/>
              <a:t>ethernet</a:t>
            </a:r>
            <a:r>
              <a:rPr lang="en-US" sz="1800" dirty="0" smtClean="0"/>
              <a:t> over power), hub connects to web via LAN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equipment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Phase 2 – Testing data store for monitoring</a:t>
            </a:r>
          </a:p>
          <a:p>
            <a:pPr lvl="1"/>
            <a:r>
              <a:rPr lang="en-GB" dirty="0" smtClean="0"/>
              <a:t>Developing schema for data store</a:t>
            </a:r>
          </a:p>
          <a:p>
            <a:pPr lvl="2"/>
            <a:r>
              <a:rPr lang="en-GB" dirty="0" smtClean="0"/>
              <a:t>Initial schema developed and updated following TEDDI workshop in December</a:t>
            </a:r>
          </a:p>
          <a:p>
            <a:pPr lvl="1"/>
            <a:r>
              <a:rPr lang="en-GB" dirty="0" smtClean="0"/>
              <a:t>Deploying data store on suitable web platform</a:t>
            </a:r>
          </a:p>
          <a:p>
            <a:pPr lvl="2"/>
            <a:r>
              <a:rPr lang="en-GB" dirty="0" smtClean="0"/>
              <a:t>Defined Amazon EC2 + </a:t>
            </a:r>
            <a:r>
              <a:rPr lang="en-GB" dirty="0" err="1" smtClean="0"/>
              <a:t>MySQL</a:t>
            </a:r>
            <a:r>
              <a:rPr lang="en-GB" dirty="0" smtClean="0"/>
              <a:t> DB as initial candidate</a:t>
            </a:r>
          </a:p>
          <a:p>
            <a:pPr lvl="1"/>
            <a:r>
              <a:rPr lang="en-GB" dirty="0" smtClean="0"/>
              <a:t>Linking sensor infrastructure to data store and testing scalability of data store for long-term monitoring</a:t>
            </a:r>
          </a:p>
          <a:p>
            <a:pPr lvl="2"/>
            <a:r>
              <a:rPr lang="en-GB" dirty="0" smtClean="0"/>
              <a:t>Waiting for installation of monitoring equipment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Update: trial infrastructure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Schema based on data produced by other domestic monitoring products (will be clarified when access is provided to Green Energy Options API)</a:t>
            </a:r>
          </a:p>
          <a:p>
            <a:r>
              <a:rPr lang="en-US" sz="1800" dirty="0" smtClean="0"/>
              <a:t>Discussed at TEDDI workshop (aiming towards a common schema for all TEDDI-funded projects)</a:t>
            </a:r>
          </a:p>
          <a:p>
            <a:r>
              <a:rPr lang="en-US" sz="1800" dirty="0" smtClean="0"/>
              <a:t>Includes:</a:t>
            </a:r>
          </a:p>
          <a:p>
            <a:pPr lvl="1"/>
            <a:r>
              <a:rPr lang="en-US" sz="1800" dirty="0" smtClean="0"/>
              <a:t>directory of hubs and sensors</a:t>
            </a:r>
          </a:p>
          <a:p>
            <a:pPr lvl="2"/>
            <a:r>
              <a:rPr lang="en-US" sz="1800" dirty="0" smtClean="0"/>
              <a:t>Including connection type, data units, sample frequency, accuracy, etc.</a:t>
            </a:r>
          </a:p>
          <a:p>
            <a:pPr lvl="1"/>
            <a:r>
              <a:rPr lang="en-US" sz="1800" dirty="0" smtClean="0"/>
              <a:t>log of hub and sensor events</a:t>
            </a:r>
          </a:p>
          <a:p>
            <a:pPr lvl="2"/>
            <a:r>
              <a:rPr lang="en-GB" sz="1800" dirty="0" smtClean="0"/>
              <a:t>Including energy data from sensors, switch on/off, commission/decommission, etc.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data store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Aim for open APIs to access/insert data</a:t>
            </a:r>
          </a:p>
          <a:p>
            <a:r>
              <a:rPr lang="en-GB" dirty="0" smtClean="0"/>
              <a:t>Introduce mechanisms for controlling access, inspired by </a:t>
            </a:r>
            <a:r>
              <a:rPr lang="en-GB" dirty="0" err="1" smtClean="0"/>
              <a:t>Dataware</a:t>
            </a:r>
            <a:r>
              <a:rPr lang="en-GB" dirty="0" smtClean="0"/>
              <a:t> (Personal Container) research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data store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ＭＳ Ｐゴシック" charset="-128"/>
              </a:rPr>
              <a:t>Prototyping plans</a:t>
            </a:r>
            <a:endParaRPr lang="en-US" dirty="0"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Phase 3 – Prototype user interfaces</a:t>
            </a:r>
          </a:p>
          <a:p>
            <a:pPr lvl="1"/>
            <a:r>
              <a:rPr lang="en-GB" dirty="0" smtClean="0"/>
              <a:t>Paper prototyping </a:t>
            </a:r>
            <a:r>
              <a:rPr lang="en-GB" dirty="0" err="1" smtClean="0"/>
              <a:t>workplan</a:t>
            </a:r>
            <a:r>
              <a:rPr lang="en-GB" dirty="0" smtClean="0"/>
              <a:t> 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Update: paper prototyping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Activities: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Identify suitable participants (January)</a:t>
            </a:r>
          </a:p>
          <a:p>
            <a:pPr lvl="2"/>
            <a:r>
              <a:rPr lang="en-US" sz="1800" dirty="0" smtClean="0"/>
              <a:t>Represent end-users of the 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Preparation exercises (late Jan-early Feb)</a:t>
            </a:r>
          </a:p>
          <a:p>
            <a:pPr lvl="2"/>
            <a:r>
              <a:rPr lang="en-US" sz="1800" dirty="0" smtClean="0"/>
              <a:t>3-4 creative exercises over 2 weeks</a:t>
            </a:r>
          </a:p>
          <a:p>
            <a:pPr lvl="2"/>
            <a:r>
              <a:rPr lang="en-US" sz="1800" dirty="0" smtClean="0"/>
              <a:t>Short (&lt;15 minutes)</a:t>
            </a:r>
          </a:p>
          <a:p>
            <a:pPr lvl="2"/>
            <a:r>
              <a:rPr lang="en-US" sz="1800" dirty="0" smtClean="0"/>
              <a:t>Personal (no need for researchers to help; feedback by email/phone)</a:t>
            </a:r>
          </a:p>
          <a:p>
            <a:pPr lvl="2"/>
            <a:r>
              <a:rPr lang="en-US" sz="1800" dirty="0" smtClean="0"/>
              <a:t>20-30 participants</a:t>
            </a:r>
          </a:p>
          <a:p>
            <a:pPr lvl="2"/>
            <a:r>
              <a:rPr lang="en-US" sz="1800" dirty="0" smtClean="0"/>
              <a:t>Help designers to find out how end-users understand energy concepts, energy infrastructure and potential system features BEFORE paper-prototyping workshop</a:t>
            </a:r>
          </a:p>
          <a:p>
            <a:pPr lvl="2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prototyping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Activities: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800" dirty="0" smtClean="0"/>
              <a:t>‘Expert’ design session (mid Feb)</a:t>
            </a:r>
          </a:p>
          <a:p>
            <a:pPr marL="1200150" lvl="2" indent="-342900"/>
            <a:r>
              <a:rPr lang="en-US" sz="1800" dirty="0" smtClean="0"/>
              <a:t>Combine energy and user-interface researchers in Horizon</a:t>
            </a:r>
          </a:p>
          <a:p>
            <a:pPr marL="1200150" lvl="2" indent="-342900"/>
            <a:r>
              <a:rPr lang="en-US" sz="1800" dirty="0" smtClean="0"/>
              <a:t>Use existing energy applications and feedback from preparation exercises to generate a set of basic designs for paper-prototyping workshop</a:t>
            </a:r>
          </a:p>
          <a:p>
            <a:pPr marL="1657350" lvl="3" indent="-342900"/>
            <a:r>
              <a:rPr lang="en-US" sz="1800" dirty="0" smtClean="0"/>
              <a:t>Small number of very simple </a:t>
            </a:r>
            <a:r>
              <a:rPr lang="en-US" sz="1800" dirty="0" err="1" smtClean="0"/>
              <a:t>visualisations</a:t>
            </a:r>
            <a:endParaRPr lang="en-US" sz="1800" dirty="0" smtClean="0"/>
          </a:p>
          <a:p>
            <a:pPr marL="1657350" lvl="3" indent="-342900"/>
            <a:r>
              <a:rPr lang="en-US" sz="1800" dirty="0" smtClean="0"/>
              <a:t>Cover a wide range of potential </a:t>
            </a:r>
            <a:r>
              <a:rPr lang="en-US" sz="1800" dirty="0" err="1" smtClean="0"/>
              <a:t>visualisations</a:t>
            </a:r>
            <a:r>
              <a:rPr lang="en-US" sz="1800" dirty="0" smtClean="0"/>
              <a:t> (to encourage creative thinking)</a:t>
            </a:r>
          </a:p>
          <a:p>
            <a:pPr marL="1657350" lvl="3" indent="-342900"/>
            <a:r>
              <a:rPr lang="en-US" sz="1800" dirty="0" smtClean="0"/>
              <a:t>‘Unfinished’ (to encourage criticism and initiative)</a:t>
            </a:r>
          </a:p>
          <a:p>
            <a:pPr lvl="2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ＭＳ Ｐゴシック" charset="-128"/>
              </a:rPr>
              <a:t>New researchers</a:t>
            </a:r>
            <a:endParaRPr lang="en-US" dirty="0"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Activities:</a:t>
            </a:r>
          </a:p>
          <a:p>
            <a:pPr marL="800100" lvl="1" indent="-342900">
              <a:buFont typeface="+mj-lt"/>
              <a:buAutoNum type="arabicPeriod" startAt="4"/>
            </a:pPr>
            <a:r>
              <a:rPr lang="en-US" sz="1800" dirty="0" smtClean="0"/>
              <a:t>Paper-prototyping workshop (late Feb-early March)</a:t>
            </a:r>
          </a:p>
          <a:p>
            <a:pPr marL="1200150" lvl="2" indent="-342900"/>
            <a:r>
              <a:rPr lang="en-US" sz="1800" dirty="0" smtClean="0"/>
              <a:t>In China</a:t>
            </a:r>
          </a:p>
          <a:p>
            <a:pPr marL="1200150" lvl="2" indent="-342900"/>
            <a:r>
              <a:rPr lang="en-US" sz="1800" dirty="0" smtClean="0"/>
              <a:t>12-15 participants (from participants of preparation exercises)</a:t>
            </a:r>
          </a:p>
          <a:p>
            <a:pPr marL="1200150" lvl="2" indent="-342900"/>
            <a:r>
              <a:rPr lang="en-US" sz="1800" dirty="0" smtClean="0"/>
              <a:t>Split into 3 groups</a:t>
            </a:r>
          </a:p>
          <a:p>
            <a:pPr marL="1200150" lvl="2" indent="-342900"/>
            <a:r>
              <a:rPr lang="en-US" sz="1800" dirty="0" smtClean="0"/>
              <a:t>Often produces better results when groups are mixtures of different types of user</a:t>
            </a:r>
          </a:p>
          <a:p>
            <a:pPr marL="1200150" lvl="2" indent="-342900"/>
            <a:r>
              <a:rPr lang="en-US" sz="1800" dirty="0" smtClean="0"/>
              <a:t>Use designs from ‘expert’ session as starting-points</a:t>
            </a:r>
          </a:p>
          <a:p>
            <a:pPr marL="1200150" lvl="2" indent="-342900"/>
            <a:r>
              <a:rPr lang="en-US" sz="1800" dirty="0" err="1" smtClean="0"/>
              <a:t>Criticise</a:t>
            </a:r>
            <a:r>
              <a:rPr lang="en-US" sz="1800" dirty="0" smtClean="0"/>
              <a:t>/modify initial designs</a:t>
            </a:r>
          </a:p>
          <a:p>
            <a:pPr marL="1200150" lvl="2" indent="-342900"/>
            <a:r>
              <a:rPr lang="en-US" sz="1800" dirty="0" smtClean="0"/>
              <a:t>Produce new designs</a:t>
            </a:r>
          </a:p>
          <a:p>
            <a:pPr marL="1200150" lvl="2" indent="-342900"/>
            <a:r>
              <a:rPr lang="en-US" sz="1800" dirty="0" smtClean="0"/>
              <a:t>Present designs to other groups for discussion</a:t>
            </a:r>
          </a:p>
          <a:p>
            <a:pPr lvl="2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prototyping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Similar activities will be carried out in UK very soon</a:t>
            </a:r>
          </a:p>
          <a:p>
            <a:pPr lvl="1"/>
            <a:r>
              <a:rPr lang="en-US" sz="1600" dirty="0" smtClean="0"/>
              <a:t>Practice</a:t>
            </a:r>
          </a:p>
          <a:p>
            <a:pPr lvl="1"/>
            <a:r>
              <a:rPr lang="en-US" sz="1600" dirty="0" err="1" smtClean="0"/>
              <a:t>Jian’s</a:t>
            </a:r>
            <a:r>
              <a:rPr lang="en-US" sz="1600" dirty="0" smtClean="0"/>
              <a:t> Horizon project (cross-cultural design practices)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First major step in prototyping process: provides set of designs to be developed further</a:t>
            </a:r>
          </a:p>
          <a:p>
            <a:endParaRPr lang="en-US" sz="1600" dirty="0" smtClean="0"/>
          </a:p>
          <a:p>
            <a:r>
              <a:rPr lang="en-US" sz="1600" dirty="0" smtClean="0"/>
              <a:t>Immediate task:</a:t>
            </a:r>
          </a:p>
          <a:p>
            <a:pPr lvl="1"/>
            <a:r>
              <a:rPr lang="en-US" sz="1600" dirty="0" smtClean="0"/>
              <a:t>Identify stakeholders in China Mobile &amp; Cambridge</a:t>
            </a:r>
          </a:p>
          <a:p>
            <a:pPr lvl="2"/>
            <a:r>
              <a:rPr lang="en-US" sz="1600" dirty="0" smtClean="0"/>
              <a:t>Understand </a:t>
            </a:r>
            <a:r>
              <a:rPr lang="en-US" sz="1600" dirty="0" err="1" smtClean="0"/>
              <a:t>organisational</a:t>
            </a:r>
            <a:r>
              <a:rPr lang="en-US" sz="1600" dirty="0" smtClean="0"/>
              <a:t> structure (in comparison to Horizon)</a:t>
            </a:r>
          </a:p>
          <a:p>
            <a:pPr lvl="2"/>
            <a:r>
              <a:rPr lang="en-US" sz="1600" dirty="0" smtClean="0"/>
              <a:t>Identify contacts for preparation and paper-prototyping activities</a:t>
            </a:r>
          </a:p>
          <a:p>
            <a:pPr lvl="2"/>
            <a:r>
              <a:rPr lang="en-US" sz="1600" dirty="0" smtClean="0"/>
              <a:t>Determine suitable dates for exercises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prototyping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ＭＳ Ｐゴシック" charset="-128"/>
              </a:rPr>
              <a:t>Business model work</a:t>
            </a:r>
            <a:endParaRPr lang="en-US" dirty="0"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Irene/Gerard … survey,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ＭＳ Ｐゴシック" charset="-128"/>
              </a:rPr>
              <a:t>Other business</a:t>
            </a:r>
            <a:endParaRPr lang="en-US" dirty="0"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 with </a:t>
            </a:r>
            <a:r>
              <a:rPr lang="en-US" dirty="0" err="1" smtClean="0"/>
              <a:t>MoU</a:t>
            </a:r>
            <a:r>
              <a:rPr lang="en-US" dirty="0" smtClean="0"/>
              <a:t>/other contractual issues</a:t>
            </a:r>
          </a:p>
          <a:p>
            <a:r>
              <a:rPr lang="en-US" dirty="0" smtClean="0"/>
              <a:t>Progress with hiring further staff</a:t>
            </a:r>
          </a:p>
          <a:p>
            <a:pPr lvl="1"/>
            <a:r>
              <a:rPr lang="en-US" dirty="0" smtClean="0"/>
              <a:t>Cambridge</a:t>
            </a:r>
          </a:p>
          <a:p>
            <a:pPr lvl="1"/>
            <a:r>
              <a:rPr lang="en-US" dirty="0" smtClean="0"/>
              <a:t>Nottingham</a:t>
            </a:r>
          </a:p>
          <a:p>
            <a:r>
              <a:rPr lang="en-US" dirty="0" smtClean="0"/>
              <a:t>Confirm next video-conference/workshop dates</a:t>
            </a:r>
          </a:p>
          <a:p>
            <a:pPr lvl="1"/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January 2011 8 a.m. GMT – videoconference</a:t>
            </a:r>
          </a:p>
          <a:p>
            <a:pPr lvl="1"/>
            <a:r>
              <a:rPr lang="en-US" dirty="0" smtClean="0"/>
              <a:t>March – paper-prototyping workshop, Beijing</a:t>
            </a:r>
            <a:endParaRPr lang="en-GB" dirty="0" smtClean="0"/>
          </a:p>
          <a:p>
            <a:pPr lvl="1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May 2011 – workshop </a:t>
            </a:r>
            <a:r>
              <a:rPr lang="en-US" dirty="0" smtClean="0"/>
              <a:t>(</a:t>
            </a:r>
            <a:r>
              <a:rPr lang="en-US" dirty="0" smtClean="0"/>
              <a:t>Nottingham</a:t>
            </a:r>
            <a:r>
              <a:rPr lang="en-US" dirty="0" smtClean="0"/>
              <a:t>)</a:t>
            </a:r>
            <a:endParaRPr lang="en-GB" dirty="0" smtClean="0"/>
          </a:p>
          <a:p>
            <a:pPr lvl="1"/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July 2011 8 a.m. GMT – videoconference</a:t>
            </a:r>
            <a:endParaRPr lang="en-GB" dirty="0" smtClean="0"/>
          </a:p>
          <a:p>
            <a:pPr lvl="1"/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-29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September 2011 – trials kick-off</a:t>
            </a:r>
            <a:r>
              <a:rPr lang="en-GB" dirty="0" smtClean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business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2D2D8A"/>
                </a:solidFill>
                <a:cs typeface="ＭＳ Ｐゴシック" charset="-128"/>
              </a:rPr>
              <a:t>University of Nottingham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2D2D8A"/>
                </a:solidFill>
                <a:cs typeface="ＭＳ Ｐゴシック" charset="-128"/>
              </a:rPr>
              <a:t>Alexa</a:t>
            </a: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 Spence (Horizon Transitional Fellow)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Caroline </a:t>
            </a:r>
            <a:r>
              <a:rPr lang="en-US" dirty="0" err="1" smtClean="0">
                <a:solidFill>
                  <a:srgbClr val="2D2D8A"/>
                </a:solidFill>
                <a:cs typeface="ＭＳ Ｐゴシック" charset="-128"/>
              </a:rPr>
              <a:t>Leygue</a:t>
            </a: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 (Horizon Research Fellow)</a:t>
            </a:r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ＭＳ Ｐゴシック" charset="-128"/>
              </a:rPr>
              <a:t>New researchers</a:t>
            </a:r>
            <a:endParaRPr lang="en-US" dirty="0"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2D2D8A"/>
                </a:solidFill>
                <a:cs typeface="ＭＳ Ｐゴシック" charset="-128"/>
              </a:rPr>
              <a:t>University of Nottingham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2D2D8A"/>
                </a:solidFill>
                <a:cs typeface="ＭＳ Ｐゴシック" charset="-128"/>
              </a:rPr>
              <a:t>Alexa</a:t>
            </a: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 Spence (Horizon Transitional Fellow)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Caroline </a:t>
            </a:r>
            <a:r>
              <a:rPr lang="en-US" dirty="0" err="1" smtClean="0">
                <a:solidFill>
                  <a:srgbClr val="2D2D8A"/>
                </a:solidFill>
                <a:cs typeface="ＭＳ Ｐゴシック" charset="-128"/>
              </a:rPr>
              <a:t>Leygue</a:t>
            </a: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 (Horizon Research Fellow)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solidFill>
                <a:srgbClr val="2D2D8A"/>
              </a:solidFill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2D2D8A"/>
                </a:solidFill>
                <a:cs typeface="ＭＳ Ｐゴシック" charset="-128"/>
              </a:rPr>
              <a:t>Psychology research related to Energy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Framing energy use and </a:t>
            </a:r>
            <a:r>
              <a:rPr lang="en-US" dirty="0" err="1" smtClean="0">
                <a:solidFill>
                  <a:srgbClr val="2D2D8A"/>
                </a:solidFill>
                <a:cs typeface="ＭＳ Ｐゴシック" charset="-128"/>
              </a:rPr>
              <a:t>behaviour</a:t>
            </a: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 change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Online energy experiment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University student survey</a:t>
            </a:r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ＭＳ Ｐゴシック" charset="-128"/>
              </a:rPr>
              <a:t>New researchers</a:t>
            </a:r>
            <a:endParaRPr lang="en-US" dirty="0"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2D2D8A"/>
                </a:solidFill>
                <a:cs typeface="ＭＳ Ｐゴシック" charset="-128"/>
              </a:rPr>
              <a:t>University of Nottingham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2D2D8A"/>
                </a:solidFill>
                <a:cs typeface="ＭＳ Ｐゴシック" charset="-128"/>
              </a:rPr>
              <a:t>Alexa</a:t>
            </a: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 Spence (Horizon Transitional Fellow)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Caroline </a:t>
            </a:r>
            <a:r>
              <a:rPr lang="en-US" dirty="0" err="1" smtClean="0">
                <a:solidFill>
                  <a:srgbClr val="2D2D8A"/>
                </a:solidFill>
                <a:cs typeface="ＭＳ Ｐゴシック" charset="-128"/>
              </a:rPr>
              <a:t>Leygue</a:t>
            </a: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 (Horizon Research Fellow)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solidFill>
                <a:srgbClr val="2D2D8A"/>
              </a:solidFill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2D2D8A"/>
                </a:solidFill>
                <a:cs typeface="ＭＳ Ｐゴシック" charset="-128"/>
              </a:rPr>
              <a:t>Psychology research related to Energy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Framing energy use and </a:t>
            </a:r>
            <a:r>
              <a:rPr lang="en-US" dirty="0" err="1" smtClean="0">
                <a:solidFill>
                  <a:srgbClr val="2D2D8A"/>
                </a:solidFill>
                <a:cs typeface="ＭＳ Ｐゴシック" charset="-128"/>
              </a:rPr>
              <a:t>behaviour</a:t>
            </a: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 change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Online energy experiment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University student survey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solidFill>
                <a:srgbClr val="2D2D8A"/>
              </a:solidFill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James Colley (Computer Science PhD student)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Ian Dent (Computer Science PhD student)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2D2D8A"/>
                </a:solidFill>
                <a:cs typeface="ＭＳ Ｐゴシック" charset="-128"/>
              </a:rPr>
              <a:t>Jianhua</a:t>
            </a: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 </a:t>
            </a:r>
            <a:r>
              <a:rPr lang="en-US" dirty="0" err="1" smtClean="0">
                <a:solidFill>
                  <a:srgbClr val="2D2D8A"/>
                </a:solidFill>
                <a:cs typeface="ＭＳ Ｐゴシック" charset="-128"/>
              </a:rPr>
              <a:t>Shao</a:t>
            </a: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 (Horizon PhD student)</a:t>
            </a:r>
          </a:p>
          <a:p>
            <a:pPr lvl="3" eaLnBrk="1" hangingPunct="1">
              <a:lnSpc>
                <a:spcPct val="90000"/>
              </a:lnSpc>
            </a:pPr>
            <a:endParaRPr lang="en-US" dirty="0" smtClean="0">
              <a:solidFill>
                <a:srgbClr val="2D2D8A"/>
              </a:solidFill>
              <a:cs typeface="ＭＳ Ｐゴシック" charset="-128"/>
            </a:endParaRPr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ＭＳ Ｐゴシック" charset="-128"/>
              </a:rPr>
              <a:t>New researchers</a:t>
            </a:r>
            <a:endParaRPr lang="en-US" dirty="0"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2D2D8A"/>
                </a:solidFill>
                <a:cs typeface="ＭＳ Ｐゴシック" charset="-128"/>
              </a:rPr>
              <a:t>University of Cambridge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Gerard Briscoe (RA</a:t>
            </a: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2D2D8A"/>
                </a:solidFill>
                <a:cs typeface="ＭＳ Ｐゴシック" charset="-128"/>
              </a:rPr>
              <a:t>Sustainable computing (business models/economics)</a:t>
            </a:r>
            <a:endParaRPr lang="en-US" dirty="0" smtClean="0">
              <a:solidFill>
                <a:srgbClr val="2D2D8A"/>
              </a:solidFill>
              <a:cs typeface="ＭＳ Ｐゴシック" charset="-128"/>
            </a:endParaRPr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ＭＳ Ｐゴシック" charset="-128"/>
              </a:rPr>
              <a:t>New researchers</a:t>
            </a:r>
            <a:endParaRPr lang="en-US" dirty="0"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ＭＳ Ｐゴシック" charset="-128"/>
              </a:rPr>
              <a:t>Project plan</a:t>
            </a:r>
            <a:endParaRPr lang="en-US" dirty="0"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monitoring</a:t>
            </a:r>
            <a:endParaRPr lang="en-US" dirty="0"/>
          </a:p>
        </p:txBody>
      </p:sp>
      <p:pic>
        <p:nvPicPr>
          <p:cNvPr id="4" name="Picture 18" descr="building_typologies_GrindonLane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91000"/>
          </a:blip>
          <a:srcRect/>
          <a:stretch>
            <a:fillRect/>
          </a:stretch>
        </p:blipFill>
        <p:spPr bwMode="auto">
          <a:xfrm>
            <a:off x="755576" y="620688"/>
            <a:ext cx="7325954" cy="6521488"/>
          </a:xfrm>
          <a:prstGeom prst="rect">
            <a:avLst/>
          </a:prstGeom>
          <a:noFill/>
        </p:spPr>
      </p:pic>
      <p:pic>
        <p:nvPicPr>
          <p:cNvPr id="6" name="Picture 8" descr="http://www.diykyoto.com/store/assets/0000/0021/step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1628800"/>
            <a:ext cx="1235596" cy="1235597"/>
          </a:xfrm>
          <a:prstGeom prst="rect">
            <a:avLst/>
          </a:prstGeom>
          <a:noFill/>
        </p:spPr>
      </p:pic>
      <p:pic>
        <p:nvPicPr>
          <p:cNvPr id="7" name="Picture 10" descr="http://www.homeenergysaving.co.uk/images/plugin-electricity-consumption-monitor-100x17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3717032"/>
            <a:ext cx="657731" cy="1124720"/>
          </a:xfrm>
          <a:prstGeom prst="rect">
            <a:avLst/>
          </a:prstGeom>
          <a:noFill/>
        </p:spPr>
      </p:pic>
      <p:pic>
        <p:nvPicPr>
          <p:cNvPr id="8" name="Picture 16" descr="http://www.security-technologynews.com/upload/image_files/articles/images/companies/1590/ross11b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4869160"/>
            <a:ext cx="1133270" cy="108096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9512" y="299695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Individual appliance monitors</a:t>
            </a:r>
            <a:endParaRPr lang="en-GB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414908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Staff movement monitors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14127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Mains utility monitors</a:t>
            </a:r>
            <a:endParaRPr lang="en-GB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6148</TotalTime>
  <Words>1291</Words>
  <Application>Microsoft Macintosh PowerPoint</Application>
  <PresentationFormat>On-screen Show (4:3)</PresentationFormat>
  <Paragraphs>230</Paragraphs>
  <Slides>35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horizon</vt:lpstr>
      <vt:lpstr>C-Aware update January 2011</vt:lpstr>
      <vt:lpstr>Agenda</vt:lpstr>
      <vt:lpstr>New researchers</vt:lpstr>
      <vt:lpstr>New researchers</vt:lpstr>
      <vt:lpstr>New researchers</vt:lpstr>
      <vt:lpstr>New researchers</vt:lpstr>
      <vt:lpstr>New researchers</vt:lpstr>
      <vt:lpstr>Project plan</vt:lpstr>
      <vt:lpstr>Architecture - monitoring</vt:lpstr>
      <vt:lpstr>Slide 10</vt:lpstr>
      <vt:lpstr>Slide 11</vt:lpstr>
      <vt:lpstr>Architecture - monitoring</vt:lpstr>
      <vt:lpstr>Architecture - presentation</vt:lpstr>
      <vt:lpstr>Architecture - presentation</vt:lpstr>
      <vt:lpstr>Architecture - presentation</vt:lpstr>
      <vt:lpstr>Field trials</vt:lpstr>
      <vt:lpstr>Research Qs </vt:lpstr>
      <vt:lpstr>Work plan</vt:lpstr>
      <vt:lpstr>Current trial infrastructure</vt:lpstr>
      <vt:lpstr>Update: trial infrastructure</vt:lpstr>
      <vt:lpstr>Monitoring equipment</vt:lpstr>
      <vt:lpstr>Monitoring equipment</vt:lpstr>
      <vt:lpstr>Update: trial infrastructure</vt:lpstr>
      <vt:lpstr>Monitoring data store</vt:lpstr>
      <vt:lpstr>Monitoring data store</vt:lpstr>
      <vt:lpstr>Prototyping plans</vt:lpstr>
      <vt:lpstr>Update: paper prototyping</vt:lpstr>
      <vt:lpstr>Paper prototyping</vt:lpstr>
      <vt:lpstr>Paper prototyping</vt:lpstr>
      <vt:lpstr>Paper prototyping</vt:lpstr>
      <vt:lpstr>Paper prototyping</vt:lpstr>
      <vt:lpstr>Business model work</vt:lpstr>
      <vt:lpstr>Business models</vt:lpstr>
      <vt:lpstr>Other business</vt:lpstr>
      <vt:lpstr>Other business</vt:lpstr>
    </vt:vector>
  </TitlesOfParts>
  <Company>Iris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</dc:creator>
  <cp:lastModifiedBy>Ben Bedwell</cp:lastModifiedBy>
  <cp:revision>117</cp:revision>
  <dcterms:created xsi:type="dcterms:W3CDTF">2011-01-12T08:02:31Z</dcterms:created>
  <dcterms:modified xsi:type="dcterms:W3CDTF">2011-01-12T09:48:40Z</dcterms:modified>
</cp:coreProperties>
</file>