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58" r:id="rId6"/>
    <p:sldId id="266" r:id="rId7"/>
    <p:sldId id="259" r:id="rId8"/>
    <p:sldId id="265"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7"/>
    <p:restoredTop sz="95788"/>
  </p:normalViewPr>
  <p:slideViewPr>
    <p:cSldViewPr snapToGrid="0" snapToObjects="1">
      <p:cViewPr varScale="1">
        <p:scale>
          <a:sx n="85" d="100"/>
          <a:sy n="85" d="100"/>
        </p:scale>
        <p:origin x="184"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4167-E19D-414C-BB10-535A350CC78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0706868-6518-D644-B9C7-7070AD46F3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A870F1E-6D17-184A-9F2D-A388FAAD50FF}"/>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5" name="Footer Placeholder 4">
            <a:extLst>
              <a:ext uri="{FF2B5EF4-FFF2-40B4-BE49-F238E27FC236}">
                <a16:creationId xmlns:a16="http://schemas.microsoft.com/office/drawing/2014/main" id="{CD5682B4-984F-0647-9521-FEFAF0341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1F1DF-33B0-8645-9C49-26880F3098C1}"/>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165961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37B6-5C63-9F44-A850-3B20D2704C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C660CA-C82A-0648-9432-6DE20977E0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9E4B76-C000-CD4E-963C-3713C263F709}"/>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5" name="Footer Placeholder 4">
            <a:extLst>
              <a:ext uri="{FF2B5EF4-FFF2-40B4-BE49-F238E27FC236}">
                <a16:creationId xmlns:a16="http://schemas.microsoft.com/office/drawing/2014/main" id="{B2BEA828-F181-BA4A-A2F5-EEE443CF6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49CB8-34EF-4444-A933-B7E4BA7B4B72}"/>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303275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7BE1A7-9A77-B141-87C3-285BAE18D0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2246946-39E6-214A-A68E-6A5FC65C39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3C6C59-CC4F-5E4F-BCC5-1AE3EE173D78}"/>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5" name="Footer Placeholder 4">
            <a:extLst>
              <a:ext uri="{FF2B5EF4-FFF2-40B4-BE49-F238E27FC236}">
                <a16:creationId xmlns:a16="http://schemas.microsoft.com/office/drawing/2014/main" id="{02D1FD5F-1024-9B47-923F-F89D30EA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06DAA-7606-8348-86E4-DDC4122EC8A0}"/>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97120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F39D-3C56-6443-BB5B-81F10DC3BC0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79237E-F70C-0F44-BEDB-3670783EFCB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270A0D-5782-6F45-8693-D2C8E7A7299A}"/>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5" name="Footer Placeholder 4">
            <a:extLst>
              <a:ext uri="{FF2B5EF4-FFF2-40B4-BE49-F238E27FC236}">
                <a16:creationId xmlns:a16="http://schemas.microsoft.com/office/drawing/2014/main" id="{858F448F-BF27-3541-830B-6B0564B1C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1CD78-AB4C-174C-8839-4A485A56BF78}"/>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48714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1A4C-BEE5-4E4E-9E53-5C43F40F5A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B98355B-A206-D444-8366-7971743B5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B81A57-61FF-644C-9511-E10C0C9A1DE3}"/>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5" name="Footer Placeholder 4">
            <a:extLst>
              <a:ext uri="{FF2B5EF4-FFF2-40B4-BE49-F238E27FC236}">
                <a16:creationId xmlns:a16="http://schemas.microsoft.com/office/drawing/2014/main" id="{06664145-5232-064B-AF08-D6D09D1E1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6FC38-5D29-9C4D-9F9F-0CDEE19878A5}"/>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26399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5420-EEDA-6347-A1E3-5AA5CD499BD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49B51F-F4A0-1C46-B699-2DBDB8AF007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8D6A9CB-7363-7549-8830-F2BC3A1B07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97D1DB-A5C9-B347-9013-CACBDAC1E975}"/>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6" name="Footer Placeholder 5">
            <a:extLst>
              <a:ext uri="{FF2B5EF4-FFF2-40B4-BE49-F238E27FC236}">
                <a16:creationId xmlns:a16="http://schemas.microsoft.com/office/drawing/2014/main" id="{5D166C5F-6B05-4246-939D-A3080CB1F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33ED1-B9C2-824D-84A0-0D9322A2EB83}"/>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58048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A391-DF17-814A-8DFF-D48FFB398AE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36DD32-4102-B846-A45F-7C399BC9B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00FF86A-0314-E147-A8B8-A9444247EB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9703E6B-DB2A-1444-8B77-FCD03628EF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923D5D6-D2A2-9342-B244-7B1244CE57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406A343-AEC0-9845-9FC2-8F3C2C24854A}"/>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8" name="Footer Placeholder 7">
            <a:extLst>
              <a:ext uri="{FF2B5EF4-FFF2-40B4-BE49-F238E27FC236}">
                <a16:creationId xmlns:a16="http://schemas.microsoft.com/office/drawing/2014/main" id="{37DA6B2A-1592-E942-B4BD-E6316D1343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97CA7A-2193-BD46-8A8C-404DD2E337DB}"/>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115109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B5FF-DD65-4A4A-AC60-2641D874546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524D197-EDDB-054A-BF6A-91602D516E7B}"/>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4" name="Footer Placeholder 3">
            <a:extLst>
              <a:ext uri="{FF2B5EF4-FFF2-40B4-BE49-F238E27FC236}">
                <a16:creationId xmlns:a16="http://schemas.microsoft.com/office/drawing/2014/main" id="{A1E308A1-B42F-F042-9D56-FD11CB2098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1834C8-FD47-1844-B473-E17F5EAF68F2}"/>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656843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42DD5-8370-5844-8E2D-417FF5CB9134}"/>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3" name="Footer Placeholder 2">
            <a:extLst>
              <a:ext uri="{FF2B5EF4-FFF2-40B4-BE49-F238E27FC236}">
                <a16:creationId xmlns:a16="http://schemas.microsoft.com/office/drawing/2014/main" id="{57821BCD-73B3-4643-BABA-598CC25482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E0E71-21B4-FC4A-8C45-A6508FDB82CC}"/>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56399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5B11-17C2-1647-BF71-A00D5CB78C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951F9CD-5BB5-E242-A633-E24257514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0FACDB9-EBC9-5246-8112-028A80305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196654-654A-EA48-9A20-64E608E7B7DD}"/>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6" name="Footer Placeholder 5">
            <a:extLst>
              <a:ext uri="{FF2B5EF4-FFF2-40B4-BE49-F238E27FC236}">
                <a16:creationId xmlns:a16="http://schemas.microsoft.com/office/drawing/2014/main" id="{0263509D-1108-0F48-B92A-D4BE55903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28D64-9CE5-F54B-9741-D867323DE597}"/>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251467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DDB9-A31C-3B44-BA8A-3FA824FDCC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F51520-2AE5-9640-A9B8-E06775028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4D7D2D-DEAC-0246-9E69-6B98028BB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C73305-C1D3-4D46-AF29-3C85EDA90EBE}"/>
              </a:ext>
            </a:extLst>
          </p:cNvPr>
          <p:cNvSpPr>
            <a:spLocks noGrp="1"/>
          </p:cNvSpPr>
          <p:nvPr>
            <p:ph type="dt" sz="half" idx="10"/>
          </p:nvPr>
        </p:nvSpPr>
        <p:spPr/>
        <p:txBody>
          <a:bodyPr/>
          <a:lstStyle/>
          <a:p>
            <a:fld id="{24254BC8-D0F6-E94B-96BF-332F436FCAF8}" type="datetimeFigureOut">
              <a:rPr lang="en-US" smtClean="0"/>
              <a:t>9/2/20</a:t>
            </a:fld>
            <a:endParaRPr lang="en-US"/>
          </a:p>
        </p:txBody>
      </p:sp>
      <p:sp>
        <p:nvSpPr>
          <p:cNvPr id="6" name="Footer Placeholder 5">
            <a:extLst>
              <a:ext uri="{FF2B5EF4-FFF2-40B4-BE49-F238E27FC236}">
                <a16:creationId xmlns:a16="http://schemas.microsoft.com/office/drawing/2014/main" id="{533DB86E-19BA-1E49-ACA7-1C02DB223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8DB4F-2D08-864B-9B8C-4748F9A011BD}"/>
              </a:ext>
            </a:extLst>
          </p:cNvPr>
          <p:cNvSpPr>
            <a:spLocks noGrp="1"/>
          </p:cNvSpPr>
          <p:nvPr>
            <p:ph type="sldNum" sz="quarter" idx="12"/>
          </p:nvPr>
        </p:nvSpPr>
        <p:spPr/>
        <p:txBody>
          <a:bodyPr/>
          <a:lstStyle/>
          <a:p>
            <a:fld id="{5EB88DD9-3638-FD4A-9FFD-E61437CC98E3}" type="slidenum">
              <a:rPr lang="en-US" smtClean="0"/>
              <a:t>‹#›</a:t>
            </a:fld>
            <a:endParaRPr lang="en-US"/>
          </a:p>
        </p:txBody>
      </p:sp>
    </p:spTree>
    <p:extLst>
      <p:ext uri="{BB962C8B-B14F-4D97-AF65-F5344CB8AC3E}">
        <p14:creationId xmlns:p14="http://schemas.microsoft.com/office/powerpoint/2010/main" val="134338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026965-E11A-E04B-B33C-378569476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2A7E39-E1D3-854D-A07B-6750D5FF0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6BA160-9D92-C346-BBCA-B9301C80B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54BC8-D0F6-E94B-96BF-332F436FCAF8}" type="datetimeFigureOut">
              <a:rPr lang="en-US" smtClean="0"/>
              <a:t>9/2/20</a:t>
            </a:fld>
            <a:endParaRPr lang="en-US"/>
          </a:p>
        </p:txBody>
      </p:sp>
      <p:sp>
        <p:nvSpPr>
          <p:cNvPr id="5" name="Footer Placeholder 4">
            <a:extLst>
              <a:ext uri="{FF2B5EF4-FFF2-40B4-BE49-F238E27FC236}">
                <a16:creationId xmlns:a16="http://schemas.microsoft.com/office/drawing/2014/main" id="{606F294F-09E0-1E45-B6E3-A40872EF00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D59259-A98B-6548-B91A-BB80F44DF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88DD9-3638-FD4A-9FFD-E61437CC98E3}" type="slidenum">
              <a:rPr lang="en-US" smtClean="0"/>
              <a:t>‹#›</a:t>
            </a:fld>
            <a:endParaRPr lang="en-US"/>
          </a:p>
        </p:txBody>
      </p:sp>
    </p:spTree>
    <p:extLst>
      <p:ext uri="{BB962C8B-B14F-4D97-AF65-F5344CB8AC3E}">
        <p14:creationId xmlns:p14="http://schemas.microsoft.com/office/powerpoint/2010/main" val="37566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orgmanathletics.com/page/fair-court-rim-testing" TargetMode="External"/><Relationship Id="rId2" Type="http://schemas.openxmlformats.org/officeDocument/2006/relationships/hyperlink" Target="https://www.researchgate.net/figure/Basketball-hoop-inner-diameter-045-m-hoop-piping-diameter-002-m-and-distance-015_fig3_274248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CE75-1610-4140-9101-EA932EF6BFEA}"/>
              </a:ext>
            </a:extLst>
          </p:cNvPr>
          <p:cNvSpPr>
            <a:spLocks noGrp="1"/>
          </p:cNvSpPr>
          <p:nvPr>
            <p:ph type="ctrTitle"/>
          </p:nvPr>
        </p:nvSpPr>
        <p:spPr/>
        <p:txBody>
          <a:bodyPr/>
          <a:lstStyle/>
          <a:p>
            <a:r>
              <a:rPr lang="en-US" dirty="0"/>
              <a:t>Week 2 Notes</a:t>
            </a:r>
          </a:p>
        </p:txBody>
      </p:sp>
      <p:sp>
        <p:nvSpPr>
          <p:cNvPr id="3" name="Subtitle 2">
            <a:extLst>
              <a:ext uri="{FF2B5EF4-FFF2-40B4-BE49-F238E27FC236}">
                <a16:creationId xmlns:a16="http://schemas.microsoft.com/office/drawing/2014/main" id="{418EB575-DF33-6C40-AA37-0903C39940B3}"/>
              </a:ext>
            </a:extLst>
          </p:cNvPr>
          <p:cNvSpPr>
            <a:spLocks noGrp="1"/>
          </p:cNvSpPr>
          <p:nvPr>
            <p:ph type="subTitle" idx="1"/>
          </p:nvPr>
        </p:nvSpPr>
        <p:spPr/>
        <p:txBody>
          <a:bodyPr/>
          <a:lstStyle/>
          <a:p>
            <a:r>
              <a:rPr lang="en-US" dirty="0"/>
              <a:t>PHY495: Hoop Never Misses</a:t>
            </a:r>
          </a:p>
        </p:txBody>
      </p:sp>
    </p:spTree>
    <p:extLst>
      <p:ext uri="{BB962C8B-B14F-4D97-AF65-F5344CB8AC3E}">
        <p14:creationId xmlns:p14="http://schemas.microsoft.com/office/powerpoint/2010/main" val="402604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A5A8-D1F4-B344-BD86-87DD741C2726}"/>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2DE226DF-2E4B-D24B-8DB8-4BE37B821ED6}"/>
              </a:ext>
            </a:extLst>
          </p:cNvPr>
          <p:cNvSpPr>
            <a:spLocks noGrp="1"/>
          </p:cNvSpPr>
          <p:nvPr>
            <p:ph idx="1"/>
          </p:nvPr>
        </p:nvSpPr>
        <p:spPr/>
        <p:txBody>
          <a:bodyPr/>
          <a:lstStyle/>
          <a:p>
            <a:r>
              <a:rPr lang="en-US" dirty="0"/>
              <a:t>Get 3D code fully working</a:t>
            </a:r>
          </a:p>
          <a:p>
            <a:r>
              <a:rPr lang="en-US" dirty="0"/>
              <a:t>Figure out energy lost for backboard and rim</a:t>
            </a:r>
          </a:p>
          <a:p>
            <a:r>
              <a:rPr lang="en-US" dirty="0"/>
              <a:t>Start thinking about how I’ll run the Monte </a:t>
            </a:r>
            <a:r>
              <a:rPr lang="en-US"/>
              <a:t>Carlo simulation</a:t>
            </a:r>
            <a:endParaRPr lang="en-US" dirty="0"/>
          </a:p>
        </p:txBody>
      </p:sp>
    </p:spTree>
    <p:extLst>
      <p:ext uri="{BB962C8B-B14F-4D97-AF65-F5344CB8AC3E}">
        <p14:creationId xmlns:p14="http://schemas.microsoft.com/office/powerpoint/2010/main" val="359816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1237-E82F-FC48-9007-B5579512BC7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486F7149-BE39-F745-8982-F5CCE215A810}"/>
              </a:ext>
            </a:extLst>
          </p:cNvPr>
          <p:cNvSpPr>
            <a:spLocks noGrp="1"/>
          </p:cNvSpPr>
          <p:nvPr>
            <p:ph idx="1"/>
          </p:nvPr>
        </p:nvSpPr>
        <p:spPr/>
        <p:txBody>
          <a:bodyPr/>
          <a:lstStyle/>
          <a:p>
            <a:r>
              <a:rPr lang="en-US" dirty="0"/>
              <a:t>HOOP DIMENSIONS - </a:t>
            </a:r>
            <a:r>
              <a:rPr lang="en-US" dirty="0">
                <a:hlinkClick r:id="rId2"/>
              </a:rPr>
              <a:t>https://www.researchgate.net/figure/Basketball-hoop-inner-diameter-045-m-hoop-piping-diameter-002-m-and-distance-015_fig3_274248017</a:t>
            </a:r>
            <a:endParaRPr lang="en-US" dirty="0"/>
          </a:p>
          <a:p>
            <a:r>
              <a:rPr lang="en-US" dirty="0"/>
              <a:t>RIM ENERGY ABSORPTION - </a:t>
            </a:r>
            <a:r>
              <a:rPr lang="en-US" dirty="0">
                <a:hlinkClick r:id="rId3"/>
              </a:rPr>
              <a:t>https://www.borgmanathletics.com/page/fair-court-rim-testing</a:t>
            </a:r>
            <a:endParaRPr lang="en-US" dirty="0"/>
          </a:p>
          <a:p>
            <a:endParaRPr lang="en-US" dirty="0"/>
          </a:p>
          <a:p>
            <a:endParaRPr lang="en-US" dirty="0"/>
          </a:p>
        </p:txBody>
      </p:sp>
    </p:spTree>
    <p:extLst>
      <p:ext uri="{BB962C8B-B14F-4D97-AF65-F5344CB8AC3E}">
        <p14:creationId xmlns:p14="http://schemas.microsoft.com/office/powerpoint/2010/main" val="263373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2436-6DAE-FF45-82FA-E6418A53B4C5}"/>
              </a:ext>
            </a:extLst>
          </p:cNvPr>
          <p:cNvSpPr>
            <a:spLocks noGrp="1"/>
          </p:cNvSpPr>
          <p:nvPr>
            <p:ph type="title"/>
          </p:nvPr>
        </p:nvSpPr>
        <p:spPr/>
        <p:txBody>
          <a:bodyPr/>
          <a:lstStyle/>
          <a:p>
            <a:r>
              <a:rPr lang="en-US" dirty="0"/>
              <a:t>What I’ve Done</a:t>
            </a:r>
          </a:p>
        </p:txBody>
      </p:sp>
      <p:sp>
        <p:nvSpPr>
          <p:cNvPr id="3" name="Content Placeholder 2">
            <a:extLst>
              <a:ext uri="{FF2B5EF4-FFF2-40B4-BE49-F238E27FC236}">
                <a16:creationId xmlns:a16="http://schemas.microsoft.com/office/drawing/2014/main" id="{4570391F-BC65-B54B-A458-7C7D2F19281A}"/>
              </a:ext>
            </a:extLst>
          </p:cNvPr>
          <p:cNvSpPr>
            <a:spLocks noGrp="1"/>
          </p:cNvSpPr>
          <p:nvPr>
            <p:ph idx="1"/>
          </p:nvPr>
        </p:nvSpPr>
        <p:spPr/>
        <p:txBody>
          <a:bodyPr>
            <a:normAutofit/>
          </a:bodyPr>
          <a:lstStyle/>
          <a:p>
            <a:r>
              <a:rPr lang="en-US" dirty="0"/>
              <a:t>Introduced backboard for 2D plots (wrote code for 3D but couldn’t test it because of issue importing 3d plotting), added a try-except condition for if the ball does/doesn’t hit the backboard</a:t>
            </a:r>
          </a:p>
          <a:p>
            <a:r>
              <a:rPr lang="en-US" dirty="0"/>
              <a:t>Tried to look for energy lost with plywood (couldn’t find it)</a:t>
            </a:r>
          </a:p>
          <a:p>
            <a:r>
              <a:rPr lang="en-US" dirty="0"/>
              <a:t>Extended plot and differential equations to 3D (z is vertically up, y is distance to hoop, x is position on width of hoop)</a:t>
            </a:r>
          </a:p>
          <a:p>
            <a:r>
              <a:rPr lang="en-US" dirty="0"/>
              <a:t>Added a function in both 2d-shot.py and 3d-shot.py to check whether the basketball made it in the basket (only assumes bounce off the backboard – no bouncing off the rim later)</a:t>
            </a:r>
          </a:p>
        </p:txBody>
      </p:sp>
    </p:spTree>
    <p:extLst>
      <p:ext uri="{BB962C8B-B14F-4D97-AF65-F5344CB8AC3E}">
        <p14:creationId xmlns:p14="http://schemas.microsoft.com/office/powerpoint/2010/main" val="110583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39CC-D10F-CC48-97BA-F7C6A2DC3128}"/>
              </a:ext>
            </a:extLst>
          </p:cNvPr>
          <p:cNvSpPr>
            <a:spLocks noGrp="1"/>
          </p:cNvSpPr>
          <p:nvPr>
            <p:ph type="title"/>
          </p:nvPr>
        </p:nvSpPr>
        <p:spPr/>
        <p:txBody>
          <a:bodyPr/>
          <a:lstStyle/>
          <a:p>
            <a:r>
              <a:rPr lang="en-US" dirty="0" err="1"/>
              <a:t>Start_height</a:t>
            </a:r>
            <a:r>
              <a:rPr lang="en-US" dirty="0"/>
              <a:t> = 1.8; v0 = 9.8; angle = 80</a:t>
            </a:r>
          </a:p>
        </p:txBody>
      </p:sp>
      <p:sp>
        <p:nvSpPr>
          <p:cNvPr id="3" name="Text Placeholder 2">
            <a:extLst>
              <a:ext uri="{FF2B5EF4-FFF2-40B4-BE49-F238E27FC236}">
                <a16:creationId xmlns:a16="http://schemas.microsoft.com/office/drawing/2014/main" id="{CAFC798D-223B-2948-91F1-A8040F5CFEAB}"/>
              </a:ext>
            </a:extLst>
          </p:cNvPr>
          <p:cNvSpPr>
            <a:spLocks noGrp="1"/>
          </p:cNvSpPr>
          <p:nvPr>
            <p:ph type="body" idx="1"/>
          </p:nvPr>
        </p:nvSpPr>
        <p:spPr/>
        <p:txBody>
          <a:bodyPr/>
          <a:lstStyle/>
          <a:p>
            <a:r>
              <a:rPr lang="en-US" dirty="0" err="1"/>
              <a:t>odeint</a:t>
            </a:r>
            <a:endParaRPr lang="en-US" dirty="0"/>
          </a:p>
        </p:txBody>
      </p:sp>
      <p:pic>
        <p:nvPicPr>
          <p:cNvPr id="8" name="Content Placeholder 7">
            <a:extLst>
              <a:ext uri="{FF2B5EF4-FFF2-40B4-BE49-F238E27FC236}">
                <a16:creationId xmlns:a16="http://schemas.microsoft.com/office/drawing/2014/main" id="{5DD960D8-EFE7-2B44-B81F-AF0C1AED1C2C}"/>
              </a:ext>
            </a:extLst>
          </p:cNvPr>
          <p:cNvPicPr>
            <a:picLocks noGrp="1" noChangeAspect="1"/>
          </p:cNvPicPr>
          <p:nvPr>
            <p:ph sz="half" idx="2"/>
          </p:nvPr>
        </p:nvPicPr>
        <p:blipFill>
          <a:blip r:embed="rId2"/>
          <a:stretch>
            <a:fillRect/>
          </a:stretch>
        </p:blipFill>
        <p:spPr>
          <a:xfrm>
            <a:off x="1075905" y="2505075"/>
            <a:ext cx="4685553" cy="3684588"/>
          </a:xfrm>
        </p:spPr>
      </p:pic>
      <p:sp>
        <p:nvSpPr>
          <p:cNvPr id="5" name="Text Placeholder 4">
            <a:extLst>
              <a:ext uri="{FF2B5EF4-FFF2-40B4-BE49-F238E27FC236}">
                <a16:creationId xmlns:a16="http://schemas.microsoft.com/office/drawing/2014/main" id="{808080E2-031D-D349-A511-7F69A0579866}"/>
              </a:ext>
            </a:extLst>
          </p:cNvPr>
          <p:cNvSpPr>
            <a:spLocks noGrp="1"/>
          </p:cNvSpPr>
          <p:nvPr>
            <p:ph type="body" sz="quarter" idx="3"/>
          </p:nvPr>
        </p:nvSpPr>
        <p:spPr/>
        <p:txBody>
          <a:bodyPr/>
          <a:lstStyle/>
          <a:p>
            <a:r>
              <a:rPr lang="en-US" dirty="0"/>
              <a:t>RK4</a:t>
            </a:r>
          </a:p>
        </p:txBody>
      </p:sp>
      <p:pic>
        <p:nvPicPr>
          <p:cNvPr id="10" name="Content Placeholder 9">
            <a:extLst>
              <a:ext uri="{FF2B5EF4-FFF2-40B4-BE49-F238E27FC236}">
                <a16:creationId xmlns:a16="http://schemas.microsoft.com/office/drawing/2014/main" id="{1E8E670C-962E-A147-8BD2-DE7BCCCB58D4}"/>
              </a:ext>
            </a:extLst>
          </p:cNvPr>
          <p:cNvPicPr>
            <a:picLocks noGrp="1" noChangeAspect="1"/>
          </p:cNvPicPr>
          <p:nvPr>
            <p:ph sz="quarter" idx="4"/>
          </p:nvPr>
        </p:nvPicPr>
        <p:blipFill>
          <a:blip r:embed="rId3"/>
          <a:stretch>
            <a:fillRect/>
          </a:stretch>
        </p:blipFill>
        <p:spPr>
          <a:xfrm>
            <a:off x="6421017" y="2505075"/>
            <a:ext cx="4685553" cy="3684588"/>
          </a:xfrm>
        </p:spPr>
      </p:pic>
    </p:spTree>
    <p:extLst>
      <p:ext uri="{BB962C8B-B14F-4D97-AF65-F5344CB8AC3E}">
        <p14:creationId xmlns:p14="http://schemas.microsoft.com/office/powerpoint/2010/main" val="152750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3648-0392-AA4E-9721-54A4D91450A3}"/>
              </a:ext>
            </a:extLst>
          </p:cNvPr>
          <p:cNvSpPr>
            <a:spLocks noGrp="1"/>
          </p:cNvSpPr>
          <p:nvPr>
            <p:ph type="title"/>
          </p:nvPr>
        </p:nvSpPr>
        <p:spPr/>
        <p:txBody>
          <a:bodyPr/>
          <a:lstStyle/>
          <a:p>
            <a:r>
              <a:rPr lang="en-US" dirty="0" err="1"/>
              <a:t>Start_height</a:t>
            </a:r>
            <a:r>
              <a:rPr lang="en-US" dirty="0"/>
              <a:t> = 1.8; v0 = 9.8; angle = 80; </a:t>
            </a:r>
            <a:r>
              <a:rPr lang="en-US" dirty="0" err="1"/>
              <a:t>distance_backboard</a:t>
            </a:r>
            <a:r>
              <a:rPr lang="en-US" dirty="0"/>
              <a:t> = 2.5</a:t>
            </a:r>
          </a:p>
        </p:txBody>
      </p:sp>
      <p:sp>
        <p:nvSpPr>
          <p:cNvPr id="3" name="Text Placeholder 2">
            <a:extLst>
              <a:ext uri="{FF2B5EF4-FFF2-40B4-BE49-F238E27FC236}">
                <a16:creationId xmlns:a16="http://schemas.microsoft.com/office/drawing/2014/main" id="{9FEE6121-9E65-3346-9AAA-C97C46AECA07}"/>
              </a:ext>
            </a:extLst>
          </p:cNvPr>
          <p:cNvSpPr>
            <a:spLocks noGrp="1"/>
          </p:cNvSpPr>
          <p:nvPr>
            <p:ph type="body" idx="1"/>
          </p:nvPr>
        </p:nvSpPr>
        <p:spPr/>
        <p:txBody>
          <a:bodyPr/>
          <a:lstStyle/>
          <a:p>
            <a:r>
              <a:rPr lang="en-US" dirty="0"/>
              <a:t>without backboard</a:t>
            </a:r>
          </a:p>
        </p:txBody>
      </p:sp>
      <p:pic>
        <p:nvPicPr>
          <p:cNvPr id="8" name="Content Placeholder 7" descr="A screenshot of a cell phone&#10;&#10;Description automatically generated">
            <a:extLst>
              <a:ext uri="{FF2B5EF4-FFF2-40B4-BE49-F238E27FC236}">
                <a16:creationId xmlns:a16="http://schemas.microsoft.com/office/drawing/2014/main" id="{CE8C220E-97E7-3942-8EA8-EFF6BBBFEE84}"/>
              </a:ext>
            </a:extLst>
          </p:cNvPr>
          <p:cNvPicPr>
            <a:picLocks noGrp="1" noChangeAspect="1"/>
          </p:cNvPicPr>
          <p:nvPr>
            <p:ph sz="half" idx="2"/>
          </p:nvPr>
        </p:nvPicPr>
        <p:blipFill>
          <a:blip r:embed="rId2"/>
          <a:stretch>
            <a:fillRect/>
          </a:stretch>
        </p:blipFill>
        <p:spPr>
          <a:xfrm>
            <a:off x="1053107" y="2505075"/>
            <a:ext cx="4731149" cy="3684588"/>
          </a:xfrm>
        </p:spPr>
      </p:pic>
      <p:sp>
        <p:nvSpPr>
          <p:cNvPr id="5" name="Text Placeholder 4">
            <a:extLst>
              <a:ext uri="{FF2B5EF4-FFF2-40B4-BE49-F238E27FC236}">
                <a16:creationId xmlns:a16="http://schemas.microsoft.com/office/drawing/2014/main" id="{7C5FB851-4BEA-5349-82D2-DE0D92033CCD}"/>
              </a:ext>
            </a:extLst>
          </p:cNvPr>
          <p:cNvSpPr>
            <a:spLocks noGrp="1"/>
          </p:cNvSpPr>
          <p:nvPr>
            <p:ph type="body" sz="quarter" idx="3"/>
          </p:nvPr>
        </p:nvSpPr>
        <p:spPr/>
        <p:txBody>
          <a:bodyPr/>
          <a:lstStyle/>
          <a:p>
            <a:r>
              <a:rPr lang="en-US" dirty="0"/>
              <a:t>with backboard</a:t>
            </a:r>
          </a:p>
        </p:txBody>
      </p:sp>
      <p:pic>
        <p:nvPicPr>
          <p:cNvPr id="10" name="Content Placeholder 9">
            <a:extLst>
              <a:ext uri="{FF2B5EF4-FFF2-40B4-BE49-F238E27FC236}">
                <a16:creationId xmlns:a16="http://schemas.microsoft.com/office/drawing/2014/main" id="{E889413F-CA12-BF40-BAA8-A3EB78575F8F}"/>
              </a:ext>
            </a:extLst>
          </p:cNvPr>
          <p:cNvPicPr>
            <a:picLocks noGrp="1" noChangeAspect="1"/>
          </p:cNvPicPr>
          <p:nvPr>
            <p:ph sz="quarter" idx="4"/>
          </p:nvPr>
        </p:nvPicPr>
        <p:blipFill>
          <a:blip r:embed="rId3"/>
          <a:stretch>
            <a:fillRect/>
          </a:stretch>
        </p:blipFill>
        <p:spPr>
          <a:xfrm>
            <a:off x="6404290" y="2505075"/>
            <a:ext cx="4719008" cy="3684588"/>
          </a:xfrm>
        </p:spPr>
      </p:pic>
    </p:spTree>
    <p:extLst>
      <p:ext uri="{BB962C8B-B14F-4D97-AF65-F5344CB8AC3E}">
        <p14:creationId xmlns:p14="http://schemas.microsoft.com/office/powerpoint/2010/main" val="429110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E6B8-E1DE-E14D-BADA-EC91B82AC929}"/>
              </a:ext>
            </a:extLst>
          </p:cNvPr>
          <p:cNvSpPr>
            <a:spLocks noGrp="1"/>
          </p:cNvSpPr>
          <p:nvPr>
            <p:ph type="title"/>
          </p:nvPr>
        </p:nvSpPr>
        <p:spPr/>
        <p:txBody>
          <a:bodyPr/>
          <a:lstStyle/>
          <a:p>
            <a:r>
              <a:rPr lang="en-US" dirty="0"/>
              <a:t>What Worked</a:t>
            </a:r>
          </a:p>
        </p:txBody>
      </p:sp>
      <p:sp>
        <p:nvSpPr>
          <p:cNvPr id="3" name="Content Placeholder 2">
            <a:extLst>
              <a:ext uri="{FF2B5EF4-FFF2-40B4-BE49-F238E27FC236}">
                <a16:creationId xmlns:a16="http://schemas.microsoft.com/office/drawing/2014/main" id="{FE851ECD-E634-F54B-B1E5-A4FBA40A4DFA}"/>
              </a:ext>
            </a:extLst>
          </p:cNvPr>
          <p:cNvSpPr>
            <a:spLocks noGrp="1"/>
          </p:cNvSpPr>
          <p:nvPr>
            <p:ph idx="1"/>
          </p:nvPr>
        </p:nvSpPr>
        <p:spPr>
          <a:xfrm>
            <a:off x="838200" y="1825625"/>
            <a:ext cx="4676775" cy="474663"/>
          </a:xfrm>
        </p:spPr>
        <p:txBody>
          <a:bodyPr>
            <a:normAutofit lnSpcReduction="10000"/>
          </a:bodyPr>
          <a:lstStyle/>
          <a:p>
            <a:r>
              <a:rPr lang="en-US" dirty="0" err="1"/>
              <a:t>In_basket</a:t>
            </a:r>
            <a:r>
              <a:rPr lang="en-US" dirty="0"/>
              <a:t> function worked:</a:t>
            </a:r>
          </a:p>
        </p:txBody>
      </p:sp>
      <p:pic>
        <p:nvPicPr>
          <p:cNvPr id="5" name="Picture 4">
            <a:extLst>
              <a:ext uri="{FF2B5EF4-FFF2-40B4-BE49-F238E27FC236}">
                <a16:creationId xmlns:a16="http://schemas.microsoft.com/office/drawing/2014/main" id="{578E71E8-33BA-3C45-931D-3979A3311FC6}"/>
              </a:ext>
            </a:extLst>
          </p:cNvPr>
          <p:cNvPicPr>
            <a:picLocks noChangeAspect="1"/>
          </p:cNvPicPr>
          <p:nvPr/>
        </p:nvPicPr>
        <p:blipFill>
          <a:blip r:embed="rId2"/>
          <a:stretch>
            <a:fillRect/>
          </a:stretch>
        </p:blipFill>
        <p:spPr>
          <a:xfrm>
            <a:off x="8100354" y="2571750"/>
            <a:ext cx="3843996" cy="3062288"/>
          </a:xfrm>
          <a:prstGeom prst="rect">
            <a:avLst/>
          </a:prstGeom>
        </p:spPr>
      </p:pic>
      <p:sp>
        <p:nvSpPr>
          <p:cNvPr id="6" name="TextBox 5">
            <a:extLst>
              <a:ext uri="{FF2B5EF4-FFF2-40B4-BE49-F238E27FC236}">
                <a16:creationId xmlns:a16="http://schemas.microsoft.com/office/drawing/2014/main" id="{A3D03AAC-E2E1-5A4B-B3CF-FCAD8D9E00CF}"/>
              </a:ext>
            </a:extLst>
          </p:cNvPr>
          <p:cNvSpPr txBox="1"/>
          <p:nvPr/>
        </p:nvSpPr>
        <p:spPr>
          <a:xfrm>
            <a:off x="8100353" y="5846544"/>
            <a:ext cx="3843997" cy="646331"/>
          </a:xfrm>
          <a:prstGeom prst="rect">
            <a:avLst/>
          </a:prstGeom>
          <a:noFill/>
        </p:spPr>
        <p:txBody>
          <a:bodyPr wrap="square" rtlCol="0">
            <a:spAutoFit/>
          </a:bodyPr>
          <a:lstStyle/>
          <a:p>
            <a:r>
              <a:rPr lang="en-US" dirty="0" err="1"/>
              <a:t>Start_height</a:t>
            </a:r>
            <a:r>
              <a:rPr lang="en-US" dirty="0"/>
              <a:t> = 1.8; v0 = 10; angle = 80; </a:t>
            </a:r>
            <a:r>
              <a:rPr lang="en-US" dirty="0" err="1"/>
              <a:t>distance_backboard</a:t>
            </a:r>
            <a:r>
              <a:rPr lang="en-US" dirty="0"/>
              <a:t> = 2.5</a:t>
            </a:r>
          </a:p>
        </p:txBody>
      </p:sp>
      <p:sp>
        <p:nvSpPr>
          <p:cNvPr id="7" name="TextBox 6">
            <a:extLst>
              <a:ext uri="{FF2B5EF4-FFF2-40B4-BE49-F238E27FC236}">
                <a16:creationId xmlns:a16="http://schemas.microsoft.com/office/drawing/2014/main" id="{F3300CB6-AF3C-6841-9775-3E3CA08B2641}"/>
              </a:ext>
            </a:extLst>
          </p:cNvPr>
          <p:cNvSpPr txBox="1"/>
          <p:nvPr/>
        </p:nvSpPr>
        <p:spPr>
          <a:xfrm>
            <a:off x="8032480" y="952024"/>
            <a:ext cx="3434329" cy="1477328"/>
          </a:xfrm>
          <a:prstGeom prst="rect">
            <a:avLst/>
          </a:prstGeom>
          <a:noFill/>
        </p:spPr>
        <p:txBody>
          <a:bodyPr wrap="square" rtlCol="0">
            <a:spAutoFit/>
          </a:bodyPr>
          <a:lstStyle/>
          <a:p>
            <a:r>
              <a:rPr lang="en-US" dirty="0"/>
              <a:t>*even though it goes through the “hoop”, it goes through so close to the edge that only the </a:t>
            </a:r>
            <a:r>
              <a:rPr lang="en-US" dirty="0" err="1"/>
              <a:t>centre</a:t>
            </a:r>
            <a:r>
              <a:rPr lang="en-US" dirty="0"/>
              <a:t> of the ball would go through the hoop, not the whole diameter</a:t>
            </a:r>
          </a:p>
        </p:txBody>
      </p:sp>
      <p:pic>
        <p:nvPicPr>
          <p:cNvPr id="9" name="Picture 8">
            <a:extLst>
              <a:ext uri="{FF2B5EF4-FFF2-40B4-BE49-F238E27FC236}">
                <a16:creationId xmlns:a16="http://schemas.microsoft.com/office/drawing/2014/main" id="{E2ADDD55-4830-7642-869F-C183F295E0EA}"/>
              </a:ext>
            </a:extLst>
          </p:cNvPr>
          <p:cNvPicPr>
            <a:picLocks noChangeAspect="1"/>
          </p:cNvPicPr>
          <p:nvPr/>
        </p:nvPicPr>
        <p:blipFill>
          <a:blip r:embed="rId3"/>
          <a:stretch>
            <a:fillRect/>
          </a:stretch>
        </p:blipFill>
        <p:spPr>
          <a:xfrm>
            <a:off x="247650" y="2606804"/>
            <a:ext cx="3847675" cy="3062288"/>
          </a:xfrm>
          <a:prstGeom prst="rect">
            <a:avLst/>
          </a:prstGeom>
        </p:spPr>
      </p:pic>
      <p:sp>
        <p:nvSpPr>
          <p:cNvPr id="10" name="TextBox 9">
            <a:extLst>
              <a:ext uri="{FF2B5EF4-FFF2-40B4-BE49-F238E27FC236}">
                <a16:creationId xmlns:a16="http://schemas.microsoft.com/office/drawing/2014/main" id="{E6E80989-0C51-384F-B849-FC2EF851CA24}"/>
              </a:ext>
            </a:extLst>
          </p:cNvPr>
          <p:cNvSpPr txBox="1"/>
          <p:nvPr/>
        </p:nvSpPr>
        <p:spPr>
          <a:xfrm>
            <a:off x="249488" y="5846543"/>
            <a:ext cx="3843997" cy="646331"/>
          </a:xfrm>
          <a:prstGeom prst="rect">
            <a:avLst/>
          </a:prstGeom>
          <a:noFill/>
        </p:spPr>
        <p:txBody>
          <a:bodyPr wrap="square" rtlCol="0">
            <a:spAutoFit/>
          </a:bodyPr>
          <a:lstStyle/>
          <a:p>
            <a:r>
              <a:rPr lang="en-US" dirty="0" err="1"/>
              <a:t>Start_height</a:t>
            </a:r>
            <a:r>
              <a:rPr lang="en-US" dirty="0"/>
              <a:t> = 1.8; v0 = 9.8; angle = 80; </a:t>
            </a:r>
            <a:r>
              <a:rPr lang="en-US" dirty="0" err="1"/>
              <a:t>distance_backboard</a:t>
            </a:r>
            <a:r>
              <a:rPr lang="en-US" dirty="0"/>
              <a:t> = 2.5</a:t>
            </a:r>
          </a:p>
        </p:txBody>
      </p:sp>
      <p:pic>
        <p:nvPicPr>
          <p:cNvPr id="12" name="Picture 11">
            <a:extLst>
              <a:ext uri="{FF2B5EF4-FFF2-40B4-BE49-F238E27FC236}">
                <a16:creationId xmlns:a16="http://schemas.microsoft.com/office/drawing/2014/main" id="{93DE4117-5C64-E140-85DD-30827179B01E}"/>
              </a:ext>
            </a:extLst>
          </p:cNvPr>
          <p:cNvPicPr>
            <a:picLocks noChangeAspect="1"/>
          </p:cNvPicPr>
          <p:nvPr/>
        </p:nvPicPr>
        <p:blipFill>
          <a:blip r:embed="rId4"/>
          <a:stretch>
            <a:fillRect/>
          </a:stretch>
        </p:blipFill>
        <p:spPr>
          <a:xfrm>
            <a:off x="4158390" y="2606804"/>
            <a:ext cx="3878898" cy="3062288"/>
          </a:xfrm>
          <a:prstGeom prst="rect">
            <a:avLst/>
          </a:prstGeom>
        </p:spPr>
      </p:pic>
      <p:sp>
        <p:nvSpPr>
          <p:cNvPr id="13" name="TextBox 12">
            <a:extLst>
              <a:ext uri="{FF2B5EF4-FFF2-40B4-BE49-F238E27FC236}">
                <a16:creationId xmlns:a16="http://schemas.microsoft.com/office/drawing/2014/main" id="{030465CC-B60E-0C46-9C42-79B9EC21CA92}"/>
              </a:ext>
            </a:extLst>
          </p:cNvPr>
          <p:cNvSpPr txBox="1"/>
          <p:nvPr/>
        </p:nvSpPr>
        <p:spPr>
          <a:xfrm>
            <a:off x="4256356" y="5846544"/>
            <a:ext cx="3843997" cy="646331"/>
          </a:xfrm>
          <a:prstGeom prst="rect">
            <a:avLst/>
          </a:prstGeom>
          <a:noFill/>
        </p:spPr>
        <p:txBody>
          <a:bodyPr wrap="square" rtlCol="0">
            <a:spAutoFit/>
          </a:bodyPr>
          <a:lstStyle/>
          <a:p>
            <a:r>
              <a:rPr lang="en-US" dirty="0" err="1"/>
              <a:t>Start_height</a:t>
            </a:r>
            <a:r>
              <a:rPr lang="en-US" dirty="0"/>
              <a:t> = 1.8; v0 = 9.8; angle = 60; </a:t>
            </a:r>
            <a:r>
              <a:rPr lang="en-US" dirty="0" err="1"/>
              <a:t>distance_backboard</a:t>
            </a:r>
            <a:r>
              <a:rPr lang="en-US" dirty="0"/>
              <a:t> = 7</a:t>
            </a:r>
          </a:p>
        </p:txBody>
      </p:sp>
      <p:sp>
        <p:nvSpPr>
          <p:cNvPr id="14" name="TextBox 13">
            <a:extLst>
              <a:ext uri="{FF2B5EF4-FFF2-40B4-BE49-F238E27FC236}">
                <a16:creationId xmlns:a16="http://schemas.microsoft.com/office/drawing/2014/main" id="{08CC52B2-72C1-7542-9AA8-1D16A478A04C}"/>
              </a:ext>
            </a:extLst>
          </p:cNvPr>
          <p:cNvSpPr txBox="1"/>
          <p:nvPr/>
        </p:nvSpPr>
        <p:spPr>
          <a:xfrm>
            <a:off x="497401" y="2812018"/>
            <a:ext cx="681597" cy="369332"/>
          </a:xfrm>
          <a:prstGeom prst="rect">
            <a:avLst/>
          </a:prstGeom>
          <a:noFill/>
        </p:spPr>
        <p:txBody>
          <a:bodyPr wrap="none" rtlCol="0">
            <a:spAutoFit/>
          </a:bodyPr>
          <a:lstStyle/>
          <a:p>
            <a:r>
              <a:rPr lang="en-US" dirty="0">
                <a:highlight>
                  <a:srgbClr val="FFFF00"/>
                </a:highlight>
              </a:rPr>
              <a:t>TRUE</a:t>
            </a:r>
          </a:p>
        </p:txBody>
      </p:sp>
      <p:sp>
        <p:nvSpPr>
          <p:cNvPr id="15" name="TextBox 14">
            <a:extLst>
              <a:ext uri="{FF2B5EF4-FFF2-40B4-BE49-F238E27FC236}">
                <a16:creationId xmlns:a16="http://schemas.microsoft.com/office/drawing/2014/main" id="{BDBC0E2E-56CF-4C40-A694-5FEEEE0F2EDB}"/>
              </a:ext>
            </a:extLst>
          </p:cNvPr>
          <p:cNvSpPr txBox="1"/>
          <p:nvPr/>
        </p:nvSpPr>
        <p:spPr>
          <a:xfrm>
            <a:off x="4409649" y="2812018"/>
            <a:ext cx="681597" cy="369332"/>
          </a:xfrm>
          <a:prstGeom prst="rect">
            <a:avLst/>
          </a:prstGeom>
          <a:noFill/>
        </p:spPr>
        <p:txBody>
          <a:bodyPr wrap="none" rtlCol="0">
            <a:spAutoFit/>
          </a:bodyPr>
          <a:lstStyle/>
          <a:p>
            <a:r>
              <a:rPr lang="en-US" dirty="0">
                <a:highlight>
                  <a:srgbClr val="FFFF00"/>
                </a:highlight>
              </a:rPr>
              <a:t>TRUE</a:t>
            </a:r>
          </a:p>
        </p:txBody>
      </p:sp>
      <p:sp>
        <p:nvSpPr>
          <p:cNvPr id="16" name="TextBox 15">
            <a:extLst>
              <a:ext uri="{FF2B5EF4-FFF2-40B4-BE49-F238E27FC236}">
                <a16:creationId xmlns:a16="http://schemas.microsoft.com/office/drawing/2014/main" id="{E7ACEBB2-A2B3-0047-BD38-949B7D814682}"/>
              </a:ext>
            </a:extLst>
          </p:cNvPr>
          <p:cNvSpPr txBox="1"/>
          <p:nvPr/>
        </p:nvSpPr>
        <p:spPr>
          <a:xfrm>
            <a:off x="8369922" y="2812018"/>
            <a:ext cx="726353" cy="369332"/>
          </a:xfrm>
          <a:prstGeom prst="rect">
            <a:avLst/>
          </a:prstGeom>
          <a:noFill/>
        </p:spPr>
        <p:txBody>
          <a:bodyPr wrap="none" rtlCol="0">
            <a:spAutoFit/>
          </a:bodyPr>
          <a:lstStyle/>
          <a:p>
            <a:r>
              <a:rPr lang="en-US" dirty="0">
                <a:highlight>
                  <a:srgbClr val="FFFF00"/>
                </a:highlight>
              </a:rPr>
              <a:t>FALSE</a:t>
            </a:r>
          </a:p>
        </p:txBody>
      </p:sp>
    </p:spTree>
    <p:extLst>
      <p:ext uri="{BB962C8B-B14F-4D97-AF65-F5344CB8AC3E}">
        <p14:creationId xmlns:p14="http://schemas.microsoft.com/office/powerpoint/2010/main" val="198389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8B9E-5A72-DD41-8D26-377914B9E7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A82322-79DE-6748-8DC6-BE997B7804F3}"/>
              </a:ext>
            </a:extLst>
          </p:cNvPr>
          <p:cNvSpPr>
            <a:spLocks noGrp="1"/>
          </p:cNvSpPr>
          <p:nvPr>
            <p:ph idx="1"/>
          </p:nvPr>
        </p:nvSpPr>
        <p:spPr/>
        <p:txBody>
          <a:bodyPr/>
          <a:lstStyle/>
          <a:p>
            <a:r>
              <a:rPr lang="en-US" dirty="0"/>
              <a:t>3D shot with backboard – I also included a hoop to show where the basket is</a:t>
            </a:r>
          </a:p>
        </p:txBody>
      </p:sp>
      <p:pic>
        <p:nvPicPr>
          <p:cNvPr id="5" name="Picture 4" descr="A close up of a map&#10;&#10;Description automatically generated">
            <a:extLst>
              <a:ext uri="{FF2B5EF4-FFF2-40B4-BE49-F238E27FC236}">
                <a16:creationId xmlns:a16="http://schemas.microsoft.com/office/drawing/2014/main" id="{94316D6E-AA8E-F94C-B081-344EEA744DE5}"/>
              </a:ext>
            </a:extLst>
          </p:cNvPr>
          <p:cNvPicPr>
            <a:picLocks noChangeAspect="1"/>
          </p:cNvPicPr>
          <p:nvPr/>
        </p:nvPicPr>
        <p:blipFill>
          <a:blip r:embed="rId2"/>
          <a:stretch>
            <a:fillRect/>
          </a:stretch>
        </p:blipFill>
        <p:spPr>
          <a:xfrm>
            <a:off x="1819431" y="2722285"/>
            <a:ext cx="4276569" cy="3981961"/>
          </a:xfrm>
          <a:prstGeom prst="rect">
            <a:avLst/>
          </a:prstGeom>
        </p:spPr>
      </p:pic>
      <p:pic>
        <p:nvPicPr>
          <p:cNvPr id="7" name="Picture 6" descr="A picture containing game&#10;&#10;Description automatically generated">
            <a:extLst>
              <a:ext uri="{FF2B5EF4-FFF2-40B4-BE49-F238E27FC236}">
                <a16:creationId xmlns:a16="http://schemas.microsoft.com/office/drawing/2014/main" id="{142A1DDF-BAAA-CA45-8706-1867FB6551CB}"/>
              </a:ext>
            </a:extLst>
          </p:cNvPr>
          <p:cNvPicPr>
            <a:picLocks noChangeAspect="1"/>
          </p:cNvPicPr>
          <p:nvPr/>
        </p:nvPicPr>
        <p:blipFill>
          <a:blip r:embed="rId3"/>
          <a:stretch>
            <a:fillRect/>
          </a:stretch>
        </p:blipFill>
        <p:spPr>
          <a:xfrm>
            <a:off x="6096000" y="2795295"/>
            <a:ext cx="4276569" cy="3645309"/>
          </a:xfrm>
          <a:prstGeom prst="rect">
            <a:avLst/>
          </a:prstGeom>
        </p:spPr>
      </p:pic>
      <p:sp>
        <p:nvSpPr>
          <p:cNvPr id="8" name="TextBox 7">
            <a:extLst>
              <a:ext uri="{FF2B5EF4-FFF2-40B4-BE49-F238E27FC236}">
                <a16:creationId xmlns:a16="http://schemas.microsoft.com/office/drawing/2014/main" id="{71A89DDF-DE51-AD45-8758-AA7828FD0823}"/>
              </a:ext>
            </a:extLst>
          </p:cNvPr>
          <p:cNvSpPr txBox="1"/>
          <p:nvPr/>
        </p:nvSpPr>
        <p:spPr>
          <a:xfrm>
            <a:off x="6285610" y="6351853"/>
            <a:ext cx="3897349" cy="369332"/>
          </a:xfrm>
          <a:prstGeom prst="rect">
            <a:avLst/>
          </a:prstGeom>
          <a:noFill/>
        </p:spPr>
        <p:txBody>
          <a:bodyPr wrap="none" rtlCol="0">
            <a:spAutoFit/>
          </a:bodyPr>
          <a:lstStyle/>
          <a:p>
            <a:r>
              <a:rPr lang="en-US" dirty="0"/>
              <a:t>Middle shot from the last slide, goes in!</a:t>
            </a:r>
          </a:p>
        </p:txBody>
      </p:sp>
    </p:spTree>
    <p:extLst>
      <p:ext uri="{BB962C8B-B14F-4D97-AF65-F5344CB8AC3E}">
        <p14:creationId xmlns:p14="http://schemas.microsoft.com/office/powerpoint/2010/main" val="229676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A8FF-20E1-1149-A618-59FB77403647}"/>
              </a:ext>
            </a:extLst>
          </p:cNvPr>
          <p:cNvSpPr>
            <a:spLocks noGrp="1"/>
          </p:cNvSpPr>
          <p:nvPr>
            <p:ph type="title"/>
          </p:nvPr>
        </p:nvSpPr>
        <p:spPr/>
        <p:txBody>
          <a:bodyPr/>
          <a:lstStyle/>
          <a:p>
            <a:r>
              <a:rPr lang="en-US" dirty="0"/>
              <a:t>What Didn’t Work</a:t>
            </a:r>
          </a:p>
        </p:txBody>
      </p:sp>
      <p:sp>
        <p:nvSpPr>
          <p:cNvPr id="3" name="Content Placeholder 2">
            <a:extLst>
              <a:ext uri="{FF2B5EF4-FFF2-40B4-BE49-F238E27FC236}">
                <a16:creationId xmlns:a16="http://schemas.microsoft.com/office/drawing/2014/main" id="{4E5C0D3E-D181-544B-B7A9-E923B604AACE}"/>
              </a:ext>
            </a:extLst>
          </p:cNvPr>
          <p:cNvSpPr>
            <a:spLocks noGrp="1"/>
          </p:cNvSpPr>
          <p:nvPr>
            <p:ph idx="1"/>
          </p:nvPr>
        </p:nvSpPr>
        <p:spPr>
          <a:xfrm>
            <a:off x="838199" y="1825625"/>
            <a:ext cx="10515600" cy="4351338"/>
          </a:xfrm>
        </p:spPr>
        <p:txBody>
          <a:bodyPr>
            <a:normAutofit/>
          </a:bodyPr>
          <a:lstStyle/>
          <a:p>
            <a:r>
              <a:rPr lang="en-US" dirty="0"/>
              <a:t>This shot should’ve gone in according to the first plot two slides ago (</a:t>
            </a:r>
            <a:r>
              <a:rPr lang="en-US" dirty="0" err="1"/>
              <a:t>start_height</a:t>
            </a:r>
            <a:r>
              <a:rPr lang="en-US" dirty="0"/>
              <a:t> = 1.8; v0 = 9.8; angle = 80; </a:t>
            </a:r>
            <a:r>
              <a:rPr lang="en-US" dirty="0" err="1"/>
              <a:t>start_y</a:t>
            </a:r>
            <a:r>
              <a:rPr lang="en-US" dirty="0"/>
              <a:t> = 2.5; </a:t>
            </a:r>
            <a:r>
              <a:rPr lang="en-US" dirty="0" err="1"/>
              <a:t>start_x</a:t>
            </a:r>
            <a:r>
              <a:rPr lang="en-US" dirty="0"/>
              <a:t> = 0), but it didn’t in 3D</a:t>
            </a:r>
          </a:p>
        </p:txBody>
      </p:sp>
      <p:pic>
        <p:nvPicPr>
          <p:cNvPr id="13" name="Picture 12" descr="A close up of a map&#10;&#10;Description automatically generated">
            <a:extLst>
              <a:ext uri="{FF2B5EF4-FFF2-40B4-BE49-F238E27FC236}">
                <a16:creationId xmlns:a16="http://schemas.microsoft.com/office/drawing/2014/main" id="{0B56A640-6662-5D47-BFD2-57F7E70738E2}"/>
              </a:ext>
            </a:extLst>
          </p:cNvPr>
          <p:cNvPicPr>
            <a:picLocks noChangeAspect="1"/>
          </p:cNvPicPr>
          <p:nvPr/>
        </p:nvPicPr>
        <p:blipFill>
          <a:blip r:embed="rId2"/>
          <a:stretch>
            <a:fillRect/>
          </a:stretch>
        </p:blipFill>
        <p:spPr>
          <a:xfrm>
            <a:off x="1336831" y="2968589"/>
            <a:ext cx="4089608" cy="3208374"/>
          </a:xfrm>
          <a:prstGeom prst="rect">
            <a:avLst/>
          </a:prstGeom>
        </p:spPr>
      </p:pic>
    </p:spTree>
    <p:extLst>
      <p:ext uri="{BB962C8B-B14F-4D97-AF65-F5344CB8AC3E}">
        <p14:creationId xmlns:p14="http://schemas.microsoft.com/office/powerpoint/2010/main" val="3887581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C7FC-8417-CB43-A183-D82609609ED1}"/>
              </a:ext>
            </a:extLst>
          </p:cNvPr>
          <p:cNvSpPr>
            <a:spLocks noGrp="1"/>
          </p:cNvSpPr>
          <p:nvPr>
            <p:ph type="title"/>
          </p:nvPr>
        </p:nvSpPr>
        <p:spPr/>
        <p:txBody>
          <a:bodyPr/>
          <a:lstStyle/>
          <a:p>
            <a:r>
              <a:rPr lang="en-US" dirty="0"/>
              <a:t>What Didn’t Work</a:t>
            </a:r>
          </a:p>
        </p:txBody>
      </p:sp>
      <p:sp>
        <p:nvSpPr>
          <p:cNvPr id="3" name="Content Placeholder 2">
            <a:extLst>
              <a:ext uri="{FF2B5EF4-FFF2-40B4-BE49-F238E27FC236}">
                <a16:creationId xmlns:a16="http://schemas.microsoft.com/office/drawing/2014/main" id="{4B7931FC-2D28-6F48-A560-7AC4C09F2532}"/>
              </a:ext>
            </a:extLst>
          </p:cNvPr>
          <p:cNvSpPr>
            <a:spLocks noGrp="1"/>
          </p:cNvSpPr>
          <p:nvPr>
            <p:ph idx="1"/>
          </p:nvPr>
        </p:nvSpPr>
        <p:spPr>
          <a:xfrm>
            <a:off x="838200" y="1825625"/>
            <a:ext cx="10389243" cy="848127"/>
          </a:xfrm>
        </p:spPr>
        <p:txBody>
          <a:bodyPr>
            <a:normAutofit lnSpcReduction="10000"/>
          </a:bodyPr>
          <a:lstStyle/>
          <a:p>
            <a:r>
              <a:rPr lang="en-US" dirty="0"/>
              <a:t>Sometimes when I limited the 3D plotting to 2D it would work but other times it wouldn’t</a:t>
            </a:r>
          </a:p>
        </p:txBody>
      </p:sp>
      <p:pic>
        <p:nvPicPr>
          <p:cNvPr id="5" name="Picture 4">
            <a:extLst>
              <a:ext uri="{FF2B5EF4-FFF2-40B4-BE49-F238E27FC236}">
                <a16:creationId xmlns:a16="http://schemas.microsoft.com/office/drawing/2014/main" id="{44B4FE88-1F0F-F947-8E87-0D53CAE89826}"/>
              </a:ext>
            </a:extLst>
          </p:cNvPr>
          <p:cNvPicPr>
            <a:picLocks noChangeAspect="1"/>
          </p:cNvPicPr>
          <p:nvPr/>
        </p:nvPicPr>
        <p:blipFill>
          <a:blip r:embed="rId2"/>
          <a:stretch>
            <a:fillRect/>
          </a:stretch>
        </p:blipFill>
        <p:spPr>
          <a:xfrm>
            <a:off x="809408" y="2673752"/>
            <a:ext cx="4296991" cy="3396518"/>
          </a:xfrm>
          <a:prstGeom prst="rect">
            <a:avLst/>
          </a:prstGeom>
        </p:spPr>
      </p:pic>
      <p:sp>
        <p:nvSpPr>
          <p:cNvPr id="6" name="TextBox 5">
            <a:extLst>
              <a:ext uri="{FF2B5EF4-FFF2-40B4-BE49-F238E27FC236}">
                <a16:creationId xmlns:a16="http://schemas.microsoft.com/office/drawing/2014/main" id="{41F4AB93-E99D-4142-BABC-91892243AF9D}"/>
              </a:ext>
            </a:extLst>
          </p:cNvPr>
          <p:cNvSpPr txBox="1"/>
          <p:nvPr/>
        </p:nvSpPr>
        <p:spPr>
          <a:xfrm>
            <a:off x="426152" y="6166713"/>
            <a:ext cx="5063502" cy="646331"/>
          </a:xfrm>
          <a:prstGeom prst="rect">
            <a:avLst/>
          </a:prstGeom>
          <a:noFill/>
        </p:spPr>
        <p:txBody>
          <a:bodyPr wrap="none" rtlCol="0">
            <a:spAutoFit/>
          </a:bodyPr>
          <a:lstStyle/>
          <a:p>
            <a:r>
              <a:rPr lang="en-US" dirty="0"/>
              <a:t>It worked here, for a shot that we know goes in:</a:t>
            </a:r>
          </a:p>
          <a:p>
            <a:r>
              <a:rPr lang="en-US" dirty="0" err="1"/>
              <a:t>Start_height</a:t>
            </a:r>
            <a:r>
              <a:rPr lang="en-US" dirty="0"/>
              <a:t> = 1.8; v0 = 9.8; angle = 80; </a:t>
            </a:r>
            <a:r>
              <a:rPr lang="en-US" dirty="0" err="1"/>
              <a:t>start_y</a:t>
            </a:r>
            <a:r>
              <a:rPr lang="en-US" dirty="0"/>
              <a:t> = 2.5</a:t>
            </a:r>
          </a:p>
        </p:txBody>
      </p:sp>
      <p:pic>
        <p:nvPicPr>
          <p:cNvPr id="7" name="Picture 6">
            <a:extLst>
              <a:ext uri="{FF2B5EF4-FFF2-40B4-BE49-F238E27FC236}">
                <a16:creationId xmlns:a16="http://schemas.microsoft.com/office/drawing/2014/main" id="{D81534E2-98F1-4B48-ADDB-2C41353BE79E}"/>
              </a:ext>
            </a:extLst>
          </p:cNvPr>
          <p:cNvPicPr>
            <a:picLocks noChangeAspect="1"/>
          </p:cNvPicPr>
          <p:nvPr/>
        </p:nvPicPr>
        <p:blipFill>
          <a:blip r:embed="rId3"/>
          <a:stretch>
            <a:fillRect/>
          </a:stretch>
        </p:blipFill>
        <p:spPr>
          <a:xfrm>
            <a:off x="6944109" y="2673752"/>
            <a:ext cx="4438483" cy="3492961"/>
          </a:xfrm>
          <a:prstGeom prst="rect">
            <a:avLst/>
          </a:prstGeom>
        </p:spPr>
      </p:pic>
      <p:sp>
        <p:nvSpPr>
          <p:cNvPr id="8" name="TextBox 7">
            <a:extLst>
              <a:ext uri="{FF2B5EF4-FFF2-40B4-BE49-F238E27FC236}">
                <a16:creationId xmlns:a16="http://schemas.microsoft.com/office/drawing/2014/main" id="{03AA3D39-CD5C-ED4D-956B-CB4ECA18BF69}"/>
              </a:ext>
            </a:extLst>
          </p:cNvPr>
          <p:cNvSpPr txBox="1"/>
          <p:nvPr/>
        </p:nvSpPr>
        <p:spPr>
          <a:xfrm>
            <a:off x="6096000" y="6166712"/>
            <a:ext cx="6095035" cy="646331"/>
          </a:xfrm>
          <a:prstGeom prst="rect">
            <a:avLst/>
          </a:prstGeom>
          <a:noFill/>
        </p:spPr>
        <p:txBody>
          <a:bodyPr wrap="square" rtlCol="0">
            <a:spAutoFit/>
          </a:bodyPr>
          <a:lstStyle/>
          <a:p>
            <a:r>
              <a:rPr lang="en-US" dirty="0"/>
              <a:t>But something weird happened here (same initial conditions as the previous shot but a starting y distance of 2 instead of 2.5</a:t>
            </a:r>
          </a:p>
        </p:txBody>
      </p:sp>
    </p:spTree>
    <p:extLst>
      <p:ext uri="{BB962C8B-B14F-4D97-AF65-F5344CB8AC3E}">
        <p14:creationId xmlns:p14="http://schemas.microsoft.com/office/powerpoint/2010/main" val="111208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6CA2-CAE2-014D-AC26-404C9761934E}"/>
              </a:ext>
            </a:extLst>
          </p:cNvPr>
          <p:cNvSpPr>
            <a:spLocks noGrp="1"/>
          </p:cNvSpPr>
          <p:nvPr>
            <p:ph type="title"/>
          </p:nvPr>
        </p:nvSpPr>
        <p:spPr/>
        <p:txBody>
          <a:bodyPr/>
          <a:lstStyle/>
          <a:p>
            <a:r>
              <a:rPr lang="en-US" dirty="0"/>
              <a:t>Where am I Stuck</a:t>
            </a:r>
          </a:p>
        </p:txBody>
      </p:sp>
      <p:sp>
        <p:nvSpPr>
          <p:cNvPr id="3" name="Content Placeholder 2">
            <a:extLst>
              <a:ext uri="{FF2B5EF4-FFF2-40B4-BE49-F238E27FC236}">
                <a16:creationId xmlns:a16="http://schemas.microsoft.com/office/drawing/2014/main" id="{46B900D3-ACC0-CF4B-BD4F-23D56CBCDCAB}"/>
              </a:ext>
            </a:extLst>
          </p:cNvPr>
          <p:cNvSpPr>
            <a:spLocks noGrp="1"/>
          </p:cNvSpPr>
          <p:nvPr>
            <p:ph idx="1"/>
          </p:nvPr>
        </p:nvSpPr>
        <p:spPr>
          <a:xfrm>
            <a:off x="838200" y="1825624"/>
            <a:ext cx="5257800" cy="4505727"/>
          </a:xfrm>
        </p:spPr>
        <p:txBody>
          <a:bodyPr>
            <a:noAutofit/>
          </a:bodyPr>
          <a:lstStyle/>
          <a:p>
            <a:r>
              <a:rPr lang="en-US" sz="2200" dirty="0"/>
              <a:t>How should I handle the rim of the hoop? It’s possible for the basketball to hit the rim and not bounce into the basket. Can we assume if some point along the diameter of the basketball hits the rim it will/won’t bounce towards the basket? If it hits the rim and bounces in, should I assume an elastic collision?</a:t>
            </a:r>
          </a:p>
          <a:p>
            <a:r>
              <a:rPr lang="en-GB" sz="2200" dirty="0"/>
              <a:t>"the rebound elasticity of any basket ring support system shall be within a 35 percent to 50 percent energy-absorption range of total impact energy, and within a 5 percent differential between baskets on the same court.” </a:t>
            </a:r>
            <a:r>
              <a:rPr lang="en-GB" sz="2200" dirty="0">
                <a:sym typeface="Wingdings" pitchFamily="2" charset="2"/>
              </a:rPr>
              <a:t> but are we using the same material for the rim?</a:t>
            </a:r>
            <a:endParaRPr lang="en-US" sz="2200" dirty="0"/>
          </a:p>
        </p:txBody>
      </p:sp>
      <p:pic>
        <p:nvPicPr>
          <p:cNvPr id="8" name="Picture 7" descr="Birds eye view of basketball hoop">
            <a:extLst>
              <a:ext uri="{FF2B5EF4-FFF2-40B4-BE49-F238E27FC236}">
                <a16:creationId xmlns:a16="http://schemas.microsoft.com/office/drawing/2014/main" id="{1EBC0ED4-0764-064D-9B71-1B723AF849F0}"/>
              </a:ext>
            </a:extLst>
          </p:cNvPr>
          <p:cNvPicPr>
            <a:picLocks noChangeAspect="1"/>
          </p:cNvPicPr>
          <p:nvPr/>
        </p:nvPicPr>
        <p:blipFill>
          <a:blip r:embed="rId2"/>
          <a:stretch>
            <a:fillRect/>
          </a:stretch>
        </p:blipFill>
        <p:spPr>
          <a:xfrm>
            <a:off x="6287047" y="845344"/>
            <a:ext cx="5404890" cy="5167312"/>
          </a:xfrm>
          <a:prstGeom prst="rect">
            <a:avLst/>
          </a:prstGeom>
        </p:spPr>
      </p:pic>
    </p:spTree>
    <p:extLst>
      <p:ext uri="{BB962C8B-B14F-4D97-AF65-F5344CB8AC3E}">
        <p14:creationId xmlns:p14="http://schemas.microsoft.com/office/powerpoint/2010/main" val="3526662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592</Words>
  <Application>Microsoft Macintosh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Week 2 Notes</vt:lpstr>
      <vt:lpstr>What I’ve Done</vt:lpstr>
      <vt:lpstr>Start_height = 1.8; v0 = 9.8; angle = 80</vt:lpstr>
      <vt:lpstr>Start_height = 1.8; v0 = 9.8; angle = 80; distance_backboard = 2.5</vt:lpstr>
      <vt:lpstr>What Worked</vt:lpstr>
      <vt:lpstr>PowerPoint Presentation</vt:lpstr>
      <vt:lpstr>What Didn’t Work</vt:lpstr>
      <vt:lpstr>What Didn’t Work</vt:lpstr>
      <vt:lpstr>Where am I Stuck</vt:lpstr>
      <vt:lpstr>What Next?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Notes</dc:title>
  <dc:creator>Welch, Caitlin</dc:creator>
  <cp:lastModifiedBy>Welch, Caitlin</cp:lastModifiedBy>
  <cp:revision>34</cp:revision>
  <dcterms:created xsi:type="dcterms:W3CDTF">2020-08-31T12:50:20Z</dcterms:created>
  <dcterms:modified xsi:type="dcterms:W3CDTF">2020-09-03T01:44:50Z</dcterms:modified>
</cp:coreProperties>
</file>