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3"/>
  </p:notesMasterIdLst>
  <p:sldIdLst>
    <p:sldId id="256" r:id="rId2"/>
    <p:sldId id="257" r:id="rId3"/>
    <p:sldId id="267" r:id="rId4"/>
    <p:sldId id="268" r:id="rId5"/>
    <p:sldId id="262" r:id="rId6"/>
    <p:sldId id="259" r:id="rId7"/>
    <p:sldId id="263" r:id="rId8"/>
    <p:sldId id="265" r:id="rId9"/>
    <p:sldId id="266" r:id="rId10"/>
    <p:sldId id="260"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8538"/>
  </p:normalViewPr>
  <p:slideViewPr>
    <p:cSldViewPr snapToGrid="0" snapToObjects="1">
      <p:cViewPr>
        <p:scale>
          <a:sx n="76" d="100"/>
          <a:sy n="76" d="100"/>
        </p:scale>
        <p:origin x="760"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3T03:16:08.701"/>
    </inkml:context>
    <inkml:brush xml:id="br0">
      <inkml:brushProperty name="width" value="0.05" units="cm"/>
      <inkml:brushProperty name="height" value="0.05" units="cm"/>
    </inkml:brush>
  </inkml:definitions>
  <inkml:trace contextRef="#ctx0" brushRef="#br0">1 159 24575,'0'-6'0,"0"1"0,0 1 0,2 1 0,0 2 0,0-1 0,2 1 0,-4-3 0,4 3 0,-2-2 0,2 0 0,-1-1 0,1 2 0,-4-2 0,4 2 0,-2-3 0,0 1 0,2 2 0,-1-2 0,1 1 0,1 0 0,-1-1 0,-1 2 0,1-3 0,-2 3 0,3-2 0,-1 1 0,1-2 0,0 3 0,-1-2 0,3 1 0,-1 0 0,4-2 0,-5 5 0,5-5 0,-5 4 0,5-4 0,-4 5 0,4-5 0,-2 4 0,0-3 0,2 3 0,-2-3 0,0 3 0,2-4 0,-2 5 0,0-5 0,2 5 0,-2-5 0,0 5 0,3-3 0,-3 3 0,2-2 0,1 1 0,0-1 0,0 2 0,-3 0 0,2 0 0,-2 0 0,0 0 0,2 0 0,-2 0 0,0 0 0,7 0 0,-5 0 0,2 0 0,-1 0 0,-3 0 0,2 0 0,1 0 0,-3 0 0,2 0 0,-2 0 0,3 0 0,0 2 0,0 1 0,-3 2 0,2 1 0,-2-1 0,3 0 0,0 0 0,0 1 0,-1-1 0,1 1 0,-3-1 0,2 0 0,-2 0 0,0 0 0,3 0 0,-3 0 0,0 0 0,2 0 0,-5 0 0,5 0 0,-5 0 0,3 0 0,-1 2 0,-2-1 0,5 1 0,-4 1 0,2-3 0,-1 5 0,-2-4 0,3 4 0,-3-2 0,0 0 0,0 2 0,5 3 0,-3-1 0,3 4 0,-2-6 0,-2 1 0,2 0 0,0 3 0,-2-2 0,3 3 0,-4-5 0,1 1 0,-1 0 0,1 0 0,-1-3 0,-3-1 0,0 1 0,-2-3 0,0 2 0,0-2 0,0-1 0,0 1 0,0-1 0,0 1 0,0-1 0,0 0 0,0 1 0,0-1 0,0 1 0,0-1 0,0 1 0,0-1 0,0 1 0,0-1 0,0 1 0,0-1 0,0 1 0,0-1 0,0 0 0,0 0 0,0 0 0,0 0 0,0 0 0,0 1 0,0-1 0,0 1 0,0-1 0,0 1 0,0-1 0,0 1 0,0 0 0,0-1 0,0 0 0,0 1 0,0-1 0,0 0 0,0 0 0,0 0 0,0 0 0,0 0 0,0 0 0,0-4 0,0-4 0,0 1 0,0-3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3T03:16:17.434"/>
    </inkml:context>
    <inkml:brush xml:id="br0">
      <inkml:brushProperty name="width" value="0.05" units="cm"/>
      <inkml:brushProperty name="height" value="0.05" units="cm"/>
    </inkml:brush>
  </inkml:definitions>
  <inkml:trace contextRef="#ctx0" brushRef="#br0">334 27 24575,'-9'-2'0,"1"1"0,0-5 0,0 4 0,0-2 0,-2 4 0,2-5 0,-3 3 0,0-2 0,0 4 0,-3 0 0,2 0 0,-2 0 0,-1 0 0,3 0 0,-6 0 0,6 2 0,-2 1 0,-1 6 0,3 3 0,-3 0 0,3 6 0,0-2 0,0-1 0,2 3 0,0-6 0,3 6 0,-1-7 0,5 4 0,-3-1 0,6-2 0,-6 2 0,6-3 0,-3 4 0,3-4 0,0 7 0,0-6 0,0 6 0,0-6 0,0 2 0,0-6 0,0 2 0,0-2 0,0 0 0,0 0 0,0-4 0,0 3 0,0-2 0,2 1 0,1-1 0,1 0 0,1-1 0,2 1 0,-1 2 0,4-1 0,-1 2 0,-1-3 0,2 0 0,-5 0 0,5 0 0,-5 0 0,5 0 0,-2 0 0,1-2 0,1 2 0,-2-4 0,0 1 0,2-2 0,-2 3 0,3-3 0,-3 2 0,2-2 0,-2 0 0,3 0 0,-3 0 0,2 0 0,0 0 0,1 0 0,-1 0 0,-2 0 0,-4 0 0,1 0 0,-1 0 0,1 0 0,-1 0 0,1 0 0,-1 0 0,1 0 0,-1 0 0,1-2 0,0 2 0,-1-4 0,1 1 0,-1-1 0,1-1 0,-1 0 0,1 1 0,-1-1 0,1 1 0,-1-1 0,1 1 0,0-4 0,0 0 0,0-3 0,0 3 0,-2-2 0,4-3 0,-6 4 0,6-4 0,-4 6 0,-1 2 0,1-3 0,-3 1 0,0 2 0,2-6 0,-1 6 0,1-5 0,-2 2 0,0 0 0,0 0 0,0 4 0,0-1 0,0 1 0,0-1 0,0 1 0,0 0 0,0-4 0,0 3 0,0-3 0,0 1 0,0 2 0,0-5 0,0 4 0,0-1 0,0 2 0,0 1 0,0 0 0,0 0 0,-2 0 0,0-1 0,-1 1 0,-1-1 0,2 1 0,-1-1 0,-1 1 0,2 1 0,-1-1 0,0 2 0,0-1 0,1-1 0,-2 2 0,2-2 0,-3-1 0,3 1 0,-2 2 0,2 0 0,-1 0 0,0 0 0,0-3 0,-1 3 0,2-2 0,-2 4 0,2-2 0,0-3 0,-2 4 0,1-4 0,-2 5 0,1 0 0,0-2 0,1 2 0,2-2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3T03:16:19.274"/>
    </inkml:context>
    <inkml:brush xml:id="br0">
      <inkml:brushProperty name="width" value="0.05" units="cm"/>
      <inkml:brushProperty name="height" value="0.05" units="cm"/>
    </inkml:brush>
  </inkml:definitions>
  <inkml:trace contextRef="#ctx0" brushRef="#br0">0 0 24575,'9'0'0,"4"0"0,-1 0 0,6 0 0,-9 0 0,5 0 0,-6 0 0,3 0 0,-3 0 0,2 0 0,-2 0 0,0 0 0,2 0 0,-5 0 0,3 0 0,-4 0 0,3 0 0,-1 0 0,1 0 0,0 0 0,-1 0 0,1 0 0,-3 0 0,1 0 0,0 0 0,-1 0 0,1 0 0,2 0 0,-2 0 0,2 0 0,-2 0 0,-1 0 0,1 0 0,-1 0 0,0 0 0,0 0 0,1 0 0,-1 0 0,0 0 0,1 0 0,-1 0 0,0 0 0,0 0 0,0 0 0,1 0 0,-1 0 0,0 0 0,0 2 0,1-1 0,-1 1 0,0-2 0,-1 2 0,1-1 0,-2 1 0,1-1 0,-2 1 0,-1 3 0,0-3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690C9-04BE-5441-9246-98D40292DDBC}" type="datetimeFigureOut">
              <a:rPr lang="en-US" smtClean="0"/>
              <a:t>11/18/20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900FE8-9FB8-9849-8C31-E13B976E0B4E}" type="slidenum">
              <a:rPr lang="en-US" smtClean="0"/>
              <a:t>‹#›</a:t>
            </a:fld>
            <a:endParaRPr lang="en-US"/>
          </a:p>
        </p:txBody>
      </p:sp>
    </p:spTree>
    <p:extLst>
      <p:ext uri="{BB962C8B-B14F-4D97-AF65-F5344CB8AC3E}">
        <p14:creationId xmlns:p14="http://schemas.microsoft.com/office/powerpoint/2010/main" val="1655078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900FE8-9FB8-9849-8C31-E13B976E0B4E}" type="slidenum">
              <a:rPr lang="en-US" smtClean="0"/>
              <a:t>1</a:t>
            </a:fld>
            <a:endParaRPr lang="en-US"/>
          </a:p>
        </p:txBody>
      </p:sp>
    </p:spTree>
    <p:extLst>
      <p:ext uri="{BB962C8B-B14F-4D97-AF65-F5344CB8AC3E}">
        <p14:creationId xmlns:p14="http://schemas.microsoft.com/office/powerpoint/2010/main" val="2898415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Embed clip of video</a:t>
            </a:r>
          </a:p>
        </p:txBody>
      </p:sp>
      <p:sp>
        <p:nvSpPr>
          <p:cNvPr id="4" name="Slide Number Placeholder 3"/>
          <p:cNvSpPr>
            <a:spLocks noGrp="1"/>
          </p:cNvSpPr>
          <p:nvPr>
            <p:ph type="sldNum" sz="quarter" idx="5"/>
          </p:nvPr>
        </p:nvSpPr>
        <p:spPr/>
        <p:txBody>
          <a:bodyPr/>
          <a:lstStyle/>
          <a:p>
            <a:fld id="{9E900FE8-9FB8-9849-8C31-E13B976E0B4E}" type="slidenum">
              <a:rPr lang="en-US" smtClean="0"/>
              <a:t>2</a:t>
            </a:fld>
            <a:endParaRPr lang="en-US"/>
          </a:p>
        </p:txBody>
      </p:sp>
    </p:spTree>
    <p:extLst>
      <p:ext uri="{BB962C8B-B14F-4D97-AF65-F5344CB8AC3E}">
        <p14:creationId xmlns:p14="http://schemas.microsoft.com/office/powerpoint/2010/main" val="2741587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Forces on ball: gravity, air resistance – we neglected the magnus force (looked at existing research and found that spin is not a factor with modelling a basketball shot) and buoyant force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Air resistance is dependent on the air density and also the cross-sectional area of the ball</a:t>
            </a:r>
          </a:p>
          <a:p>
            <a:endParaRPr lang="en-US" dirty="0"/>
          </a:p>
          <a:p>
            <a:r>
              <a:rPr lang="en-US" dirty="0"/>
              <a:t>Talked to the men’s basketball coaches about basketballs to base the model of a real ball we could use and learned that they are nonstandard, so we chose the most common NCAA basketball brand: Wilson, 22oz and 29.5” circumference</a:t>
            </a:r>
          </a:p>
          <a:p>
            <a:endParaRPr lang="en-US" dirty="0"/>
          </a:p>
        </p:txBody>
      </p:sp>
      <p:sp>
        <p:nvSpPr>
          <p:cNvPr id="4" name="Slide Number Placeholder 3"/>
          <p:cNvSpPr>
            <a:spLocks noGrp="1"/>
          </p:cNvSpPr>
          <p:nvPr>
            <p:ph type="sldNum" sz="quarter" idx="5"/>
          </p:nvPr>
        </p:nvSpPr>
        <p:spPr/>
        <p:txBody>
          <a:bodyPr/>
          <a:lstStyle/>
          <a:p>
            <a:fld id="{9E900FE8-9FB8-9849-8C31-E13B976E0B4E}" type="slidenum">
              <a:rPr lang="en-US" smtClean="0"/>
              <a:t>3</a:t>
            </a:fld>
            <a:endParaRPr lang="en-US"/>
          </a:p>
        </p:txBody>
      </p:sp>
    </p:spTree>
    <p:extLst>
      <p:ext uri="{BB962C8B-B14F-4D97-AF65-F5344CB8AC3E}">
        <p14:creationId xmlns:p14="http://schemas.microsoft.com/office/powerpoint/2010/main" val="3865528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900FE8-9FB8-9849-8C31-E13B976E0B4E}" type="slidenum">
              <a:rPr lang="en-US" smtClean="0"/>
              <a:t>5</a:t>
            </a:fld>
            <a:endParaRPr lang="en-US"/>
          </a:p>
        </p:txBody>
      </p:sp>
    </p:spTree>
    <p:extLst>
      <p:ext uri="{BB962C8B-B14F-4D97-AF65-F5344CB8AC3E}">
        <p14:creationId xmlns:p14="http://schemas.microsoft.com/office/powerpoint/2010/main" val="847844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direction of motion for ball</a:t>
            </a:r>
          </a:p>
        </p:txBody>
      </p:sp>
      <p:sp>
        <p:nvSpPr>
          <p:cNvPr id="4" name="Slide Number Placeholder 3"/>
          <p:cNvSpPr>
            <a:spLocks noGrp="1"/>
          </p:cNvSpPr>
          <p:nvPr>
            <p:ph type="sldNum" sz="quarter" idx="5"/>
          </p:nvPr>
        </p:nvSpPr>
        <p:spPr/>
        <p:txBody>
          <a:bodyPr/>
          <a:lstStyle/>
          <a:p>
            <a:fld id="{9E900FE8-9FB8-9849-8C31-E13B976E0B4E}" type="slidenum">
              <a:rPr lang="en-US" smtClean="0"/>
              <a:t>6</a:t>
            </a:fld>
            <a:endParaRPr lang="en-US"/>
          </a:p>
        </p:txBody>
      </p:sp>
    </p:spTree>
    <p:extLst>
      <p:ext uri="{BB962C8B-B14F-4D97-AF65-F5344CB8AC3E}">
        <p14:creationId xmlns:p14="http://schemas.microsoft.com/office/powerpoint/2010/main" val="2057206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 range: 0.5 to 7.5m</a:t>
            </a:r>
          </a:p>
          <a:p>
            <a:r>
              <a:rPr lang="en-US" dirty="0"/>
              <a:t>Z range: 1.5 to 2m</a:t>
            </a:r>
          </a:p>
          <a:p>
            <a:r>
              <a:rPr lang="en-US" dirty="0"/>
              <a:t>Initial velocity range: 6 to 10m/s</a:t>
            </a:r>
          </a:p>
          <a:p>
            <a:r>
              <a:rPr lang="en-US" dirty="0"/>
              <a:t>Initial angle range: 90 to 180 degrees</a:t>
            </a:r>
          </a:p>
        </p:txBody>
      </p:sp>
      <p:sp>
        <p:nvSpPr>
          <p:cNvPr id="4" name="Slide Number Placeholder 3"/>
          <p:cNvSpPr>
            <a:spLocks noGrp="1"/>
          </p:cNvSpPr>
          <p:nvPr>
            <p:ph type="sldNum" sz="quarter" idx="5"/>
          </p:nvPr>
        </p:nvSpPr>
        <p:spPr/>
        <p:txBody>
          <a:bodyPr/>
          <a:lstStyle/>
          <a:p>
            <a:fld id="{9E900FE8-9FB8-9849-8C31-E13B976E0B4E}" type="slidenum">
              <a:rPr lang="en-US" smtClean="0"/>
              <a:t>7</a:t>
            </a:fld>
            <a:endParaRPr lang="en-US"/>
          </a:p>
        </p:txBody>
      </p:sp>
    </p:spTree>
    <p:extLst>
      <p:ext uri="{BB962C8B-B14F-4D97-AF65-F5344CB8AC3E}">
        <p14:creationId xmlns:p14="http://schemas.microsoft.com/office/powerpoint/2010/main" val="2802314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Various problems I ran into were the ball hitting the top side of the backboard when the angle of the backboard was less than 90 degrees, figuring out the component velocities after collision with backboard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 rebound </a:t>
            </a:r>
            <a:r>
              <a:rPr lang="en-US" dirty="0" err="1"/>
              <a:t>colours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Backboard y values range between -0.5 and 0.5m</a:t>
            </a:r>
          </a:p>
          <a:p>
            <a:endParaRPr lang="en-US" dirty="0"/>
          </a:p>
          <a:p>
            <a:r>
              <a:rPr lang="en-US" dirty="0"/>
              <a:t>Highlight three points that are moving</a:t>
            </a:r>
          </a:p>
          <a:p>
            <a:r>
              <a:rPr lang="en-US" dirty="0"/>
              <a:t>Use mouse to show where the backboard is</a:t>
            </a:r>
          </a:p>
        </p:txBody>
      </p:sp>
      <p:sp>
        <p:nvSpPr>
          <p:cNvPr id="4" name="Slide Number Placeholder 3"/>
          <p:cNvSpPr>
            <a:spLocks noGrp="1"/>
          </p:cNvSpPr>
          <p:nvPr>
            <p:ph type="sldNum" sz="quarter" idx="5"/>
          </p:nvPr>
        </p:nvSpPr>
        <p:spPr/>
        <p:txBody>
          <a:bodyPr/>
          <a:lstStyle/>
          <a:p>
            <a:fld id="{9E900FE8-9FB8-9849-8C31-E13B976E0B4E}" type="slidenum">
              <a:rPr lang="en-US" smtClean="0"/>
              <a:t>8</a:t>
            </a:fld>
            <a:endParaRPr lang="en-US"/>
          </a:p>
        </p:txBody>
      </p:sp>
    </p:spTree>
    <p:extLst>
      <p:ext uri="{BB962C8B-B14F-4D97-AF65-F5344CB8AC3E}">
        <p14:creationId xmlns:p14="http://schemas.microsoft.com/office/powerpoint/2010/main" val="1218418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point backboard, 100 shots, 100 backboards</a:t>
            </a:r>
          </a:p>
          <a:p>
            <a:endParaRPr lang="en-US" dirty="0"/>
          </a:p>
          <a:p>
            <a:r>
              <a:rPr lang="en-US" dirty="0"/>
              <a:t>Computationally intensive – took 10 hours to run</a:t>
            </a:r>
          </a:p>
        </p:txBody>
      </p:sp>
      <p:sp>
        <p:nvSpPr>
          <p:cNvPr id="4" name="Slide Number Placeholder 3"/>
          <p:cNvSpPr>
            <a:spLocks noGrp="1"/>
          </p:cNvSpPr>
          <p:nvPr>
            <p:ph type="sldNum" sz="quarter" idx="5"/>
          </p:nvPr>
        </p:nvSpPr>
        <p:spPr/>
        <p:txBody>
          <a:bodyPr/>
          <a:lstStyle/>
          <a:p>
            <a:fld id="{9E900FE8-9FB8-9849-8C31-E13B976E0B4E}" type="slidenum">
              <a:rPr lang="en-US" smtClean="0"/>
              <a:t>9</a:t>
            </a:fld>
            <a:endParaRPr lang="en-US"/>
          </a:p>
        </p:txBody>
      </p:sp>
    </p:spTree>
    <p:extLst>
      <p:ext uri="{BB962C8B-B14F-4D97-AF65-F5344CB8AC3E}">
        <p14:creationId xmlns:p14="http://schemas.microsoft.com/office/powerpoint/2010/main" val="630988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2D backboard as initial test before extending to 3D (would be an extended 2D backboard), eventually machine 3D backboard</a:t>
            </a:r>
          </a:p>
          <a:p>
            <a:endParaRPr lang="en-US" dirty="0"/>
          </a:p>
          <a:p>
            <a:r>
              <a:rPr lang="en-US" dirty="0"/>
              <a:t>Do we need to take energy into account for an accurate model – experimentally using 2D backboard</a:t>
            </a:r>
          </a:p>
        </p:txBody>
      </p:sp>
      <p:sp>
        <p:nvSpPr>
          <p:cNvPr id="4" name="Slide Number Placeholder 3"/>
          <p:cNvSpPr>
            <a:spLocks noGrp="1"/>
          </p:cNvSpPr>
          <p:nvPr>
            <p:ph type="sldNum" sz="quarter" idx="5"/>
          </p:nvPr>
        </p:nvSpPr>
        <p:spPr/>
        <p:txBody>
          <a:bodyPr/>
          <a:lstStyle/>
          <a:p>
            <a:fld id="{9E900FE8-9FB8-9849-8C31-E13B976E0B4E}" type="slidenum">
              <a:rPr lang="en-US" smtClean="0"/>
              <a:t>10</a:t>
            </a:fld>
            <a:endParaRPr lang="en-US"/>
          </a:p>
        </p:txBody>
      </p:sp>
    </p:spTree>
    <p:extLst>
      <p:ext uri="{BB962C8B-B14F-4D97-AF65-F5344CB8AC3E}">
        <p14:creationId xmlns:p14="http://schemas.microsoft.com/office/powerpoint/2010/main" val="3799304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11/18/20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11/18/20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11/18/20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11/18/20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11/18/20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11/18/20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11/18/20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11/18/20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11/18/20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11/18/20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vtN4tkvcBMA?start=1&amp;feature=oembed" TargetMode="Externa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5.png"/><Relationship Id="rId7"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50.png"/><Relationship Id="rId4" Type="http://schemas.openxmlformats.org/officeDocument/2006/relationships/customXml" Target="../ink/ink1.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2EEF-6DCF-4F40-902E-35ED51F9D50D}"/>
              </a:ext>
            </a:extLst>
          </p:cNvPr>
          <p:cNvSpPr>
            <a:spLocks noGrp="1"/>
          </p:cNvSpPr>
          <p:nvPr>
            <p:ph type="ctrTitle"/>
          </p:nvPr>
        </p:nvSpPr>
        <p:spPr/>
        <p:txBody>
          <a:bodyPr/>
          <a:lstStyle/>
          <a:p>
            <a:r>
              <a:rPr lang="en-US" dirty="0"/>
              <a:t>The hoop that never misses</a:t>
            </a:r>
          </a:p>
        </p:txBody>
      </p:sp>
      <p:sp>
        <p:nvSpPr>
          <p:cNvPr id="3" name="Subtitle 2">
            <a:extLst>
              <a:ext uri="{FF2B5EF4-FFF2-40B4-BE49-F238E27FC236}">
                <a16:creationId xmlns:a16="http://schemas.microsoft.com/office/drawing/2014/main" id="{4A71C172-C86F-D943-9142-B9B866DCA911}"/>
              </a:ext>
            </a:extLst>
          </p:cNvPr>
          <p:cNvSpPr>
            <a:spLocks noGrp="1"/>
          </p:cNvSpPr>
          <p:nvPr>
            <p:ph type="subTitle" idx="1"/>
          </p:nvPr>
        </p:nvSpPr>
        <p:spPr/>
        <p:txBody>
          <a:bodyPr/>
          <a:lstStyle/>
          <a:p>
            <a:r>
              <a:rPr lang="en-US" dirty="0"/>
              <a:t>Caitlin Welch</a:t>
            </a:r>
          </a:p>
        </p:txBody>
      </p:sp>
    </p:spTree>
    <p:extLst>
      <p:ext uri="{BB962C8B-B14F-4D97-AF65-F5344CB8AC3E}">
        <p14:creationId xmlns:p14="http://schemas.microsoft.com/office/powerpoint/2010/main" val="197803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DA75-1B77-E640-BC72-B689498A9EEA}"/>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AA8466B1-13DF-1F40-AEE3-FF810ADB74A4}"/>
              </a:ext>
            </a:extLst>
          </p:cNvPr>
          <p:cNvSpPr>
            <a:spLocks noGrp="1"/>
          </p:cNvSpPr>
          <p:nvPr>
            <p:ph idx="1"/>
          </p:nvPr>
        </p:nvSpPr>
        <p:spPr/>
        <p:txBody>
          <a:bodyPr/>
          <a:lstStyle/>
          <a:p>
            <a:r>
              <a:rPr lang="en-US" dirty="0"/>
              <a:t>Find the optimum backboard for 10 point backboard</a:t>
            </a:r>
          </a:p>
          <a:p>
            <a:r>
              <a:rPr lang="en-US" dirty="0"/>
              <a:t>Extend to more than 10 points</a:t>
            </a:r>
          </a:p>
          <a:p>
            <a:r>
              <a:rPr lang="en-US" dirty="0"/>
              <a:t>Introduce energy lost when hitting the backboard?</a:t>
            </a:r>
          </a:p>
          <a:p>
            <a:r>
              <a:rPr lang="en-US" dirty="0"/>
              <a:t>Extend to 3D</a:t>
            </a:r>
          </a:p>
          <a:p>
            <a:pPr marL="0" indent="0">
              <a:buNone/>
            </a:pPr>
            <a:endParaRPr lang="en-US" dirty="0"/>
          </a:p>
        </p:txBody>
      </p:sp>
    </p:spTree>
    <p:extLst>
      <p:ext uri="{BB962C8B-B14F-4D97-AF65-F5344CB8AC3E}">
        <p14:creationId xmlns:p14="http://schemas.microsoft.com/office/powerpoint/2010/main" val="966600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57E9-BE65-334E-9EAB-30B51D92EA05}"/>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EA8B431D-149A-7C4E-AF52-9BC13EC2C623}"/>
              </a:ext>
            </a:extLst>
          </p:cNvPr>
          <p:cNvSpPr>
            <a:spLocks noGrp="1"/>
          </p:cNvSpPr>
          <p:nvPr>
            <p:ph idx="1"/>
          </p:nvPr>
        </p:nvSpPr>
        <p:spPr/>
        <p:txBody>
          <a:bodyPr/>
          <a:lstStyle/>
          <a:p>
            <a:pPr marL="0" indent="0">
              <a:buNone/>
            </a:pPr>
            <a:r>
              <a:rPr lang="en-US" dirty="0"/>
              <a:t>Thank you to Dr. Michelle </a:t>
            </a:r>
            <a:r>
              <a:rPr lang="en-US" dirty="0" err="1"/>
              <a:t>Kuchera</a:t>
            </a:r>
            <a:r>
              <a:rPr lang="en-US" dirty="0"/>
              <a:t> and Dr. </a:t>
            </a:r>
            <a:r>
              <a:rPr lang="en-US" dirty="0" err="1"/>
              <a:t>Chartier</a:t>
            </a:r>
            <a:r>
              <a:rPr lang="en-US" dirty="0"/>
              <a:t> for leading this independent research. I’ve also worked periodically with Michael Blackmon from T&amp;I regarding submitting the file through </a:t>
            </a:r>
            <a:r>
              <a:rPr lang="en-US" dirty="0" err="1"/>
              <a:t>Jupyter</a:t>
            </a:r>
            <a:r>
              <a:rPr lang="en-US" dirty="0"/>
              <a:t> and using SLURM.</a:t>
            </a:r>
          </a:p>
        </p:txBody>
      </p:sp>
    </p:spTree>
    <p:extLst>
      <p:ext uri="{BB962C8B-B14F-4D97-AF65-F5344CB8AC3E}">
        <p14:creationId xmlns:p14="http://schemas.microsoft.com/office/powerpoint/2010/main" val="1061749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79DF91-51D6-B944-9360-CA1BC351CE25}"/>
              </a:ext>
            </a:extLst>
          </p:cNvPr>
          <p:cNvSpPr>
            <a:spLocks noGrp="1"/>
          </p:cNvSpPr>
          <p:nvPr>
            <p:ph type="title"/>
          </p:nvPr>
        </p:nvSpPr>
        <p:spPr>
          <a:xfrm>
            <a:off x="643467" y="1278897"/>
            <a:ext cx="3363974" cy="1728044"/>
          </a:xfrm>
          <a:noFill/>
          <a:ln>
            <a:solidFill>
              <a:schemeClr val="bg1"/>
            </a:solidFill>
          </a:ln>
        </p:spPr>
        <p:txBody>
          <a:bodyPr wrap="square">
            <a:normAutofit/>
          </a:bodyPr>
          <a:lstStyle/>
          <a:p>
            <a:r>
              <a:rPr lang="en-US" dirty="0">
                <a:solidFill>
                  <a:schemeClr val="bg1"/>
                </a:solidFill>
              </a:rPr>
              <a:t>The problem</a:t>
            </a:r>
          </a:p>
        </p:txBody>
      </p:sp>
      <p:sp>
        <p:nvSpPr>
          <p:cNvPr id="3" name="Content Placeholder 2">
            <a:extLst>
              <a:ext uri="{FF2B5EF4-FFF2-40B4-BE49-F238E27FC236}">
                <a16:creationId xmlns:a16="http://schemas.microsoft.com/office/drawing/2014/main" id="{9FB0D369-3799-804C-874B-6F17A03926A4}"/>
              </a:ext>
            </a:extLst>
          </p:cNvPr>
          <p:cNvSpPr>
            <a:spLocks noGrp="1"/>
          </p:cNvSpPr>
          <p:nvPr>
            <p:ph idx="1"/>
          </p:nvPr>
        </p:nvSpPr>
        <p:spPr>
          <a:xfrm>
            <a:off x="643467" y="3348566"/>
            <a:ext cx="3363974" cy="2088939"/>
          </a:xfrm>
        </p:spPr>
        <p:txBody>
          <a:bodyPr>
            <a:normAutofit/>
          </a:bodyPr>
          <a:lstStyle/>
          <a:p>
            <a:r>
              <a:rPr lang="en-US" dirty="0">
                <a:solidFill>
                  <a:schemeClr val="bg1"/>
                </a:solidFill>
              </a:rPr>
              <a:t>Based off a YouTube video from “Stuff Made Here”</a:t>
            </a:r>
          </a:p>
          <a:p>
            <a:r>
              <a:rPr lang="en-US" dirty="0">
                <a:solidFill>
                  <a:schemeClr val="bg1"/>
                </a:solidFill>
              </a:rPr>
              <a:t>Build a curved backboard so that the ball will always go in the hoop after hitting the backboard</a:t>
            </a:r>
          </a:p>
          <a:p>
            <a:pPr marL="0" indent="0">
              <a:buNone/>
            </a:pPr>
            <a:endParaRPr lang="en-US" dirty="0">
              <a:solidFill>
                <a:schemeClr val="bg1"/>
              </a:solidFill>
            </a:endParaRPr>
          </a:p>
        </p:txBody>
      </p:sp>
      <p:pic>
        <p:nvPicPr>
          <p:cNvPr id="5" name="Online Media 4" descr="My curved basketball hoop always goes in">
            <a:hlinkClick r:id="" action="ppaction://media"/>
            <a:extLst>
              <a:ext uri="{FF2B5EF4-FFF2-40B4-BE49-F238E27FC236}">
                <a16:creationId xmlns:a16="http://schemas.microsoft.com/office/drawing/2014/main" id="{0D2ACE32-FB92-144F-BDAE-53B190952F58}"/>
              </a:ext>
            </a:extLst>
          </p:cNvPr>
          <p:cNvPicPr>
            <a:picLocks noRot="1" noChangeAspect="1"/>
          </p:cNvPicPr>
          <p:nvPr>
            <a:videoFile r:link="rId1"/>
          </p:nvPr>
        </p:nvPicPr>
        <p:blipFill>
          <a:blip r:embed="rId4"/>
          <a:stretch>
            <a:fillRect/>
          </a:stretch>
        </p:blipFill>
        <p:spPr>
          <a:xfrm>
            <a:off x="4746449" y="1360857"/>
            <a:ext cx="7353396" cy="4136285"/>
          </a:xfrm>
          <a:prstGeom prst="rect">
            <a:avLst/>
          </a:prstGeom>
        </p:spPr>
      </p:pic>
    </p:spTree>
    <p:extLst>
      <p:ext uri="{BB962C8B-B14F-4D97-AF65-F5344CB8AC3E}">
        <p14:creationId xmlns:p14="http://schemas.microsoft.com/office/powerpoint/2010/main" val="358905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C61DC-5838-294C-9892-41DCB714D42B}"/>
              </a:ext>
            </a:extLst>
          </p:cNvPr>
          <p:cNvSpPr>
            <a:spLocks noGrp="1"/>
          </p:cNvSpPr>
          <p:nvPr>
            <p:ph type="title"/>
          </p:nvPr>
        </p:nvSpPr>
        <p:spPr>
          <a:xfrm>
            <a:off x="2231136" y="299800"/>
            <a:ext cx="7729728" cy="1188720"/>
          </a:xfrm>
        </p:spPr>
        <p:txBody>
          <a:bodyPr/>
          <a:lstStyle/>
          <a:p>
            <a:r>
              <a:rPr lang="en-US" dirty="0"/>
              <a:t>model</a:t>
            </a:r>
          </a:p>
        </p:txBody>
      </p:sp>
      <p:sp>
        <p:nvSpPr>
          <p:cNvPr id="3" name="Content Placeholder 2">
            <a:extLst>
              <a:ext uri="{FF2B5EF4-FFF2-40B4-BE49-F238E27FC236}">
                <a16:creationId xmlns:a16="http://schemas.microsoft.com/office/drawing/2014/main" id="{2317E3F7-1279-B14C-80CC-A702F1029D64}"/>
              </a:ext>
            </a:extLst>
          </p:cNvPr>
          <p:cNvSpPr>
            <a:spLocks noGrp="1"/>
          </p:cNvSpPr>
          <p:nvPr>
            <p:ph idx="1"/>
          </p:nvPr>
        </p:nvSpPr>
        <p:spPr>
          <a:xfrm>
            <a:off x="2231136" y="1732729"/>
            <a:ext cx="7729728" cy="1188720"/>
          </a:xfrm>
        </p:spPr>
        <p:txBody>
          <a:bodyPr/>
          <a:lstStyle/>
          <a:p>
            <a:r>
              <a:rPr lang="en-US" dirty="0"/>
              <a:t>Forces on ball: gravity and air resistance – neglected Magnus force and buoyant force</a:t>
            </a:r>
          </a:p>
          <a:p>
            <a:r>
              <a:rPr lang="en-US" dirty="0"/>
              <a:t>Wilson basketball: 22oz, 29.5” circumference</a:t>
            </a:r>
          </a:p>
          <a:p>
            <a:pPr marL="0" indent="0">
              <a:buNone/>
            </a:pPr>
            <a:endParaRPr lang="en-US" dirty="0"/>
          </a:p>
        </p:txBody>
      </p:sp>
      <p:pic>
        <p:nvPicPr>
          <p:cNvPr id="5" name="Content Placeholder 3">
            <a:extLst>
              <a:ext uri="{FF2B5EF4-FFF2-40B4-BE49-F238E27FC236}">
                <a16:creationId xmlns:a16="http://schemas.microsoft.com/office/drawing/2014/main" id="{B02A74FB-6AA2-114D-B95C-9152741677A6}"/>
              </a:ext>
            </a:extLst>
          </p:cNvPr>
          <p:cNvPicPr>
            <a:picLocks noChangeAspect="1"/>
          </p:cNvPicPr>
          <p:nvPr/>
        </p:nvPicPr>
        <p:blipFill>
          <a:blip r:embed="rId3"/>
          <a:stretch>
            <a:fillRect/>
          </a:stretch>
        </p:blipFill>
        <p:spPr>
          <a:xfrm>
            <a:off x="1260748" y="2921449"/>
            <a:ext cx="4486199" cy="3562076"/>
          </a:xfrm>
          <a:prstGeom prst="rect">
            <a:avLst/>
          </a:prstGeom>
        </p:spPr>
      </p:pic>
      <p:pic>
        <p:nvPicPr>
          <p:cNvPr id="6" name="Picture 5" descr="A picture containing basketball, game&#10;&#10;Description automatically generated">
            <a:extLst>
              <a:ext uri="{FF2B5EF4-FFF2-40B4-BE49-F238E27FC236}">
                <a16:creationId xmlns:a16="http://schemas.microsoft.com/office/drawing/2014/main" id="{914C0E3F-A301-994D-8B0C-AD12CFDEB011}"/>
              </a:ext>
            </a:extLst>
          </p:cNvPr>
          <p:cNvPicPr>
            <a:picLocks noChangeAspect="1"/>
          </p:cNvPicPr>
          <p:nvPr/>
        </p:nvPicPr>
        <p:blipFill>
          <a:blip r:embed="rId4"/>
          <a:stretch>
            <a:fillRect/>
          </a:stretch>
        </p:blipFill>
        <p:spPr>
          <a:xfrm>
            <a:off x="2301349" y="3895554"/>
            <a:ext cx="433566" cy="429230"/>
          </a:xfrm>
          <a:prstGeom prst="rect">
            <a:avLst/>
          </a:prstGeom>
        </p:spPr>
      </p:pic>
      <p:cxnSp>
        <p:nvCxnSpPr>
          <p:cNvPr id="7" name="Straight Arrow Connector 6">
            <a:extLst>
              <a:ext uri="{FF2B5EF4-FFF2-40B4-BE49-F238E27FC236}">
                <a16:creationId xmlns:a16="http://schemas.microsoft.com/office/drawing/2014/main" id="{62B0F15A-F559-874E-8938-45D76E58AE5F}"/>
              </a:ext>
            </a:extLst>
          </p:cNvPr>
          <p:cNvCxnSpPr>
            <a:cxnSpLocks/>
          </p:cNvCxnSpPr>
          <p:nvPr/>
        </p:nvCxnSpPr>
        <p:spPr>
          <a:xfrm>
            <a:off x="4842418" y="3406626"/>
            <a:ext cx="714581" cy="0"/>
          </a:xfrm>
          <a:prstGeom prst="straightConnector1">
            <a:avLst/>
          </a:prstGeom>
          <a:ln w="76200" cap="flat" cmpd="sng" algn="ctr">
            <a:solidFill>
              <a:srgbClr val="00206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TextBox 7">
            <a:extLst>
              <a:ext uri="{FF2B5EF4-FFF2-40B4-BE49-F238E27FC236}">
                <a16:creationId xmlns:a16="http://schemas.microsoft.com/office/drawing/2014/main" id="{9F0CB161-AE78-3C4B-89F2-3B78754097E7}"/>
              </a:ext>
            </a:extLst>
          </p:cNvPr>
          <p:cNvSpPr txBox="1"/>
          <p:nvPr/>
        </p:nvSpPr>
        <p:spPr>
          <a:xfrm>
            <a:off x="4842418" y="2941606"/>
            <a:ext cx="352982" cy="369332"/>
          </a:xfrm>
          <a:prstGeom prst="rect">
            <a:avLst/>
          </a:prstGeom>
          <a:noFill/>
        </p:spPr>
        <p:txBody>
          <a:bodyPr wrap="none" rtlCol="0">
            <a:spAutoFit/>
          </a:bodyPr>
          <a:lstStyle/>
          <a:p>
            <a:r>
              <a:rPr lang="en-US" dirty="0" err="1"/>
              <a:t>v</a:t>
            </a:r>
            <a:r>
              <a:rPr lang="en-US" baseline="-25000" dirty="0" err="1"/>
              <a:t>y</a:t>
            </a:r>
            <a:endParaRPr lang="en-US" dirty="0"/>
          </a:p>
        </p:txBody>
      </p:sp>
      <p:cxnSp>
        <p:nvCxnSpPr>
          <p:cNvPr id="11" name="Straight Arrow Connector 10">
            <a:extLst>
              <a:ext uri="{FF2B5EF4-FFF2-40B4-BE49-F238E27FC236}">
                <a16:creationId xmlns:a16="http://schemas.microsoft.com/office/drawing/2014/main" id="{9F441FD0-0F03-0741-A456-8E52621138CE}"/>
              </a:ext>
            </a:extLst>
          </p:cNvPr>
          <p:cNvCxnSpPr>
            <a:cxnSpLocks/>
          </p:cNvCxnSpPr>
          <p:nvPr/>
        </p:nvCxnSpPr>
        <p:spPr>
          <a:xfrm>
            <a:off x="2501780" y="4110169"/>
            <a:ext cx="0" cy="62785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553F64C-C47C-4847-96CA-6497C4090461}"/>
              </a:ext>
            </a:extLst>
          </p:cNvPr>
          <p:cNvCxnSpPr>
            <a:cxnSpLocks/>
          </p:cNvCxnSpPr>
          <p:nvPr/>
        </p:nvCxnSpPr>
        <p:spPr>
          <a:xfrm flipH="1">
            <a:off x="2039809" y="4110169"/>
            <a:ext cx="478324" cy="46645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D9272C7-8BDE-8644-95EA-44EA1F69C20F}"/>
              </a:ext>
            </a:extLst>
          </p:cNvPr>
          <p:cNvSpPr txBox="1"/>
          <p:nvPr/>
        </p:nvSpPr>
        <p:spPr>
          <a:xfrm>
            <a:off x="2158738" y="4553357"/>
            <a:ext cx="359394" cy="369332"/>
          </a:xfrm>
          <a:prstGeom prst="rect">
            <a:avLst/>
          </a:prstGeom>
          <a:noFill/>
        </p:spPr>
        <p:txBody>
          <a:bodyPr wrap="none" rtlCol="0">
            <a:spAutoFit/>
          </a:bodyPr>
          <a:lstStyle/>
          <a:p>
            <a:r>
              <a:rPr lang="en-US" dirty="0" err="1"/>
              <a:t>F</a:t>
            </a:r>
            <a:r>
              <a:rPr lang="en-US" baseline="-25000" dirty="0" err="1"/>
              <a:t>g</a:t>
            </a:r>
            <a:endParaRPr lang="en-US" dirty="0"/>
          </a:p>
        </p:txBody>
      </p:sp>
      <p:sp>
        <p:nvSpPr>
          <p:cNvPr id="18" name="TextBox 17">
            <a:extLst>
              <a:ext uri="{FF2B5EF4-FFF2-40B4-BE49-F238E27FC236}">
                <a16:creationId xmlns:a16="http://schemas.microsoft.com/office/drawing/2014/main" id="{133964C3-A03F-9448-A1CF-80506848E60B}"/>
              </a:ext>
            </a:extLst>
          </p:cNvPr>
          <p:cNvSpPr txBox="1"/>
          <p:nvPr/>
        </p:nvSpPr>
        <p:spPr>
          <a:xfrm>
            <a:off x="1653661" y="4148489"/>
            <a:ext cx="409086" cy="369332"/>
          </a:xfrm>
          <a:prstGeom prst="rect">
            <a:avLst/>
          </a:prstGeom>
          <a:noFill/>
        </p:spPr>
        <p:txBody>
          <a:bodyPr wrap="none" rtlCol="0">
            <a:spAutoFit/>
          </a:bodyPr>
          <a:lstStyle/>
          <a:p>
            <a:r>
              <a:rPr lang="en-US" dirty="0"/>
              <a:t>F</a:t>
            </a:r>
            <a:r>
              <a:rPr lang="en-US" baseline="-25000" dirty="0"/>
              <a:t>D</a:t>
            </a:r>
            <a:endParaRPr lang="en-US" dirty="0"/>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E28C37C9-87D1-8D4F-B6C2-8207EE98F7ED}"/>
                  </a:ext>
                </a:extLst>
              </p:cNvPr>
              <p:cNvSpPr txBox="1"/>
              <p:nvPr/>
            </p:nvSpPr>
            <p:spPr>
              <a:xfrm>
                <a:off x="6089989" y="2872563"/>
                <a:ext cx="5293262" cy="329051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𝑥</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𝐷</m:t>
                              </m:r>
                            </m:sub>
                          </m:sSub>
                          <m:r>
                            <a:rPr lang="en-US" sz="2400" b="0" i="1" smtClean="0">
                              <a:latin typeface="Cambria Math" panose="02040503050406030204" pitchFamily="18" charset="0"/>
                            </a:rPr>
                            <m:t>𝜌</m:t>
                          </m:r>
                          <m:r>
                            <a:rPr lang="en-US" sz="2400" b="0" i="1" smtClean="0">
                              <a:latin typeface="Cambria Math" panose="02040503050406030204" pitchFamily="18" charset="0"/>
                            </a:rPr>
                            <m:t>𝐴</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𝑥</m:t>
                              </m:r>
                            </m:sub>
                          </m:sSub>
                          <m:rad>
                            <m:radPr>
                              <m:degHide m:val="on"/>
                              <m:ctrlPr>
                                <a:rPr lang="en-US" sz="2400" b="0" i="1" smtClean="0">
                                  <a:latin typeface="Cambria Math" panose="02040503050406030204" pitchFamily="18" charset="0"/>
                                </a:rPr>
                              </m:ctrlPr>
                            </m:radPr>
                            <m:deg/>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𝑣</m:t>
                                  </m:r>
                                </m:e>
                                <m:sub>
                                  <m:r>
                                    <a:rPr lang="en-US" sz="2400" b="0" i="1" smtClean="0">
                                      <a:latin typeface="Cambria Math" panose="02040503050406030204" pitchFamily="18" charset="0"/>
                                    </a:rPr>
                                    <m:t>𝑥</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𝑣</m:t>
                                  </m:r>
                                </m:e>
                                <m:sub>
                                  <m:r>
                                    <a:rPr lang="en-US" sz="2400" b="0" i="1" smtClean="0">
                                      <a:latin typeface="Cambria Math" panose="02040503050406030204" pitchFamily="18" charset="0"/>
                                    </a:rPr>
                                    <m:t>𝑦</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𝑣</m:t>
                                  </m:r>
                                </m:e>
                                <m:sub>
                                  <m:r>
                                    <a:rPr lang="en-US" sz="2400" b="0" i="1" smtClean="0">
                                      <a:latin typeface="Cambria Math" panose="02040503050406030204" pitchFamily="18" charset="0"/>
                                    </a:rPr>
                                    <m:t>𝑧</m:t>
                                  </m:r>
                                </m:sub>
                                <m:sup>
                                  <m:r>
                                    <a:rPr lang="en-US" sz="2400" b="0" i="1" smtClean="0">
                                      <a:latin typeface="Cambria Math" panose="02040503050406030204" pitchFamily="18" charset="0"/>
                                    </a:rPr>
                                    <m:t>2</m:t>
                                  </m:r>
                                </m:sup>
                              </m:sSubSup>
                            </m:e>
                          </m:rad>
                        </m:num>
                        <m:den>
                          <m:r>
                            <a:rPr lang="en-US" sz="2400" b="0" i="1" smtClean="0">
                              <a:latin typeface="Cambria Math" panose="02040503050406030204" pitchFamily="18" charset="0"/>
                            </a:rPr>
                            <m:t>2</m:t>
                          </m:r>
                          <m:r>
                            <a:rPr lang="en-US" sz="2400" b="0" i="1" smtClean="0">
                              <a:latin typeface="Cambria Math" panose="02040503050406030204" pitchFamily="18" charset="0"/>
                            </a:rPr>
                            <m:t>𝑚</m:t>
                          </m:r>
                        </m:den>
                      </m:f>
                    </m:oMath>
                  </m:oMathPara>
                </a14:m>
                <a:endParaRPr lang="en-US" sz="2400" dirty="0"/>
              </a:p>
              <a:p>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𝑦</m:t>
                          </m:r>
                        </m:sub>
                      </m:sSub>
                      <m:r>
                        <a:rPr lang="en-US" sz="2400" b="0" i="1" smtClean="0">
                          <a:latin typeface="Cambria Math" panose="02040503050406030204" pitchFamily="18" charset="0"/>
                        </a:rPr>
                        <m:t>′</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𝐷</m:t>
                              </m:r>
                            </m:sub>
                          </m:sSub>
                          <m:r>
                            <a:rPr lang="en-US" sz="2400" i="1">
                              <a:latin typeface="Cambria Math" panose="02040503050406030204" pitchFamily="18" charset="0"/>
                            </a:rPr>
                            <m:t>𝜌</m:t>
                          </m:r>
                          <m:r>
                            <a:rPr lang="en-US" sz="2400" i="1">
                              <a:latin typeface="Cambria Math" panose="02040503050406030204" pitchFamily="18" charset="0"/>
                            </a:rPr>
                            <m:t>𝐴</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b="0" i="1" smtClean="0">
                                  <a:latin typeface="Cambria Math" panose="02040503050406030204" pitchFamily="18" charset="0"/>
                                </a:rPr>
                                <m:t>𝑦</m:t>
                              </m:r>
                            </m:sub>
                          </m:sSub>
                          <m:rad>
                            <m:radPr>
                              <m:degHide m:val="on"/>
                              <m:ctrlPr>
                                <a:rPr lang="en-US" sz="2400" i="1">
                                  <a:latin typeface="Cambria Math" panose="02040503050406030204" pitchFamily="18" charset="0"/>
                                </a:rPr>
                              </m:ctrlPr>
                            </m:radPr>
                            <m:deg/>
                            <m:e>
                              <m:sSubSup>
                                <m:sSubSupPr>
                                  <m:ctrlPr>
                                    <a:rPr lang="en-US" sz="2400" i="1">
                                      <a:latin typeface="Cambria Math" panose="02040503050406030204" pitchFamily="18" charset="0"/>
                                    </a:rPr>
                                  </m:ctrlPr>
                                </m:sSubSupPr>
                                <m:e>
                                  <m:r>
                                    <a:rPr lang="en-US" sz="2400" i="1">
                                      <a:latin typeface="Cambria Math" panose="02040503050406030204" pitchFamily="18" charset="0"/>
                                    </a:rPr>
                                    <m:t>𝑣</m:t>
                                  </m:r>
                                </m:e>
                                <m:sub>
                                  <m:r>
                                    <a:rPr lang="en-US" sz="2400" i="1">
                                      <a:latin typeface="Cambria Math" panose="02040503050406030204" pitchFamily="18" charset="0"/>
                                    </a:rPr>
                                    <m:t>𝑥</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𝑣</m:t>
                                  </m:r>
                                </m:e>
                                <m:sub>
                                  <m:r>
                                    <a:rPr lang="en-US" sz="2400" i="1">
                                      <a:latin typeface="Cambria Math" panose="02040503050406030204" pitchFamily="18" charset="0"/>
                                    </a:rPr>
                                    <m:t>𝑦</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𝑣</m:t>
                                  </m:r>
                                </m:e>
                                <m:sub>
                                  <m:r>
                                    <a:rPr lang="en-US" sz="2400" i="1">
                                      <a:latin typeface="Cambria Math" panose="02040503050406030204" pitchFamily="18" charset="0"/>
                                    </a:rPr>
                                    <m:t>𝑧</m:t>
                                  </m:r>
                                </m:sub>
                                <m:sup>
                                  <m:r>
                                    <a:rPr lang="en-US" sz="2400" i="1">
                                      <a:latin typeface="Cambria Math" panose="02040503050406030204" pitchFamily="18" charset="0"/>
                                    </a:rPr>
                                    <m:t>2</m:t>
                                  </m:r>
                                </m:sup>
                              </m:sSubSup>
                            </m:e>
                          </m:rad>
                        </m:num>
                        <m:den>
                          <m:r>
                            <a:rPr lang="en-US" sz="2400" i="1">
                              <a:latin typeface="Cambria Math" panose="02040503050406030204" pitchFamily="18" charset="0"/>
                            </a:rPr>
                            <m:t>2</m:t>
                          </m:r>
                          <m:r>
                            <a:rPr lang="en-US" sz="2400" i="1">
                              <a:latin typeface="Cambria Math" panose="02040503050406030204" pitchFamily="18" charset="0"/>
                            </a:rPr>
                            <m:t>𝑚</m:t>
                          </m:r>
                        </m:den>
                      </m:f>
                    </m:oMath>
                  </m:oMathPara>
                </a14:m>
                <a:endParaRPr lang="en-US" sz="2400" dirty="0"/>
              </a:p>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𝑧</m:t>
                          </m:r>
                        </m:sub>
                      </m:sSub>
                      <m:r>
                        <a:rPr lang="en-US" sz="2400" b="0" i="1" smtClean="0">
                          <a:latin typeface="Cambria Math" panose="02040503050406030204" pitchFamily="18" charset="0"/>
                        </a:rPr>
                        <m:t>′</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𝐷</m:t>
                              </m:r>
                            </m:sub>
                          </m:sSub>
                          <m:r>
                            <a:rPr lang="en-US" sz="2400" i="1">
                              <a:latin typeface="Cambria Math" panose="02040503050406030204" pitchFamily="18" charset="0"/>
                            </a:rPr>
                            <m:t>𝜌</m:t>
                          </m:r>
                          <m:r>
                            <a:rPr lang="en-US" sz="2400" i="1">
                              <a:latin typeface="Cambria Math" panose="02040503050406030204" pitchFamily="18" charset="0"/>
                            </a:rPr>
                            <m:t>𝐴</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b="0" i="1" smtClean="0">
                                  <a:latin typeface="Cambria Math" panose="02040503050406030204" pitchFamily="18" charset="0"/>
                                </a:rPr>
                                <m:t>𝑧</m:t>
                              </m:r>
                            </m:sub>
                          </m:sSub>
                          <m:rad>
                            <m:radPr>
                              <m:degHide m:val="on"/>
                              <m:ctrlPr>
                                <a:rPr lang="en-US" sz="2400" i="1">
                                  <a:latin typeface="Cambria Math" panose="02040503050406030204" pitchFamily="18" charset="0"/>
                                </a:rPr>
                              </m:ctrlPr>
                            </m:radPr>
                            <m:deg/>
                            <m:e>
                              <m:sSubSup>
                                <m:sSubSupPr>
                                  <m:ctrlPr>
                                    <a:rPr lang="en-US" sz="2400" i="1">
                                      <a:latin typeface="Cambria Math" panose="02040503050406030204" pitchFamily="18" charset="0"/>
                                    </a:rPr>
                                  </m:ctrlPr>
                                </m:sSubSupPr>
                                <m:e>
                                  <m:r>
                                    <a:rPr lang="en-US" sz="2400" i="1">
                                      <a:latin typeface="Cambria Math" panose="02040503050406030204" pitchFamily="18" charset="0"/>
                                    </a:rPr>
                                    <m:t>𝑣</m:t>
                                  </m:r>
                                </m:e>
                                <m:sub>
                                  <m:r>
                                    <a:rPr lang="en-US" sz="2400" i="1">
                                      <a:latin typeface="Cambria Math" panose="02040503050406030204" pitchFamily="18" charset="0"/>
                                    </a:rPr>
                                    <m:t>𝑥</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𝑣</m:t>
                                  </m:r>
                                </m:e>
                                <m:sub>
                                  <m:r>
                                    <a:rPr lang="en-US" sz="2400" i="1">
                                      <a:latin typeface="Cambria Math" panose="02040503050406030204" pitchFamily="18" charset="0"/>
                                    </a:rPr>
                                    <m:t>𝑦</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𝑣</m:t>
                                  </m:r>
                                </m:e>
                                <m:sub>
                                  <m:r>
                                    <a:rPr lang="en-US" sz="2400" i="1">
                                      <a:latin typeface="Cambria Math" panose="02040503050406030204" pitchFamily="18" charset="0"/>
                                    </a:rPr>
                                    <m:t>𝑧</m:t>
                                  </m:r>
                                </m:sub>
                                <m:sup>
                                  <m:r>
                                    <a:rPr lang="en-US" sz="2400" i="1">
                                      <a:latin typeface="Cambria Math" panose="02040503050406030204" pitchFamily="18" charset="0"/>
                                    </a:rPr>
                                    <m:t>2</m:t>
                                  </m:r>
                                </m:sup>
                              </m:sSubSup>
                            </m:e>
                          </m:rad>
                        </m:num>
                        <m:den>
                          <m:r>
                            <a:rPr lang="en-US" sz="2400" i="1">
                              <a:latin typeface="Cambria Math" panose="02040503050406030204" pitchFamily="18" charset="0"/>
                            </a:rPr>
                            <m:t>2</m:t>
                          </m:r>
                          <m:r>
                            <a:rPr lang="en-US" sz="2400" i="1">
                              <a:latin typeface="Cambria Math" panose="02040503050406030204" pitchFamily="18" charset="0"/>
                            </a:rPr>
                            <m:t>𝑚</m:t>
                          </m:r>
                        </m:den>
                      </m:f>
                      <m:r>
                        <a:rPr lang="en-US" sz="2400" b="0" i="1" smtClean="0">
                          <a:latin typeface="Cambria Math" panose="02040503050406030204" pitchFamily="18" charset="0"/>
                        </a:rPr>
                        <m:t>−</m:t>
                      </m:r>
                      <m:r>
                        <a:rPr lang="en-US" sz="2400" b="0" i="1" smtClean="0">
                          <a:latin typeface="Cambria Math" panose="02040503050406030204" pitchFamily="18" charset="0"/>
                        </a:rPr>
                        <m:t>𝑔</m:t>
                      </m:r>
                    </m:oMath>
                  </m:oMathPara>
                </a14:m>
                <a:endParaRPr lang="en-US" sz="2400" dirty="0"/>
              </a:p>
            </p:txBody>
          </p:sp>
        </mc:Choice>
        <mc:Fallback>
          <p:sp>
            <p:nvSpPr>
              <p:cNvPr id="19" name="TextBox 18">
                <a:extLst>
                  <a:ext uri="{FF2B5EF4-FFF2-40B4-BE49-F238E27FC236}">
                    <a16:creationId xmlns:a16="http://schemas.microsoft.com/office/drawing/2014/main" id="{E28C37C9-87D1-8D4F-B6C2-8207EE98F7ED}"/>
                  </a:ext>
                </a:extLst>
              </p:cNvPr>
              <p:cNvSpPr txBox="1">
                <a:spLocks noRot="1" noChangeAspect="1" noMove="1" noResize="1" noEditPoints="1" noAdjustHandles="1" noChangeArrowheads="1" noChangeShapeType="1" noTextEdit="1"/>
              </p:cNvSpPr>
              <p:nvPr/>
            </p:nvSpPr>
            <p:spPr>
              <a:xfrm>
                <a:off x="6089989" y="2872563"/>
                <a:ext cx="5293262" cy="3290516"/>
              </a:xfrm>
              <a:prstGeom prst="rect">
                <a:avLst/>
              </a:prstGeom>
              <a:blipFill>
                <a:blip r:embed="rId5"/>
                <a:stretch>
                  <a:fillRect b="-1923"/>
                </a:stretch>
              </a:blipFill>
            </p:spPr>
            <p:txBody>
              <a:bodyPr/>
              <a:lstStyle/>
              <a:p>
                <a:r>
                  <a:rPr lang="en-US">
                    <a:noFill/>
                  </a:rPr>
                  <a:t> </a:t>
                </a:r>
              </a:p>
            </p:txBody>
          </p:sp>
        </mc:Fallback>
      </mc:AlternateContent>
    </p:spTree>
    <p:extLst>
      <p:ext uri="{BB962C8B-B14F-4D97-AF65-F5344CB8AC3E}">
        <p14:creationId xmlns:p14="http://schemas.microsoft.com/office/powerpoint/2010/main" val="332815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F6DD-247E-BE4D-9F4A-23775A6926B6}"/>
              </a:ext>
            </a:extLst>
          </p:cNvPr>
          <p:cNvSpPr>
            <a:spLocks noGrp="1"/>
          </p:cNvSpPr>
          <p:nvPr>
            <p:ph type="title"/>
          </p:nvPr>
        </p:nvSpPr>
        <p:spPr>
          <a:xfrm>
            <a:off x="2231136" y="299800"/>
            <a:ext cx="7729728" cy="1188720"/>
          </a:xfrm>
        </p:spPr>
        <p:txBody>
          <a:bodyPr/>
          <a:lstStyle/>
          <a:p>
            <a:r>
              <a:rPr lang="en-US" dirty="0"/>
              <a:t>methods</a:t>
            </a:r>
          </a:p>
        </p:txBody>
      </p:sp>
      <p:sp>
        <p:nvSpPr>
          <p:cNvPr id="3" name="Content Placeholder 2">
            <a:extLst>
              <a:ext uri="{FF2B5EF4-FFF2-40B4-BE49-F238E27FC236}">
                <a16:creationId xmlns:a16="http://schemas.microsoft.com/office/drawing/2014/main" id="{13E257C5-170D-634B-8BF5-FB9C8263B1A9}"/>
              </a:ext>
            </a:extLst>
          </p:cNvPr>
          <p:cNvSpPr>
            <a:spLocks noGrp="1"/>
          </p:cNvSpPr>
          <p:nvPr>
            <p:ph idx="1"/>
          </p:nvPr>
        </p:nvSpPr>
        <p:spPr>
          <a:xfrm>
            <a:off x="2231136" y="1636181"/>
            <a:ext cx="7729728" cy="894886"/>
          </a:xfrm>
        </p:spPr>
        <p:txBody>
          <a:bodyPr/>
          <a:lstStyle/>
          <a:p>
            <a:r>
              <a:rPr lang="en-US" dirty="0"/>
              <a:t>Modified RK4 ODE solver for the trajectory of the basketball</a:t>
            </a:r>
          </a:p>
          <a:p>
            <a:r>
              <a:rPr lang="en-US" dirty="0"/>
              <a:t>Used Monte Carlo optimization for finding ideal backboard</a:t>
            </a:r>
          </a:p>
          <a:p>
            <a:endParaRPr lang="en-US" dirty="0"/>
          </a:p>
        </p:txBody>
      </p:sp>
      <p:pic>
        <p:nvPicPr>
          <p:cNvPr id="5" name="Picture 4" descr="Chart&#10;&#10;Description automatically generated">
            <a:extLst>
              <a:ext uri="{FF2B5EF4-FFF2-40B4-BE49-F238E27FC236}">
                <a16:creationId xmlns:a16="http://schemas.microsoft.com/office/drawing/2014/main" id="{8F926440-4E7B-374B-AC23-9DA3A4B399AA}"/>
              </a:ext>
            </a:extLst>
          </p:cNvPr>
          <p:cNvPicPr>
            <a:picLocks noChangeAspect="1"/>
          </p:cNvPicPr>
          <p:nvPr/>
        </p:nvPicPr>
        <p:blipFill>
          <a:blip r:embed="rId2"/>
          <a:stretch>
            <a:fillRect/>
          </a:stretch>
        </p:blipFill>
        <p:spPr>
          <a:xfrm>
            <a:off x="3211378" y="2531067"/>
            <a:ext cx="5769243" cy="4326933"/>
          </a:xfrm>
          <a:prstGeom prst="rect">
            <a:avLst/>
          </a:prstGeom>
        </p:spPr>
      </p:pic>
      <p:cxnSp>
        <p:nvCxnSpPr>
          <p:cNvPr id="12" name="Straight Arrow Connector 11">
            <a:extLst>
              <a:ext uri="{FF2B5EF4-FFF2-40B4-BE49-F238E27FC236}">
                <a16:creationId xmlns:a16="http://schemas.microsoft.com/office/drawing/2014/main" id="{143FE8CA-D6B7-0F40-98EB-ADE0BB2116C2}"/>
              </a:ext>
            </a:extLst>
          </p:cNvPr>
          <p:cNvCxnSpPr/>
          <p:nvPr/>
        </p:nvCxnSpPr>
        <p:spPr>
          <a:xfrm flipH="1">
            <a:off x="7749914" y="2953062"/>
            <a:ext cx="734518" cy="0"/>
          </a:xfrm>
          <a:prstGeom prst="straightConnector1">
            <a:avLst/>
          </a:prstGeom>
          <a:ln w="76200" cap="flat" cmpd="sng" algn="ctr">
            <a:solidFill>
              <a:srgbClr val="00206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E730BD36-ECEC-3C4A-92D2-BDD31A31C75D}"/>
              </a:ext>
            </a:extLst>
          </p:cNvPr>
          <p:cNvSpPr txBox="1"/>
          <p:nvPr/>
        </p:nvSpPr>
        <p:spPr>
          <a:xfrm>
            <a:off x="8147767" y="2487232"/>
            <a:ext cx="352982" cy="369332"/>
          </a:xfrm>
          <a:prstGeom prst="rect">
            <a:avLst/>
          </a:prstGeom>
          <a:noFill/>
        </p:spPr>
        <p:txBody>
          <a:bodyPr wrap="none" rtlCol="0">
            <a:spAutoFit/>
          </a:bodyPr>
          <a:lstStyle/>
          <a:p>
            <a:r>
              <a:rPr lang="en-US" dirty="0" err="1"/>
              <a:t>v</a:t>
            </a:r>
            <a:r>
              <a:rPr lang="en-US" baseline="-25000" dirty="0" err="1"/>
              <a:t>y</a:t>
            </a:r>
            <a:endParaRPr lang="en-US" dirty="0"/>
          </a:p>
        </p:txBody>
      </p:sp>
    </p:spTree>
    <p:extLst>
      <p:ext uri="{BB962C8B-B14F-4D97-AF65-F5344CB8AC3E}">
        <p14:creationId xmlns:p14="http://schemas.microsoft.com/office/powerpoint/2010/main" val="329648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5A8F1-2CE5-C346-B28E-2FAE2D373F7D}"/>
              </a:ext>
            </a:extLst>
          </p:cNvPr>
          <p:cNvSpPr>
            <a:spLocks noGrp="1"/>
          </p:cNvSpPr>
          <p:nvPr>
            <p:ph type="title"/>
          </p:nvPr>
        </p:nvSpPr>
        <p:spPr>
          <a:xfrm>
            <a:off x="1600200" y="2606040"/>
            <a:ext cx="8991600" cy="1645920"/>
          </a:xfrm>
        </p:spPr>
        <p:txBody>
          <a:bodyPr/>
          <a:lstStyle/>
          <a:p>
            <a:r>
              <a:rPr lang="en-US" dirty="0"/>
              <a:t>results</a:t>
            </a:r>
          </a:p>
        </p:txBody>
      </p:sp>
    </p:spTree>
    <p:extLst>
      <p:ext uri="{BB962C8B-B14F-4D97-AF65-F5344CB8AC3E}">
        <p14:creationId xmlns:p14="http://schemas.microsoft.com/office/powerpoint/2010/main" val="1131857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B337-47B4-904C-95B9-EEE07CD723F9}"/>
              </a:ext>
            </a:extLst>
          </p:cNvPr>
          <p:cNvSpPr>
            <a:spLocks noGrp="1"/>
          </p:cNvSpPr>
          <p:nvPr>
            <p:ph type="title"/>
          </p:nvPr>
        </p:nvSpPr>
        <p:spPr>
          <a:xfrm>
            <a:off x="2231136" y="299800"/>
            <a:ext cx="7729728" cy="1188720"/>
          </a:xfrm>
        </p:spPr>
        <p:txBody>
          <a:bodyPr/>
          <a:lstStyle/>
          <a:p>
            <a:r>
              <a:rPr lang="en-US" dirty="0"/>
              <a:t>trajectory</a:t>
            </a:r>
          </a:p>
        </p:txBody>
      </p:sp>
      <p:pic>
        <p:nvPicPr>
          <p:cNvPr id="4" name="Content Placeholder 3">
            <a:extLst>
              <a:ext uri="{FF2B5EF4-FFF2-40B4-BE49-F238E27FC236}">
                <a16:creationId xmlns:a16="http://schemas.microsoft.com/office/drawing/2014/main" id="{A429C820-1C88-794B-8162-FE8D72563103}"/>
              </a:ext>
            </a:extLst>
          </p:cNvPr>
          <p:cNvPicPr>
            <a:picLocks noGrp="1" noChangeAspect="1"/>
          </p:cNvPicPr>
          <p:nvPr>
            <p:ph idx="1"/>
          </p:nvPr>
        </p:nvPicPr>
        <p:blipFill>
          <a:blip r:embed="rId3"/>
          <a:stretch>
            <a:fillRect/>
          </a:stretch>
        </p:blipFill>
        <p:spPr>
          <a:xfrm>
            <a:off x="129975" y="1888036"/>
            <a:ext cx="5879024" cy="4667990"/>
          </a:xfrm>
          <a:prstGeom prst="rect">
            <a:avLst/>
          </a:prstGeom>
        </p:spPr>
      </p:pic>
      <p:pic>
        <p:nvPicPr>
          <p:cNvPr id="5" name="Picture 4" descr="A close up of a map&#10;&#10;Description automatically generated">
            <a:extLst>
              <a:ext uri="{FF2B5EF4-FFF2-40B4-BE49-F238E27FC236}">
                <a16:creationId xmlns:a16="http://schemas.microsoft.com/office/drawing/2014/main" id="{1072AD14-42AB-404F-BF6C-258B6CF652CF}"/>
              </a:ext>
            </a:extLst>
          </p:cNvPr>
          <p:cNvPicPr>
            <a:picLocks noChangeAspect="1"/>
          </p:cNvPicPr>
          <p:nvPr/>
        </p:nvPicPr>
        <p:blipFill>
          <a:blip r:embed="rId4"/>
          <a:stretch>
            <a:fillRect/>
          </a:stretch>
        </p:blipFill>
        <p:spPr>
          <a:xfrm>
            <a:off x="6183003" y="1911639"/>
            <a:ext cx="5408428" cy="4649350"/>
          </a:xfrm>
          <a:prstGeom prst="rect">
            <a:avLst/>
          </a:prstGeom>
        </p:spPr>
      </p:pic>
      <p:cxnSp>
        <p:nvCxnSpPr>
          <p:cNvPr id="19" name="Straight Arrow Connector 18">
            <a:extLst>
              <a:ext uri="{FF2B5EF4-FFF2-40B4-BE49-F238E27FC236}">
                <a16:creationId xmlns:a16="http://schemas.microsoft.com/office/drawing/2014/main" id="{A808F017-F8D2-7A4C-AADE-08968FB50F14}"/>
              </a:ext>
            </a:extLst>
          </p:cNvPr>
          <p:cNvCxnSpPr>
            <a:cxnSpLocks/>
          </p:cNvCxnSpPr>
          <p:nvPr/>
        </p:nvCxnSpPr>
        <p:spPr>
          <a:xfrm flipH="1">
            <a:off x="10327887" y="1103632"/>
            <a:ext cx="482430" cy="594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081EA4A-1A16-A943-B73D-CA2518EDF033}"/>
              </a:ext>
            </a:extLst>
          </p:cNvPr>
          <p:cNvCxnSpPr>
            <a:cxnSpLocks/>
          </p:cNvCxnSpPr>
          <p:nvPr/>
        </p:nvCxnSpPr>
        <p:spPr>
          <a:xfrm flipV="1">
            <a:off x="10810236" y="262119"/>
            <a:ext cx="0" cy="841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D5DF8E-BA10-F34D-B4EE-D4BE6A896811}"/>
              </a:ext>
            </a:extLst>
          </p:cNvPr>
          <p:cNvCxnSpPr>
            <a:cxnSpLocks/>
          </p:cNvCxnSpPr>
          <p:nvPr/>
        </p:nvCxnSpPr>
        <p:spPr>
          <a:xfrm>
            <a:off x="10810236" y="1103632"/>
            <a:ext cx="108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A98A7B7-87F6-354F-B404-543AEF1EBCD8}"/>
              </a:ext>
            </a:extLst>
          </p:cNvPr>
          <p:cNvSpPr txBox="1"/>
          <p:nvPr/>
        </p:nvSpPr>
        <p:spPr>
          <a:xfrm>
            <a:off x="10036603" y="1545757"/>
            <a:ext cx="300082" cy="369332"/>
          </a:xfrm>
          <a:prstGeom prst="rect">
            <a:avLst/>
          </a:prstGeom>
          <a:noFill/>
        </p:spPr>
        <p:txBody>
          <a:bodyPr wrap="none" rtlCol="0">
            <a:spAutoFit/>
          </a:bodyPr>
          <a:lstStyle/>
          <a:p>
            <a:r>
              <a:rPr lang="en-US" dirty="0"/>
              <a:t>x</a:t>
            </a:r>
          </a:p>
        </p:txBody>
      </p:sp>
      <p:sp>
        <p:nvSpPr>
          <p:cNvPr id="26" name="TextBox 25">
            <a:extLst>
              <a:ext uri="{FF2B5EF4-FFF2-40B4-BE49-F238E27FC236}">
                <a16:creationId xmlns:a16="http://schemas.microsoft.com/office/drawing/2014/main" id="{88763D6F-CAB5-1641-9D40-48A0E7A248F2}"/>
              </a:ext>
            </a:extLst>
          </p:cNvPr>
          <p:cNvSpPr txBox="1"/>
          <p:nvPr/>
        </p:nvSpPr>
        <p:spPr>
          <a:xfrm>
            <a:off x="11906344" y="1103632"/>
            <a:ext cx="285656" cy="369332"/>
          </a:xfrm>
          <a:prstGeom prst="rect">
            <a:avLst/>
          </a:prstGeom>
          <a:noFill/>
        </p:spPr>
        <p:txBody>
          <a:bodyPr wrap="none" rtlCol="0">
            <a:spAutoFit/>
          </a:bodyPr>
          <a:lstStyle/>
          <a:p>
            <a:r>
              <a:rPr lang="en-US" dirty="0"/>
              <a:t>y</a:t>
            </a:r>
          </a:p>
        </p:txBody>
      </p:sp>
      <p:sp>
        <p:nvSpPr>
          <p:cNvPr id="27" name="TextBox 26">
            <a:extLst>
              <a:ext uri="{FF2B5EF4-FFF2-40B4-BE49-F238E27FC236}">
                <a16:creationId xmlns:a16="http://schemas.microsoft.com/office/drawing/2014/main" id="{6A8E9A24-7EB8-4942-80CE-12845F652B22}"/>
              </a:ext>
            </a:extLst>
          </p:cNvPr>
          <p:cNvSpPr txBox="1"/>
          <p:nvPr/>
        </p:nvSpPr>
        <p:spPr>
          <a:xfrm>
            <a:off x="10669813" y="-73707"/>
            <a:ext cx="280846" cy="369332"/>
          </a:xfrm>
          <a:prstGeom prst="rect">
            <a:avLst/>
          </a:prstGeom>
          <a:noFill/>
        </p:spPr>
        <p:txBody>
          <a:bodyPr wrap="none" rtlCol="0">
            <a:spAutoFit/>
          </a:bodyPr>
          <a:lstStyle/>
          <a:p>
            <a:r>
              <a:rPr lang="en-US" dirty="0"/>
              <a:t>z</a:t>
            </a:r>
          </a:p>
        </p:txBody>
      </p:sp>
      <p:cxnSp>
        <p:nvCxnSpPr>
          <p:cNvPr id="11" name="Straight Arrow Connector 10">
            <a:extLst>
              <a:ext uri="{FF2B5EF4-FFF2-40B4-BE49-F238E27FC236}">
                <a16:creationId xmlns:a16="http://schemas.microsoft.com/office/drawing/2014/main" id="{6E381B82-7237-5849-AF13-A11899699F4B}"/>
              </a:ext>
            </a:extLst>
          </p:cNvPr>
          <p:cNvCxnSpPr/>
          <p:nvPr/>
        </p:nvCxnSpPr>
        <p:spPr>
          <a:xfrm flipH="1">
            <a:off x="10840596" y="2318974"/>
            <a:ext cx="734518" cy="0"/>
          </a:xfrm>
          <a:prstGeom prst="straightConnector1">
            <a:avLst/>
          </a:prstGeom>
          <a:ln w="76200" cap="flat" cmpd="sng" algn="ctr">
            <a:solidFill>
              <a:srgbClr val="00206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2DE146F4-CC0C-594D-A508-A3DBFA36CE39}"/>
              </a:ext>
            </a:extLst>
          </p:cNvPr>
          <p:cNvSpPr txBox="1"/>
          <p:nvPr/>
        </p:nvSpPr>
        <p:spPr>
          <a:xfrm>
            <a:off x="11238449" y="1853144"/>
            <a:ext cx="352982" cy="369332"/>
          </a:xfrm>
          <a:prstGeom prst="rect">
            <a:avLst/>
          </a:prstGeom>
          <a:noFill/>
        </p:spPr>
        <p:txBody>
          <a:bodyPr wrap="none" rtlCol="0">
            <a:spAutoFit/>
          </a:bodyPr>
          <a:lstStyle/>
          <a:p>
            <a:r>
              <a:rPr lang="en-US" dirty="0" err="1"/>
              <a:t>v</a:t>
            </a:r>
            <a:r>
              <a:rPr lang="en-US" baseline="-25000" dirty="0" err="1"/>
              <a:t>y</a:t>
            </a:r>
            <a:endParaRPr lang="en-US" dirty="0"/>
          </a:p>
        </p:txBody>
      </p:sp>
      <p:cxnSp>
        <p:nvCxnSpPr>
          <p:cNvPr id="13" name="Straight Arrow Connector 12">
            <a:extLst>
              <a:ext uri="{FF2B5EF4-FFF2-40B4-BE49-F238E27FC236}">
                <a16:creationId xmlns:a16="http://schemas.microsoft.com/office/drawing/2014/main" id="{A6AFCA11-3ED0-9246-8E11-8768414AC04E}"/>
              </a:ext>
            </a:extLst>
          </p:cNvPr>
          <p:cNvCxnSpPr>
            <a:cxnSpLocks/>
          </p:cNvCxnSpPr>
          <p:nvPr/>
        </p:nvCxnSpPr>
        <p:spPr>
          <a:xfrm>
            <a:off x="5126086" y="2400379"/>
            <a:ext cx="714581" cy="0"/>
          </a:xfrm>
          <a:prstGeom prst="straightConnector1">
            <a:avLst/>
          </a:prstGeom>
          <a:ln w="76200" cap="flat" cmpd="sng" algn="ctr">
            <a:solidFill>
              <a:srgbClr val="00206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CF6A58EE-DD99-CB47-9327-8138FBD51AD7}"/>
              </a:ext>
            </a:extLst>
          </p:cNvPr>
          <p:cNvSpPr txBox="1"/>
          <p:nvPr/>
        </p:nvSpPr>
        <p:spPr>
          <a:xfrm>
            <a:off x="5126086" y="1935359"/>
            <a:ext cx="352982" cy="369332"/>
          </a:xfrm>
          <a:prstGeom prst="rect">
            <a:avLst/>
          </a:prstGeom>
          <a:noFill/>
        </p:spPr>
        <p:txBody>
          <a:bodyPr wrap="none" rtlCol="0">
            <a:spAutoFit/>
          </a:bodyPr>
          <a:lstStyle/>
          <a:p>
            <a:r>
              <a:rPr lang="en-US" dirty="0" err="1"/>
              <a:t>v</a:t>
            </a:r>
            <a:r>
              <a:rPr lang="en-US" baseline="-25000" dirty="0" err="1"/>
              <a:t>y</a:t>
            </a:r>
            <a:endParaRPr lang="en-US" dirty="0"/>
          </a:p>
        </p:txBody>
      </p:sp>
    </p:spTree>
    <p:extLst>
      <p:ext uri="{BB962C8B-B14F-4D97-AF65-F5344CB8AC3E}">
        <p14:creationId xmlns:p14="http://schemas.microsoft.com/office/powerpoint/2010/main" val="2857359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D7890-22A0-AD49-9308-412597FB50D9}"/>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t>Random shots</a:t>
            </a:r>
          </a:p>
        </p:txBody>
      </p:sp>
      <p:pic>
        <p:nvPicPr>
          <p:cNvPr id="4" name="Content Placeholder 3" descr="A close up of text on a white background&#10;&#10;Description automatically generated">
            <a:extLst>
              <a:ext uri="{FF2B5EF4-FFF2-40B4-BE49-F238E27FC236}">
                <a16:creationId xmlns:a16="http://schemas.microsoft.com/office/drawing/2014/main" id="{1A9A76D7-23CF-3543-B52E-F100E53925F0}"/>
              </a:ext>
            </a:extLst>
          </p:cNvPr>
          <p:cNvPicPr>
            <a:picLocks noGrp="1" noChangeAspect="1"/>
          </p:cNvPicPr>
          <p:nvPr>
            <p:ph idx="1"/>
          </p:nvPr>
        </p:nvPicPr>
        <p:blipFill>
          <a:blip r:embed="rId3"/>
          <a:stretch>
            <a:fillRect/>
          </a:stretch>
        </p:blipFill>
        <p:spPr>
          <a:xfrm>
            <a:off x="4654293" y="602359"/>
            <a:ext cx="7537707" cy="5653279"/>
          </a:xfrm>
          <a:prstGeom prst="rect">
            <a:avLst/>
          </a:prstGeom>
        </p:spPr>
      </p:pic>
      <p:cxnSp>
        <p:nvCxnSpPr>
          <p:cNvPr id="6" name="Straight Connector 5">
            <a:extLst>
              <a:ext uri="{FF2B5EF4-FFF2-40B4-BE49-F238E27FC236}">
                <a16:creationId xmlns:a16="http://schemas.microsoft.com/office/drawing/2014/main" id="{A4F92796-AB45-0C4A-B05A-379E14B969D0}"/>
              </a:ext>
            </a:extLst>
          </p:cNvPr>
          <p:cNvCxnSpPr/>
          <p:nvPr/>
        </p:nvCxnSpPr>
        <p:spPr>
          <a:xfrm>
            <a:off x="8560904" y="5049078"/>
            <a:ext cx="967409" cy="0"/>
          </a:xfrm>
          <a:prstGeom prst="line">
            <a:avLst/>
          </a:prstGeom>
          <a:ln w="571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3E1A09D7-4237-1644-AB12-E28167DCE5BC}"/>
                  </a:ext>
                </a:extLst>
              </p14:cNvPr>
              <p14:cNvContentPartPr/>
              <p14:nvPr/>
            </p14:nvContentPartPr>
            <p14:xfrm>
              <a:off x="8474527" y="4824664"/>
              <a:ext cx="310680" cy="204840"/>
            </p14:xfrm>
          </p:contentPart>
        </mc:Choice>
        <mc:Fallback xmlns="">
          <p:pic>
            <p:nvPicPr>
              <p:cNvPr id="7" name="Ink 6">
                <a:extLst>
                  <a:ext uri="{FF2B5EF4-FFF2-40B4-BE49-F238E27FC236}">
                    <a16:creationId xmlns:a16="http://schemas.microsoft.com/office/drawing/2014/main" id="{3E1A09D7-4237-1644-AB12-E28167DCE5BC}"/>
                  </a:ext>
                </a:extLst>
              </p:cNvPr>
              <p:cNvPicPr/>
              <p:nvPr/>
            </p:nvPicPr>
            <p:blipFill>
              <a:blip r:embed="rId5"/>
              <a:stretch>
                <a:fillRect/>
              </a:stretch>
            </p:blipFill>
            <p:spPr>
              <a:xfrm>
                <a:off x="8465887" y="4816024"/>
                <a:ext cx="328320" cy="222480"/>
              </a:xfrm>
              <a:prstGeom prst="rect">
                <a:avLst/>
              </a:prstGeom>
            </p:spPr>
          </p:pic>
        </mc:Fallback>
      </mc:AlternateContent>
      <p:grpSp>
        <p:nvGrpSpPr>
          <p:cNvPr id="14" name="Group 13">
            <a:extLst>
              <a:ext uri="{FF2B5EF4-FFF2-40B4-BE49-F238E27FC236}">
                <a16:creationId xmlns:a16="http://schemas.microsoft.com/office/drawing/2014/main" id="{0068431A-B2B4-F140-A7A7-AF92B060898C}"/>
              </a:ext>
            </a:extLst>
          </p:cNvPr>
          <p:cNvGrpSpPr/>
          <p:nvPr/>
        </p:nvGrpSpPr>
        <p:grpSpPr>
          <a:xfrm>
            <a:off x="8583607" y="4596784"/>
            <a:ext cx="146520" cy="168840"/>
            <a:chOff x="8583607" y="4596784"/>
            <a:chExt cx="146520" cy="168840"/>
          </a:xfrm>
        </p:grpSpPr>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B2F9149C-04AE-3B40-9A59-CEF572CB2A0B}"/>
                    </a:ext>
                  </a:extLst>
                </p14:cNvPr>
                <p14:cNvContentPartPr/>
                <p14:nvPr/>
              </p14:nvContentPartPr>
              <p14:xfrm>
                <a:off x="8583607" y="4596784"/>
                <a:ext cx="146520" cy="168840"/>
              </p14:xfrm>
            </p:contentPart>
          </mc:Choice>
          <mc:Fallback xmlns="">
            <p:pic>
              <p:nvPicPr>
                <p:cNvPr id="12" name="Ink 11">
                  <a:extLst>
                    <a:ext uri="{FF2B5EF4-FFF2-40B4-BE49-F238E27FC236}">
                      <a16:creationId xmlns:a16="http://schemas.microsoft.com/office/drawing/2014/main" id="{B2F9149C-04AE-3B40-9A59-CEF572CB2A0B}"/>
                    </a:ext>
                  </a:extLst>
                </p:cNvPr>
                <p:cNvPicPr/>
                <p:nvPr/>
              </p:nvPicPr>
              <p:blipFill>
                <a:blip r:embed="rId7"/>
                <a:stretch>
                  <a:fillRect/>
                </a:stretch>
              </p:blipFill>
              <p:spPr>
                <a:xfrm>
                  <a:off x="8574607" y="4588144"/>
                  <a:ext cx="16416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F73C7D22-14FD-8A4C-B542-869B3DAC79D9}"/>
                    </a:ext>
                  </a:extLst>
                </p14:cNvPr>
                <p14:cNvContentPartPr/>
                <p14:nvPr/>
              </p14:nvContentPartPr>
              <p14:xfrm>
                <a:off x="8598727" y="4686784"/>
                <a:ext cx="122760" cy="7920"/>
              </p14:xfrm>
            </p:contentPart>
          </mc:Choice>
          <mc:Fallback xmlns="">
            <p:pic>
              <p:nvPicPr>
                <p:cNvPr id="13" name="Ink 12">
                  <a:extLst>
                    <a:ext uri="{FF2B5EF4-FFF2-40B4-BE49-F238E27FC236}">
                      <a16:creationId xmlns:a16="http://schemas.microsoft.com/office/drawing/2014/main" id="{F73C7D22-14FD-8A4C-B542-869B3DAC79D9}"/>
                    </a:ext>
                  </a:extLst>
                </p:cNvPr>
                <p:cNvPicPr/>
                <p:nvPr/>
              </p:nvPicPr>
              <p:blipFill>
                <a:blip r:embed="rId9"/>
                <a:stretch>
                  <a:fillRect/>
                </a:stretch>
              </p:blipFill>
              <p:spPr>
                <a:xfrm>
                  <a:off x="8589727" y="4677784"/>
                  <a:ext cx="140400" cy="25560"/>
                </a:xfrm>
                <a:prstGeom prst="rect">
                  <a:avLst/>
                </a:prstGeom>
              </p:spPr>
            </p:pic>
          </mc:Fallback>
        </mc:AlternateContent>
      </p:grpSp>
      <p:cxnSp>
        <p:nvCxnSpPr>
          <p:cNvPr id="15" name="Straight Arrow Connector 14">
            <a:extLst>
              <a:ext uri="{FF2B5EF4-FFF2-40B4-BE49-F238E27FC236}">
                <a16:creationId xmlns:a16="http://schemas.microsoft.com/office/drawing/2014/main" id="{6EF0C37F-6AC9-9547-844E-09D5AB592F30}"/>
              </a:ext>
            </a:extLst>
          </p:cNvPr>
          <p:cNvCxnSpPr/>
          <p:nvPr/>
        </p:nvCxnSpPr>
        <p:spPr>
          <a:xfrm flipH="1">
            <a:off x="10628581" y="1970928"/>
            <a:ext cx="734518" cy="0"/>
          </a:xfrm>
          <a:prstGeom prst="straightConnector1">
            <a:avLst/>
          </a:prstGeom>
          <a:ln w="76200" cap="flat" cmpd="sng" algn="ctr">
            <a:solidFill>
              <a:srgbClr val="00206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948D6B50-4A62-5A44-92A2-5223A808B8A9}"/>
              </a:ext>
            </a:extLst>
          </p:cNvPr>
          <p:cNvSpPr txBox="1"/>
          <p:nvPr/>
        </p:nvSpPr>
        <p:spPr>
          <a:xfrm>
            <a:off x="11026434" y="1505098"/>
            <a:ext cx="352982" cy="369332"/>
          </a:xfrm>
          <a:prstGeom prst="rect">
            <a:avLst/>
          </a:prstGeom>
          <a:noFill/>
        </p:spPr>
        <p:txBody>
          <a:bodyPr wrap="none" rtlCol="0">
            <a:spAutoFit/>
          </a:bodyPr>
          <a:lstStyle/>
          <a:p>
            <a:r>
              <a:rPr lang="en-US" dirty="0" err="1"/>
              <a:t>v</a:t>
            </a:r>
            <a:r>
              <a:rPr lang="en-US" baseline="-25000" dirty="0" err="1"/>
              <a:t>y</a:t>
            </a:r>
            <a:endParaRPr lang="en-US" dirty="0"/>
          </a:p>
        </p:txBody>
      </p:sp>
    </p:spTree>
    <p:extLst>
      <p:ext uri="{BB962C8B-B14F-4D97-AF65-F5344CB8AC3E}">
        <p14:creationId xmlns:p14="http://schemas.microsoft.com/office/powerpoint/2010/main" val="3584261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291C-38A7-8C4F-9E79-4D4433C05FBE}"/>
              </a:ext>
            </a:extLst>
          </p:cNvPr>
          <p:cNvSpPr>
            <a:spLocks noGrp="1"/>
          </p:cNvSpPr>
          <p:nvPr>
            <p:ph type="title"/>
          </p:nvPr>
        </p:nvSpPr>
        <p:spPr>
          <a:xfrm>
            <a:off x="765448" y="590221"/>
            <a:ext cx="4494998" cy="1134640"/>
          </a:xfrm>
        </p:spPr>
        <p:txBody>
          <a:bodyPr/>
          <a:lstStyle/>
          <a:p>
            <a:r>
              <a:rPr lang="en-US" dirty="0"/>
              <a:t>2 point backboard</a:t>
            </a:r>
          </a:p>
        </p:txBody>
      </p:sp>
      <p:sp>
        <p:nvSpPr>
          <p:cNvPr id="4" name="Text Placeholder 3">
            <a:extLst>
              <a:ext uri="{FF2B5EF4-FFF2-40B4-BE49-F238E27FC236}">
                <a16:creationId xmlns:a16="http://schemas.microsoft.com/office/drawing/2014/main" id="{AB723AA9-AFB7-D34B-BD17-018334F32C6B}"/>
              </a:ext>
            </a:extLst>
          </p:cNvPr>
          <p:cNvSpPr>
            <a:spLocks noGrp="1"/>
          </p:cNvSpPr>
          <p:nvPr>
            <p:ph type="body" sz="half" idx="2"/>
          </p:nvPr>
        </p:nvSpPr>
        <p:spPr/>
        <p:txBody>
          <a:bodyPr/>
          <a:lstStyle/>
          <a:p>
            <a:endParaRPr lang="en-US"/>
          </a:p>
        </p:txBody>
      </p:sp>
      <p:sp>
        <p:nvSpPr>
          <p:cNvPr id="6" name="Title 1">
            <a:extLst>
              <a:ext uri="{FF2B5EF4-FFF2-40B4-BE49-F238E27FC236}">
                <a16:creationId xmlns:a16="http://schemas.microsoft.com/office/drawing/2014/main" id="{12E7FD3E-7F9D-D74D-92A5-0E69349DE176}"/>
              </a:ext>
            </a:extLst>
          </p:cNvPr>
          <p:cNvSpPr txBox="1">
            <a:spLocks/>
          </p:cNvSpPr>
          <p:nvPr/>
        </p:nvSpPr>
        <p:spPr bwMode="blackWhite">
          <a:xfrm>
            <a:off x="6891657" y="593894"/>
            <a:ext cx="4494998" cy="1134640"/>
          </a:xfrm>
          <a:prstGeom prst="rect">
            <a:avLst/>
          </a:prstGeom>
          <a:solidFill>
            <a:srgbClr val="FFFFFF"/>
          </a:solidFill>
          <a:ln w="31750" cap="sq">
            <a:solidFill>
              <a:srgbClr val="404040"/>
            </a:solidFill>
            <a:miter lim="800000"/>
          </a:ln>
        </p:spPr>
        <p:txBody>
          <a:bodyPr vert="horz" lIns="182880" tIns="182880" rIns="182880" bIns="182880" rtlCol="0" anchor="ctr" anchorCtr="1">
            <a:no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US" dirty="0"/>
              <a:t>3 point backboard</a:t>
            </a:r>
          </a:p>
        </p:txBody>
      </p:sp>
      <p:pic>
        <p:nvPicPr>
          <p:cNvPr id="17" name="Picture 16">
            <a:extLst>
              <a:ext uri="{FF2B5EF4-FFF2-40B4-BE49-F238E27FC236}">
                <a16:creationId xmlns:a16="http://schemas.microsoft.com/office/drawing/2014/main" id="{FA529F39-334A-A146-9463-67F8371812E6}"/>
              </a:ext>
            </a:extLst>
          </p:cNvPr>
          <p:cNvPicPr>
            <a:picLocks noChangeAspect="1"/>
          </p:cNvPicPr>
          <p:nvPr/>
        </p:nvPicPr>
        <p:blipFill>
          <a:blip r:embed="rId3"/>
          <a:stretch>
            <a:fillRect/>
          </a:stretch>
        </p:blipFill>
        <p:spPr>
          <a:xfrm>
            <a:off x="155953" y="2162908"/>
            <a:ext cx="5713989" cy="4285492"/>
          </a:xfrm>
          <a:prstGeom prst="rect">
            <a:avLst/>
          </a:prstGeom>
        </p:spPr>
      </p:pic>
      <p:pic>
        <p:nvPicPr>
          <p:cNvPr id="20" name="Picture 19" descr="Chart&#10;&#10;Description automatically generated">
            <a:extLst>
              <a:ext uri="{FF2B5EF4-FFF2-40B4-BE49-F238E27FC236}">
                <a16:creationId xmlns:a16="http://schemas.microsoft.com/office/drawing/2014/main" id="{67641514-6AAD-9A4A-98C5-442DD187EC37}"/>
              </a:ext>
            </a:extLst>
          </p:cNvPr>
          <p:cNvPicPr>
            <a:picLocks noChangeAspect="1"/>
          </p:cNvPicPr>
          <p:nvPr/>
        </p:nvPicPr>
        <p:blipFill>
          <a:blip r:embed="rId4"/>
          <a:stretch>
            <a:fillRect/>
          </a:stretch>
        </p:blipFill>
        <p:spPr>
          <a:xfrm>
            <a:off x="6322060" y="2162908"/>
            <a:ext cx="5713989" cy="4285492"/>
          </a:xfrm>
          <a:prstGeom prst="rect">
            <a:avLst/>
          </a:prstGeom>
        </p:spPr>
      </p:pic>
      <p:sp>
        <p:nvSpPr>
          <p:cNvPr id="7" name="Oval 6">
            <a:extLst>
              <a:ext uri="{FF2B5EF4-FFF2-40B4-BE49-F238E27FC236}">
                <a16:creationId xmlns:a16="http://schemas.microsoft.com/office/drawing/2014/main" id="{D1D882DA-E5B5-904D-8A36-2CE7D3BE5B56}"/>
              </a:ext>
            </a:extLst>
          </p:cNvPr>
          <p:cNvSpPr/>
          <p:nvPr/>
        </p:nvSpPr>
        <p:spPr>
          <a:xfrm>
            <a:off x="993526" y="3927185"/>
            <a:ext cx="244083" cy="2440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E38C5C6-CD61-6442-9AEA-2720BCCB4C4C}"/>
              </a:ext>
            </a:extLst>
          </p:cNvPr>
          <p:cNvSpPr/>
          <p:nvPr/>
        </p:nvSpPr>
        <p:spPr>
          <a:xfrm>
            <a:off x="7135909" y="4125572"/>
            <a:ext cx="244083" cy="244083"/>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6C9B648-BB59-A64F-A441-BDADDF46C094}"/>
              </a:ext>
            </a:extLst>
          </p:cNvPr>
          <p:cNvSpPr/>
          <p:nvPr/>
        </p:nvSpPr>
        <p:spPr>
          <a:xfrm>
            <a:off x="7257950" y="3748696"/>
            <a:ext cx="244083" cy="244083"/>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y 8">
            <a:extLst>
              <a:ext uri="{FF2B5EF4-FFF2-40B4-BE49-F238E27FC236}">
                <a16:creationId xmlns:a16="http://schemas.microsoft.com/office/drawing/2014/main" id="{ABA932B4-D84D-574E-BC13-3458452F84B0}"/>
              </a:ext>
            </a:extLst>
          </p:cNvPr>
          <p:cNvSpPr/>
          <p:nvPr/>
        </p:nvSpPr>
        <p:spPr>
          <a:xfrm>
            <a:off x="1264325" y="4429203"/>
            <a:ext cx="215057" cy="215057"/>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ultiply 13">
            <a:extLst>
              <a:ext uri="{FF2B5EF4-FFF2-40B4-BE49-F238E27FC236}">
                <a16:creationId xmlns:a16="http://schemas.microsoft.com/office/drawing/2014/main" id="{EF343148-DA89-D24C-99F4-41994ACEAD09}"/>
              </a:ext>
            </a:extLst>
          </p:cNvPr>
          <p:cNvSpPr/>
          <p:nvPr/>
        </p:nvSpPr>
        <p:spPr>
          <a:xfrm>
            <a:off x="7263454" y="4696500"/>
            <a:ext cx="215057" cy="215057"/>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0832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10" grpId="0" animBg="1"/>
      <p:bldP spid="11" grpId="0" animBg="1"/>
      <p:bldP spid="9"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9F26AF7-9AC1-49A4-8F89-2C63E1C0A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18E02C-B7A6-D545-9DE6-E9CECC226388}"/>
              </a:ext>
            </a:extLst>
          </p:cNvPr>
          <p:cNvSpPr>
            <a:spLocks noGrp="1"/>
          </p:cNvSpPr>
          <p:nvPr>
            <p:ph type="title"/>
          </p:nvPr>
        </p:nvSpPr>
        <p:spPr>
          <a:xfrm>
            <a:off x="1600200" y="4728872"/>
            <a:ext cx="8991600" cy="1264762"/>
          </a:xfrm>
          <a:ln w="76200"/>
        </p:spPr>
        <p:txBody>
          <a:bodyPr vert="horz" lIns="274320" tIns="182880" rIns="274320" bIns="182880" rtlCol="0" anchor="ctr" anchorCtr="1">
            <a:normAutofit/>
          </a:bodyPr>
          <a:lstStyle/>
          <a:p>
            <a:r>
              <a:rPr lang="en-US" sz="3200"/>
              <a:t>10 point backboard</a:t>
            </a:r>
          </a:p>
        </p:txBody>
      </p:sp>
      <p:pic>
        <p:nvPicPr>
          <p:cNvPr id="13" name="Picture 12" descr="Chart&#10;&#10;Description automatically generated">
            <a:extLst>
              <a:ext uri="{FF2B5EF4-FFF2-40B4-BE49-F238E27FC236}">
                <a16:creationId xmlns:a16="http://schemas.microsoft.com/office/drawing/2014/main" id="{B8179499-8801-4049-B07F-269562202F54}"/>
              </a:ext>
            </a:extLst>
          </p:cNvPr>
          <p:cNvPicPr>
            <a:picLocks noChangeAspect="1"/>
          </p:cNvPicPr>
          <p:nvPr/>
        </p:nvPicPr>
        <p:blipFill>
          <a:blip r:embed="rId3"/>
          <a:stretch>
            <a:fillRect/>
          </a:stretch>
        </p:blipFill>
        <p:spPr>
          <a:xfrm>
            <a:off x="792481" y="466484"/>
            <a:ext cx="5061204" cy="3795902"/>
          </a:xfrm>
          <a:prstGeom prst="rect">
            <a:avLst/>
          </a:prstGeom>
          <a:ln w="76200"/>
        </p:spPr>
        <p:style>
          <a:lnRef idx="2">
            <a:schemeClr val="dk1">
              <a:shade val="50000"/>
            </a:schemeClr>
          </a:lnRef>
          <a:fillRef idx="1">
            <a:schemeClr val="dk1"/>
          </a:fillRef>
          <a:effectRef idx="0">
            <a:schemeClr val="dk1"/>
          </a:effectRef>
          <a:fontRef idx="minor">
            <a:schemeClr val="lt1"/>
          </a:fontRef>
        </p:style>
      </p:pic>
      <p:pic>
        <p:nvPicPr>
          <p:cNvPr id="18" name="Picture 17" descr="Chart&#10;&#10;Description automatically generated">
            <a:extLst>
              <a:ext uri="{FF2B5EF4-FFF2-40B4-BE49-F238E27FC236}">
                <a16:creationId xmlns:a16="http://schemas.microsoft.com/office/drawing/2014/main" id="{8165EF6D-6F76-D944-9B5E-EE6AE2D737B7}"/>
              </a:ext>
            </a:extLst>
          </p:cNvPr>
          <p:cNvPicPr>
            <a:picLocks noChangeAspect="1"/>
          </p:cNvPicPr>
          <p:nvPr/>
        </p:nvPicPr>
        <p:blipFill>
          <a:blip r:embed="rId4"/>
          <a:stretch>
            <a:fillRect/>
          </a:stretch>
        </p:blipFill>
        <p:spPr>
          <a:xfrm>
            <a:off x="6338315" y="466484"/>
            <a:ext cx="5061204" cy="3795902"/>
          </a:xfrm>
          <a:prstGeom prst="rect">
            <a:avLst/>
          </a:prstGeom>
          <a:ln w="76200">
            <a:solidFill>
              <a:schemeClr val="tx1"/>
            </a:solidFill>
          </a:ln>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86590622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981</TotalTime>
  <Words>446</Words>
  <Application>Microsoft Macintosh PowerPoint</Application>
  <PresentationFormat>Widescreen</PresentationFormat>
  <Paragraphs>69</Paragraphs>
  <Slides>11</Slides>
  <Notes>9</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 Math</vt:lpstr>
      <vt:lpstr>Gill Sans MT</vt:lpstr>
      <vt:lpstr>Parcel</vt:lpstr>
      <vt:lpstr>The hoop that never misses</vt:lpstr>
      <vt:lpstr>The problem</vt:lpstr>
      <vt:lpstr>model</vt:lpstr>
      <vt:lpstr>methods</vt:lpstr>
      <vt:lpstr>results</vt:lpstr>
      <vt:lpstr>trajectory</vt:lpstr>
      <vt:lpstr>Random shots</vt:lpstr>
      <vt:lpstr>2 point backboard</vt:lpstr>
      <vt:lpstr>10 point backboard</vt:lpstr>
      <vt:lpstr>Future work</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hoop that never misses</dc:title>
  <dc:creator>Welch, Caitlin</dc:creator>
  <cp:lastModifiedBy>Welch, Caitlin</cp:lastModifiedBy>
  <cp:revision>9</cp:revision>
  <dcterms:created xsi:type="dcterms:W3CDTF">2020-11-19T04:53:16Z</dcterms:created>
  <dcterms:modified xsi:type="dcterms:W3CDTF">2020-11-19T21:14:29Z</dcterms:modified>
</cp:coreProperties>
</file>