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3" r:id="rId1"/>
  </p:sldMasterIdLst>
  <p:notesMasterIdLst>
    <p:notesMasterId r:id="rId31"/>
  </p:notesMasterIdLst>
  <p:sldIdLst>
    <p:sldId id="256" r:id="rId2"/>
    <p:sldId id="308" r:id="rId3"/>
    <p:sldId id="309" r:id="rId4"/>
    <p:sldId id="278" r:id="rId5"/>
    <p:sldId id="276" r:id="rId6"/>
    <p:sldId id="266" r:id="rId7"/>
    <p:sldId id="281" r:id="rId8"/>
    <p:sldId id="268" r:id="rId9"/>
    <p:sldId id="285" r:id="rId10"/>
    <p:sldId id="272" r:id="rId11"/>
    <p:sldId id="286" r:id="rId12"/>
    <p:sldId id="287" r:id="rId13"/>
    <p:sldId id="283" r:id="rId14"/>
    <p:sldId id="288" r:id="rId15"/>
    <p:sldId id="271" r:id="rId16"/>
    <p:sldId id="289" r:id="rId17"/>
    <p:sldId id="301" r:id="rId18"/>
    <p:sldId id="291" r:id="rId19"/>
    <p:sldId id="273" r:id="rId20"/>
    <p:sldId id="293" r:id="rId21"/>
    <p:sldId id="303" r:id="rId22"/>
    <p:sldId id="305" r:id="rId23"/>
    <p:sldId id="306" r:id="rId24"/>
    <p:sldId id="307" r:id="rId25"/>
    <p:sldId id="300" r:id="rId26"/>
    <p:sldId id="260" r:id="rId27"/>
    <p:sldId id="292" r:id="rId28"/>
    <p:sldId id="296" r:id="rId29"/>
    <p:sldId id="299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A4"/>
    <a:srgbClr val="B9F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61" autoAdjust="0"/>
  </p:normalViewPr>
  <p:slideViewPr>
    <p:cSldViewPr snapToGrid="0" snapToObjects="1">
      <p:cViewPr varScale="1">
        <p:scale>
          <a:sx n="111" d="100"/>
          <a:sy n="111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23874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DF4A97A-04F9-2D47-B5C4-9EB560C0DB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Interests should uniquely identify the requested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DF4A97A-04F9-2D47-B5C4-9EB560C0D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DF4A97A-04F9-2D47-B5C4-9EB560C0DB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ChronoChat</a:t>
            </a:r>
            <a:r>
              <a:rPr lang="en-US" baseline="0" dirty="0" smtClean="0"/>
              <a:t> and ChronoShare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6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1/ the above did not include the case where interest needs to be forwarded to a router that a mobile </a:t>
            </a:r>
            <a:r>
              <a:rPr lang="en-US" dirty="0" err="1" smtClean="0">
                <a:solidFill>
                  <a:srgbClr val="FF0000"/>
                </a:solidFill>
              </a:rPr>
              <a:t>registred</a:t>
            </a:r>
            <a:r>
              <a:rPr lang="en-US" dirty="0" smtClean="0">
                <a:solidFill>
                  <a:srgbClr val="FF0000"/>
                </a:solidFill>
              </a:rPr>
              <a:t> with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2/ suggest you explain the basic concept: LINK carries Interest to the domain where true data name is reachable (can be a network or a 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4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0316-ED4C-2743-9FEA-D44A498AC104}" type="datetime1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" name="Picture 7" descr="cropped-20130722_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04" y="58255"/>
            <a:ext cx="1931339" cy="54428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356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1FC-EA8A-C546-A6C6-7085CD7E8E83}" type="datetime1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5026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010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103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2304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4/27/15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506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4/27/15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88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amed-data/ndn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SNAMP</a:t>
            </a:r>
            <a:r>
              <a:rPr lang="en-US" dirty="0" smtClean="0"/>
              <a:t>: Secure </a:t>
            </a:r>
            <a:r>
              <a:rPr lang="en-US" dirty="0"/>
              <a:t>Namespace Mapping to Scale NDN Forwarding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8112118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2000" b="1" dirty="0" smtClean="0"/>
              <a:t>Alex Afanasyev (University of California, Los Angeles)</a:t>
            </a:r>
          </a:p>
          <a:p>
            <a:pPr algn="l">
              <a:spcBef>
                <a:spcPts val="0"/>
              </a:spcBef>
              <a:buNone/>
            </a:pPr>
            <a:r>
              <a:rPr lang="en-US" sz="2000" dirty="0" smtClean="0"/>
              <a:t>Cheng Yi (Google)</a:t>
            </a:r>
          </a:p>
          <a:p>
            <a:pPr algn="l">
              <a:spcBef>
                <a:spcPts val="0"/>
              </a:spcBef>
              <a:buNone/>
            </a:pPr>
            <a:r>
              <a:rPr lang="en-US" sz="2000" dirty="0" err="1" smtClean="0"/>
              <a:t>Lan</a:t>
            </a:r>
            <a:r>
              <a:rPr lang="en-US" sz="2000" dirty="0" smtClean="0"/>
              <a:t> Wang (University of Memphis)</a:t>
            </a:r>
          </a:p>
          <a:p>
            <a:pPr algn="l">
              <a:spcBef>
                <a:spcPts val="0"/>
              </a:spcBef>
              <a:buNone/>
            </a:pPr>
            <a:r>
              <a:rPr lang="en-US" sz="2000" dirty="0" err="1" smtClean="0"/>
              <a:t>Beichuan</a:t>
            </a:r>
            <a:r>
              <a:rPr lang="en-US" sz="2000" dirty="0" smtClean="0"/>
              <a:t> Zhang (University of Arizona)</a:t>
            </a:r>
          </a:p>
          <a:p>
            <a:pPr algn="l">
              <a:spcBef>
                <a:spcPts val="0"/>
              </a:spcBef>
              <a:buNone/>
            </a:pPr>
            <a:r>
              <a:rPr lang="en-US" sz="2000" dirty="0" err="1" smtClean="0"/>
              <a:t>Lixia</a:t>
            </a:r>
            <a:r>
              <a:rPr lang="en-US" sz="2000" dirty="0" smtClean="0"/>
              <a:t> Zhang (University of California, Los Angeles)</a:t>
            </a:r>
          </a:p>
        </p:txBody>
      </p:sp>
      <p:sp>
        <p:nvSpPr>
          <p:cNvPr id="5" name="Shape 31"/>
          <p:cNvSpPr txBox="1">
            <a:spLocks/>
          </p:cNvSpPr>
          <p:nvPr/>
        </p:nvSpPr>
        <p:spPr>
          <a:xfrm>
            <a:off x="1524000" y="5926914"/>
            <a:ext cx="6934200" cy="74058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2000" dirty="0"/>
              <a:t>18th IEEE Global Internet Symposium (GI 2015)</a:t>
            </a:r>
          </a:p>
          <a:p>
            <a:pPr algn="r">
              <a:spcBef>
                <a:spcPts val="0"/>
              </a:spcBef>
            </a:pPr>
            <a:r>
              <a:rPr lang="en-US" sz="2000" dirty="0" smtClean="0"/>
              <a:t>April 27, 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Retrieval with SNAMP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14" y="1512394"/>
            <a:ext cx="6596090" cy="3450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75" y="5338860"/>
            <a:ext cx="4787675" cy="507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42" y="3439567"/>
            <a:ext cx="2133344" cy="5209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75" y="5913492"/>
            <a:ext cx="5072788" cy="5097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011" y="2670835"/>
            <a:ext cx="885678" cy="4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7162E-6 -1.42791E-6 C 0.05453 0.01065 0.10924 0.02152 0.14536 0.01203 C 0.18148 0.00255 0.1603 -0.03124 0.21657 -0.05739 C 0.27283 -0.08355 0.37773 -0.11433 0.48246 -0.14511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85655E-6 1.41402E-6 C -0.03491 0.00902 -0.06982 0.01805 -0.1023 0.028 C -0.13478 0.03795 -0.16465 0.05253 -0.19469 0.0597 C -0.22474 0.06688 -0.25079 0.05646 -0.2824 0.07174 C -0.314 0.08701 -0.35655 0.12751 -0.38469 0.15089 C -0.41282 0.17426 -0.43227 0.19301 -0.45155 0.21175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 with SNAMP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14" y="1512394"/>
            <a:ext cx="6596090" cy="3450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9" y="5334468"/>
            <a:ext cx="6220151" cy="10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9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 with SNAMP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14" y="1512394"/>
            <a:ext cx="6596090" cy="3450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59957"/>
            <a:ext cx="6007229" cy="1261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74081"/>
            <a:ext cx="1765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7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685E-6 -0.00069 C 0.0455 0.01088 0.09135 0.02292 0.12522 0.00672 C 0.15908 -0.00948 0.17471 -0.06757 0.20319 -0.09696 C 0.23168 -0.12636 0.2612 -0.16315 0.29559 -0.17056 C 0.32997 -0.17796 0.37513 -0.14117 0.40969 -0.14186 C 0.44408 -0.14256 0.48107 -0.16593 0.50295 -0.17426 C 0.52466 -0.18282 0.53248 -0.1981 0.54064 -0.19301 C 0.54897 -0.18815 0.55627 -0.15644 0.55193 -0.14441 C 0.54758 -0.1326 0.52727 -0.11964 0.51528 -0.12196 C 0.50312 -0.12427 0.48419 -0.14695 0.48037 -0.15945 C 0.47638 -0.17195 0.47951 -0.19254 0.49166 -0.1981 C 0.50365 -0.20365 0.54272 -0.20273 0.55279 -0.19185 C 0.56287 -0.18097 0.56096 -0.1407 0.55193 -0.13191 C 0.54272 -0.12312 0.50469 -0.1326 0.49826 -0.13955 C 0.49184 -0.14626 0.49896 -0.16408 0.5132 -0.1731 C 0.52761 -0.18213 0.55158 -0.19 0.58406 -0.1944 C 0.61618 -0.19856 0.65682 -0.19486 0.70632 -0.19926 C 0.75599 -0.20388 0.81886 -0.21291 0.88173 -0.2217 " pathEditMode="relative" rAng="0" ptsTypes="aaaaaaaaaaaaaaaaaA">
                                      <p:cBhvr>
                                        <p:cTn id="1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78" y="-9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</a:t>
            </a:r>
            <a:r>
              <a:rPr lang="en-US" dirty="0" smtClean="0"/>
              <a:t>Delegations </a:t>
            </a:r>
            <a:r>
              <a:rPr lang="en-US" dirty="0"/>
              <a:t>in the LINK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Reasons</a:t>
            </a:r>
          </a:p>
          <a:p>
            <a:pPr lvl="1"/>
            <a:r>
              <a:rPr lang="en-US" dirty="0" smtClean="0"/>
              <a:t>Producer multihoming</a:t>
            </a:r>
          </a:p>
          <a:p>
            <a:pPr lvl="1"/>
            <a:r>
              <a:rPr lang="en-US" dirty="0" smtClean="0"/>
              <a:t>Replicated dataset</a:t>
            </a:r>
          </a:p>
          <a:p>
            <a:r>
              <a:rPr lang="en-US" dirty="0" smtClean="0"/>
              <a:t>Impact on interest forwarding</a:t>
            </a:r>
          </a:p>
          <a:p>
            <a:pPr lvl="1"/>
            <a:r>
              <a:rPr lang="en-US" dirty="0" smtClean="0"/>
              <a:t>NDN network is supposed to forward interests towards “closest” data available</a:t>
            </a:r>
          </a:p>
          <a:p>
            <a:pPr lvl="1"/>
            <a:r>
              <a:rPr lang="en-US" dirty="0" smtClean="0"/>
              <a:t>End-hosts/consumer-networks don’t have knowledge which is “closer”</a:t>
            </a:r>
          </a:p>
          <a:p>
            <a:pPr lvl="2"/>
            <a:r>
              <a:rPr lang="en-US" dirty="0" smtClean="0"/>
              <a:t>can pick at random and learn over time</a:t>
            </a:r>
          </a:p>
          <a:p>
            <a:pPr lvl="1"/>
            <a:r>
              <a:rPr lang="en-US" dirty="0" smtClean="0"/>
              <a:t>DFZ routers have routing and data plane performance parameters</a:t>
            </a:r>
          </a:p>
          <a:p>
            <a:pPr lvl="2"/>
            <a:r>
              <a:rPr lang="en-US" dirty="0" smtClean="0"/>
              <a:t>informed choice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650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Retrieval with SNAMP (summary)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0" y="1526262"/>
            <a:ext cx="8336477" cy="4830087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>
            <a:off x="668436" y="3743386"/>
            <a:ext cx="2306106" cy="144554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821097" y="4495405"/>
            <a:ext cx="1119631" cy="1378703"/>
          </a:xfrm>
          <a:custGeom>
            <a:avLst/>
            <a:gdLst>
              <a:gd name="connsiteX0" fmla="*/ 1119631 w 1119631"/>
              <a:gd name="connsiteY0" fmla="*/ 0 h 1378703"/>
              <a:gd name="connsiteX1" fmla="*/ 651725 w 1119631"/>
              <a:gd name="connsiteY1" fmla="*/ 685174 h 1378703"/>
              <a:gd name="connsiteX2" fmla="*/ 793768 w 1119631"/>
              <a:gd name="connsiteY2" fmla="*/ 1052828 h 1378703"/>
              <a:gd name="connsiteX3" fmla="*/ 0 w 1119631"/>
              <a:gd name="connsiteY3" fmla="*/ 1378703 h 137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631" h="1378703">
                <a:moveTo>
                  <a:pt x="1119631" y="0"/>
                </a:moveTo>
                <a:cubicBezTo>
                  <a:pt x="912833" y="254851"/>
                  <a:pt x="706035" y="509703"/>
                  <a:pt x="651725" y="685174"/>
                </a:cubicBezTo>
                <a:cubicBezTo>
                  <a:pt x="597415" y="860645"/>
                  <a:pt x="902389" y="937240"/>
                  <a:pt x="793768" y="1052828"/>
                </a:cubicBezTo>
                <a:cubicBezTo>
                  <a:pt x="685147" y="1168416"/>
                  <a:pt x="0" y="1378703"/>
                  <a:pt x="0" y="1378703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of the LINK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Pre-configured knowledge</a:t>
            </a:r>
          </a:p>
          <a:p>
            <a:r>
              <a:rPr lang="en-US" dirty="0" smtClean="0"/>
              <a:t>Application-level exchange</a:t>
            </a:r>
          </a:p>
          <a:p>
            <a:pPr lvl="1"/>
            <a:r>
              <a:rPr lang="en-US" dirty="0" smtClean="0"/>
              <a:t>Real-time producer can “give” a new link to consumers, when changes occur</a:t>
            </a:r>
          </a:p>
          <a:p>
            <a:pPr lvl="1"/>
            <a:r>
              <a:rPr lang="en-US" dirty="0" smtClean="0"/>
              <a:t>LINK can be “</a:t>
            </a:r>
            <a:r>
              <a:rPr lang="en-US" dirty="0" err="1" smtClean="0"/>
              <a:t>sync”ed</a:t>
            </a:r>
            <a:r>
              <a:rPr lang="en-US" dirty="0" smtClean="0"/>
              <a:t> up</a:t>
            </a:r>
          </a:p>
          <a:p>
            <a:r>
              <a:rPr lang="en-US" dirty="0" smtClean="0"/>
              <a:t>Discovery using infrastructure support</a:t>
            </a:r>
          </a:p>
          <a:p>
            <a:pPr lvl="1"/>
            <a:r>
              <a:rPr lang="en-US" dirty="0"/>
              <a:t>NDNS (DNS for NDN, </a:t>
            </a:r>
            <a:r>
              <a:rPr lang="en-US" dirty="0">
                <a:hlinkClick r:id="rId3"/>
              </a:rPr>
              <a:t>https://github.com/named-data/ndns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38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Picture of NDNS Lookup*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33" y="1526264"/>
            <a:ext cx="5673354" cy="4589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3511"/>
            <a:ext cx="809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Real NDNS lookup includes discovery of NS records and key records to verify validity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7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“Devils are in Details”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274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“Evil”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of LINK and how it is included in the Interest</a:t>
            </a:r>
          </a:p>
          <a:p>
            <a:r>
              <a:rPr lang="en-US" dirty="0" smtClean="0"/>
              <a:t>Modification of interest forwarding</a:t>
            </a:r>
          </a:p>
          <a:p>
            <a:pPr lvl="1"/>
            <a:r>
              <a:rPr lang="en-US" dirty="0" smtClean="0"/>
              <a:t>Impact on processing time/complexity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ossible optimizations</a:t>
            </a:r>
          </a:p>
          <a:p>
            <a:r>
              <a:rPr lang="en-US" dirty="0" smtClean="0"/>
              <a:t>Effects on caches</a:t>
            </a:r>
          </a:p>
          <a:p>
            <a:pPr lvl="1"/>
            <a:r>
              <a:rPr lang="en-US" dirty="0"/>
              <a:t>Resiliency to content poisoning</a:t>
            </a:r>
          </a:p>
          <a:p>
            <a:pPr lvl="1"/>
            <a:r>
              <a:rPr lang="en-US" dirty="0" smtClean="0"/>
              <a:t>Cache effectiveness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555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and Use of LINK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816" y="2088894"/>
            <a:ext cx="3294400" cy="3692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4" y="2245968"/>
            <a:ext cx="3064143" cy="35355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3440747" y="2414818"/>
            <a:ext cx="2025069" cy="240646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57457" y="5414539"/>
            <a:ext cx="2008359" cy="20053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NDN overview: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Two types of packets</a:t>
            </a:r>
          </a:p>
          <a:p>
            <a:pPr lvl="1"/>
            <a:r>
              <a:rPr lang="en-US" smtClean="0"/>
              <a:t>Interest packet</a:t>
            </a:r>
          </a:p>
          <a:p>
            <a:pPr lvl="2"/>
            <a:r>
              <a:rPr lang="en-US" smtClean="0"/>
              <a:t>name</a:t>
            </a:r>
          </a:p>
          <a:p>
            <a:pPr lvl="2"/>
            <a:r>
              <a:rPr lang="en-US" smtClean="0"/>
              <a:t>nonce</a:t>
            </a:r>
          </a:p>
          <a:p>
            <a:pPr lvl="2"/>
            <a:r>
              <a:rPr lang="en-US" smtClean="0"/>
              <a:t>optional selectors</a:t>
            </a:r>
          </a:p>
          <a:p>
            <a:pPr lvl="1"/>
            <a:r>
              <a:rPr lang="en-US" smtClean="0"/>
              <a:t>Data packet</a:t>
            </a:r>
          </a:p>
          <a:p>
            <a:pPr lvl="2"/>
            <a:r>
              <a:rPr lang="en-US" smtClean="0"/>
              <a:t>name</a:t>
            </a:r>
          </a:p>
          <a:p>
            <a:pPr lvl="2"/>
            <a:r>
              <a:rPr lang="en-US" smtClean="0"/>
              <a:t>content</a:t>
            </a:r>
          </a:p>
          <a:p>
            <a:pPr lvl="2"/>
            <a:r>
              <a:rPr lang="en-US" smtClean="0"/>
              <a:t>signature</a:t>
            </a:r>
          </a:p>
          <a:p>
            <a:r>
              <a:rPr lang="en-US" smtClean="0"/>
              <a:t>Names defined by applications</a:t>
            </a:r>
          </a:p>
          <a:p>
            <a:pPr lvl="1"/>
            <a:r>
              <a:rPr lang="en-US" smtClean="0"/>
              <a:t>/net/ndnsim/www/index.html/...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44964" y="1888163"/>
            <a:ext cx="2005218" cy="1374994"/>
            <a:chOff x="1594880" y="3574975"/>
            <a:chExt cx="2005218" cy="1374994"/>
          </a:xfrm>
        </p:grpSpPr>
        <p:sp>
          <p:nvSpPr>
            <p:cNvPr id="6" name="TextBox 5"/>
            <p:cNvSpPr txBox="1"/>
            <p:nvPr/>
          </p:nvSpPr>
          <p:spPr>
            <a:xfrm>
              <a:off x="1594880" y="3934306"/>
              <a:ext cx="2005218" cy="1015663"/>
            </a:xfrm>
            <a:prstGeom prst="rect">
              <a:avLst/>
            </a:prstGeom>
            <a:solidFill>
              <a:srgbClr val="FECE39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284E6A"/>
                  </a:solidFill>
                </a:rPr>
                <a:t>Name</a:t>
              </a:r>
              <a:endParaRPr lang="en-US" b="1" dirty="0" smtClean="0">
                <a:solidFill>
                  <a:srgbClr val="284E6A"/>
                </a:solidFill>
              </a:endParaRPr>
            </a:p>
            <a:p>
              <a:r>
                <a:rPr lang="en-US" dirty="0" smtClean="0">
                  <a:solidFill>
                    <a:srgbClr val="284E6A"/>
                  </a:solidFill>
                </a:rPr>
                <a:t>Selectors (opt)</a:t>
              </a:r>
            </a:p>
            <a:p>
              <a:r>
                <a:rPr lang="en-US" dirty="0" smtClean="0">
                  <a:solidFill>
                    <a:srgbClr val="284E6A"/>
                  </a:solidFill>
                </a:rPr>
                <a:t>Nonce</a:t>
              </a:r>
              <a:endParaRPr lang="en-US" dirty="0">
                <a:solidFill>
                  <a:srgbClr val="284E6A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4880" y="3574975"/>
              <a:ext cx="2005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Interest packet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02553" y="3439554"/>
            <a:ext cx="1490040" cy="1374994"/>
            <a:chOff x="5500151" y="3574975"/>
            <a:chExt cx="1490040" cy="1374994"/>
          </a:xfrm>
        </p:grpSpPr>
        <p:sp>
          <p:nvSpPr>
            <p:cNvPr id="7" name="TextBox 6"/>
            <p:cNvSpPr txBox="1"/>
            <p:nvPr/>
          </p:nvSpPr>
          <p:spPr>
            <a:xfrm>
              <a:off x="5500151" y="3934306"/>
              <a:ext cx="1490040" cy="1015663"/>
            </a:xfrm>
            <a:prstGeom prst="rect">
              <a:avLst/>
            </a:prstGeom>
            <a:solidFill>
              <a:srgbClr val="118CB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Name</a:t>
              </a:r>
              <a:endParaRPr lang="en-US" b="1" dirty="0" smtClean="0"/>
            </a:p>
            <a:p>
              <a:r>
                <a:rPr lang="en-US" dirty="0" smtClean="0"/>
                <a:t>Content</a:t>
              </a:r>
            </a:p>
            <a:p>
              <a:r>
                <a:rPr lang="en-US" dirty="0" smtClean="0"/>
                <a:t>Signature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20151" y="3574975"/>
              <a:ext cx="147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packet</a:t>
              </a:r>
              <a:endParaRPr lang="en-US" dirty="0"/>
            </a:p>
          </p:txBody>
        </p:sp>
      </p:grpSp>
      <p:sp>
        <p:nvSpPr>
          <p:cNvPr id="18" name="Freeform 17"/>
          <p:cNvSpPr/>
          <p:nvPr/>
        </p:nvSpPr>
        <p:spPr>
          <a:xfrm>
            <a:off x="5752046" y="2475870"/>
            <a:ext cx="918511" cy="2081053"/>
          </a:xfrm>
          <a:custGeom>
            <a:avLst/>
            <a:gdLst>
              <a:gd name="connsiteX0" fmla="*/ 662361 w 918511"/>
              <a:gd name="connsiteY0" fmla="*/ 0 h 2081053"/>
              <a:gd name="connsiteX1" fmla="*/ 203427 w 918511"/>
              <a:gd name="connsiteY1" fmla="*/ 117390 h 2081053"/>
              <a:gd name="connsiteX2" fmla="*/ 267464 w 918511"/>
              <a:gd name="connsiteY2" fmla="*/ 608296 h 2081053"/>
              <a:gd name="connsiteX3" fmla="*/ 11315 w 918511"/>
              <a:gd name="connsiteY3" fmla="*/ 1056514 h 2081053"/>
              <a:gd name="connsiteX4" fmla="*/ 342174 w 918511"/>
              <a:gd name="connsiteY4" fmla="*/ 1355325 h 2081053"/>
              <a:gd name="connsiteX5" fmla="*/ 642 w 918511"/>
              <a:gd name="connsiteY5" fmla="*/ 1867574 h 2081053"/>
              <a:gd name="connsiteX6" fmla="*/ 448903 w 918511"/>
              <a:gd name="connsiteY6" fmla="*/ 2070340 h 2081053"/>
              <a:gd name="connsiteX7" fmla="*/ 918511 w 918511"/>
              <a:gd name="connsiteY7" fmla="*/ 1568763 h 208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511" h="2081053">
                <a:moveTo>
                  <a:pt x="662361" y="0"/>
                </a:moveTo>
                <a:cubicBezTo>
                  <a:pt x="465802" y="8003"/>
                  <a:pt x="269243" y="16007"/>
                  <a:pt x="203427" y="117390"/>
                </a:cubicBezTo>
                <a:cubicBezTo>
                  <a:pt x="137611" y="218773"/>
                  <a:pt x="299483" y="451775"/>
                  <a:pt x="267464" y="608296"/>
                </a:cubicBezTo>
                <a:cubicBezTo>
                  <a:pt x="235445" y="764817"/>
                  <a:pt x="-1137" y="932009"/>
                  <a:pt x="11315" y="1056514"/>
                </a:cubicBezTo>
                <a:cubicBezTo>
                  <a:pt x="23767" y="1181019"/>
                  <a:pt x="343953" y="1220148"/>
                  <a:pt x="342174" y="1355325"/>
                </a:cubicBezTo>
                <a:cubicBezTo>
                  <a:pt x="340395" y="1490502"/>
                  <a:pt x="-17146" y="1748405"/>
                  <a:pt x="642" y="1867574"/>
                </a:cubicBezTo>
                <a:cubicBezTo>
                  <a:pt x="18430" y="1986743"/>
                  <a:pt x="295925" y="2120142"/>
                  <a:pt x="448903" y="2070340"/>
                </a:cubicBezTo>
                <a:cubicBezTo>
                  <a:pt x="601881" y="2020538"/>
                  <a:pt x="918511" y="1568763"/>
                  <a:pt x="918511" y="1568763"/>
                </a:cubicBezTo>
              </a:path>
            </a:pathLst>
          </a:custGeom>
          <a:ln>
            <a:prstDash val="sys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ertific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17" y="4606612"/>
            <a:ext cx="415871" cy="4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9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Interest Forwarding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" dirty="0"/>
              <a:t>If LINK not present</a:t>
            </a:r>
          </a:p>
          <a:p>
            <a:pPr lvl="1"/>
            <a:r>
              <a:rPr lang="en-US" dirty="0" smtClean="0"/>
              <a:t>apply standard NDN interest forwarding logic</a:t>
            </a:r>
            <a:endParaRPr lang="en" dirty="0"/>
          </a:p>
          <a:p>
            <a:pPr lvl="1"/>
            <a:r>
              <a:rPr lang="en" dirty="0"/>
              <a:t>return </a:t>
            </a:r>
            <a:r>
              <a:rPr lang="en" dirty="0" smtClean="0"/>
              <a:t>NACK</a:t>
            </a:r>
            <a:r>
              <a:rPr lang="en-US" dirty="0" smtClean="0"/>
              <a:t>/no-route if interest cannot be forwarded</a:t>
            </a:r>
            <a:endParaRPr lang="en" dirty="0"/>
          </a:p>
          <a:p>
            <a:pPr lvl="0"/>
            <a:r>
              <a:rPr lang="en" dirty="0"/>
              <a:t>if LINK present</a:t>
            </a:r>
          </a:p>
          <a:p>
            <a:pPr lvl="1"/>
            <a:r>
              <a:rPr lang="en-US" dirty="0" smtClean="0"/>
              <a:t>(if router choses so) verify validity of the link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LINK includes name of the </a:t>
            </a:r>
            <a:r>
              <a:rPr lang="en" dirty="0" smtClean="0"/>
              <a:t>“own </a:t>
            </a:r>
            <a:r>
              <a:rPr lang="en" dirty="0"/>
              <a:t>network</a:t>
            </a:r>
            <a:r>
              <a:rPr lang="en" dirty="0" smtClean="0"/>
              <a:t>”</a:t>
            </a:r>
            <a:endParaRPr lang="en" dirty="0"/>
          </a:p>
          <a:p>
            <a:pPr lvl="2"/>
            <a:r>
              <a:rPr lang="en-US" dirty="0" smtClean="0"/>
              <a:t>apply standard NDN interest forwarding logic</a:t>
            </a:r>
          </a:p>
          <a:p>
            <a:pPr lvl="1"/>
            <a:r>
              <a:rPr lang="en-US" dirty="0" smtClean="0"/>
              <a:t>Lookup LINK delegations in FIB, select “best”, and forward</a:t>
            </a:r>
          </a:p>
          <a:p>
            <a:pPr lvl="1"/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256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Interest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93" y="1417638"/>
            <a:ext cx="6580523" cy="4857406"/>
          </a:xfrm>
          <a:prstGeom prst="rect">
            <a:avLst/>
          </a:prstGeom>
        </p:spPr>
      </p:pic>
      <p:sp>
        <p:nvSpPr>
          <p:cNvPr id="10" name="Explosion 1 9"/>
          <p:cNvSpPr/>
          <p:nvPr/>
        </p:nvSpPr>
        <p:spPr>
          <a:xfrm>
            <a:off x="2562561" y="1157623"/>
            <a:ext cx="3225413" cy="1982596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/net/</a:t>
            </a:r>
            <a:r>
              <a:rPr lang="en-US" sz="1600" b="1" dirty="0" err="1" smtClean="0"/>
              <a:t>ndnsim</a:t>
            </a:r>
            <a:endParaRPr lang="en-US" sz="1600" b="1" dirty="0" smtClean="0"/>
          </a:p>
          <a:p>
            <a:pPr algn="ctr"/>
            <a:r>
              <a:rPr lang="en-US" sz="1600" dirty="0" smtClean="0"/>
              <a:t>is registered with UCLA CS router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051040" y="2622752"/>
            <a:ext cx="1297132" cy="918643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cs</a:t>
            </a:r>
            <a:r>
              <a:rPr lang="en-US" dirty="0" smtClean="0"/>
              <a:t>/www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cs</a:t>
            </a:r>
            <a:r>
              <a:rPr lang="en-US" dirty="0" smtClean="0"/>
              <a:t>/...</a:t>
            </a:r>
          </a:p>
          <a:p>
            <a:r>
              <a:rPr lang="en-US" dirty="0" smtClean="0"/>
              <a:t>/net/</a:t>
            </a:r>
            <a:r>
              <a:rPr lang="en-US" dirty="0" err="1" smtClean="0"/>
              <a:t>ndnsim</a:t>
            </a:r>
            <a:endParaRPr lang="en-US" dirty="0" smtClean="0"/>
          </a:p>
          <a:p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051040" y="2363470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9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Interest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60" y="1417639"/>
            <a:ext cx="6580523" cy="48574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4847793"/>
            <a:ext cx="1297132" cy="567488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telia</a:t>
            </a:r>
            <a:r>
              <a:rPr lang="en-US" dirty="0" smtClean="0"/>
              <a:t>  100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   10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4588510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5366" y="6180225"/>
            <a:ext cx="1297132" cy="567488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telia</a:t>
            </a:r>
            <a:r>
              <a:rPr lang="en-US" dirty="0" smtClean="0"/>
              <a:t>  100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   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15366" y="5920942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1846" y="6275045"/>
            <a:ext cx="1297132" cy="567488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telia</a:t>
            </a:r>
            <a:r>
              <a:rPr lang="en-US" dirty="0" smtClean="0"/>
              <a:t>  100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   10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1846" y="6015762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6086" y="5143879"/>
            <a:ext cx="1297132" cy="567488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telia</a:t>
            </a:r>
            <a:r>
              <a:rPr lang="en-US" dirty="0" smtClean="0"/>
              <a:t>  100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   10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06086" y="4884596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3871" y="2323797"/>
            <a:ext cx="2390244" cy="1198147"/>
          </a:xfrm>
          <a:prstGeom prst="rect">
            <a:avLst/>
          </a:prstGeom>
          <a:solidFill>
            <a:srgbClr val="FEE6A4"/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/net/</a:t>
            </a:r>
            <a:r>
              <a:rPr lang="en-US" dirty="0" err="1" smtClean="0"/>
              <a:t>ndnsim</a:t>
            </a:r>
            <a:r>
              <a:rPr lang="en-US" dirty="0" smtClean="0"/>
              <a:t>/www/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sz="3200" b="1" dirty="0"/>
              <a:t>+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8340" y="2660130"/>
            <a:ext cx="1870951" cy="788724"/>
          </a:xfrm>
          <a:prstGeom prst="rect">
            <a:avLst/>
          </a:prstGeom>
          <a:solidFill>
            <a:srgbClr val="B9FDBD"/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/net/</a:t>
            </a:r>
            <a:r>
              <a:rPr lang="en-US" dirty="0" err="1" smtClean="0"/>
              <a:t>ndnsim</a:t>
            </a:r>
            <a:r>
              <a:rPr lang="en-US" dirty="0" smtClean="0"/>
              <a:t>/www =&gt;</a:t>
            </a:r>
          </a:p>
          <a:p>
            <a:r>
              <a:rPr lang="en-US" dirty="0"/>
              <a:t> </a:t>
            </a:r>
            <a:r>
              <a:rPr lang="en-US" dirty="0" smtClean="0"/>
              <a:t> - 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cs</a:t>
            </a:r>
            <a:r>
              <a:rPr lang="en-US" dirty="0" smtClean="0"/>
              <a:t>,  1</a:t>
            </a:r>
          </a:p>
          <a:p>
            <a:r>
              <a:rPr lang="en-US" dirty="0"/>
              <a:t> </a:t>
            </a:r>
            <a:r>
              <a:rPr lang="en-US" dirty="0" smtClean="0"/>
              <a:t> - /</a:t>
            </a:r>
            <a:r>
              <a:rPr lang="en-US" dirty="0" err="1" smtClean="0"/>
              <a:t>telia</a:t>
            </a:r>
            <a:r>
              <a:rPr lang="en-US" dirty="0" smtClean="0"/>
              <a:t>/terabits,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xmlns:p14="http://schemas.microsoft.com/office/powerpoint/2010/main" spd="slow" advClick="0" advTm="6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0.06839 0.13906 0.13678 0.27835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0.06839 0.13906 0.13678 0.27835 " pathEditMode="relative" ptsTypes="aA">
                                      <p:cBhvr>
                                        <p:cTn id="16" dur="20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0.06839 0.13906 0.13678 0.27835 " pathEditMode="relative" ptsTypes="aA">
                                      <p:cBhvr>
                                        <p:cTn id="18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0.06839 0.13906 0.13678 0.27835 " pathEditMode="relative" ptsTypes="aA">
                                      <p:cBhvr>
                                        <p:cTn id="20" dur="2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0.06839 0.13906 0.13678 0.27835 " pathEditMode="relative" ptsTypes="aA">
                                      <p:cBhvr>
                                        <p:cTn id="22" dur="2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Interest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60" y="1417639"/>
            <a:ext cx="6580523" cy="48574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4847793"/>
            <a:ext cx="1297132" cy="567488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telia</a:t>
            </a:r>
            <a:r>
              <a:rPr lang="en-US" dirty="0" smtClean="0"/>
              <a:t>  100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   10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4588510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5366" y="6180225"/>
            <a:ext cx="1297132" cy="567488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telia</a:t>
            </a:r>
            <a:r>
              <a:rPr lang="en-US" dirty="0" smtClean="0"/>
              <a:t>  100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   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15366" y="5920942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1846" y="6275045"/>
            <a:ext cx="1297132" cy="567488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telia</a:t>
            </a:r>
            <a:r>
              <a:rPr lang="en-US" dirty="0" smtClean="0"/>
              <a:t>  100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   10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1846" y="6015762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6086" y="5143879"/>
            <a:ext cx="1297132" cy="567488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telia</a:t>
            </a:r>
            <a:r>
              <a:rPr lang="en-US" dirty="0" smtClean="0"/>
              <a:t>  100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   10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06086" y="4884596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0419" y="4230447"/>
            <a:ext cx="2390244" cy="1198147"/>
          </a:xfrm>
          <a:prstGeom prst="rect">
            <a:avLst/>
          </a:prstGeom>
          <a:solidFill>
            <a:srgbClr val="FEE6A4"/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/net/</a:t>
            </a:r>
            <a:r>
              <a:rPr lang="en-US" dirty="0" err="1" smtClean="0"/>
              <a:t>ndnsim</a:t>
            </a:r>
            <a:r>
              <a:rPr lang="en-US" dirty="0" smtClean="0"/>
              <a:t>/www/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sz="3200" b="1" dirty="0"/>
              <a:t>+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44888" y="4566780"/>
            <a:ext cx="1870951" cy="788724"/>
          </a:xfrm>
          <a:prstGeom prst="rect">
            <a:avLst/>
          </a:prstGeom>
          <a:solidFill>
            <a:srgbClr val="B9FDBD"/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/net/</a:t>
            </a:r>
            <a:r>
              <a:rPr lang="en-US" dirty="0" err="1" smtClean="0"/>
              <a:t>ndnsim</a:t>
            </a:r>
            <a:r>
              <a:rPr lang="en-US" dirty="0" smtClean="0"/>
              <a:t>/www =&gt;</a:t>
            </a:r>
          </a:p>
          <a:p>
            <a:r>
              <a:rPr lang="en-US" dirty="0"/>
              <a:t> </a:t>
            </a:r>
            <a:r>
              <a:rPr lang="en-US" dirty="0" smtClean="0"/>
              <a:t> - 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cs</a:t>
            </a:r>
            <a:r>
              <a:rPr lang="en-US" dirty="0" smtClean="0"/>
              <a:t>,  1</a:t>
            </a:r>
          </a:p>
          <a:p>
            <a:r>
              <a:rPr lang="en-US" dirty="0"/>
              <a:t> </a:t>
            </a:r>
            <a:r>
              <a:rPr lang="en-US" dirty="0" smtClean="0"/>
              <a:t> - /</a:t>
            </a:r>
            <a:r>
              <a:rPr lang="en-US" dirty="0" err="1" smtClean="0"/>
              <a:t>telia</a:t>
            </a:r>
            <a:r>
              <a:rPr lang="en-US" dirty="0" smtClean="0"/>
              <a:t>/terabits,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81 0.04628 -0.05762 0.09278 -0.03593 0.11847 C -0.01423 0.14415 0.07551 0.1696 0.12984 0.15456 C 0.18417 0.13952 0.24371 0.07497 0.28971 0.028 C 0.33571 -0.01897 0.3706 -0.07334 0.40566 -0.12772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81 0.04628 -0.05762 0.09278 -0.03593 0.11847 C -0.01423 0.14415 0.07551 0.1696 0.12984 0.15456 C 0.18417 0.13952 0.24371 0.07497 0.28971 0.028 C 0.33571 -0.01897 0.3706 -0.07334 0.40566 -0.12772 " pathEditMode="relative" ptsTypes="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Interest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60" y="1417639"/>
            <a:ext cx="6580523" cy="485740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741652" y="2549661"/>
            <a:ext cx="1297132" cy="918643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cs</a:t>
            </a:r>
            <a:r>
              <a:rPr lang="en-US" dirty="0" smtClean="0"/>
              <a:t>/www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cs</a:t>
            </a:r>
            <a:r>
              <a:rPr lang="en-US" dirty="0" smtClean="0"/>
              <a:t>/...</a:t>
            </a:r>
          </a:p>
          <a:p>
            <a:r>
              <a:rPr lang="en-US" dirty="0" smtClean="0"/>
              <a:t>/net/</a:t>
            </a:r>
            <a:r>
              <a:rPr lang="en-US" dirty="0" err="1" smtClean="0"/>
              <a:t>ndnsim</a:t>
            </a:r>
            <a:endParaRPr lang="en-US" dirty="0" smtClean="0"/>
          </a:p>
          <a:p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7741652" y="2290379"/>
            <a:ext cx="1297131" cy="25928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90101" y="3350661"/>
            <a:ext cx="2390244" cy="1198147"/>
          </a:xfrm>
          <a:prstGeom prst="rect">
            <a:avLst/>
          </a:prstGeom>
          <a:solidFill>
            <a:srgbClr val="FEE6A4"/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/net/</a:t>
            </a:r>
            <a:r>
              <a:rPr lang="en-US" dirty="0" err="1" smtClean="0"/>
              <a:t>ndnsim</a:t>
            </a:r>
            <a:r>
              <a:rPr lang="en-US" dirty="0" smtClean="0"/>
              <a:t>/www/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sz="3200" b="1" dirty="0"/>
              <a:t>+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54570" y="3686994"/>
            <a:ext cx="1870951" cy="788724"/>
          </a:xfrm>
          <a:prstGeom prst="rect">
            <a:avLst/>
          </a:prstGeom>
          <a:solidFill>
            <a:srgbClr val="B9FDBD"/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/net/</a:t>
            </a:r>
            <a:r>
              <a:rPr lang="en-US" dirty="0" err="1" smtClean="0"/>
              <a:t>ndnsim</a:t>
            </a:r>
            <a:r>
              <a:rPr lang="en-US" dirty="0" smtClean="0"/>
              <a:t>/www =&gt;</a:t>
            </a:r>
          </a:p>
          <a:p>
            <a:r>
              <a:rPr lang="en-US" dirty="0"/>
              <a:t> </a:t>
            </a:r>
            <a:r>
              <a:rPr lang="en-US" dirty="0" smtClean="0"/>
              <a:t> - 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cs</a:t>
            </a:r>
            <a:r>
              <a:rPr lang="en-US" dirty="0" smtClean="0"/>
              <a:t>,  1</a:t>
            </a:r>
          </a:p>
          <a:p>
            <a:r>
              <a:rPr lang="en-US" dirty="0"/>
              <a:t> </a:t>
            </a:r>
            <a:r>
              <a:rPr lang="en-US" dirty="0" smtClean="0"/>
              <a:t> - /</a:t>
            </a:r>
            <a:r>
              <a:rPr lang="en-US" dirty="0" err="1" smtClean="0"/>
              <a:t>telia</a:t>
            </a:r>
            <a:r>
              <a:rPr lang="en-US" dirty="0" smtClean="0"/>
              <a:t>/terabits, 1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741651" y="3660194"/>
            <a:ext cx="1297132" cy="624771"/>
            <a:chOff x="7741651" y="3660194"/>
            <a:chExt cx="1297132" cy="624771"/>
          </a:xfrm>
        </p:grpSpPr>
        <p:sp>
          <p:nvSpPr>
            <p:cNvPr id="24" name="Rectangle 23"/>
            <p:cNvSpPr/>
            <p:nvPr/>
          </p:nvSpPr>
          <p:spPr>
            <a:xfrm>
              <a:off x="7741652" y="3660194"/>
              <a:ext cx="1297131" cy="2592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Own Network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41651" y="3919476"/>
              <a:ext cx="1297132" cy="365489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ucla</a:t>
              </a:r>
              <a:r>
                <a:rPr lang="en-US" dirty="0" smtClean="0"/>
                <a:t>/</a:t>
              </a:r>
              <a:r>
                <a:rPr lang="en-US" dirty="0" err="1" smtClean="0"/>
                <a:t>cs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00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build="allAtOnce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“Own Network”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Routers need to know to which network(s) they belong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automatic discovery</a:t>
            </a:r>
          </a:p>
          <a:p>
            <a:r>
              <a:rPr lang="en-US" dirty="0" smtClean="0"/>
              <a:t>Until interest reaches “own” network</a:t>
            </a:r>
          </a:p>
          <a:p>
            <a:pPr lvl="1"/>
            <a:r>
              <a:rPr lang="en-US" dirty="0" smtClean="0"/>
              <a:t>can be satisfied from cache based on name of the interest</a:t>
            </a:r>
          </a:p>
          <a:p>
            <a:pPr lvl="1"/>
            <a:r>
              <a:rPr lang="en-US" dirty="0" smtClean="0"/>
              <a:t>forwarded </a:t>
            </a:r>
            <a:r>
              <a:rPr lang="en-US" dirty="0" smtClean="0"/>
              <a:t>strictly using LINK, even if interest name is in the forwarding table</a:t>
            </a:r>
          </a:p>
          <a:p>
            <a:pPr lvl="2"/>
            <a:r>
              <a:rPr lang="en-US" dirty="0" smtClean="0"/>
              <a:t>need to allow </a:t>
            </a:r>
            <a:r>
              <a:rPr lang="en-US" b="1" dirty="0" smtClean="0"/>
              <a:t>/</a:t>
            </a:r>
            <a:r>
              <a:rPr lang="en-US" b="1" dirty="0" err="1" smtClean="0"/>
              <a:t>ucla</a:t>
            </a:r>
            <a:r>
              <a:rPr lang="en-US" b="1" dirty="0" smtClean="0"/>
              <a:t>/</a:t>
            </a:r>
            <a:r>
              <a:rPr lang="en-US" b="1" dirty="0" err="1" smtClean="0"/>
              <a:t>cs</a:t>
            </a:r>
            <a:r>
              <a:rPr lang="en-US" b="1" dirty="0" smtClean="0"/>
              <a:t>/</a:t>
            </a:r>
            <a:r>
              <a:rPr lang="en-US" b="1" dirty="0" err="1" smtClean="0"/>
              <a:t>alex</a:t>
            </a:r>
            <a:r>
              <a:rPr lang="en-US" b="1" dirty="0" smtClean="0"/>
              <a:t>/homepage</a:t>
            </a:r>
            <a:r>
              <a:rPr lang="en-US" dirty="0" smtClean="0"/>
              <a:t> to be hosted outside UCLA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662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Optimization</a:t>
            </a:r>
            <a:endParaRPr lang="en" dirty="0"/>
          </a:p>
        </p:txBody>
      </p:sp>
      <p:sp>
        <p:nvSpPr>
          <p:cNvPr id="58" name="Shape 5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When LINK present and router makes forwarding decision based on non-default route</a:t>
            </a:r>
          </a:p>
          <a:p>
            <a:pPr lvl="1"/>
            <a:r>
              <a:rPr lang="en-US" dirty="0" smtClean="0"/>
              <a:t>decision can be recorded and upstream routers can just use it</a:t>
            </a:r>
          </a:p>
          <a:p>
            <a:pPr lvl="1"/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SelectedDelegation</a:t>
            </a:r>
            <a:r>
              <a:rPr lang="en-US" dirty="0" smtClean="0"/>
              <a:t>”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73" y="3870107"/>
            <a:ext cx="2279338" cy="263000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394969" y="4913194"/>
            <a:ext cx="1746290" cy="144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on Caches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Resiliency to content </a:t>
            </a:r>
            <a:r>
              <a:rPr lang="en-US" dirty="0" smtClean="0"/>
              <a:t>poisoning</a:t>
            </a:r>
          </a:p>
          <a:p>
            <a:pPr lvl="1"/>
            <a:r>
              <a:rPr lang="en-US" dirty="0" smtClean="0"/>
              <a:t>When data packets cached, it must be associated with LINK that used</a:t>
            </a:r>
          </a:p>
          <a:p>
            <a:pPr lvl="1"/>
            <a:r>
              <a:rPr lang="en-US" dirty="0" smtClean="0"/>
              <a:t>For interest to match cached item, both name and LINK must match</a:t>
            </a:r>
          </a:p>
          <a:p>
            <a:pPr lvl="2"/>
            <a:r>
              <a:rPr lang="en-US" dirty="0" smtClean="0"/>
              <a:t>Even when routers don’t very LINKs, malicious injected data does not effect legitimate users</a:t>
            </a:r>
          </a:p>
          <a:p>
            <a:r>
              <a:rPr lang="en-US" dirty="0" smtClean="0"/>
              <a:t>Cache effectiveness</a:t>
            </a:r>
          </a:p>
          <a:p>
            <a:pPr lvl="1"/>
            <a:r>
              <a:rPr lang="en-US" dirty="0" smtClean="0"/>
              <a:t>“Normally” there is a single legitimate LINK</a:t>
            </a:r>
          </a:p>
          <a:p>
            <a:pPr lvl="2"/>
            <a:r>
              <a:rPr lang="en-US" dirty="0" smtClean="0"/>
              <a:t>No change to cache effectiveness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187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Tradeoffs for the Updated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Gains</a:t>
            </a:r>
          </a:p>
          <a:p>
            <a:pPr lvl="1"/>
            <a:r>
              <a:rPr lang="en-US" dirty="0" smtClean="0"/>
              <a:t>Routing table is under control</a:t>
            </a:r>
          </a:p>
          <a:p>
            <a:pPr lvl="1"/>
            <a:r>
              <a:rPr lang="en-US" dirty="0" smtClean="0"/>
              <a:t>Routers </a:t>
            </a:r>
            <a:r>
              <a:rPr lang="en-US" dirty="0" smtClean="0"/>
              <a:t>make conscious decisions on where to forward interest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increased complexity per-interest processing </a:t>
            </a:r>
          </a:p>
          <a:p>
            <a:pPr lvl="2"/>
            <a:r>
              <a:rPr lang="en-US" dirty="0" smtClean="0"/>
              <a:t>multiple FIB lookups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564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19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784" y="18297"/>
            <a:ext cx="8865457" cy="658304"/>
          </a:xfrm>
        </p:spPr>
        <p:txBody>
          <a:bodyPr>
            <a:normAutofit fontScale="90000"/>
          </a:bodyPr>
          <a:lstStyle/>
          <a:p>
            <a:r>
              <a:rPr lang="en-US" dirty="0"/>
              <a:t>NDN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18" name="Content Placeholder 117"/>
          <p:cNvSpPr>
            <a:spLocks noGrp="1"/>
          </p:cNvSpPr>
          <p:nvPr>
            <p:ph idx="1"/>
          </p:nvPr>
        </p:nvSpPr>
        <p:spPr>
          <a:xfrm>
            <a:off x="131784" y="676600"/>
            <a:ext cx="8865457" cy="27918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NDN separates </a:t>
            </a:r>
            <a:endParaRPr lang="en-US" dirty="0" smtClean="0"/>
          </a:p>
          <a:p>
            <a:pPr lvl="1"/>
            <a:r>
              <a:rPr lang="en-US" dirty="0" smtClean="0"/>
              <a:t>objective </a:t>
            </a:r>
            <a:r>
              <a:rPr lang="en-US" dirty="0"/>
              <a:t>of </a:t>
            </a:r>
            <a:r>
              <a:rPr lang="en-US" dirty="0" smtClean="0"/>
              <a:t>retrieving</a:t>
            </a:r>
          </a:p>
          <a:p>
            <a:pPr lvl="1"/>
            <a:r>
              <a:rPr lang="en-US" dirty="0" smtClean="0"/>
              <a:t>specifics </a:t>
            </a:r>
            <a:r>
              <a:rPr lang="en-US" dirty="0"/>
              <a:t>of how to </a:t>
            </a:r>
            <a:r>
              <a:rPr lang="en-US" dirty="0" smtClean="0"/>
              <a:t>do it </a:t>
            </a:r>
          </a:p>
          <a:p>
            <a:endParaRPr lang="en-US" dirty="0"/>
          </a:p>
          <a:p>
            <a:r>
              <a:rPr lang="en-US" dirty="0" smtClean="0"/>
              <a:t>Interest names exactly what to fetch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atching (secured) Data is retrieved by the network</a:t>
            </a:r>
          </a:p>
          <a:p>
            <a:pPr lvl="1"/>
            <a:r>
              <a:rPr lang="en-US" dirty="0" smtClean="0"/>
              <a:t>from caches, in-network storage, or data producers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70381" y="4491020"/>
            <a:ext cx="1548745" cy="369332"/>
            <a:chOff x="192338" y="3389858"/>
            <a:chExt cx="1548745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92338" y="3389858"/>
              <a:ext cx="838691" cy="369332"/>
            </a:xfrm>
            <a:prstGeom prst="rect">
              <a:avLst/>
            </a:prstGeom>
            <a:solidFill>
              <a:srgbClr val="FECE39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284E6A"/>
                  </a:solidFill>
                </a:rPr>
                <a:t>Interest</a:t>
              </a:r>
              <a:endParaRPr lang="en-US" b="1" dirty="0">
                <a:solidFill>
                  <a:srgbClr val="284E6A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044325" y="3574524"/>
              <a:ext cx="696758" cy="734"/>
            </a:xfrm>
            <a:prstGeom prst="straightConnector1">
              <a:avLst/>
            </a:prstGeom>
            <a:ln w="38100" cmpd="sng">
              <a:solidFill>
                <a:srgbClr val="E2751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610274" y="3468456"/>
            <a:ext cx="7066363" cy="3271343"/>
            <a:chOff x="1432231" y="2367294"/>
            <a:chExt cx="7066363" cy="3271343"/>
          </a:xfrm>
        </p:grpSpPr>
        <p:grpSp>
          <p:nvGrpSpPr>
            <p:cNvPr id="35" name="Group 34"/>
            <p:cNvGrpSpPr/>
            <p:nvPr/>
          </p:nvGrpSpPr>
          <p:grpSpPr>
            <a:xfrm>
              <a:off x="6455442" y="3978449"/>
              <a:ext cx="1191941" cy="771256"/>
              <a:chOff x="6983843" y="4880515"/>
              <a:chExt cx="1191941" cy="771256"/>
            </a:xfrm>
          </p:grpSpPr>
          <p:sp>
            <p:nvSpPr>
              <p:cNvPr id="83" name="Rounded Rectangle 82"/>
              <p:cNvSpPr/>
              <p:nvPr/>
            </p:nvSpPr>
            <p:spPr bwMode="auto">
              <a:xfrm>
                <a:off x="6983843" y="4880515"/>
                <a:ext cx="1191941" cy="771256"/>
              </a:xfrm>
              <a:prstGeom prst="roundRect">
                <a:avLst/>
              </a:prstGeom>
              <a:solidFill>
                <a:srgbClr val="D9D9D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noFill/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019453" y="4927201"/>
                <a:ext cx="113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In-network storage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69743" y="3826288"/>
              <a:ext cx="985699" cy="1236883"/>
              <a:chOff x="5998144" y="4728354"/>
              <a:chExt cx="985699" cy="1236883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8144" y="4728354"/>
                <a:ext cx="689736" cy="952492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2841" y="4864863"/>
                <a:ext cx="689736" cy="952492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4107" y="5012745"/>
                <a:ext cx="689736" cy="952492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5934742" y="2647580"/>
              <a:ext cx="765752" cy="1028700"/>
              <a:chOff x="6049055" y="3518360"/>
              <a:chExt cx="765752" cy="102870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055" y="3518360"/>
                <a:ext cx="520700" cy="68580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7180" y="3670760"/>
                <a:ext cx="520700" cy="685800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4107" y="3861260"/>
                <a:ext cx="520700" cy="68580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6708264" y="2827446"/>
              <a:ext cx="889229" cy="562412"/>
              <a:chOff x="6980986" y="4641933"/>
              <a:chExt cx="889229" cy="562412"/>
            </a:xfrm>
          </p:grpSpPr>
          <p:sp>
            <p:nvSpPr>
              <p:cNvPr id="77" name="Rounded Rectangle 76"/>
              <p:cNvSpPr/>
              <p:nvPr/>
            </p:nvSpPr>
            <p:spPr bwMode="auto">
              <a:xfrm>
                <a:off x="7001033" y="4641933"/>
                <a:ext cx="869182" cy="562412"/>
              </a:xfrm>
              <a:prstGeom prst="roundRect">
                <a:avLst/>
              </a:prstGeom>
              <a:solidFill>
                <a:srgbClr val="D9D9D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noFill/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980986" y="4729150"/>
                <a:ext cx="889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Cache</a:t>
                </a:r>
                <a:r>
                  <a:rPr lang="en-US" dirty="0"/>
                  <a:t>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825510" y="3128469"/>
              <a:ext cx="3933806" cy="1786819"/>
              <a:chOff x="1804576" y="992441"/>
              <a:chExt cx="3187718" cy="1447930"/>
            </a:xfrm>
          </p:grpSpPr>
          <p:sp>
            <p:nvSpPr>
              <p:cNvPr id="100" name="Line 8"/>
              <p:cNvSpPr>
                <a:spLocks noChangeShapeType="1"/>
              </p:cNvSpPr>
              <p:nvPr/>
            </p:nvSpPr>
            <p:spPr bwMode="auto">
              <a:xfrm rot="10800000" flipH="1">
                <a:off x="2000902" y="1088206"/>
                <a:ext cx="371987" cy="587416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Line 9"/>
              <p:cNvSpPr>
                <a:spLocks noChangeShapeType="1"/>
              </p:cNvSpPr>
              <p:nvPr/>
            </p:nvSpPr>
            <p:spPr bwMode="auto">
              <a:xfrm rot="10800000" flipH="1">
                <a:off x="2042234" y="1549920"/>
                <a:ext cx="1022963" cy="154710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10"/>
              <p:cNvSpPr>
                <a:spLocks noChangeShapeType="1"/>
              </p:cNvSpPr>
              <p:nvPr/>
            </p:nvSpPr>
            <p:spPr bwMode="auto">
              <a:xfrm rot="10800000" flipH="1">
                <a:off x="3096196" y="1180065"/>
                <a:ext cx="777555" cy="360185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>
                <a:off x="2452969" y="1062824"/>
                <a:ext cx="1662315" cy="109989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Line 12"/>
              <p:cNvSpPr>
                <a:spLocks noChangeShapeType="1"/>
              </p:cNvSpPr>
              <p:nvPr/>
            </p:nvSpPr>
            <p:spPr bwMode="auto">
              <a:xfrm rot="10800000">
                <a:off x="3984829" y="1134135"/>
                <a:ext cx="344223" cy="587416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Line 13"/>
              <p:cNvSpPr>
                <a:spLocks noChangeShapeType="1"/>
              </p:cNvSpPr>
              <p:nvPr/>
            </p:nvSpPr>
            <p:spPr bwMode="auto">
              <a:xfrm rot="10800000">
                <a:off x="2517444" y="1208795"/>
                <a:ext cx="1866494" cy="682900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 rot="10800000">
                <a:off x="3984830" y="1114797"/>
                <a:ext cx="867969" cy="44721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4399840" y="1105127"/>
                <a:ext cx="452959" cy="686505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pic>
            <p:nvPicPr>
              <p:cNvPr id="108" name="Picture 16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4667" y="1721551"/>
                <a:ext cx="377153" cy="24173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109" name="Picture 17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7838" y="1020520"/>
                <a:ext cx="377153" cy="24173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110" name="Picture 18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9951" y="1377686"/>
                <a:ext cx="377153" cy="24173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111" name="Picture 19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0724" y="992441"/>
                <a:ext cx="377153" cy="24173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112" name="Picture 20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5141" y="1020520"/>
                <a:ext cx="377153" cy="24173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113" name="Picture 21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576" y="1600684"/>
                <a:ext cx="377153" cy="24173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pic>
            <p:nvPicPr>
              <p:cNvPr id="114" name="Picture 18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798" y="2198636"/>
                <a:ext cx="377153" cy="24173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  <p:sp>
            <p:nvSpPr>
              <p:cNvPr id="115" name="Line 8"/>
              <p:cNvSpPr>
                <a:spLocks noChangeShapeType="1"/>
              </p:cNvSpPr>
              <p:nvPr/>
            </p:nvSpPr>
            <p:spPr bwMode="auto">
              <a:xfrm rot="10800000" flipH="1">
                <a:off x="2772147" y="1600683"/>
                <a:ext cx="324048" cy="604550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12"/>
              <p:cNvSpPr>
                <a:spLocks noChangeShapeType="1"/>
              </p:cNvSpPr>
              <p:nvPr/>
            </p:nvSpPr>
            <p:spPr bwMode="auto">
              <a:xfrm rot="10800000">
                <a:off x="2009615" y="1815445"/>
                <a:ext cx="583182" cy="472123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 flipV="1">
                <a:off x="2908145" y="1842420"/>
                <a:ext cx="1475796" cy="487963"/>
              </a:xfrm>
              <a:prstGeom prst="line">
                <a:avLst/>
              </a:prstGeom>
              <a:noFill/>
              <a:ln w="25400" cap="flat">
                <a:solidFill>
                  <a:srgbClr val="81818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7" name="Cloud 66"/>
            <p:cNvSpPr/>
            <p:nvPr/>
          </p:nvSpPr>
          <p:spPr>
            <a:xfrm>
              <a:off x="1432231" y="2367294"/>
              <a:ext cx="7066363" cy="3271343"/>
            </a:xfrm>
            <a:prstGeom prst="cloud">
              <a:avLst/>
            </a:prstGeom>
            <a:solidFill>
              <a:srgbClr val="FFF089">
                <a:alpha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52509" y="5587962"/>
            <a:ext cx="966376" cy="610842"/>
            <a:chOff x="4152509" y="5587962"/>
            <a:chExt cx="966376" cy="610842"/>
          </a:xfrm>
        </p:grpSpPr>
        <p:grpSp>
          <p:nvGrpSpPr>
            <p:cNvPr id="44" name="Group 43"/>
            <p:cNvGrpSpPr/>
            <p:nvPr/>
          </p:nvGrpSpPr>
          <p:grpSpPr>
            <a:xfrm>
              <a:off x="4152509" y="5587962"/>
              <a:ext cx="966376" cy="369332"/>
              <a:chOff x="3974466" y="4486800"/>
              <a:chExt cx="966376" cy="369332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flipH="1" flipV="1">
                <a:off x="3974466" y="4672750"/>
                <a:ext cx="294122" cy="735"/>
              </a:xfrm>
              <a:prstGeom prst="straightConnector1">
                <a:avLst/>
              </a:prstGeom>
              <a:ln w="38100" cmpd="sng">
                <a:solidFill>
                  <a:srgbClr val="3F5B0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68588" y="4486800"/>
                <a:ext cx="672254" cy="369332"/>
              </a:xfrm>
              <a:prstGeom prst="rect">
                <a:avLst/>
              </a:prstGeom>
              <a:solidFill>
                <a:srgbClr val="118CB0"/>
              </a:solidFill>
              <a:ln>
                <a:solidFill>
                  <a:srgbClr val="FFFFFF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</p:grpSp>
        <p:pic>
          <p:nvPicPr>
            <p:cNvPr id="119" name="Picture 118" descr="certifica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565" y="5782933"/>
              <a:ext cx="415871" cy="415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95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NDN forwards </a:t>
            </a:r>
            <a:r>
              <a:rPr lang="en-US" dirty="0" smtClean="0"/>
              <a:t>interest </a:t>
            </a:r>
            <a:r>
              <a:rPr lang="en-US" dirty="0"/>
              <a:t>by data names</a:t>
            </a:r>
          </a:p>
          <a:p>
            <a:pPr lvl="1"/>
            <a:r>
              <a:rPr lang="en-US" dirty="0" smtClean="0"/>
              <a:t>over </a:t>
            </a:r>
            <a:r>
              <a:rPr lang="en-US" dirty="0"/>
              <a:t>200 million just 2</a:t>
            </a:r>
            <a:r>
              <a:rPr lang="en-US" baseline="30000" dirty="0"/>
              <a:t>nd</a:t>
            </a:r>
            <a:r>
              <a:rPr lang="en-US" dirty="0"/>
              <a:t>-level DNS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all names applications would use are several </a:t>
            </a:r>
            <a:r>
              <a:rPr lang="en-US" dirty="0"/>
              <a:t>orders of magnitude larger, if not infinite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with all hierarchical </a:t>
            </a:r>
            <a:r>
              <a:rPr lang="en-US" dirty="0" smtClean="0"/>
              <a:t>aggregation, still too many names</a:t>
            </a:r>
          </a:p>
          <a:p>
            <a:r>
              <a:rPr lang="en-US" dirty="0" smtClean="0"/>
              <a:t>How to scale NDN forwarding tables?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5" y="1355996"/>
            <a:ext cx="8865456" cy="2642801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S</a:t>
            </a:r>
            <a:r>
              <a:rPr lang="en-US" b="1" dirty="0" smtClean="0"/>
              <a:t>ecure </a:t>
            </a:r>
            <a:r>
              <a:rPr lang="en-US" b="1" u="sng" dirty="0"/>
              <a:t>Na</a:t>
            </a:r>
            <a:r>
              <a:rPr lang="en-US" b="1" dirty="0"/>
              <a:t>mespace </a:t>
            </a:r>
            <a:r>
              <a:rPr lang="en-US" b="1" u="sng" dirty="0" smtClean="0"/>
              <a:t>M</a:t>
            </a:r>
            <a:r>
              <a:rPr lang="en-US" b="1" dirty="0" smtClean="0"/>
              <a:t>a</a:t>
            </a:r>
            <a:r>
              <a:rPr lang="en-US" b="1" u="sng" dirty="0" smtClean="0"/>
              <a:t>p</a:t>
            </a:r>
            <a:r>
              <a:rPr lang="en-US" b="1" dirty="0" smtClean="0"/>
              <a:t>ping (SNAMP)</a:t>
            </a:r>
          </a:p>
          <a:p>
            <a:pPr lvl="1"/>
            <a:r>
              <a:rPr lang="en-US" dirty="0" smtClean="0"/>
              <a:t>To cross transit network, names may need to get mapped to (a set of) another names</a:t>
            </a:r>
          </a:p>
          <a:p>
            <a:pPr lvl="1"/>
            <a:r>
              <a:rPr lang="en-US" dirty="0" smtClean="0"/>
              <a:t>Interests will carry additional names to guide forwarding process</a:t>
            </a:r>
          </a:p>
          <a:p>
            <a:r>
              <a:rPr lang="en-US" dirty="0" smtClean="0"/>
              <a:t>Based on </a:t>
            </a:r>
            <a:r>
              <a:rPr lang="en-US" b="1" dirty="0" smtClean="0"/>
              <a:t>map-n-</a:t>
            </a:r>
            <a:r>
              <a:rPr lang="en-US" b="1" dirty="0" err="1" smtClean="0"/>
              <a:t>encap</a:t>
            </a:r>
            <a:r>
              <a:rPr lang="en-US" b="1" dirty="0" smtClean="0"/>
              <a:t> </a:t>
            </a:r>
            <a:r>
              <a:rPr lang="en-US" dirty="0" smtClean="0"/>
              <a:t>idea</a:t>
            </a:r>
            <a:endParaRPr lang="en-US" b="1" dirty="0" smtClean="0"/>
          </a:p>
          <a:p>
            <a:pPr lvl="1"/>
            <a:r>
              <a:rPr lang="en-US" dirty="0"/>
              <a:t>proposed many years back to scale IP </a:t>
            </a:r>
            <a:r>
              <a:rPr lang="en-US" dirty="0" smtClean="0"/>
              <a:t>routing</a:t>
            </a:r>
          </a:p>
          <a:p>
            <a:pPr lvl="2"/>
            <a:r>
              <a:rPr lang="en-US" dirty="0" smtClean="0"/>
              <a:t>globally routable and non-routable addresses</a:t>
            </a:r>
            <a:endParaRPr lang="en-US" dirty="0"/>
          </a:p>
          <a:p>
            <a:pPr lvl="2"/>
            <a:r>
              <a:rPr lang="en-US" dirty="0" smtClean="0"/>
              <a:t>DNS </a:t>
            </a:r>
            <a:r>
              <a:rPr lang="en-US" dirty="0"/>
              <a:t>to </a:t>
            </a:r>
            <a:r>
              <a:rPr lang="en-US" dirty="0" smtClean="0"/>
              <a:t>map</a:t>
            </a:r>
            <a:endParaRPr lang="en-US" dirty="0"/>
          </a:p>
          <a:p>
            <a:pPr lvl="2"/>
            <a:r>
              <a:rPr lang="en-US" dirty="0"/>
              <a:t>IP-IP encapsulation to forward packets</a:t>
            </a:r>
          </a:p>
          <a:p>
            <a:pPr marL="914391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569" y="4334581"/>
            <a:ext cx="4704499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7338" lvl="2" indent="-285750">
              <a:buFont typeface="Arial"/>
              <a:buChar char="•"/>
            </a:pPr>
            <a:r>
              <a:rPr lang="en-US" sz="1400" dirty="0"/>
              <a:t>S. </a:t>
            </a:r>
            <a:r>
              <a:rPr lang="en-US" sz="1400" dirty="0" err="1"/>
              <a:t>Deering</a:t>
            </a:r>
            <a:r>
              <a:rPr lang="en-US" sz="1400" dirty="0"/>
              <a:t>. “The Map &amp; </a:t>
            </a:r>
            <a:r>
              <a:rPr lang="en-US" sz="1400" dirty="0" err="1"/>
              <a:t>Encap</a:t>
            </a:r>
            <a:r>
              <a:rPr lang="en-US" sz="1400" dirty="0"/>
              <a:t> Scheme for scalable IPv4 routing with portable site prefixes.” Presentation Xerox PARC, </a:t>
            </a:r>
            <a:r>
              <a:rPr lang="en-US" sz="1400" b="1" dirty="0"/>
              <a:t>1996</a:t>
            </a:r>
            <a:r>
              <a:rPr lang="en-US" sz="1400" dirty="0"/>
              <a:t>.</a:t>
            </a:r>
          </a:p>
          <a:p>
            <a:pPr marL="287338" lvl="2" indent="-285750">
              <a:buFont typeface="Arial"/>
              <a:buChar char="•"/>
            </a:pPr>
            <a:r>
              <a:rPr lang="en-US" sz="1400" dirty="0"/>
              <a:t>M. O’Dell. “8+8—An alternate addressing architecture for IPv6.” Internet draft (draft-odell-8+8-00), </a:t>
            </a:r>
            <a:r>
              <a:rPr lang="en-US" sz="1400" b="1" dirty="0"/>
              <a:t>1996</a:t>
            </a:r>
            <a:r>
              <a:rPr lang="en-US" sz="1400" dirty="0"/>
              <a:t>.</a:t>
            </a:r>
          </a:p>
          <a:p>
            <a:pPr marL="287338" lvl="2" indent="-285750">
              <a:buFont typeface="Arial"/>
              <a:buChar char="•"/>
            </a:pPr>
            <a:r>
              <a:rPr lang="en-US" sz="1400" dirty="0"/>
              <a:t>D. </a:t>
            </a:r>
            <a:r>
              <a:rPr lang="en-US" sz="1400" dirty="0" err="1"/>
              <a:t>Farinacci</a:t>
            </a:r>
            <a:r>
              <a:rPr lang="en-US" sz="1400" dirty="0"/>
              <a:t>. “Locator/ID separation protocol (LISP).” Internet draft (draft-farinacci-lisp-00), 2007.</a:t>
            </a:r>
          </a:p>
          <a:p>
            <a:pPr marL="287338" lvl="2" indent="-285750">
              <a:buFont typeface="Arial"/>
              <a:buChar char="•"/>
            </a:pPr>
            <a:r>
              <a:rPr lang="en-US" sz="1400" dirty="0"/>
              <a:t>R. Atkinson, S. </a:t>
            </a:r>
            <a:r>
              <a:rPr lang="en-US" sz="1400" dirty="0" err="1"/>
              <a:t>Bhatti</a:t>
            </a:r>
            <a:r>
              <a:rPr lang="en-US" sz="1400" dirty="0"/>
              <a:t>, and S. </a:t>
            </a:r>
            <a:r>
              <a:rPr lang="en-US" sz="1400" dirty="0" err="1"/>
              <a:t>Hailes</a:t>
            </a:r>
            <a:r>
              <a:rPr lang="en-US" sz="1400" dirty="0"/>
              <a:t>. “ILNP: mobility, multi-homing, localized addressing and security through naming.” Telecommunication Systems, 42(3), 2009.</a:t>
            </a:r>
          </a:p>
        </p:txBody>
      </p:sp>
      <p:sp>
        <p:nvSpPr>
          <p:cNvPr id="22" name="Cloud 21"/>
          <p:cNvSpPr/>
          <p:nvPr/>
        </p:nvSpPr>
        <p:spPr bwMode="auto">
          <a:xfrm rot="16200000">
            <a:off x="6271875" y="3252055"/>
            <a:ext cx="559591" cy="1372137"/>
          </a:xfrm>
          <a:prstGeom prst="cloud">
            <a:avLst/>
          </a:prstGeom>
          <a:solidFill>
            <a:srgbClr val="96B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</a:t>
            </a:r>
            <a:endParaRPr lang="en-US" sz="2000" b="1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3" name="Cloud 22"/>
          <p:cNvSpPr/>
          <p:nvPr/>
        </p:nvSpPr>
        <p:spPr bwMode="auto">
          <a:xfrm rot="5400000">
            <a:off x="7009955" y="5025741"/>
            <a:ext cx="620076" cy="1378542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6256702" y="4916260"/>
            <a:ext cx="2362600" cy="390512"/>
          </a:xfrm>
          <a:prstGeom prst="cube">
            <a:avLst>
              <a:gd name="adj" fmla="val 14287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map / encapsulate</a:t>
            </a:r>
            <a:endParaRPr kumimoji="0" lang="en-US" b="1" i="0" strike="noStrike" cap="none" normalizeH="0" baseline="0" dirty="0">
              <a:ln>
                <a:noFill/>
              </a:ln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254471" y="5181211"/>
            <a:ext cx="602633" cy="403403"/>
            <a:chOff x="2462398" y="4689412"/>
            <a:chExt cx="735518" cy="492356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462398" y="4953168"/>
              <a:ext cx="735518" cy="228600"/>
            </a:xfrm>
            <a:prstGeom prst="rect">
              <a:avLst/>
            </a:prstGeom>
            <a:solidFill>
              <a:srgbClr val="96BA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rot="5400000" flipH="1" flipV="1">
              <a:off x="3049740" y="4812138"/>
              <a:ext cx="256125" cy="1067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943998" y="4648298"/>
            <a:ext cx="602633" cy="419739"/>
            <a:chOff x="6237431" y="4689411"/>
            <a:chExt cx="735518" cy="51229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237431" y="4689411"/>
              <a:ext cx="735518" cy="228600"/>
            </a:xfrm>
            <a:prstGeom prst="rect">
              <a:avLst/>
            </a:prstGeom>
            <a:solidFill>
              <a:srgbClr val="96BA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6107788" y="5046963"/>
              <a:ext cx="298812" cy="106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1" name="Cloud 30"/>
          <p:cNvSpPr/>
          <p:nvPr/>
        </p:nvSpPr>
        <p:spPr bwMode="auto">
          <a:xfrm rot="16200000">
            <a:off x="7272594" y="3887524"/>
            <a:ext cx="559589" cy="1372132"/>
          </a:xfrm>
          <a:prstGeom prst="cloud">
            <a:avLst/>
          </a:prstGeom>
          <a:solidFill>
            <a:srgbClr val="96B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</a:t>
            </a:r>
            <a:endParaRPr lang="en-US" sz="2000" b="1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2" name="Cloud 31"/>
          <p:cNvSpPr/>
          <p:nvPr/>
        </p:nvSpPr>
        <p:spPr bwMode="auto">
          <a:xfrm rot="16200000">
            <a:off x="8001385" y="3252054"/>
            <a:ext cx="559589" cy="1372132"/>
          </a:xfrm>
          <a:prstGeom prst="cloud">
            <a:avLst/>
          </a:prstGeom>
          <a:solidFill>
            <a:srgbClr val="96BA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     </a:t>
            </a:r>
            <a:endParaRPr lang="en-US" sz="2000" b="1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1777" y="3238696"/>
            <a:ext cx="18011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User Networks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 bwMode="auto">
          <a:xfrm rot="5400000">
            <a:off x="6626728" y="5401521"/>
            <a:ext cx="620076" cy="1378542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5" name="Cloud 34"/>
          <p:cNvSpPr/>
          <p:nvPr/>
        </p:nvSpPr>
        <p:spPr bwMode="auto">
          <a:xfrm rot="5400000">
            <a:off x="7704856" y="5330540"/>
            <a:ext cx="620076" cy="1378542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95005" y="6374946"/>
            <a:ext cx="20330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Transit networks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012067" y="5821942"/>
            <a:ext cx="1127001" cy="187299"/>
            <a:chOff x="3530014" y="3193475"/>
            <a:chExt cx="1375513" cy="228600"/>
          </a:xfrm>
        </p:grpSpPr>
        <p:grpSp>
          <p:nvGrpSpPr>
            <p:cNvPr id="38" name="Group 25"/>
            <p:cNvGrpSpPr/>
            <p:nvPr/>
          </p:nvGrpSpPr>
          <p:grpSpPr>
            <a:xfrm>
              <a:off x="3530014" y="3193475"/>
              <a:ext cx="990600" cy="228600"/>
              <a:chOff x="3363251" y="2426232"/>
              <a:chExt cx="990600" cy="228600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3363251" y="2426232"/>
                <a:ext cx="735518" cy="228600"/>
              </a:xfrm>
              <a:prstGeom prst="rect">
                <a:avLst/>
              </a:prstGeom>
              <a:solidFill>
                <a:srgbClr val="96BA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098769" y="2426232"/>
                <a:ext cx="255082" cy="2286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 bwMode="auto">
            <a:xfrm>
              <a:off x="4542649" y="3307144"/>
              <a:ext cx="362878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6816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the forwarding (routing) table size under control</a:t>
            </a:r>
          </a:p>
          <a:p>
            <a:pPr lvl="1"/>
            <a:r>
              <a:rPr lang="en-US" dirty="0" smtClean="0"/>
              <a:t>what goes to the table will be determined by</a:t>
            </a:r>
          </a:p>
          <a:p>
            <a:pPr lvl="2"/>
            <a:r>
              <a:rPr lang="en-US" dirty="0" smtClean="0"/>
              <a:t>popularity of the data</a:t>
            </a:r>
          </a:p>
          <a:p>
            <a:pPr lvl="2"/>
            <a:r>
              <a:rPr lang="en-US" dirty="0" smtClean="0"/>
              <a:t>network operation practices</a:t>
            </a:r>
          </a:p>
          <a:p>
            <a:pPr lvl="2"/>
            <a:r>
              <a:rPr lang="en-US" dirty="0" smtClean="0"/>
              <a:t>tradeoffs between network functionality and cost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Avoid any changes for </a:t>
            </a:r>
            <a:r>
              <a:rPr lang="en-US" dirty="0"/>
              <a:t>NDN apps </a:t>
            </a:r>
            <a:r>
              <a:rPr lang="en-US" dirty="0" smtClean="0"/>
              <a:t>semantics</a:t>
            </a:r>
          </a:p>
          <a:p>
            <a:pPr lvl="1"/>
            <a:r>
              <a:rPr lang="en-US" dirty="0"/>
              <a:t>no changes to naming of the data units</a:t>
            </a:r>
          </a:p>
          <a:p>
            <a:pPr lvl="1"/>
            <a:r>
              <a:rPr lang="en-US" dirty="0" smtClean="0"/>
              <a:t>no changes to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61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FIB</a:t>
            </a:r>
          </a:p>
          <a:p>
            <a:pPr lvl="1"/>
            <a:r>
              <a:rPr lang="en-US" dirty="0"/>
              <a:t>forwarding information base (~routing table)</a:t>
            </a:r>
          </a:p>
          <a:p>
            <a:r>
              <a:rPr lang="en-US" b="1" dirty="0" smtClean="0"/>
              <a:t>DFZ</a:t>
            </a:r>
          </a:p>
          <a:p>
            <a:pPr lvl="1"/>
            <a:r>
              <a:rPr lang="en-US" dirty="0" smtClean="0"/>
              <a:t>default free zone (core transit network)</a:t>
            </a:r>
          </a:p>
          <a:p>
            <a:r>
              <a:rPr lang="en-US" b="1" dirty="0" smtClean="0"/>
              <a:t>Namespace </a:t>
            </a:r>
            <a:r>
              <a:rPr lang="en-US" b="1" dirty="0"/>
              <a:t>delegation</a:t>
            </a:r>
          </a:p>
          <a:p>
            <a:pPr lvl="1"/>
            <a:r>
              <a:rPr lang="en-US" dirty="0"/>
              <a:t>owner of namespace </a:t>
            </a:r>
            <a:r>
              <a:rPr lang="en-US" dirty="0" smtClean="0"/>
              <a:t>endorses </a:t>
            </a:r>
            <a:r>
              <a:rPr lang="en-US" dirty="0"/>
              <a:t>that interests for the data in the namespace can be satisfied if forwarded towards another </a:t>
            </a:r>
            <a:r>
              <a:rPr lang="en-US" dirty="0" smtClean="0"/>
              <a:t>namespace</a:t>
            </a:r>
          </a:p>
          <a:p>
            <a:pPr lvl="2"/>
            <a:r>
              <a:rPr lang="en-US" dirty="0"/>
              <a:t>(</a:t>
            </a:r>
            <a:r>
              <a:rPr lang="en-US" b="1" dirty="0"/>
              <a:t>/net/</a:t>
            </a:r>
            <a:r>
              <a:rPr lang="en-US" b="1" dirty="0" err="1"/>
              <a:t>ndnsim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/>
              <a:t>(</a:t>
            </a:r>
            <a:r>
              <a:rPr lang="en-US" b="1" dirty="0"/>
              <a:t>/</a:t>
            </a:r>
            <a:r>
              <a:rPr lang="en-US" b="1" dirty="0" err="1"/>
              <a:t>telia</a:t>
            </a:r>
            <a:r>
              <a:rPr lang="en-US" b="1" dirty="0"/>
              <a:t>/</a:t>
            </a:r>
            <a:r>
              <a:rPr lang="en-US" b="1" dirty="0" err="1"/>
              <a:t>latvia</a:t>
            </a:r>
            <a:r>
              <a:rPr lang="en-US" b="1" dirty="0"/>
              <a:t>/terabits)</a:t>
            </a:r>
          </a:p>
          <a:p>
            <a:r>
              <a:rPr lang="en-US" b="1" dirty="0"/>
              <a:t>LINK </a:t>
            </a:r>
            <a:r>
              <a:rPr lang="en-US" b="1" dirty="0" smtClean="0"/>
              <a:t>object or just LINK</a:t>
            </a:r>
            <a:endParaRPr lang="en-US" b="1" dirty="0"/>
          </a:p>
          <a:p>
            <a:pPr lvl="1"/>
            <a:r>
              <a:rPr lang="en-US" dirty="0"/>
              <a:t>collection of </a:t>
            </a:r>
            <a:r>
              <a:rPr lang="en-US" dirty="0" smtClean="0"/>
              <a:t>delegations with preferences </a:t>
            </a:r>
            <a:r>
              <a:rPr lang="en-US" dirty="0"/>
              <a:t>from the same </a:t>
            </a:r>
            <a:r>
              <a:rPr lang="en-US" dirty="0" smtClean="0"/>
              <a:t>namespace</a:t>
            </a:r>
          </a:p>
          <a:p>
            <a:pPr lvl="2"/>
            <a:r>
              <a:rPr lang="en-US" dirty="0"/>
              <a:t>(</a:t>
            </a:r>
            <a:r>
              <a:rPr lang="en-US" b="1" dirty="0"/>
              <a:t>/net/</a:t>
            </a:r>
            <a:r>
              <a:rPr lang="en-US" b="1" dirty="0" err="1"/>
              <a:t>ndnsim</a:t>
            </a:r>
            <a:r>
              <a:rPr lang="en-US" b="1" dirty="0"/>
              <a:t>)</a:t>
            </a:r>
            <a:r>
              <a:rPr lang="en-US" dirty="0"/>
              <a:t> -&gt; (</a:t>
            </a:r>
            <a:r>
              <a:rPr lang="en-US" b="1" dirty="0"/>
              <a:t>/</a:t>
            </a:r>
            <a:r>
              <a:rPr lang="en-US" b="1" dirty="0" err="1"/>
              <a:t>telia</a:t>
            </a:r>
            <a:r>
              <a:rPr lang="en-US" b="1" dirty="0"/>
              <a:t>/</a:t>
            </a:r>
            <a:r>
              <a:rPr lang="en-US" b="1" dirty="0" err="1"/>
              <a:t>latvia</a:t>
            </a:r>
            <a:r>
              <a:rPr lang="en-US" b="1" dirty="0"/>
              <a:t>/</a:t>
            </a:r>
            <a:r>
              <a:rPr lang="en-US" b="1" dirty="0" smtClean="0"/>
              <a:t>terabits 100; /</a:t>
            </a:r>
            <a:r>
              <a:rPr lang="en-US" b="1" dirty="0" err="1" smtClean="0"/>
              <a:t>ucla</a:t>
            </a:r>
            <a:r>
              <a:rPr lang="en-US" b="1" dirty="0" smtClean="0"/>
              <a:t>/</a:t>
            </a:r>
            <a:r>
              <a:rPr lang="en-US" b="1" dirty="0" err="1" smtClean="0"/>
              <a:t>cs</a:t>
            </a:r>
            <a:r>
              <a:rPr lang="en-US" b="1" dirty="0" smtClean="0"/>
              <a:t> 10)</a:t>
            </a:r>
            <a:r>
              <a:rPr lang="en-US" dirty="0" smtClean="0"/>
              <a:t>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432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5" name="Content Placeholder 4" descr="mapnencap-example-nd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" b="473"/>
          <a:stretch/>
        </p:blipFill>
        <p:spPr>
          <a:xfrm>
            <a:off x="457200" y="1353635"/>
            <a:ext cx="8229600" cy="50027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41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More Design </a:t>
            </a:r>
            <a:r>
              <a:rPr lang="en" sz="3600" dirty="0" smtClean="0"/>
              <a:t>Goals</a:t>
            </a:r>
            <a:r>
              <a:rPr lang="en-US" sz="3600" dirty="0" smtClean="0"/>
              <a:t> and Considerations</a:t>
            </a:r>
            <a:endParaRPr lang="en" sz="3600" dirty="0"/>
          </a:p>
        </p:txBody>
      </p:sp>
      <p:sp>
        <p:nvSpPr>
          <p:cNvPr id="37" name="Shape 3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require routers lookup mapping</a:t>
            </a:r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require changes to the application</a:t>
            </a:r>
          </a:p>
          <a:p>
            <a:pPr lvl="1"/>
            <a:r>
              <a:rPr lang="en" dirty="0"/>
              <a:t>a local </a:t>
            </a:r>
            <a:r>
              <a:rPr lang="en-US" dirty="0"/>
              <a:t>agent (local NFD?)</a:t>
            </a:r>
            <a:r>
              <a:rPr lang="en" dirty="0"/>
              <a:t> or </a:t>
            </a:r>
            <a:r>
              <a:rPr lang="en-US" dirty="0"/>
              <a:t>an </a:t>
            </a:r>
            <a:r>
              <a:rPr lang="en" dirty="0"/>
              <a:t>application library performs </a:t>
            </a:r>
            <a:r>
              <a:rPr lang="en-US" dirty="0"/>
              <a:t>lookup </a:t>
            </a:r>
            <a:r>
              <a:rPr lang="en" dirty="0"/>
              <a:t>when needed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Invoke mechanism only </a:t>
            </a:r>
            <a:r>
              <a:rPr lang="en-US" dirty="0"/>
              <a:t>when necessary</a:t>
            </a:r>
          </a:p>
          <a:p>
            <a:pPr lvl="1"/>
            <a:r>
              <a:rPr lang="en-US" dirty="0"/>
              <a:t>A lot of communication is expected to be local and ad hoc</a:t>
            </a:r>
          </a:p>
          <a:p>
            <a:endParaRPr lang="en-US" dirty="0" smtClean="0"/>
          </a:p>
          <a:p>
            <a:endParaRPr lang="en" dirty="0" smtClean="0"/>
          </a:p>
        </p:txBody>
      </p:sp>
      <p:sp>
        <p:nvSpPr>
          <p:cNvPr id="38" name="Shape 3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20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rl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1418</Words>
  <Application>Microsoft Macintosh PowerPoint</Application>
  <PresentationFormat>On-screen Show (4:3)</PresentationFormat>
  <Paragraphs>261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irl-theme</vt:lpstr>
      <vt:lpstr>SNAMP: Secure Namespace Mapping to Scale NDN Forwarding</vt:lpstr>
      <vt:lpstr>NDN overview: basics</vt:lpstr>
      <vt:lpstr>NDN overview</vt:lpstr>
      <vt:lpstr>Problem</vt:lpstr>
      <vt:lpstr>Solution</vt:lpstr>
      <vt:lpstr>General Goals</vt:lpstr>
      <vt:lpstr>A Few Terms</vt:lpstr>
      <vt:lpstr>System Overview</vt:lpstr>
      <vt:lpstr>More Design Goals and Considerations</vt:lpstr>
      <vt:lpstr>Data Retrieval with SNAMP (1)</vt:lpstr>
      <vt:lpstr>Data Retrieval with SNAMP (2)</vt:lpstr>
      <vt:lpstr>Data Retrieval with SNAMP (3)</vt:lpstr>
      <vt:lpstr>Multiple Delegations in the LINK Object</vt:lpstr>
      <vt:lpstr>Data Retrieval with SNAMP (summary)</vt:lpstr>
      <vt:lpstr>Discovery of the LINK Object</vt:lpstr>
      <vt:lpstr>Simplified Picture of NDNS Lookup*</vt:lpstr>
      <vt:lpstr>“Devils are in Details”</vt:lpstr>
      <vt:lpstr>“Evil” Details</vt:lpstr>
      <vt:lpstr>Format and Use of LINK Object</vt:lpstr>
      <vt:lpstr>Updated Interest Forwarding</vt:lpstr>
      <vt:lpstr>Example of Interest Forwarding</vt:lpstr>
      <vt:lpstr>Example of Interest Forwarding</vt:lpstr>
      <vt:lpstr>Example of Interest Forwarding</vt:lpstr>
      <vt:lpstr>Example of Interest Forwarding</vt:lpstr>
      <vt:lpstr>“Own Network” Concept</vt:lpstr>
      <vt:lpstr>Processing Optimization</vt:lpstr>
      <vt:lpstr>Effects on Caches </vt:lpstr>
      <vt:lpstr>Tradeoffs for the Updated Forwarding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SNAMP: Secure Namespace Mapping to Scale NDN Forwarding</dc:title>
  <cp:lastModifiedBy>Alex Afanasyev</cp:lastModifiedBy>
  <cp:revision>190</cp:revision>
  <dcterms:modified xsi:type="dcterms:W3CDTF">2015-04-27T01:14:41Z</dcterms:modified>
</cp:coreProperties>
</file>