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wdp" ContentType="image/vnd.ms-photo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60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9" r:id="rId11"/>
    <p:sldId id="259" r:id="rId12"/>
    <p:sldId id="257" r:id="rId13"/>
    <p:sldId id="280" r:id="rId14"/>
    <p:sldId id="281" r:id="rId15"/>
    <p:sldId id="261" r:id="rId16"/>
    <p:sldId id="266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96" autoAdjust="0"/>
    <p:restoredTop sz="94660"/>
  </p:normalViewPr>
  <p:slideViewPr>
    <p:cSldViewPr snapToGrid="0" showGuides="1">
      <p:cViewPr>
        <p:scale>
          <a:sx n="129" d="100"/>
          <a:sy n="129" d="100"/>
        </p:scale>
        <p:origin x="172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AADA9-FD59-A54B-8AE6-09565A937C24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F0CA4-EDA5-8E41-910F-B5F48196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2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Resembles HTTP’s request/reply, with 2 important differences: data</a:t>
            </a:r>
            <a:r>
              <a:rPr lang="en-US" baseline="0" dirty="0" smtClean="0"/>
              <a:t> security, data </a:t>
            </a:r>
            <a:r>
              <a:rPr lang="en-US" b="1" baseline="0" dirty="0" smtClean="0">
                <a:solidFill>
                  <a:srgbClr val="FF0000"/>
                </a:solidFill>
              </a:rPr>
              <a:t>immutability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F0DCF-D1F6-6243-B9A8-34D3621C65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CS: NDN treat storage and link</a:t>
            </a:r>
            <a:r>
              <a:rPr lang="en-US" baseline="0" dirty="0" smtClean="0"/>
              <a:t> the same</a:t>
            </a:r>
          </a:p>
          <a:p>
            <a:r>
              <a:rPr lang="en-US" baseline="0" dirty="0" smtClean="0"/>
              <a:t>Forward: show multiple next hop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A479BED4-CC07-6541-AD05-DA35A5C26A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9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CS: talk NDN treat storage and link</a:t>
            </a:r>
            <a:r>
              <a:rPr lang="en-US" baseline="0" dirty="0" smtClean="0"/>
              <a:t> the same</a:t>
            </a:r>
          </a:p>
          <a:p>
            <a:r>
              <a:rPr lang="en-US" baseline="0" dirty="0" smtClean="0"/>
              <a:t>Forward: show multiple next 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A479BED4-CC07-6541-AD05-DA35A5C26A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Data comes back: show potential multicast; NOTE Interests are forwarded, data traverses exactly the same path Interest laid the state, create a feedback loop. Cache freshness controlled by data producer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A479BED4-CC07-6541-AD05-DA35A5C26A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0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with a control plane, Best</a:t>
            </a:r>
            <a:r>
              <a:rPr lang="en-US" baseline="0" dirty="0" smtClean="0"/>
              <a:t> approach is NOT to </a:t>
            </a:r>
            <a:r>
              <a:rPr lang="en-US" baseline="0" dirty="0" err="1" smtClean="0"/>
              <a:t>repalce</a:t>
            </a:r>
            <a:r>
              <a:rPr lang="en-US" baseline="0" dirty="0" smtClean="0"/>
              <a:t> the routing protocol, let it reflect true connectivity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F0DCF-D1F6-6243-B9A8-34D3621C65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26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walk: NDN can</a:t>
            </a:r>
            <a:r>
              <a:rPr lang="en-US" baseline="0" dirty="0" smtClean="0"/>
              <a:t> keep the</a:t>
            </a:r>
            <a:r>
              <a:rPr lang="en-US" dirty="0" smtClean="0"/>
              <a:t> memory of failed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A556-2201-844F-BEA5-F5799C58B2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47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CS: talk NDN treat storage and link</a:t>
            </a:r>
            <a:r>
              <a:rPr lang="en-US" baseline="0" dirty="0" smtClean="0"/>
              <a:t> the same</a:t>
            </a:r>
          </a:p>
          <a:p>
            <a:r>
              <a:rPr lang="en-US" baseline="0" dirty="0" smtClean="0"/>
              <a:t>Forward: show multiple next 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A479BED4-CC07-6541-AD05-DA35A5C26A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6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1244" y="802300"/>
            <a:ext cx="10289512" cy="2573947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9403" y="3889798"/>
            <a:ext cx="749135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400" b="0" cap="none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8FF7-1D49-47AA-9A5D-A96D418CB0F5}" type="datetimeFigureOut">
              <a:rPr lang="en-US" smtClean="0"/>
              <a:t>11/20/17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86189" y="3528543"/>
            <a:ext cx="9400256" cy="2663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3936" y="6513551"/>
            <a:ext cx="1028331" cy="328448"/>
          </a:xfrm>
        </p:spPr>
        <p:txBody>
          <a:bodyPr/>
          <a:lstStyle/>
          <a:p>
            <a:fld id="{398E8FF7-1D49-47AA-9A5D-A96D418CB0F5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31259" y="6458572"/>
            <a:ext cx="6021532" cy="344449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B9CB-8E46-44E1-9B5B-35800E1AF8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522288" y="676275"/>
            <a:ext cx="11039475" cy="5662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8FF7-1D49-47AA-9A5D-A96D418CB0F5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B9CB-8E46-44E1-9B5B-35800E1AF8F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655" y="1756130"/>
            <a:ext cx="7489336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656" y="3806197"/>
            <a:ext cx="748933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8FF7-1D49-47AA-9A5D-A96D418CB0F5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B9CB-8E46-44E1-9B5B-35800E1AF8F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24655" y="3672195"/>
            <a:ext cx="748933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515" y="826183"/>
            <a:ext cx="5202424" cy="5512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2747" y="826183"/>
            <a:ext cx="5605669" cy="5512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8FF7-1D49-47AA-9A5D-A96D418CB0F5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B9CB-8E46-44E1-9B5B-35800E1AF8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 txBox="1">
            <a:spLocks/>
          </p:cNvSpPr>
          <p:nvPr/>
        </p:nvSpPr>
        <p:spPr>
          <a:xfrm>
            <a:off x="522515" y="873"/>
            <a:ext cx="11039787" cy="555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Click to edit Master title style</a:t>
            </a:r>
            <a:endParaRPr lang="en-US" b="1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8FF7-1D49-47AA-9A5D-A96D418CB0F5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B9CB-8E46-44E1-9B5B-35800E1AF8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2515" y="873"/>
            <a:ext cx="11039787" cy="5557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8FF7-1D49-47AA-9A5D-A96D418CB0F5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B9CB-8E46-44E1-9B5B-35800E1AF8F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8FF7-1D49-47AA-9A5D-A96D418CB0F5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B9CB-8E46-44E1-9B5B-35800E1AF8F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2515" y="873"/>
            <a:ext cx="11039787" cy="555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516" y="715616"/>
            <a:ext cx="11039787" cy="562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936" y="6513551"/>
            <a:ext cx="1282331" cy="34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E8FF7-1D49-47AA-9A5D-A96D418CB0F5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3072" y="6494783"/>
            <a:ext cx="537867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3979" y="6338421"/>
            <a:ext cx="106099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800" baseline="0">
                <a:solidFill>
                  <a:schemeClr val="accent1"/>
                </a:solidFill>
              </a:defRPr>
            </a:lvl1pPr>
          </a:lstStyle>
          <a:p>
            <a:fld id="{EC15B9CB-8E46-44E1-9B5B-35800E1AF8F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22515" y="556591"/>
            <a:ext cx="9400256" cy="2663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69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6" Type="http://schemas.openxmlformats.org/officeDocument/2006/relationships/image" Target="../media/image7.tiff"/><Relationship Id="rId7" Type="http://schemas.openxmlformats.org/officeDocument/2006/relationships/image" Target="../media/image8.png"/><Relationship Id="rId8" Type="http://schemas.openxmlformats.org/officeDocument/2006/relationships/image" Target="../media/image16.tiff"/><Relationship Id="rId9" Type="http://schemas.openxmlformats.org/officeDocument/2006/relationships/image" Target="../media/image17.tiff"/><Relationship Id="rId10" Type="http://schemas.openxmlformats.org/officeDocument/2006/relationships/image" Target="../media/image18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6" Type="http://schemas.openxmlformats.org/officeDocument/2006/relationships/image" Target="../media/image7.tiff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tiff"/><Relationship Id="rId5" Type="http://schemas.openxmlformats.org/officeDocument/2006/relationships/image" Target="../media/image11.jpeg"/><Relationship Id="rId6" Type="http://schemas.openxmlformats.org/officeDocument/2006/relationships/image" Target="../media/image12.wmf"/><Relationship Id="rId7" Type="http://schemas.openxmlformats.org/officeDocument/2006/relationships/image" Target="../media/image13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Fuzzy Interest Forwarding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82149" y="3794551"/>
            <a:ext cx="9958608" cy="1139400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400" b="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5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Kevin Chan (</a:t>
            </a:r>
            <a:r>
              <a:rPr lang="en-US" dirty="0"/>
              <a:t>US Army Research </a:t>
            </a:r>
            <a:r>
              <a:rPr lang="en-US" dirty="0" smtClean="0"/>
              <a:t>Laboratory), </a:t>
            </a:r>
            <a:r>
              <a:rPr lang="en-US" dirty="0" err="1" smtClean="0"/>
              <a:t>Bongjun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(IBM </a:t>
            </a:r>
            <a:r>
              <a:rPr lang="en-US" dirty="0"/>
              <a:t>T. J. Watson Research </a:t>
            </a:r>
            <a:r>
              <a:rPr lang="en-US" dirty="0" smtClean="0"/>
              <a:t>Center)</a:t>
            </a:r>
            <a:r>
              <a:rPr lang="en-US" dirty="0"/>
              <a:t>, Spyridon </a:t>
            </a:r>
            <a:r>
              <a:rPr lang="en-US" dirty="0" err="1" smtClean="0"/>
              <a:t>Mastorakis</a:t>
            </a:r>
            <a:r>
              <a:rPr lang="en-US" dirty="0" smtClean="0"/>
              <a:t> (UCLA), </a:t>
            </a:r>
            <a:r>
              <a:rPr lang="en-US" b="1" dirty="0" smtClean="0"/>
              <a:t>Alex </a:t>
            </a:r>
            <a:r>
              <a:rPr lang="en-US" b="1" dirty="0" err="1" smtClean="0"/>
              <a:t>Afanasyev</a:t>
            </a:r>
            <a:r>
              <a:rPr lang="en-US" b="1" dirty="0" smtClean="0"/>
              <a:t> (Florida </a:t>
            </a:r>
            <a:r>
              <a:rPr lang="en-US" b="1" dirty="0"/>
              <a:t>International </a:t>
            </a:r>
            <a:r>
              <a:rPr lang="en-US" b="1" dirty="0" smtClean="0"/>
              <a:t>University)</a:t>
            </a:r>
            <a:r>
              <a:rPr lang="en-US" dirty="0" smtClean="0"/>
              <a:t>, </a:t>
            </a:r>
            <a:r>
              <a:rPr lang="en-US" dirty="0" err="1" smtClean="0"/>
              <a:t>Lixia</a:t>
            </a:r>
            <a:r>
              <a:rPr lang="en-US" dirty="0" smtClean="0"/>
              <a:t> Zhang (UCLA)</a:t>
            </a:r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580184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Asian Internet Engineering Conference (AINTEC 2017)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November </a:t>
            </a:r>
            <a:r>
              <a:rPr lang="en-US" dirty="0" smtClean="0"/>
              <a:t>20, </a:t>
            </a:r>
            <a:r>
              <a:rPr lang="en-US" dirty="0"/>
              <a:t>2017</a:t>
            </a:r>
            <a:br>
              <a:rPr lang="en-US" dirty="0"/>
            </a:br>
            <a:r>
              <a:rPr lang="en-US" dirty="0" smtClean="0"/>
              <a:t>Bangkok, Thailand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483" y="113803"/>
            <a:ext cx="2692047" cy="86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Interest Forwarding Extension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 bwMode="auto">
          <a:xfrm>
            <a:off x="2853786" y="2969138"/>
            <a:ext cx="1198921" cy="646331"/>
          </a:xfrm>
          <a:prstGeom prst="round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4074315" y="3335788"/>
            <a:ext cx="511863" cy="96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ounded Rectangle 35"/>
          <p:cNvSpPr/>
          <p:nvPr/>
        </p:nvSpPr>
        <p:spPr bwMode="auto">
          <a:xfrm>
            <a:off x="2876310" y="2828254"/>
            <a:ext cx="1176397" cy="767043"/>
          </a:xfrm>
          <a:prstGeom prst="roundRect">
            <a:avLst/>
          </a:prstGeom>
          <a:noFill/>
          <a:ln w="57150" cap="flat" cmpd="sng" algn="ctr">
            <a:solidFill>
              <a:srgbClr val="FFB4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cs typeface="Helvetica Neue"/>
              </a:rPr>
              <a:t>Content </a:t>
            </a:r>
          </a:p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cs typeface="Helvetica Neue"/>
              </a:rPr>
              <a:t>Store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79484" y="1505565"/>
            <a:ext cx="6308032" cy="2557426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729937" y="1746004"/>
            <a:ext cx="1739900" cy="714717"/>
          </a:xfrm>
          <a:prstGeom prst="round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/>
              <a:t>Forwarding Strategy 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3984757" y="1272907"/>
            <a:ext cx="369748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NDN FORWARDING DAEMON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4564896" y="2838887"/>
            <a:ext cx="2147777" cy="776177"/>
          </a:xfrm>
          <a:prstGeom prst="roundRect">
            <a:avLst/>
          </a:prstGeom>
          <a:noFill/>
          <a:ln w="57150" cap="flat" cmpd="sng" algn="ctr">
            <a:solidFill>
              <a:srgbClr val="FFB4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ea typeface="Gill Sans" charset="0"/>
                <a:cs typeface="Gill Sans" charset="0"/>
              </a:rPr>
              <a:t>Pending</a:t>
            </a:r>
          </a:p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ea typeface="Gill Sans" charset="0"/>
                <a:cs typeface="Gill Sans" charset="0"/>
              </a:rPr>
              <a:t>Interest Table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6785889" y="3309530"/>
            <a:ext cx="54734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Rounded Rectangle 45"/>
          <p:cNvSpPr/>
          <p:nvPr/>
        </p:nvSpPr>
        <p:spPr bwMode="auto">
          <a:xfrm>
            <a:off x="7281725" y="2860153"/>
            <a:ext cx="1176397" cy="759955"/>
          </a:xfrm>
          <a:prstGeom prst="roundRect">
            <a:avLst/>
          </a:prstGeom>
          <a:noFill/>
          <a:ln w="57150" cap="flat" cmpd="sng" algn="ctr">
            <a:solidFill>
              <a:srgbClr val="FFB4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ea typeface="Gill Sans" charset="0"/>
                <a:cs typeface="Gill Sans" charset="0"/>
              </a:rPr>
              <a:t>FIB</a:t>
            </a:r>
          </a:p>
        </p:txBody>
      </p:sp>
      <p:cxnSp>
        <p:nvCxnSpPr>
          <p:cNvPr id="7" name="Straight Arrow Connector 6"/>
          <p:cNvCxnSpPr>
            <a:stCxn id="9" idx="2"/>
            <a:endCxn id="36" idx="1"/>
          </p:cNvCxnSpPr>
          <p:nvPr/>
        </p:nvCxnSpPr>
        <p:spPr>
          <a:xfrm>
            <a:off x="2399449" y="3205197"/>
            <a:ext cx="476860" cy="657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45543" y="2835865"/>
            <a:ext cx="90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Interest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0" idx="1"/>
          </p:cNvCxnSpPr>
          <p:nvPr/>
        </p:nvCxnSpPr>
        <p:spPr>
          <a:xfrm>
            <a:off x="4089989" y="3225211"/>
            <a:ext cx="474906" cy="17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772938" y="3228756"/>
            <a:ext cx="474906" cy="17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10022" y="1550044"/>
            <a:ext cx="342900" cy="47303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86924" y="2784278"/>
            <a:ext cx="428419" cy="60579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69148" y="2168359"/>
            <a:ext cx="480486" cy="49149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05845" y="3516585"/>
            <a:ext cx="462668" cy="464820"/>
          </a:xfrm>
          <a:prstGeom prst="rect">
            <a:avLst/>
          </a:prstGeom>
        </p:spPr>
      </p:pic>
      <p:grpSp>
        <p:nvGrpSpPr>
          <p:cNvPr id="88" name="Group 87"/>
          <p:cNvGrpSpPr/>
          <p:nvPr/>
        </p:nvGrpSpPr>
        <p:grpSpPr>
          <a:xfrm>
            <a:off x="8734816" y="1691015"/>
            <a:ext cx="583557" cy="275573"/>
            <a:chOff x="7202465" y="1691014"/>
            <a:chExt cx="583557" cy="275573"/>
          </a:xfrm>
        </p:grpSpPr>
        <p:cxnSp>
          <p:nvCxnSpPr>
            <p:cNvPr id="84" name="Straight Arrow Connector 83"/>
            <p:cNvCxnSpPr>
              <a:endCxn id="79" idx="1"/>
            </p:cNvCxnSpPr>
            <p:nvPr/>
          </p:nvCxnSpPr>
          <p:spPr>
            <a:xfrm flipV="1">
              <a:off x="7374542" y="1786562"/>
              <a:ext cx="411480" cy="3511"/>
            </a:xfrm>
            <a:prstGeom prst="straightConnector1">
              <a:avLst/>
            </a:prstGeom>
            <a:ln w="19050">
              <a:solidFill>
                <a:srgbClr val="FFA80A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10800000" flipV="1">
              <a:off x="7343226" y="1884683"/>
              <a:ext cx="411480" cy="3511"/>
            </a:xfrm>
            <a:prstGeom prst="straightConnector1">
              <a:avLst/>
            </a:prstGeom>
            <a:ln w="19050">
              <a:solidFill>
                <a:srgbClr val="FFA80A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202465" y="1691014"/>
              <a:ext cx="129436" cy="275573"/>
            </a:xfrm>
            <a:prstGeom prst="rect">
              <a:avLst/>
            </a:prstGeom>
            <a:noFill/>
            <a:ln w="19050">
              <a:solidFill>
                <a:srgbClr val="FFA8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736904" y="2194144"/>
            <a:ext cx="583557" cy="275573"/>
            <a:chOff x="7202465" y="1691014"/>
            <a:chExt cx="583557" cy="275573"/>
          </a:xfrm>
        </p:grpSpPr>
        <p:cxnSp>
          <p:nvCxnSpPr>
            <p:cNvPr id="90" name="Straight Arrow Connector 89"/>
            <p:cNvCxnSpPr/>
            <p:nvPr/>
          </p:nvCxnSpPr>
          <p:spPr>
            <a:xfrm flipV="1">
              <a:off x="7374542" y="1786562"/>
              <a:ext cx="411480" cy="3511"/>
            </a:xfrm>
            <a:prstGeom prst="straightConnector1">
              <a:avLst/>
            </a:prstGeom>
            <a:ln w="19050">
              <a:solidFill>
                <a:srgbClr val="FFA80A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10800000" flipV="1">
              <a:off x="7343226" y="1884683"/>
              <a:ext cx="411480" cy="3511"/>
            </a:xfrm>
            <a:prstGeom prst="straightConnector1">
              <a:avLst/>
            </a:prstGeom>
            <a:ln w="19050">
              <a:solidFill>
                <a:srgbClr val="FFA80A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7202465" y="1691014"/>
              <a:ext cx="129436" cy="275573"/>
            </a:xfrm>
            <a:prstGeom prst="rect">
              <a:avLst/>
            </a:prstGeom>
            <a:noFill/>
            <a:ln w="19050">
              <a:solidFill>
                <a:srgbClr val="FFA8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736904" y="2924828"/>
            <a:ext cx="583557" cy="275573"/>
            <a:chOff x="7202465" y="1691014"/>
            <a:chExt cx="583557" cy="275573"/>
          </a:xfrm>
        </p:grpSpPr>
        <p:cxnSp>
          <p:nvCxnSpPr>
            <p:cNvPr id="96" name="Straight Arrow Connector 95"/>
            <p:cNvCxnSpPr/>
            <p:nvPr/>
          </p:nvCxnSpPr>
          <p:spPr>
            <a:xfrm flipV="1">
              <a:off x="7374542" y="1786562"/>
              <a:ext cx="411480" cy="3511"/>
            </a:xfrm>
            <a:prstGeom prst="straightConnector1">
              <a:avLst/>
            </a:prstGeom>
            <a:ln w="19050">
              <a:solidFill>
                <a:srgbClr val="FFA80A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rot="10800000" flipV="1">
              <a:off x="7343226" y="1884683"/>
              <a:ext cx="411480" cy="3511"/>
            </a:xfrm>
            <a:prstGeom prst="straightConnector1">
              <a:avLst/>
            </a:prstGeom>
            <a:ln w="19050">
              <a:solidFill>
                <a:srgbClr val="FFA80A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7202465" y="1691014"/>
              <a:ext cx="129436" cy="275573"/>
            </a:xfrm>
            <a:prstGeom prst="rect">
              <a:avLst/>
            </a:prstGeom>
            <a:noFill/>
            <a:ln w="19050">
              <a:solidFill>
                <a:srgbClr val="FFA8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8738992" y="3615847"/>
            <a:ext cx="583557" cy="275573"/>
            <a:chOff x="7202465" y="1691014"/>
            <a:chExt cx="583557" cy="275573"/>
          </a:xfrm>
        </p:grpSpPr>
        <p:cxnSp>
          <p:nvCxnSpPr>
            <p:cNvPr id="100" name="Straight Arrow Connector 99"/>
            <p:cNvCxnSpPr/>
            <p:nvPr/>
          </p:nvCxnSpPr>
          <p:spPr>
            <a:xfrm flipV="1">
              <a:off x="7374542" y="1786562"/>
              <a:ext cx="411480" cy="3511"/>
            </a:xfrm>
            <a:prstGeom prst="straightConnector1">
              <a:avLst/>
            </a:prstGeom>
            <a:ln w="19050">
              <a:solidFill>
                <a:srgbClr val="FFA80A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rot="10800000" flipV="1">
              <a:off x="7343226" y="1884683"/>
              <a:ext cx="411480" cy="3511"/>
            </a:xfrm>
            <a:prstGeom prst="straightConnector1">
              <a:avLst/>
            </a:prstGeom>
            <a:ln w="19050">
              <a:solidFill>
                <a:srgbClr val="FFA80A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7202465" y="1691014"/>
              <a:ext cx="129436" cy="275573"/>
            </a:xfrm>
            <a:prstGeom prst="rect">
              <a:avLst/>
            </a:prstGeom>
            <a:noFill/>
            <a:ln w="19050">
              <a:solidFill>
                <a:srgbClr val="FFA8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Picture 102" descr="j0433943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890044" y="3104594"/>
            <a:ext cx="526304" cy="5263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16348" y="2177601"/>
            <a:ext cx="1375406" cy="606871"/>
            <a:chOff x="850604" y="3558699"/>
            <a:chExt cx="1375406" cy="606871"/>
          </a:xfrm>
        </p:grpSpPr>
        <p:sp>
          <p:nvSpPr>
            <p:cNvPr id="10" name="Freeform 9"/>
            <p:cNvSpPr/>
            <p:nvPr/>
          </p:nvSpPr>
          <p:spPr>
            <a:xfrm flipV="1">
              <a:off x="850604" y="3930649"/>
              <a:ext cx="959908" cy="234921"/>
            </a:xfrm>
            <a:custGeom>
              <a:avLst/>
              <a:gdLst>
                <a:gd name="connsiteX0" fmla="*/ 1031358 w 1031358"/>
                <a:gd name="connsiteY0" fmla="*/ 0 h 478465"/>
                <a:gd name="connsiteX1" fmla="*/ 1031358 w 1031358"/>
                <a:gd name="connsiteY1" fmla="*/ 478465 h 478465"/>
                <a:gd name="connsiteX2" fmla="*/ 0 w 1031358"/>
                <a:gd name="connsiteY2" fmla="*/ 478465 h 47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358" h="478465">
                  <a:moveTo>
                    <a:pt x="1031358" y="0"/>
                  </a:moveTo>
                  <a:lnTo>
                    <a:pt x="1031358" y="478465"/>
                  </a:lnTo>
                  <a:lnTo>
                    <a:pt x="0" y="478465"/>
                  </a:lnTo>
                </a:path>
              </a:pathLst>
            </a:custGeom>
            <a:noFill/>
            <a:ln w="254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039681" y="3558699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data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10512" y="36118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A80A"/>
                  </a:solidFill>
                </a:rPr>
                <a:t>✔</a:t>
              </a:r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92981" y="3608467"/>
            <a:ext cx="1912749" cy="1588303"/>
            <a:chOff x="2492981" y="3608467"/>
            <a:chExt cx="1912749" cy="1588303"/>
          </a:xfrm>
        </p:grpSpPr>
        <p:sp>
          <p:nvSpPr>
            <p:cNvPr id="69" name="Rounded Rectangle 68"/>
            <p:cNvSpPr/>
            <p:nvPr/>
          </p:nvSpPr>
          <p:spPr bwMode="auto">
            <a:xfrm>
              <a:off x="2851074" y="4549096"/>
              <a:ext cx="1176397" cy="6476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57150" cap="flat" cmpd="sng" algn="ctr">
              <a:solidFill>
                <a:srgbClr val="FFB4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smtClean="0">
                  <a:solidFill>
                    <a:srgbClr val="000000"/>
                  </a:solidFill>
                  <a:cs typeface="Helvetica Neue"/>
                </a:rPr>
                <a:t>Fuzzy</a:t>
              </a:r>
            </a:p>
            <a:p>
              <a:pPr algn="ctr">
                <a:lnSpc>
                  <a:spcPct val="80000"/>
                </a:lnSpc>
              </a:pPr>
              <a:r>
                <a:rPr lang="en-US" sz="2400" dirty="0" smtClean="0">
                  <a:solidFill>
                    <a:srgbClr val="000000"/>
                  </a:solidFill>
                  <a:cs typeface="Helvetica Neue"/>
                </a:rPr>
                <a:t>Lookup</a:t>
              </a:r>
              <a:endParaRPr lang="en-US" sz="2400" dirty="0">
                <a:solidFill>
                  <a:srgbClr val="000000"/>
                </a:solidFill>
                <a:cs typeface="Helvetica Neue"/>
              </a:endParaRPr>
            </a:p>
          </p:txBody>
        </p:sp>
        <p:sp>
          <p:nvSpPr>
            <p:cNvPr id="70" name="Left Brace 69"/>
            <p:cNvSpPr/>
            <p:nvPr/>
          </p:nvSpPr>
          <p:spPr>
            <a:xfrm rot="5400000">
              <a:off x="2843767" y="3257681"/>
              <a:ext cx="1211178" cy="1912749"/>
            </a:xfrm>
            <a:prstGeom prst="leftBrace">
              <a:avLst>
                <a:gd name="adj1" fmla="val 39285"/>
                <a:gd name="adj2" fmla="val 51039"/>
              </a:avLst>
            </a:prstGeom>
            <a:ln w="38100">
              <a:solidFill>
                <a:srgbClr val="FFE3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76604" y="3638482"/>
            <a:ext cx="1912749" cy="1588303"/>
            <a:chOff x="6976604" y="3638482"/>
            <a:chExt cx="1912749" cy="1588303"/>
          </a:xfrm>
        </p:grpSpPr>
        <p:sp>
          <p:nvSpPr>
            <p:cNvPr id="78" name="Rounded Rectangle 77"/>
            <p:cNvSpPr/>
            <p:nvPr/>
          </p:nvSpPr>
          <p:spPr bwMode="auto">
            <a:xfrm>
              <a:off x="7334697" y="4579111"/>
              <a:ext cx="1176397" cy="6476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57150" cap="flat" cmpd="sng" algn="ctr">
              <a:solidFill>
                <a:srgbClr val="FFB4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smtClean="0">
                  <a:solidFill>
                    <a:srgbClr val="000000"/>
                  </a:solidFill>
                  <a:cs typeface="Helvetica Neue"/>
                </a:rPr>
                <a:t>Fuzzy</a:t>
              </a:r>
            </a:p>
            <a:p>
              <a:pPr algn="ctr">
                <a:lnSpc>
                  <a:spcPct val="80000"/>
                </a:lnSpc>
              </a:pPr>
              <a:r>
                <a:rPr lang="en-US" sz="2400" dirty="0" smtClean="0">
                  <a:solidFill>
                    <a:srgbClr val="000000"/>
                  </a:solidFill>
                  <a:cs typeface="Helvetica Neue"/>
                </a:rPr>
                <a:t>Lookup</a:t>
              </a:r>
              <a:endParaRPr lang="en-US" sz="2400" dirty="0">
                <a:solidFill>
                  <a:srgbClr val="000000"/>
                </a:solidFill>
                <a:cs typeface="Helvetica Neue"/>
              </a:endParaRPr>
            </a:p>
          </p:txBody>
        </p:sp>
        <p:sp>
          <p:nvSpPr>
            <p:cNvPr id="83" name="Left Brace 82"/>
            <p:cNvSpPr/>
            <p:nvPr/>
          </p:nvSpPr>
          <p:spPr>
            <a:xfrm rot="5400000">
              <a:off x="7327390" y="3287696"/>
              <a:ext cx="1211178" cy="1912749"/>
            </a:xfrm>
            <a:prstGeom prst="leftBrace">
              <a:avLst>
                <a:gd name="adj1" fmla="val 39285"/>
                <a:gd name="adj2" fmla="val 51039"/>
              </a:avLst>
            </a:prstGeom>
            <a:ln w="38100">
              <a:solidFill>
                <a:srgbClr val="FFE3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2948699" y="5345582"/>
            <a:ext cx="293824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sz="1400" dirty="0"/>
              <a:t>/</a:t>
            </a:r>
            <a:r>
              <a:rPr lang="en-US" sz="1400" dirty="0" smtClean="0"/>
              <a:t>park/</a:t>
            </a:r>
            <a:r>
              <a:rPr lang="en-US" sz="1400" dirty="0" err="1" smtClean="0"/>
              <a:t>yellowstone</a:t>
            </a:r>
            <a:r>
              <a:rPr lang="en-US" sz="1400" dirty="0" smtClean="0"/>
              <a:t>/</a:t>
            </a:r>
            <a:r>
              <a:rPr lang="en-US" sz="1400" dirty="0" err="1" smtClean="0"/>
              <a:t>lost&amp;found</a:t>
            </a:r>
            <a:r>
              <a:rPr lang="en-US" sz="1400" dirty="0" smtClean="0"/>
              <a:t>/</a:t>
            </a:r>
            <a:r>
              <a:rPr lang="en-US" sz="2000" b="1" dirty="0"/>
              <a:t> </a:t>
            </a:r>
            <a:r>
              <a:rPr lang="en-US" sz="2000" b="1" dirty="0" smtClean="0"/>
              <a:t>       </a:t>
            </a:r>
            <a:endParaRPr lang="en-US" sz="1400" b="1" dirty="0"/>
          </a:p>
        </p:txBody>
      </p:sp>
      <p:sp>
        <p:nvSpPr>
          <p:cNvPr id="93" name="Rectangle 92"/>
          <p:cNvSpPr/>
          <p:nvPr/>
        </p:nvSpPr>
        <p:spPr>
          <a:xfrm>
            <a:off x="5290725" y="6419353"/>
            <a:ext cx="3220369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sz="1400" dirty="0"/>
              <a:t>/</a:t>
            </a:r>
            <a:r>
              <a:rPr lang="en-US" sz="1400" dirty="0" smtClean="0"/>
              <a:t>park/</a:t>
            </a:r>
            <a:r>
              <a:rPr lang="en-US" sz="1400" dirty="0" err="1" smtClean="0"/>
              <a:t>yellowstone</a:t>
            </a:r>
            <a:r>
              <a:rPr lang="en-US" sz="1400" dirty="0" smtClean="0"/>
              <a:t>/</a:t>
            </a:r>
            <a:r>
              <a:rPr lang="en-US" sz="1400" dirty="0" err="1" smtClean="0"/>
              <a:t>lost&amp;found</a:t>
            </a:r>
            <a:r>
              <a:rPr lang="en-US" sz="1400" dirty="0" smtClean="0"/>
              <a:t>/</a:t>
            </a:r>
            <a:r>
              <a:rPr lang="en-US" sz="2000" b="1" dirty="0" smtClean="0"/>
              <a:t>            </a:t>
            </a:r>
            <a:endParaRPr lang="en-US" sz="1400" b="1" dirty="0"/>
          </a:p>
        </p:txBody>
      </p:sp>
      <p:sp>
        <p:nvSpPr>
          <p:cNvPr id="94" name="Rectangle 93"/>
          <p:cNvSpPr/>
          <p:nvPr/>
        </p:nvSpPr>
        <p:spPr>
          <a:xfrm>
            <a:off x="4003925" y="5895986"/>
            <a:ext cx="3573029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sz="1400" dirty="0"/>
              <a:t>/</a:t>
            </a:r>
            <a:r>
              <a:rPr lang="en-US" sz="1400" dirty="0" smtClean="0"/>
              <a:t>park/</a:t>
            </a:r>
            <a:r>
              <a:rPr lang="en-US" sz="1400" dirty="0" err="1" smtClean="0"/>
              <a:t>yellowstone</a:t>
            </a:r>
            <a:r>
              <a:rPr lang="en-US" sz="1400" dirty="0" smtClean="0"/>
              <a:t>/</a:t>
            </a:r>
            <a:r>
              <a:rPr lang="en-US" sz="1400" dirty="0" err="1" smtClean="0"/>
              <a:t>lost&amp;found</a:t>
            </a:r>
            <a:r>
              <a:rPr lang="en-US" sz="1400" dirty="0" smtClean="0"/>
              <a:t>/</a:t>
            </a:r>
            <a:r>
              <a:rPr lang="en-US" sz="2000" b="1" dirty="0" smtClean="0"/>
              <a:t>                 </a:t>
            </a:r>
            <a:endParaRPr lang="en-US" sz="1400" b="1" dirty="0"/>
          </a:p>
        </p:txBody>
      </p:sp>
      <p:sp>
        <p:nvSpPr>
          <p:cNvPr id="104" name="Rectangle 103"/>
          <p:cNvSpPr/>
          <p:nvPr/>
        </p:nvSpPr>
        <p:spPr>
          <a:xfrm>
            <a:off x="55758" y="1871545"/>
            <a:ext cx="296068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sz="1400" dirty="0"/>
              <a:t>/</a:t>
            </a:r>
            <a:r>
              <a:rPr lang="en-US" sz="1400" dirty="0" smtClean="0"/>
              <a:t>park/</a:t>
            </a:r>
            <a:r>
              <a:rPr lang="en-US" sz="1400" dirty="0" err="1" smtClean="0"/>
              <a:t>yellowstone</a:t>
            </a:r>
            <a:r>
              <a:rPr lang="en-US" sz="1400" dirty="0" smtClean="0"/>
              <a:t>/</a:t>
            </a:r>
            <a:r>
              <a:rPr lang="en-US" sz="1400" dirty="0" err="1" smtClean="0"/>
              <a:t>lost&amp;found</a:t>
            </a:r>
            <a:r>
              <a:rPr lang="en-US" sz="1400" dirty="0" smtClean="0"/>
              <a:t>/</a:t>
            </a:r>
            <a:r>
              <a:rPr lang="en-US" sz="2000" b="1" dirty="0" smtClean="0"/>
              <a:t>?pet?</a:t>
            </a:r>
            <a:endParaRPr lang="en-US" sz="14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0764" y="5378836"/>
            <a:ext cx="606175" cy="3814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2920" y="5895986"/>
            <a:ext cx="1251377" cy="3860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43780" y="6487487"/>
            <a:ext cx="682116" cy="34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Ontological Matching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522288" y="676275"/>
            <a:ext cx="6195063" cy="387540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Predefined name ontology given by a lexical database</a:t>
            </a:r>
          </a:p>
          <a:p>
            <a:r>
              <a:rPr lang="en-US" dirty="0" smtClean="0"/>
              <a:t>Feasible when matching in resource-rich computing nodes</a:t>
            </a:r>
          </a:p>
          <a:p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UCI Zoo dataset, WordNet corpus, WUP Similarity Function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351" y="676275"/>
            <a:ext cx="5474649" cy="4314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2520" y="4863013"/>
            <a:ext cx="473456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Large </a:t>
            </a:r>
            <a:r>
              <a:rPr lang="en-US" dirty="0"/>
              <a:t>database</a:t>
            </a:r>
          </a:p>
          <a:p>
            <a:pPr algn="ctr"/>
            <a:r>
              <a:rPr lang="en-US" dirty="0" smtClean="0"/>
              <a:t>Expensive lookup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651760" y="5624961"/>
            <a:ext cx="6736080" cy="1050160"/>
            <a:chOff x="-55846" y="3828641"/>
            <a:chExt cx="6736080" cy="1202963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71562" y="4383930"/>
              <a:ext cx="6126480" cy="6476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57150" cap="flat" cmpd="sng" algn="ctr">
              <a:solidFill>
                <a:srgbClr val="FFB4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 smtClean="0">
                  <a:solidFill>
                    <a:srgbClr val="000000"/>
                  </a:solidFill>
                  <a:cs typeface="Helvetica Neue"/>
                </a:rPr>
                <a:t>Suitable only for resource-rich nodes</a:t>
              </a:r>
              <a:endParaRPr lang="en-US" sz="2400" dirty="0">
                <a:solidFill>
                  <a:srgbClr val="000000"/>
                </a:solidFill>
                <a:cs typeface="Helvetica Neue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5400000">
              <a:off x="3093585" y="679210"/>
              <a:ext cx="437217" cy="6736080"/>
            </a:xfrm>
            <a:prstGeom prst="leftBrace">
              <a:avLst>
                <a:gd name="adj1" fmla="val 39285"/>
                <a:gd name="adj2" fmla="val 51039"/>
              </a:avLst>
            </a:prstGeom>
            <a:ln w="38100">
              <a:solidFill>
                <a:srgbClr val="FFE3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734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105" y="1994859"/>
            <a:ext cx="4230735" cy="2676588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Matching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22289" y="676275"/>
            <a:ext cx="7575231" cy="529780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Construct a vector space model for contextual similarity distance between words/names</a:t>
            </a:r>
          </a:p>
          <a:p>
            <a:pPr lvl="1"/>
            <a:r>
              <a:rPr lang="en-US" dirty="0" smtClean="0"/>
              <a:t>Mapping </a:t>
            </a:r>
            <a:r>
              <a:rPr lang="en-US" dirty="0"/>
              <a:t>function </a:t>
            </a:r>
            <a:r>
              <a:rPr lang="en-US" dirty="0" smtClean="0"/>
              <a:t>learned </a:t>
            </a:r>
            <a:r>
              <a:rPr lang="en-US" dirty="0"/>
              <a:t>from a corpus of </a:t>
            </a:r>
            <a:r>
              <a:rPr lang="en-US" dirty="0" smtClean="0"/>
              <a:t>texts</a:t>
            </a:r>
          </a:p>
          <a:p>
            <a:pPr lvl="1"/>
            <a:r>
              <a:rPr lang="en-US" dirty="0" smtClean="0"/>
              <a:t>Names </a:t>
            </a:r>
            <a:r>
              <a:rPr lang="en-US" dirty="0"/>
              <a:t>in CS and FIB are mapped to </a:t>
            </a:r>
            <a:r>
              <a:rPr lang="en-US" dirty="0" smtClean="0"/>
              <a:t>vectors</a:t>
            </a:r>
            <a:endParaRPr lang="en-US" dirty="0"/>
          </a:p>
          <a:p>
            <a:pPr lvl="1"/>
            <a:r>
              <a:rPr lang="en-US" dirty="0" smtClean="0"/>
              <a:t>A (part of) Interest name </a:t>
            </a:r>
            <a:r>
              <a:rPr lang="en-US" dirty="0"/>
              <a:t>mapped to a </a:t>
            </a:r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Semantically </a:t>
            </a:r>
            <a:r>
              <a:rPr lang="en-US" dirty="0"/>
              <a:t>similar names are found in the vector </a:t>
            </a:r>
            <a:r>
              <a:rPr lang="en-US" dirty="0" smtClean="0"/>
              <a:t>space</a:t>
            </a:r>
            <a:endParaRPr lang="en-US" dirty="0"/>
          </a:p>
          <a:p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Prefix announcements</a:t>
            </a:r>
          </a:p>
          <a:p>
            <a:pPr lvl="1"/>
            <a:r>
              <a:rPr lang="en-US" dirty="0" smtClean="0"/>
              <a:t>Static corpuses of texts</a:t>
            </a:r>
          </a:p>
          <a:p>
            <a:r>
              <a:rPr lang="en-US" dirty="0" smtClean="0"/>
              <a:t>Approximate nearest neighbor search</a:t>
            </a:r>
          </a:p>
          <a:p>
            <a:pPr lvl="1"/>
            <a:r>
              <a:rPr lang="en-US" dirty="0" smtClean="0"/>
              <a:t>Locality Sensitive Hashing (LSH): O(1) O(log n) lookup time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979168" y="6109716"/>
            <a:ext cx="6126480" cy="5654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 cap="flat" cmpd="sng" algn="ctr">
            <a:solidFill>
              <a:srgbClr val="FFB4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rgbClr val="000000"/>
                </a:solidFill>
                <a:cs typeface="Helvetica Neue"/>
              </a:rPr>
              <a:t>Could </a:t>
            </a:r>
            <a:r>
              <a:rPr lang="en-US" sz="2400" smtClean="0">
                <a:solidFill>
                  <a:srgbClr val="000000"/>
                </a:solidFill>
                <a:cs typeface="Helvetica Neue"/>
              </a:rPr>
              <a:t>be feasible for constrained devices</a:t>
            </a:r>
            <a:endParaRPr lang="en-US" sz="2400" dirty="0">
              <a:solidFill>
                <a:srgbClr val="000000"/>
              </a:solidFill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3268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Estimated </a:t>
            </a:r>
            <a:r>
              <a:rPr lang="en-US" sz="2400" dirty="0"/>
              <a:t>Performance of </a:t>
            </a:r>
            <a:r>
              <a:rPr lang="en-US" sz="2400" dirty="0" smtClean="0"/>
              <a:t>Approximate </a:t>
            </a:r>
            <a:r>
              <a:rPr lang="en-US" sz="2400" smtClean="0"/>
              <a:t>Nearest Neighbor Search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35" y="1469814"/>
            <a:ext cx="11575652" cy="398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Fuzzy Match of the Hierarchical Name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Exact match on a prefix</a:t>
            </a:r>
          </a:p>
          <a:p>
            <a:pPr lvl="1"/>
            <a:r>
              <a:rPr lang="en-US" dirty="0" smtClean="0"/>
              <a:t>Disambiguate context of the requested data</a:t>
            </a:r>
          </a:p>
          <a:p>
            <a:pPr lvl="2"/>
            <a:r>
              <a:rPr lang="en-US" dirty="0" smtClean="0"/>
              <a:t>/park/</a:t>
            </a:r>
            <a:r>
              <a:rPr lang="en-US" dirty="0" err="1" smtClean="0"/>
              <a:t>yellowstone</a:t>
            </a:r>
            <a:r>
              <a:rPr lang="en-US" dirty="0" smtClean="0"/>
              <a:t>/</a:t>
            </a:r>
            <a:r>
              <a:rPr lang="en-US" dirty="0" err="1" smtClean="0"/>
              <a:t>lost&amp;found</a:t>
            </a:r>
            <a:endParaRPr lang="en-US" dirty="0" smtClean="0"/>
          </a:p>
          <a:p>
            <a:pPr lvl="2"/>
            <a:r>
              <a:rPr lang="en-US" dirty="0" smtClean="0"/>
              <a:t>/news/</a:t>
            </a:r>
            <a:r>
              <a:rPr lang="en-US" dirty="0" err="1" smtClean="0"/>
              <a:t>cnn</a:t>
            </a:r>
            <a:endParaRPr lang="en-US" dirty="0" smtClean="0"/>
          </a:p>
          <a:p>
            <a:r>
              <a:rPr lang="en-US" dirty="0" smtClean="0"/>
              <a:t>Fuzzy match of a single name component</a:t>
            </a:r>
          </a:p>
          <a:p>
            <a:r>
              <a:rPr lang="en-US" dirty="0" smtClean="0"/>
              <a:t>Fuzzy match on multiple components</a:t>
            </a:r>
          </a:p>
          <a:p>
            <a:pPr lvl="1"/>
            <a:r>
              <a:rPr lang="en-US" dirty="0" smtClean="0"/>
              <a:t>Independently on each component</a:t>
            </a:r>
          </a:p>
          <a:p>
            <a:pPr lvl="1"/>
            <a:r>
              <a:rPr lang="en-US" dirty="0" smtClean="0"/>
              <a:t>Considering components as a “sentence”</a:t>
            </a:r>
          </a:p>
          <a:p>
            <a:pPr lvl="2"/>
            <a:r>
              <a:rPr lang="mr-IN" dirty="0" smtClean="0"/>
              <a:t>…</a:t>
            </a:r>
            <a:r>
              <a:rPr lang="en-US" dirty="0" smtClean="0"/>
              <a:t>/</a:t>
            </a:r>
            <a:r>
              <a:rPr lang="en-US" dirty="0"/>
              <a:t>animal/dog</a:t>
            </a:r>
            <a:r>
              <a:rPr lang="en-US" dirty="0" smtClean="0"/>
              <a:t>/</a:t>
            </a:r>
            <a:r>
              <a:rPr lang="mr-IN" dirty="0" smtClean="0"/>
              <a:t>…</a:t>
            </a:r>
            <a:endParaRPr lang="en-US" dirty="0"/>
          </a:p>
          <a:p>
            <a:pPr lvl="2"/>
            <a:r>
              <a:rPr lang="mr-IN" dirty="0" smtClean="0"/>
              <a:t>…</a:t>
            </a:r>
            <a:r>
              <a:rPr lang="en-US" dirty="0" smtClean="0"/>
              <a:t>/being/mammal/</a:t>
            </a:r>
            <a:r>
              <a:rPr lang="mr-IN" dirty="0" smtClean="0"/>
              <a:t>…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in </a:t>
            </a:r>
            <a:r>
              <a:rPr lang="en-US" dirty="0" err="1" smtClean="0"/>
              <a:t>ndnSIM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22288" y="676276"/>
            <a:ext cx="11039475" cy="30761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Comparison of FIF with Exact Match Forwarding (EMF)</a:t>
            </a:r>
          </a:p>
          <a:p>
            <a:r>
              <a:rPr lang="en-US" dirty="0" smtClean="0"/>
              <a:t>Word2vec requires 98MB (71K words) -&gt; 1.2 GB (3M) for dictionaries</a:t>
            </a:r>
          </a:p>
          <a:p>
            <a:r>
              <a:rPr lang="en-US" dirty="0" smtClean="0"/>
              <a:t>Data retrieval rate: FIF slower than EMF</a:t>
            </a:r>
          </a:p>
          <a:p>
            <a:pPr lvl="1"/>
            <a:r>
              <a:rPr lang="en-US" dirty="0" smtClean="0"/>
              <a:t>4 times slower for small FIB sizes, 5.2 slower for large FIB sizes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064" y="3752457"/>
            <a:ext cx="6851603" cy="31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0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Resource Constraints</a:t>
            </a:r>
          </a:p>
          <a:p>
            <a:pPr lvl="1"/>
            <a:r>
              <a:rPr lang="en-US" dirty="0" smtClean="0"/>
              <a:t>added computation and storage expense for semantic matching</a:t>
            </a:r>
          </a:p>
          <a:p>
            <a:r>
              <a:rPr lang="en-US" dirty="0" smtClean="0"/>
              <a:t>Require feedback of fuzzy matching</a:t>
            </a:r>
          </a:p>
          <a:p>
            <a:pPr lvl="1"/>
            <a:r>
              <a:rPr lang="en-US" dirty="0" smtClean="0"/>
              <a:t>NACK and/or relevant names/ name prefixes</a:t>
            </a:r>
          </a:p>
          <a:p>
            <a:r>
              <a:rPr lang="en-US" dirty="0" smtClean="0"/>
              <a:t>Potential attack surface </a:t>
            </a:r>
          </a:p>
          <a:p>
            <a:pPr lvl="1"/>
            <a:r>
              <a:rPr lang="en-US" dirty="0" smtClean="0"/>
              <a:t>detection of false data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Data Networking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7700-EDB9-C64F-847F-8050CA4B03F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582" y="1488617"/>
            <a:ext cx="8208405" cy="324290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093517" y="2722271"/>
            <a:ext cx="369119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87269" y="3328875"/>
            <a:ext cx="370231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73633" y="2718005"/>
            <a:ext cx="370384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82364" y="3322892"/>
            <a:ext cx="370197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60490" y="3894333"/>
            <a:ext cx="370526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7188" y="1986520"/>
            <a:ext cx="3571538" cy="16646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  application data name</a:t>
            </a:r>
            <a:r>
              <a:rPr lang="en-US" sz="3600" dirty="0">
                <a:solidFill>
                  <a:srgbClr val="C00000"/>
                </a:solidFill>
              </a:rPr>
              <a:t>  </a:t>
            </a:r>
          </a:p>
          <a:p>
            <a:endParaRPr lang="en-US" sz="1600" dirty="0"/>
          </a:p>
          <a:p>
            <a:r>
              <a:rPr lang="en-US" sz="1600" dirty="0"/>
              <a:t>(may carry a few optional parameters)</a:t>
            </a:r>
          </a:p>
          <a:p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518032" y="2092864"/>
            <a:ext cx="3481753" cy="24149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 anchorCtr="1">
            <a:no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</a:rPr>
              <a:t>application data name</a:t>
            </a:r>
          </a:p>
          <a:p>
            <a:pPr algn="ctr"/>
            <a:r>
              <a:rPr lang="en-US" sz="1600"/>
              <a:t>a few pieces of metainfo</a:t>
            </a:r>
          </a:p>
          <a:p>
            <a:pPr algn="ctr">
              <a:lnSpc>
                <a:spcPct val="90000"/>
              </a:lnSpc>
            </a:pPr>
            <a:r>
              <a:rPr lang="en-US" sz="4400">
                <a:solidFill>
                  <a:schemeClr val="bg1">
                    <a:lumMod val="8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application</a:t>
            </a:r>
          </a:p>
          <a:p>
            <a:pPr algn="ctr">
              <a:lnSpc>
                <a:spcPct val="90000"/>
              </a:lnSpc>
            </a:pPr>
            <a:r>
              <a:rPr lang="en-US" sz="4400">
                <a:solidFill>
                  <a:schemeClr val="bg1">
                    <a:lumMod val="8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data</a:t>
            </a:r>
            <a:endParaRPr lang="en-US" sz="4400"/>
          </a:p>
          <a:p>
            <a:pPr algn="ctr"/>
            <a:r>
              <a:rPr lang="en-US" sz="3200" b="1"/>
              <a:t>crypto signature</a:t>
            </a:r>
          </a:p>
          <a:p>
            <a:pPr algn="ctr"/>
            <a:endParaRPr lang="en-US" sz="3200"/>
          </a:p>
        </p:txBody>
      </p:sp>
      <p:sp>
        <p:nvSpPr>
          <p:cNvPr id="24" name="TextBox 23"/>
          <p:cNvSpPr txBox="1"/>
          <p:nvPr/>
        </p:nvSpPr>
        <p:spPr>
          <a:xfrm>
            <a:off x="1979412" y="4817546"/>
            <a:ext cx="4156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Arial Hebrew"/>
              </a:rPr>
              <a:t>Data consumers send Interest packets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70078" y="4824544"/>
            <a:ext cx="4156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cs typeface="Arial Hebrew"/>
              </a:rPr>
              <a:t>Whoever</a:t>
            </a:r>
            <a:r>
              <a:rPr lang="en-US" sz="2400">
                <a:cs typeface="Arial Hebrew"/>
              </a:rPr>
              <a:t> has the matching Data packet can reply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69479" y="5733041"/>
            <a:ext cx="7249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Publisher binds name to content; receivers verify</a:t>
            </a:r>
          </a:p>
          <a:p>
            <a:r>
              <a:rPr lang="en-US" sz="2800" dirty="0"/>
              <a:t>All data immutable</a:t>
            </a:r>
          </a:p>
        </p:txBody>
      </p:sp>
    </p:spTree>
    <p:extLst>
      <p:ext uri="{BB962C8B-B14F-4D97-AF65-F5344CB8AC3E}">
        <p14:creationId xmlns:p14="http://schemas.microsoft.com/office/powerpoint/2010/main" val="35435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NDN’s node model</a:t>
            </a:r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2536739" y="2761802"/>
            <a:ext cx="6172200" cy="1593298"/>
          </a:xfrm>
          <a:prstGeom prst="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853786" y="2969138"/>
            <a:ext cx="1198921" cy="646331"/>
          </a:xfrm>
          <a:prstGeom prst="round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4074315" y="3335788"/>
            <a:ext cx="511863" cy="96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Rounded Rectangle 49"/>
          <p:cNvSpPr/>
          <p:nvPr/>
        </p:nvSpPr>
        <p:spPr bwMode="auto">
          <a:xfrm>
            <a:off x="2876310" y="2828254"/>
            <a:ext cx="1176397" cy="767043"/>
          </a:xfrm>
          <a:prstGeom prst="roundRect">
            <a:avLst/>
          </a:prstGeom>
          <a:noFill/>
          <a:ln w="57150" cap="flat" cmpd="sng" algn="ctr">
            <a:solidFill>
              <a:srgbClr val="FFB4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cs typeface="Helvetica Neue"/>
              </a:rPr>
              <a:t>Content </a:t>
            </a:r>
          </a:p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cs typeface="Helvetica Neue"/>
              </a:rPr>
              <a:t>Store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725478" y="1482947"/>
            <a:ext cx="6330892" cy="2557426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55728" y="1773300"/>
            <a:ext cx="1739900" cy="714717"/>
          </a:xfrm>
          <a:prstGeom prst="round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/>
              <a:t>Forwarding Strategy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984757" y="1272907"/>
            <a:ext cx="369748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NDN FORWARDING DAEMON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81417" y="4358259"/>
            <a:ext cx="406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NFD module resides in every NDN node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4564896" y="2838887"/>
            <a:ext cx="2147777" cy="776177"/>
          </a:xfrm>
          <a:prstGeom prst="roundRect">
            <a:avLst/>
          </a:prstGeom>
          <a:noFill/>
          <a:ln w="57150" cap="flat" cmpd="sng" algn="ctr">
            <a:solidFill>
              <a:srgbClr val="FFB4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ea typeface="Gill Sans" charset="0"/>
                <a:cs typeface="Gill Sans" charset="0"/>
              </a:rPr>
              <a:t>Pending</a:t>
            </a:r>
          </a:p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ea typeface="Gill Sans" charset="0"/>
                <a:cs typeface="Gill Sans" charset="0"/>
              </a:rPr>
              <a:t>Interest Table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85889" y="3309530"/>
            <a:ext cx="54734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00330"/>
              </p:ext>
            </p:extLst>
          </p:nvPr>
        </p:nvGraphicFramePr>
        <p:xfrm>
          <a:off x="6795107" y="4199220"/>
          <a:ext cx="2569154" cy="1183643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284577"/>
                <a:gridCol w="1284577"/>
              </a:tblGrid>
              <a:tr h="275169">
                <a:tc>
                  <a:txBody>
                    <a:bodyPr/>
                    <a:lstStyle/>
                    <a:p>
                      <a:r>
                        <a:rPr lang="en-US" sz="1400" b="1" i="1" smtClean="0">
                          <a:latin typeface="Arial"/>
                          <a:cs typeface="Arial"/>
                        </a:rPr>
                        <a:t>name prefix</a:t>
                      </a:r>
                      <a:endParaRPr lang="en-US" sz="1400" b="1" i="1" dirty="0">
                        <a:latin typeface="Arial"/>
                        <a:cs typeface="Arial"/>
                      </a:endParaRPr>
                    </a:p>
                  </a:txBody>
                  <a:tcPr marR="0" marT="0" marB="0" anchor="ctr">
                    <a:lnL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smtClean="0">
                          <a:latin typeface="Arial"/>
                          <a:cs typeface="Arial"/>
                        </a:rPr>
                        <a:t>next hop</a:t>
                      </a:r>
                      <a:endParaRPr lang="en-US" sz="1400" b="1" i="1" dirty="0">
                        <a:latin typeface="Arial"/>
                        <a:cs typeface="Arial"/>
                      </a:endParaRPr>
                    </a:p>
                  </a:txBody>
                  <a:tcPr>
                    <a:lnL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304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Arial"/>
                          <a:cs typeface="Arial"/>
                        </a:rPr>
                        <a:t>/google/search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Arial"/>
                          <a:cs typeface="Arial"/>
                        </a:rPr>
                        <a:t>A, B 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182"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Arial"/>
                          <a:cs typeface="Arial"/>
                        </a:rPr>
                        <a:t>/fiu.edu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Arial"/>
                          <a:cs typeface="Arial"/>
                        </a:rPr>
                        <a:t>B,C, D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/</a:t>
                      </a:r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fiu.edu</a:t>
                      </a:r>
                      <a:r>
                        <a:rPr lang="en-US" sz="1200" dirty="0" smtClean="0">
                          <a:latin typeface="Arial"/>
                          <a:cs typeface="Arial"/>
                        </a:rPr>
                        <a:t>/aa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0" marR="0">
                    <a:lnL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A, B, D,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275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8158187" y="1702687"/>
            <a:ext cx="2040632" cy="892449"/>
            <a:chOff x="7018307" y="2541867"/>
            <a:chExt cx="2338344" cy="925233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7039572" y="2541867"/>
              <a:ext cx="2295814" cy="925233"/>
            </a:xfrm>
            <a:prstGeom prst="wedgeRoundRectCallout">
              <a:avLst>
                <a:gd name="adj1" fmla="val -36934"/>
                <a:gd name="adj2" fmla="val 83301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FFA8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18307" y="2543770"/>
              <a:ext cx="2338344" cy="861774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dirty="0"/>
                <a:t>Multiple ways to fill FIB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/>
                <a:t>Self-learning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/>
                <a:t>Routing protocol</a:t>
              </a:r>
            </a:p>
          </p:txBody>
        </p:sp>
      </p:grpSp>
      <p:sp>
        <p:nvSpPr>
          <p:cNvPr id="39" name="Rounded Rectangle 38"/>
          <p:cNvSpPr/>
          <p:nvPr/>
        </p:nvSpPr>
        <p:spPr bwMode="auto">
          <a:xfrm>
            <a:off x="7281725" y="2860153"/>
            <a:ext cx="1176397" cy="759955"/>
          </a:xfrm>
          <a:prstGeom prst="roundRect">
            <a:avLst/>
          </a:prstGeom>
          <a:noFill/>
          <a:ln w="57150" cap="flat" cmpd="sng" algn="ctr">
            <a:solidFill>
              <a:srgbClr val="FFB4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ea typeface="Gill Sans" charset="0"/>
                <a:cs typeface="Gill Sans" charset="0"/>
              </a:rPr>
              <a:t>FIB</a:t>
            </a:r>
          </a:p>
        </p:txBody>
      </p:sp>
      <p:sp>
        <p:nvSpPr>
          <p:cNvPr id="40" name="Left Brace 39"/>
          <p:cNvSpPr/>
          <p:nvPr/>
        </p:nvSpPr>
        <p:spPr>
          <a:xfrm rot="5400000">
            <a:off x="7640361" y="2703322"/>
            <a:ext cx="611371" cy="2594344"/>
          </a:xfrm>
          <a:prstGeom prst="leftBrace">
            <a:avLst>
              <a:gd name="adj1" fmla="val 39285"/>
              <a:gd name="adj2" fmla="val 50000"/>
            </a:avLst>
          </a:prstGeom>
          <a:ln w="38100">
            <a:solidFill>
              <a:srgbClr val="FFE3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 flipV="1">
            <a:off x="7948550" y="5581403"/>
            <a:ext cx="2386941" cy="950026"/>
          </a:xfrm>
          <a:prstGeom prst="wedgeRoundRectCallout">
            <a:avLst>
              <a:gd name="adj1" fmla="val -26481"/>
              <a:gd name="adj2" fmla="val 72614"/>
              <a:gd name="adj3" fmla="val 16667"/>
            </a:avLst>
          </a:prstGeom>
          <a:noFill/>
          <a:ln>
            <a:solidFill>
              <a:srgbClr val="FFA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59823" y="5617028"/>
            <a:ext cx="2446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PIT breaks Interest looping, enable NDN to freely use multiple paths </a:t>
            </a:r>
          </a:p>
        </p:txBody>
      </p:sp>
    </p:spTree>
    <p:extLst>
      <p:ext uri="{BB962C8B-B14F-4D97-AF65-F5344CB8AC3E}">
        <p14:creationId xmlns:p14="http://schemas.microsoft.com/office/powerpoint/2010/main" val="10840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NDN Interest Forwarding: Three Steps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536739" y="2761802"/>
            <a:ext cx="6172200" cy="1593298"/>
          </a:xfrm>
          <a:prstGeom prst="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853786" y="2969138"/>
            <a:ext cx="1198921" cy="646331"/>
          </a:xfrm>
          <a:prstGeom prst="round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4074315" y="3335788"/>
            <a:ext cx="511863" cy="96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ounded Rectangle 35"/>
          <p:cNvSpPr/>
          <p:nvPr/>
        </p:nvSpPr>
        <p:spPr bwMode="auto">
          <a:xfrm>
            <a:off x="2876310" y="2828254"/>
            <a:ext cx="1176397" cy="767043"/>
          </a:xfrm>
          <a:prstGeom prst="roundRect">
            <a:avLst/>
          </a:prstGeom>
          <a:noFill/>
          <a:ln w="57150" cap="flat" cmpd="sng" algn="ctr">
            <a:solidFill>
              <a:srgbClr val="FFB4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cs typeface="Helvetica Neue"/>
              </a:rPr>
              <a:t>Content </a:t>
            </a:r>
          </a:p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cs typeface="Helvetica Neue"/>
              </a:rPr>
              <a:t>Store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725478" y="1482947"/>
            <a:ext cx="6308032" cy="2557426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729937" y="1746004"/>
            <a:ext cx="1739900" cy="714717"/>
          </a:xfrm>
          <a:prstGeom prst="round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/>
              <a:t>Forwarding Strategy 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3984757" y="1272907"/>
            <a:ext cx="369748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NDN FORWARDING DAEMON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4564896" y="2838887"/>
            <a:ext cx="2147777" cy="776177"/>
          </a:xfrm>
          <a:prstGeom prst="roundRect">
            <a:avLst/>
          </a:prstGeom>
          <a:noFill/>
          <a:ln w="57150" cap="flat" cmpd="sng" algn="ctr">
            <a:solidFill>
              <a:srgbClr val="FFB4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ea typeface="Gill Sans" charset="0"/>
                <a:cs typeface="Gill Sans" charset="0"/>
              </a:rPr>
              <a:t>Pending</a:t>
            </a:r>
          </a:p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ea typeface="Gill Sans" charset="0"/>
                <a:cs typeface="Gill Sans" charset="0"/>
              </a:rPr>
              <a:t>Interest Table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6785889" y="3309530"/>
            <a:ext cx="54734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Rounded Rectangle 45"/>
          <p:cNvSpPr/>
          <p:nvPr/>
        </p:nvSpPr>
        <p:spPr bwMode="auto">
          <a:xfrm>
            <a:off x="7281725" y="2860153"/>
            <a:ext cx="1176397" cy="759955"/>
          </a:xfrm>
          <a:prstGeom prst="roundRect">
            <a:avLst/>
          </a:prstGeom>
          <a:noFill/>
          <a:ln w="57150" cap="flat" cmpd="sng" algn="ctr">
            <a:solidFill>
              <a:srgbClr val="FFB4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ea typeface="Gill Sans" charset="0"/>
                <a:cs typeface="Gill Sans" charset="0"/>
              </a:rPr>
              <a:t>FIB</a:t>
            </a:r>
          </a:p>
        </p:txBody>
      </p:sp>
      <p:cxnSp>
        <p:nvCxnSpPr>
          <p:cNvPr id="7" name="Straight Arrow Connector 6"/>
          <p:cNvCxnSpPr>
            <a:stCxn id="9" idx="2"/>
            <a:endCxn id="36" idx="1"/>
          </p:cNvCxnSpPr>
          <p:nvPr/>
        </p:nvCxnSpPr>
        <p:spPr>
          <a:xfrm>
            <a:off x="2399449" y="3205197"/>
            <a:ext cx="476860" cy="657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45543" y="2835865"/>
            <a:ext cx="90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Interest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0" idx="1"/>
          </p:cNvCxnSpPr>
          <p:nvPr/>
        </p:nvCxnSpPr>
        <p:spPr>
          <a:xfrm>
            <a:off x="4089989" y="3225211"/>
            <a:ext cx="474906" cy="17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772938" y="3228756"/>
            <a:ext cx="474906" cy="17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320364" y="2514231"/>
            <a:ext cx="2612009" cy="313932"/>
            <a:chOff x="2796363" y="2514231"/>
            <a:chExt cx="2612009" cy="313932"/>
          </a:xfrm>
        </p:grpSpPr>
        <p:sp>
          <p:nvSpPr>
            <p:cNvPr id="58" name="Rectangle 57"/>
            <p:cNvSpPr/>
            <p:nvPr/>
          </p:nvSpPr>
          <p:spPr>
            <a:xfrm>
              <a:off x="2956098" y="2514231"/>
              <a:ext cx="2452274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>
                  <a:cs typeface="Arial Black"/>
                </a:rPr>
                <a:t>find </a:t>
              </a:r>
              <a:r>
                <a:rPr lang="en-US" sz="1600" dirty="0">
                  <a:cs typeface="Arial Black"/>
                </a:rPr>
                <a:t>matching name in PIT ?</a:t>
              </a:r>
              <a:r>
                <a:rPr lang="en-US" b="1" dirty="0">
                  <a:cs typeface="Arial Black"/>
                </a:rPr>
                <a:t> </a:t>
              </a:r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2796363" y="2551814"/>
              <a:ext cx="212651" cy="223284"/>
            </a:xfrm>
            <a:prstGeom prst="ellipse">
              <a:avLst/>
            </a:prstGeom>
            <a:noFill/>
            <a:ln w="12700">
              <a:solidFill>
                <a:srgbClr val="FFA8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rgbClr val="FFA80A"/>
                  </a:solidFill>
                </a:rPr>
                <a:t>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04001" y="2297815"/>
            <a:ext cx="1550093" cy="521763"/>
            <a:chOff x="1180000" y="2297814"/>
            <a:chExt cx="1550093" cy="521763"/>
          </a:xfrm>
        </p:grpSpPr>
        <p:sp>
          <p:nvSpPr>
            <p:cNvPr id="57" name="Rectangle 56"/>
            <p:cNvSpPr/>
            <p:nvPr/>
          </p:nvSpPr>
          <p:spPr>
            <a:xfrm>
              <a:off x="1325418" y="2308668"/>
              <a:ext cx="1404675" cy="510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cs typeface="Arial Black"/>
                </a:rPr>
                <a:t>find matching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cs typeface="Arial Black"/>
                </a:rPr>
                <a:t>name in CS ?</a:t>
              </a:r>
              <a:r>
                <a:rPr lang="en-US" b="1" dirty="0">
                  <a:cs typeface="Arial Black"/>
                </a:rPr>
                <a:t> </a:t>
              </a:r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1180000" y="2297814"/>
              <a:ext cx="212651" cy="223284"/>
            </a:xfrm>
            <a:prstGeom prst="ellipse">
              <a:avLst/>
            </a:prstGeom>
            <a:noFill/>
            <a:ln w="12700">
              <a:solidFill>
                <a:srgbClr val="FFA8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rgbClr val="FFA80A"/>
                  </a:solidFill>
                </a:rPr>
                <a:t>1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690282" y="3643952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A80A"/>
                </a:solidFill>
              </a:rPr>
              <a:t>✔ </a:t>
            </a:r>
            <a:r>
              <a:rPr lang="en-US" dirty="0"/>
              <a:t>add to PIT entry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59653" y="3949520"/>
            <a:ext cx="6017514" cy="1943281"/>
            <a:chOff x="135653" y="3949519"/>
            <a:chExt cx="6017514" cy="1943281"/>
          </a:xfrm>
        </p:grpSpPr>
        <p:sp>
          <p:nvSpPr>
            <p:cNvPr id="47" name="Left Brace 46"/>
            <p:cNvSpPr/>
            <p:nvPr/>
          </p:nvSpPr>
          <p:spPr>
            <a:xfrm rot="5400000">
              <a:off x="3847826" y="2349111"/>
              <a:ext cx="611371" cy="3812188"/>
            </a:xfrm>
            <a:prstGeom prst="leftBrace">
              <a:avLst>
                <a:gd name="adj1" fmla="val 39285"/>
                <a:gd name="adj2" fmla="val 50000"/>
              </a:avLst>
            </a:prstGeom>
            <a:ln w="38100">
              <a:solidFill>
                <a:srgbClr val="FFE3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5653" y="4675621"/>
              <a:ext cx="21920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cs typeface="Century Gothic"/>
                </a:rPr>
                <a:t>For each PIT entry: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349795" y="4614530"/>
              <a:ext cx="3732027" cy="1278270"/>
            </a:xfrm>
            <a:prstGeom prst="roundRect">
              <a:avLst/>
            </a:prstGeom>
            <a:noFill/>
            <a:ln w="19050">
              <a:solidFill>
                <a:srgbClr val="FFA8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242930" y="4614530"/>
              <a:ext cx="0" cy="990403"/>
            </a:xfrm>
            <a:prstGeom prst="line">
              <a:avLst/>
            </a:prstGeom>
            <a:ln w="19050">
              <a:solidFill>
                <a:srgbClr val="FFA8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337197" y="4628707"/>
              <a:ext cx="0" cy="964937"/>
            </a:xfrm>
            <a:prstGeom prst="line">
              <a:avLst/>
            </a:prstGeom>
            <a:ln w="19050">
              <a:solidFill>
                <a:srgbClr val="FFA8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410879" y="4633829"/>
              <a:ext cx="828175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dirty="0"/>
                <a:t>Interest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dirty="0"/>
                <a:t>name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32324" y="4616764"/>
              <a:ext cx="1124027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dirty="0"/>
                <a:t>incoming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dirty="0"/>
                <a:t>Interface(s)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65428" y="4635273"/>
              <a:ext cx="1887739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dirty="0"/>
                <a:t>outgoing interface(s)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dirty="0"/>
                <a:t>sending time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2356752" y="5105599"/>
              <a:ext cx="3716670" cy="1"/>
            </a:xfrm>
            <a:prstGeom prst="line">
              <a:avLst/>
            </a:prstGeom>
            <a:ln w="19050">
              <a:solidFill>
                <a:srgbClr val="FFA8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356752" y="5337021"/>
              <a:ext cx="3716670" cy="1"/>
            </a:xfrm>
            <a:prstGeom prst="line">
              <a:avLst/>
            </a:prstGeom>
            <a:ln w="19050">
              <a:solidFill>
                <a:srgbClr val="FFA8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356752" y="5602310"/>
              <a:ext cx="3716670" cy="1"/>
            </a:xfrm>
            <a:prstGeom prst="line">
              <a:avLst/>
            </a:prstGeom>
            <a:ln w="19050">
              <a:solidFill>
                <a:srgbClr val="FFA8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534356" y="5740400"/>
              <a:ext cx="1512711" cy="0"/>
            </a:xfrm>
            <a:prstGeom prst="line">
              <a:avLst/>
            </a:prstGeom>
            <a:ln w="57150">
              <a:solidFill>
                <a:srgbClr val="FFA80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010224" y="2518041"/>
            <a:ext cx="2600579" cy="313932"/>
            <a:chOff x="5486223" y="2518041"/>
            <a:chExt cx="2600579" cy="313932"/>
          </a:xfrm>
        </p:grpSpPr>
        <p:sp>
          <p:nvSpPr>
            <p:cNvPr id="75" name="Rectangle 74"/>
            <p:cNvSpPr/>
            <p:nvPr/>
          </p:nvSpPr>
          <p:spPr>
            <a:xfrm>
              <a:off x="5634528" y="2518041"/>
              <a:ext cx="2452274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cs typeface="Arial Black"/>
                </a:rPr>
                <a:t>find matching in FIB ?</a:t>
              </a:r>
              <a:r>
                <a:rPr lang="en-US" b="1" dirty="0">
                  <a:cs typeface="Arial Black"/>
                </a:rPr>
                <a:t> </a:t>
              </a:r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5486223" y="2555624"/>
              <a:ext cx="212651" cy="223284"/>
            </a:xfrm>
            <a:prstGeom prst="ellipse">
              <a:avLst/>
            </a:prstGeom>
            <a:noFill/>
            <a:ln w="12700">
              <a:solidFill>
                <a:srgbClr val="FFA8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rgbClr val="FFA80A"/>
                  </a:solidFill>
                </a:rPr>
                <a:t>3</a:t>
              </a:r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10022" y="1550044"/>
            <a:ext cx="342900" cy="47303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86924" y="2784278"/>
            <a:ext cx="428419" cy="60579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69148" y="2168359"/>
            <a:ext cx="480486" cy="49149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05845" y="3516585"/>
            <a:ext cx="462668" cy="464820"/>
          </a:xfrm>
          <a:prstGeom prst="rect">
            <a:avLst/>
          </a:prstGeom>
        </p:spPr>
      </p:pic>
      <p:grpSp>
        <p:nvGrpSpPr>
          <p:cNvPr id="88" name="Group 87"/>
          <p:cNvGrpSpPr/>
          <p:nvPr/>
        </p:nvGrpSpPr>
        <p:grpSpPr>
          <a:xfrm>
            <a:off x="8734816" y="1691015"/>
            <a:ext cx="583557" cy="275573"/>
            <a:chOff x="7202465" y="1691014"/>
            <a:chExt cx="583557" cy="275573"/>
          </a:xfrm>
        </p:grpSpPr>
        <p:cxnSp>
          <p:nvCxnSpPr>
            <p:cNvPr id="84" name="Straight Arrow Connector 83"/>
            <p:cNvCxnSpPr>
              <a:endCxn id="79" idx="1"/>
            </p:cNvCxnSpPr>
            <p:nvPr/>
          </p:nvCxnSpPr>
          <p:spPr>
            <a:xfrm flipV="1">
              <a:off x="7374542" y="1786562"/>
              <a:ext cx="411480" cy="3511"/>
            </a:xfrm>
            <a:prstGeom prst="straightConnector1">
              <a:avLst/>
            </a:prstGeom>
            <a:ln w="19050">
              <a:solidFill>
                <a:srgbClr val="FFA80A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10800000" flipV="1">
              <a:off x="7343226" y="1884683"/>
              <a:ext cx="411480" cy="3511"/>
            </a:xfrm>
            <a:prstGeom prst="straightConnector1">
              <a:avLst/>
            </a:prstGeom>
            <a:ln w="19050">
              <a:solidFill>
                <a:srgbClr val="FFA80A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202465" y="1691014"/>
              <a:ext cx="129436" cy="275573"/>
            </a:xfrm>
            <a:prstGeom prst="rect">
              <a:avLst/>
            </a:prstGeom>
            <a:noFill/>
            <a:ln w="19050">
              <a:solidFill>
                <a:srgbClr val="FFA8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736904" y="2194144"/>
            <a:ext cx="583557" cy="275573"/>
            <a:chOff x="7202465" y="1691014"/>
            <a:chExt cx="583557" cy="275573"/>
          </a:xfrm>
        </p:grpSpPr>
        <p:cxnSp>
          <p:nvCxnSpPr>
            <p:cNvPr id="90" name="Straight Arrow Connector 89"/>
            <p:cNvCxnSpPr/>
            <p:nvPr/>
          </p:nvCxnSpPr>
          <p:spPr>
            <a:xfrm flipV="1">
              <a:off x="7374542" y="1786562"/>
              <a:ext cx="411480" cy="3511"/>
            </a:xfrm>
            <a:prstGeom prst="straightConnector1">
              <a:avLst/>
            </a:prstGeom>
            <a:ln w="19050">
              <a:solidFill>
                <a:srgbClr val="FFA80A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10800000" flipV="1">
              <a:off x="7343226" y="1884683"/>
              <a:ext cx="411480" cy="3511"/>
            </a:xfrm>
            <a:prstGeom prst="straightConnector1">
              <a:avLst/>
            </a:prstGeom>
            <a:ln w="19050">
              <a:solidFill>
                <a:srgbClr val="FFA80A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7202465" y="1691014"/>
              <a:ext cx="129436" cy="275573"/>
            </a:xfrm>
            <a:prstGeom prst="rect">
              <a:avLst/>
            </a:prstGeom>
            <a:noFill/>
            <a:ln w="19050">
              <a:solidFill>
                <a:srgbClr val="FFA8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736904" y="2924828"/>
            <a:ext cx="583557" cy="275573"/>
            <a:chOff x="7202465" y="1691014"/>
            <a:chExt cx="583557" cy="275573"/>
          </a:xfrm>
        </p:grpSpPr>
        <p:cxnSp>
          <p:nvCxnSpPr>
            <p:cNvPr id="96" name="Straight Arrow Connector 95"/>
            <p:cNvCxnSpPr/>
            <p:nvPr/>
          </p:nvCxnSpPr>
          <p:spPr>
            <a:xfrm flipV="1">
              <a:off x="7374542" y="1786562"/>
              <a:ext cx="411480" cy="3511"/>
            </a:xfrm>
            <a:prstGeom prst="straightConnector1">
              <a:avLst/>
            </a:prstGeom>
            <a:ln w="19050">
              <a:solidFill>
                <a:srgbClr val="FFA80A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rot="10800000" flipV="1">
              <a:off x="7343226" y="1884683"/>
              <a:ext cx="411480" cy="3511"/>
            </a:xfrm>
            <a:prstGeom prst="straightConnector1">
              <a:avLst/>
            </a:prstGeom>
            <a:ln w="19050">
              <a:solidFill>
                <a:srgbClr val="FFA80A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7202465" y="1691014"/>
              <a:ext cx="129436" cy="275573"/>
            </a:xfrm>
            <a:prstGeom prst="rect">
              <a:avLst/>
            </a:prstGeom>
            <a:noFill/>
            <a:ln w="19050">
              <a:solidFill>
                <a:srgbClr val="FFA8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8738992" y="3615847"/>
            <a:ext cx="583557" cy="275573"/>
            <a:chOff x="7202465" y="1691014"/>
            <a:chExt cx="583557" cy="275573"/>
          </a:xfrm>
        </p:grpSpPr>
        <p:cxnSp>
          <p:nvCxnSpPr>
            <p:cNvPr id="100" name="Straight Arrow Connector 99"/>
            <p:cNvCxnSpPr/>
            <p:nvPr/>
          </p:nvCxnSpPr>
          <p:spPr>
            <a:xfrm flipV="1">
              <a:off x="7374542" y="1786562"/>
              <a:ext cx="411480" cy="3511"/>
            </a:xfrm>
            <a:prstGeom prst="straightConnector1">
              <a:avLst/>
            </a:prstGeom>
            <a:ln w="19050">
              <a:solidFill>
                <a:srgbClr val="FFA80A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rot="10800000" flipV="1">
              <a:off x="7343226" y="1884683"/>
              <a:ext cx="411480" cy="3511"/>
            </a:xfrm>
            <a:prstGeom prst="straightConnector1">
              <a:avLst/>
            </a:prstGeom>
            <a:ln w="19050">
              <a:solidFill>
                <a:srgbClr val="FFA80A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7202465" y="1691014"/>
              <a:ext cx="129436" cy="275573"/>
            </a:xfrm>
            <a:prstGeom prst="rect">
              <a:avLst/>
            </a:prstGeom>
            <a:noFill/>
            <a:ln w="19050">
              <a:solidFill>
                <a:srgbClr val="FFA8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Picture 102" descr="j0433943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890044" y="3104594"/>
            <a:ext cx="526304" cy="5263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374604" y="3572540"/>
            <a:ext cx="1375406" cy="408672"/>
            <a:chOff x="850604" y="3572540"/>
            <a:chExt cx="1375406" cy="408672"/>
          </a:xfrm>
        </p:grpSpPr>
        <p:sp>
          <p:nvSpPr>
            <p:cNvPr id="10" name="Freeform 9"/>
            <p:cNvSpPr/>
            <p:nvPr/>
          </p:nvSpPr>
          <p:spPr>
            <a:xfrm>
              <a:off x="850604" y="3572540"/>
              <a:ext cx="1031358" cy="358110"/>
            </a:xfrm>
            <a:custGeom>
              <a:avLst/>
              <a:gdLst>
                <a:gd name="connsiteX0" fmla="*/ 1031358 w 1031358"/>
                <a:gd name="connsiteY0" fmla="*/ 0 h 478465"/>
                <a:gd name="connsiteX1" fmla="*/ 1031358 w 1031358"/>
                <a:gd name="connsiteY1" fmla="*/ 478465 h 478465"/>
                <a:gd name="connsiteX2" fmla="*/ 0 w 1031358"/>
                <a:gd name="connsiteY2" fmla="*/ 478465 h 47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358" h="478465">
                  <a:moveTo>
                    <a:pt x="1031358" y="0"/>
                  </a:moveTo>
                  <a:lnTo>
                    <a:pt x="1031358" y="478465"/>
                  </a:lnTo>
                  <a:lnTo>
                    <a:pt x="0" y="478465"/>
                  </a:lnTo>
                </a:path>
              </a:pathLst>
            </a:custGeom>
            <a:noFill/>
            <a:ln w="254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32767" y="3588340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data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10512" y="36118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A80A"/>
                  </a:solidFill>
                </a:rPr>
                <a:t>✔</a:t>
              </a:r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589819" y="4358245"/>
            <a:ext cx="1971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May forward </a:t>
            </a:r>
            <a:r>
              <a:rPr lang="en-US"/>
              <a:t>an interest packet </a:t>
            </a:r>
            <a:r>
              <a:rPr lang="en-US" dirty="0"/>
              <a:t>out through one or more interfaces</a:t>
            </a:r>
          </a:p>
        </p:txBody>
      </p:sp>
    </p:spTree>
    <p:extLst>
      <p:ext uri="{BB962C8B-B14F-4D97-AF65-F5344CB8AC3E}">
        <p14:creationId xmlns:p14="http://schemas.microsoft.com/office/powerpoint/2010/main" val="114955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NDN Data Packet Return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536739" y="2761802"/>
            <a:ext cx="6172200" cy="1593298"/>
          </a:xfrm>
          <a:prstGeom prst="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853786" y="2969138"/>
            <a:ext cx="1198921" cy="646331"/>
          </a:xfrm>
          <a:prstGeom prst="round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4074315" y="3335788"/>
            <a:ext cx="511863" cy="96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ounded Rectangle 35"/>
          <p:cNvSpPr/>
          <p:nvPr/>
        </p:nvSpPr>
        <p:spPr bwMode="auto">
          <a:xfrm>
            <a:off x="2876310" y="2828254"/>
            <a:ext cx="1176397" cy="767043"/>
          </a:xfrm>
          <a:prstGeom prst="roundRect">
            <a:avLst/>
          </a:prstGeom>
          <a:noFill/>
          <a:ln w="57150" cap="flat" cmpd="sng" algn="ctr">
            <a:solidFill>
              <a:srgbClr val="FFB4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cs typeface="Helvetica Neue"/>
              </a:rPr>
              <a:t>Content </a:t>
            </a:r>
          </a:p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cs typeface="Helvetica Neue"/>
              </a:rPr>
              <a:t>Store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725478" y="1482947"/>
            <a:ext cx="6308032" cy="2557426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84757" y="1272907"/>
            <a:ext cx="369748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NDN FORWARDING DAEMON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4564896" y="2838887"/>
            <a:ext cx="2147777" cy="776177"/>
          </a:xfrm>
          <a:prstGeom prst="roundRect">
            <a:avLst/>
          </a:prstGeom>
          <a:noFill/>
          <a:ln w="57150" cap="flat" cmpd="sng" algn="ctr">
            <a:solidFill>
              <a:srgbClr val="FFB4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ea typeface="Gill Sans" charset="0"/>
                <a:cs typeface="Gill Sans" charset="0"/>
              </a:rPr>
              <a:t>Pending</a:t>
            </a:r>
          </a:p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ea typeface="Gill Sans" charset="0"/>
                <a:cs typeface="Gill Sans" charset="0"/>
              </a:rPr>
              <a:t>Interest Table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8151551" y="3250153"/>
            <a:ext cx="54734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Left Brace 46"/>
          <p:cNvSpPr/>
          <p:nvPr/>
        </p:nvSpPr>
        <p:spPr>
          <a:xfrm rot="5400000">
            <a:off x="5371827" y="2349111"/>
            <a:ext cx="611371" cy="3812188"/>
          </a:xfrm>
          <a:prstGeom prst="leftBrace">
            <a:avLst>
              <a:gd name="adj1" fmla="val 39285"/>
              <a:gd name="adj2" fmla="val 50000"/>
            </a:avLst>
          </a:prstGeom>
          <a:ln w="38100">
            <a:solidFill>
              <a:srgbClr val="FFE3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9" idx="2"/>
            <a:endCxn id="36" idx="1"/>
          </p:cNvCxnSpPr>
          <p:nvPr/>
        </p:nvCxnSpPr>
        <p:spPr>
          <a:xfrm>
            <a:off x="2399449" y="3205197"/>
            <a:ext cx="476860" cy="657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45543" y="2835865"/>
            <a:ext cx="90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Interest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0" idx="1"/>
          </p:cNvCxnSpPr>
          <p:nvPr/>
        </p:nvCxnSpPr>
        <p:spPr>
          <a:xfrm>
            <a:off x="4089989" y="3225211"/>
            <a:ext cx="474906" cy="17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73796" y="4614530"/>
            <a:ext cx="3732027" cy="1278270"/>
          </a:xfrm>
          <a:prstGeom prst="roundRect">
            <a:avLst/>
          </a:prstGeom>
          <a:noFill/>
          <a:ln w="19050">
            <a:solidFill>
              <a:srgbClr val="FFA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766930" y="4614531"/>
            <a:ext cx="0" cy="990403"/>
          </a:xfrm>
          <a:prstGeom prst="line">
            <a:avLst/>
          </a:prstGeom>
          <a:ln w="19050">
            <a:solidFill>
              <a:srgbClr val="FFA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61197" y="4628708"/>
            <a:ext cx="0" cy="964937"/>
          </a:xfrm>
          <a:prstGeom prst="line">
            <a:avLst/>
          </a:prstGeom>
          <a:ln w="19050">
            <a:solidFill>
              <a:srgbClr val="FFA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34880" y="4633830"/>
            <a:ext cx="828175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Interest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name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56325" y="4616765"/>
            <a:ext cx="112402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incoming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Interface(s)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89429" y="4635274"/>
            <a:ext cx="1887739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outgoing interface(s)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sending time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3880752" y="5105600"/>
            <a:ext cx="3716670" cy="1"/>
          </a:xfrm>
          <a:prstGeom prst="line">
            <a:avLst/>
          </a:prstGeom>
          <a:ln w="19050">
            <a:solidFill>
              <a:srgbClr val="FFA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880752" y="5337022"/>
            <a:ext cx="3716670" cy="1"/>
          </a:xfrm>
          <a:prstGeom prst="line">
            <a:avLst/>
          </a:prstGeom>
          <a:ln w="19050">
            <a:solidFill>
              <a:srgbClr val="FFA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880752" y="5602311"/>
            <a:ext cx="3716670" cy="1"/>
          </a:xfrm>
          <a:prstGeom prst="line">
            <a:avLst/>
          </a:prstGeom>
          <a:ln w="19050">
            <a:solidFill>
              <a:srgbClr val="FFA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058357" y="5740400"/>
            <a:ext cx="1512711" cy="0"/>
          </a:xfrm>
          <a:prstGeom prst="line">
            <a:avLst/>
          </a:prstGeom>
          <a:ln w="57150">
            <a:solidFill>
              <a:srgbClr val="FFA80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 descr="j0433943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890044" y="3104594"/>
            <a:ext cx="526304" cy="52630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7338078" y="3054309"/>
            <a:ext cx="17128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Arial Black"/>
                <a:cs typeface="Arial Black"/>
              </a:rPr>
              <a:t>①</a:t>
            </a:r>
            <a:r>
              <a:rPr lang="en-US" dirty="0">
                <a:latin typeface="Century Gothic"/>
                <a:cs typeface="Century Gothic"/>
              </a:rPr>
              <a:t>find a matching entry in PIT?</a:t>
            </a:r>
            <a:endParaRPr lang="en-US" sz="3200" dirty="0">
              <a:solidFill>
                <a:srgbClr val="4F5CE0"/>
              </a:solidFill>
              <a:latin typeface="Arial Black"/>
              <a:cs typeface="Arial Black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86800" y="3496581"/>
            <a:ext cx="198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Eliminate DDoS by data packets</a:t>
            </a:r>
          </a:p>
        </p:txBody>
      </p:sp>
      <p:cxnSp>
        <p:nvCxnSpPr>
          <p:cNvPr id="70" name="Straight Arrow Connector 69"/>
          <p:cNvCxnSpPr/>
          <p:nvPr/>
        </p:nvCxnSpPr>
        <p:spPr bwMode="auto">
          <a:xfrm flipH="1">
            <a:off x="8346881" y="3038839"/>
            <a:ext cx="872739" cy="0"/>
          </a:xfrm>
          <a:prstGeom prst="straightConnector1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lg"/>
            <a:tailEnd type="arrow" w="med" len="lg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8577768" y="2603141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data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7546376" y="5101662"/>
            <a:ext cx="2226745" cy="584775"/>
            <a:chOff x="4872027" y="5182484"/>
            <a:chExt cx="2226745" cy="584775"/>
          </a:xfrm>
        </p:grpSpPr>
        <p:sp>
          <p:nvSpPr>
            <p:cNvPr id="72" name="TextBox 71"/>
            <p:cNvSpPr txBox="1"/>
            <p:nvPr/>
          </p:nvSpPr>
          <p:spPr>
            <a:xfrm>
              <a:off x="5398817" y="5336331"/>
              <a:ext cx="1699955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entury Gothic"/>
                  <a:cs typeface="Century Gothic"/>
                </a:rPr>
                <a:t>Calculate RTT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72027" y="5182484"/>
              <a:ext cx="7296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4"/>
                  </a:solidFill>
                </a:rPr>
                <a:t>②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8079544" y="5634318"/>
            <a:ext cx="258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Built-in feedback loop, enable measurement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4548879" y="5082460"/>
            <a:ext cx="3170442" cy="1070149"/>
            <a:chOff x="2587256" y="4919181"/>
            <a:chExt cx="2411779" cy="1070149"/>
          </a:xfrm>
        </p:grpSpPr>
        <p:sp>
          <p:nvSpPr>
            <p:cNvPr id="87" name="TextBox 86"/>
            <p:cNvSpPr txBox="1"/>
            <p:nvPr/>
          </p:nvSpPr>
          <p:spPr>
            <a:xfrm>
              <a:off x="3041218" y="5342999"/>
              <a:ext cx="1957817" cy="64633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Century Gothic"/>
                  <a:cs typeface="Century Gothic"/>
                </a:rPr>
                <a:t>Send to all the interfaces listed here</a:t>
              </a:r>
            </a:p>
          </p:txBody>
        </p:sp>
        <p:cxnSp>
          <p:nvCxnSpPr>
            <p:cNvPr id="93" name="Straight Arrow Connector 92"/>
            <p:cNvCxnSpPr/>
            <p:nvPr/>
          </p:nvCxnSpPr>
          <p:spPr bwMode="auto">
            <a:xfrm flipV="1">
              <a:off x="3197779" y="4919181"/>
              <a:ext cx="0" cy="476289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4" name="TextBox 93"/>
            <p:cNvSpPr txBox="1"/>
            <p:nvPr/>
          </p:nvSpPr>
          <p:spPr>
            <a:xfrm>
              <a:off x="2587256" y="5272831"/>
              <a:ext cx="5550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4"/>
                  </a:solidFill>
                </a:rPr>
                <a:t>③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4975313" y="6225116"/>
            <a:ext cx="32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>
                    <a:lumMod val="40000"/>
                    <a:lumOff val="60000"/>
                  </a:schemeClr>
                </a:solidFill>
              </a:rPr>
              <a:t>Multicast data delivery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799234" y="5418815"/>
            <a:ext cx="16889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④</a:t>
            </a:r>
            <a:r>
              <a:rPr lang="en-US" dirty="0">
                <a:latin typeface="Century Gothic"/>
                <a:cs typeface="Century Gothic"/>
              </a:rPr>
              <a:t>save in content store</a:t>
            </a:r>
            <a:endParaRPr lang="en-US" sz="3200" dirty="0">
              <a:solidFill>
                <a:srgbClr val="4F5CE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2155" y="6211669"/>
            <a:ext cx="165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>
                    <a:lumMod val="40000"/>
                    <a:lumOff val="60000"/>
                  </a:schemeClr>
                </a:solidFill>
              </a:rPr>
              <a:t>caching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1524001" y="4667504"/>
            <a:ext cx="1916429" cy="861774"/>
            <a:chOff x="139818" y="5524322"/>
            <a:chExt cx="1916429" cy="861774"/>
          </a:xfrm>
        </p:grpSpPr>
        <p:sp>
          <p:nvSpPr>
            <p:cNvPr id="108" name="TextBox 107"/>
            <p:cNvSpPr txBox="1"/>
            <p:nvPr/>
          </p:nvSpPr>
          <p:spPr>
            <a:xfrm>
              <a:off x="139818" y="5524322"/>
              <a:ext cx="191642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4"/>
                  </a:solidFill>
                </a:rPr>
                <a:t>④</a:t>
              </a:r>
              <a:r>
                <a:rPr lang="en-US" dirty="0">
                  <a:solidFill>
                    <a:srgbClr val="4F5CE0"/>
                  </a:solidFill>
                </a:rPr>
                <a:t> </a:t>
              </a:r>
              <a:r>
                <a:rPr lang="en-US" dirty="0">
                  <a:latin typeface="Century Gothic"/>
                  <a:cs typeface="Century Gothic"/>
                </a:rPr>
                <a:t>remove the PIT entry</a:t>
              </a:r>
              <a:endParaRPr lang="en-US" sz="3200" dirty="0">
                <a:solidFill>
                  <a:srgbClr val="4F5CE0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386862" y="5673969"/>
              <a:ext cx="246184" cy="3165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rgbClr val="7030A0"/>
                  </a:solidFill>
                  <a:latin typeface="Al Bayan Plain" charset="-78"/>
                  <a:ea typeface="Al Bayan Plain" charset="-78"/>
                  <a:cs typeface="Al Bayan Plain" charset="-78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68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9" grpId="0"/>
      <p:bldP spid="78" grpId="0"/>
      <p:bldP spid="104" grpId="0"/>
      <p:bldP spid="105" grpId="0"/>
      <p:bldP spid="1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Forwarding Strategy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7700-EDB9-C64F-847F-8050CA4B03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3"/>
          </p:nvPr>
        </p:nvSpPr>
        <p:spPr>
          <a:xfrm>
            <a:off x="522289" y="3948843"/>
            <a:ext cx="11039475" cy="23900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Forwarding </a:t>
            </a:r>
            <a:r>
              <a:rPr lang="en-US" dirty="0" smtClean="0"/>
              <a:t>Strategy makes interest forwarding decisions by taking input from</a:t>
            </a:r>
          </a:p>
          <a:p>
            <a:pPr lvl="1"/>
            <a:r>
              <a:rPr lang="en-US" dirty="0" smtClean="0"/>
              <a:t>FIB</a:t>
            </a:r>
          </a:p>
          <a:p>
            <a:pPr lvl="1"/>
            <a:r>
              <a:rPr lang="en-US" dirty="0" smtClean="0"/>
              <a:t>measurement from </a:t>
            </a:r>
            <a:r>
              <a:rPr lang="en-US" dirty="0"/>
              <a:t>Interest-data </a:t>
            </a:r>
            <a:r>
              <a:rPr lang="en-US" dirty="0" smtClean="0"/>
              <a:t>exchange (and any other local resource information)</a:t>
            </a:r>
          </a:p>
          <a:p>
            <a:pPr lvl="1"/>
            <a:r>
              <a:rPr lang="en-US" i="1" dirty="0" smtClean="0"/>
              <a:t>Per-namespace forwarding policies</a:t>
            </a:r>
          </a:p>
          <a:p>
            <a:r>
              <a:rPr lang="en-US" dirty="0" smtClean="0"/>
              <a:t>A hook to control plane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7327962" y="2829791"/>
            <a:ext cx="1105318" cy="614065"/>
          </a:xfrm>
          <a:prstGeom prst="roundRect">
            <a:avLst/>
          </a:prstGeom>
          <a:noFill/>
          <a:ln w="57150" cap="flat" cmpd="sng" algn="ctr">
            <a:solidFill>
              <a:srgbClr val="FFB4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6972" y="2918738"/>
            <a:ext cx="11317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Helvetica Neue"/>
                <a:cs typeface="Helvetica Neue"/>
              </a:rPr>
              <a:t>FIB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37618" y="3135505"/>
            <a:ext cx="6172200" cy="1593298"/>
          </a:xfrm>
          <a:prstGeom prst="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9" name="Straight Arrow Connector 8"/>
          <p:cNvCxnSpPr>
            <a:endCxn id="13" idx="1"/>
          </p:cNvCxnSpPr>
          <p:nvPr/>
        </p:nvCxnSpPr>
        <p:spPr bwMode="auto">
          <a:xfrm>
            <a:off x="6780620" y="3136823"/>
            <a:ext cx="54734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0" name="Group 9"/>
          <p:cNvGrpSpPr/>
          <p:nvPr/>
        </p:nvGrpSpPr>
        <p:grpSpPr>
          <a:xfrm>
            <a:off x="2540480" y="2817696"/>
            <a:ext cx="1814420" cy="646331"/>
            <a:chOff x="1721150" y="1475975"/>
            <a:chExt cx="1814420" cy="646331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1826384" y="1475975"/>
              <a:ext cx="1190165" cy="646331"/>
            </a:xfrm>
            <a:prstGeom prst="roundRect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21150" y="1475975"/>
              <a:ext cx="13300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Helvetica Neue"/>
                  <a:cs typeface="Helvetica Neue"/>
                </a:rPr>
                <a:t>Content </a:t>
              </a:r>
            </a:p>
            <a:p>
              <a:pPr algn="ctr"/>
              <a:r>
                <a:rPr lang="en-US">
                  <a:solidFill>
                    <a:srgbClr val="000000"/>
                  </a:solidFill>
                  <a:latin typeface="Helvetica Neue"/>
                  <a:cs typeface="Helvetica Neue"/>
                </a:rPr>
                <a:t>Store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V="1">
              <a:off x="3027445" y="1821361"/>
              <a:ext cx="508125" cy="9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Rounded Rectangle 13"/>
            <p:cNvSpPr/>
            <p:nvPr/>
          </p:nvSpPr>
          <p:spPr bwMode="auto">
            <a:xfrm>
              <a:off x="1826384" y="1488069"/>
              <a:ext cx="1190165" cy="614065"/>
            </a:xfrm>
            <a:prstGeom prst="roundRect">
              <a:avLst/>
            </a:prstGeom>
            <a:noFill/>
            <a:ln w="57150" cap="flat" cmpd="sng" algn="ctr">
              <a:solidFill>
                <a:srgbClr val="FFB4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16819" y="2817696"/>
            <a:ext cx="2362210" cy="646333"/>
            <a:chOff x="3497489" y="1475975"/>
            <a:chExt cx="2362210" cy="646333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3497489" y="1475975"/>
              <a:ext cx="2362201" cy="646331"/>
            </a:xfrm>
            <a:prstGeom prst="roundRect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97489" y="1475975"/>
              <a:ext cx="236220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Helvetica Neue"/>
                  <a:cs typeface="Helvetica Neue"/>
                </a:rPr>
                <a:t>Pending Interest </a:t>
              </a:r>
            </a:p>
            <a:p>
              <a:pPr algn="ctr"/>
              <a:r>
                <a:rPr lang="en-US">
                  <a:solidFill>
                    <a:srgbClr val="000000"/>
                  </a:solidFill>
                  <a:latin typeface="Helvetica Neue"/>
                  <a:cs typeface="Helvetica Neue"/>
                </a:rPr>
                <a:t>Table (PIT)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3500352" y="1475975"/>
              <a:ext cx="2359347" cy="646333"/>
            </a:xfrm>
            <a:prstGeom prst="roundRect">
              <a:avLst/>
            </a:prstGeom>
            <a:noFill/>
            <a:ln w="57150" cap="flat" cmpd="sng" algn="ctr">
              <a:solidFill>
                <a:srgbClr val="FFB4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298481" y="1150745"/>
            <a:ext cx="6458658" cy="2618368"/>
          </a:xfrm>
          <a:prstGeom prst="roundRect">
            <a:avLst/>
          </a:prstGeom>
          <a:noFill/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12017" y="1517709"/>
            <a:ext cx="1739900" cy="890859"/>
          </a:xfrm>
          <a:prstGeom prst="round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Forwarding strategy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74834" y="996461"/>
            <a:ext cx="369748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NDN FORWARDING DAEMON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48601" y="1619964"/>
            <a:ext cx="2420814" cy="1246328"/>
            <a:chOff x="6324601" y="1619964"/>
            <a:chExt cx="2420814" cy="1246328"/>
          </a:xfrm>
        </p:grpSpPr>
        <p:sp>
          <p:nvSpPr>
            <p:cNvPr id="22" name="TextBox 21"/>
            <p:cNvSpPr txBox="1"/>
            <p:nvPr/>
          </p:nvSpPr>
          <p:spPr>
            <a:xfrm>
              <a:off x="7381830" y="1619964"/>
              <a:ext cx="1363585" cy="806712"/>
            </a:xfrm>
            <a:prstGeom prst="rect">
              <a:avLst/>
            </a:prstGeom>
            <a:solidFill>
              <a:schemeClr val="bg1"/>
            </a:solidFill>
            <a:ln w="57150" cmpd="sng">
              <a:solidFill>
                <a:srgbClr val="FFB400">
                  <a:alpha val="50000"/>
                </a:srgbClr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r>
                <a:rPr lang="en-US" b="1">
                  <a:solidFill>
                    <a:schemeClr val="tx1">
                      <a:alpha val="50000"/>
                    </a:schemeClr>
                  </a:solidFill>
                  <a:latin typeface="Arial"/>
                  <a:cs typeface="Arial"/>
                </a:rPr>
                <a:t>Routing</a:t>
              </a:r>
            </a:p>
            <a:p>
              <a:r>
                <a:rPr lang="en-US" b="1">
                  <a:solidFill>
                    <a:schemeClr val="tx1">
                      <a:alpha val="50000"/>
                    </a:schemeClr>
                  </a:solidFill>
                  <a:latin typeface="Arial"/>
                  <a:cs typeface="Arial"/>
                </a:rPr>
                <a:t>protocol</a:t>
              </a:r>
            </a:p>
          </p:txBody>
        </p:sp>
        <p:sp>
          <p:nvSpPr>
            <p:cNvPr id="3" name="Bent Arrow 2"/>
            <p:cNvSpPr/>
            <p:nvPr/>
          </p:nvSpPr>
          <p:spPr>
            <a:xfrm rot="16200000" flipH="1">
              <a:off x="6380287" y="1896206"/>
              <a:ext cx="914400" cy="1025771"/>
            </a:xfrm>
            <a:prstGeom prst="bentArrow">
              <a:avLst>
                <a:gd name="adj1" fmla="val 9616"/>
                <a:gd name="adj2" fmla="val 21795"/>
                <a:gd name="adj3" fmla="val 41667"/>
                <a:gd name="adj4" fmla="val 43750"/>
              </a:avLst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08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143350" y="5203525"/>
            <a:ext cx="830085" cy="1042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36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6046" y="5557705"/>
            <a:ext cx="559983" cy="41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2" name="Straight Connector 51"/>
          <p:cNvCxnSpPr>
            <a:endCxn id="46" idx="0"/>
          </p:cNvCxnSpPr>
          <p:nvPr/>
        </p:nvCxnSpPr>
        <p:spPr>
          <a:xfrm>
            <a:off x="4909503" y="5152464"/>
            <a:ext cx="324071" cy="382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1480" y="3992241"/>
            <a:ext cx="546264" cy="546264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7984025" y="4407878"/>
            <a:ext cx="748145" cy="902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870417" y="5264088"/>
            <a:ext cx="1036321" cy="165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42805" y="5512282"/>
            <a:ext cx="640080" cy="248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95203" y="4419754"/>
            <a:ext cx="2541320" cy="1175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77" descr="TapeArray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58137" y="4764205"/>
            <a:ext cx="464082" cy="655174"/>
          </a:xfrm>
          <a:prstGeom prst="rect">
            <a:avLst/>
          </a:prstGeom>
          <a:noFill/>
        </p:spPr>
      </p:pic>
      <p:pic>
        <p:nvPicPr>
          <p:cNvPr id="15" name="Picture 1040"/>
          <p:cNvPicPr>
            <a:picLocks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0984" y="5933667"/>
            <a:ext cx="521773" cy="51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6671575" y="4658120"/>
            <a:ext cx="1800924" cy="1022695"/>
            <a:chOff x="6483062" y="1710295"/>
            <a:chExt cx="1800924" cy="1022695"/>
          </a:xfrm>
        </p:grpSpPr>
        <p:cxnSp>
          <p:nvCxnSpPr>
            <p:cNvPr id="25" name="Straight Connector 24"/>
            <p:cNvCxnSpPr/>
            <p:nvPr/>
          </p:nvCxnSpPr>
          <p:spPr bwMode="auto">
            <a:xfrm flipH="1">
              <a:off x="7664450" y="2126329"/>
              <a:ext cx="339545" cy="29705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6" name="Picture 36"/>
            <p:cNvPicPr>
              <a:picLocks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3062" y="1710422"/>
              <a:ext cx="559983" cy="416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36"/>
            <p:cNvPicPr>
              <a:picLocks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020" y="2316956"/>
              <a:ext cx="559983" cy="416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36"/>
            <p:cNvPicPr>
              <a:picLocks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4003" y="1710295"/>
              <a:ext cx="559983" cy="416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9" name="Straight Connector 28"/>
            <p:cNvCxnSpPr/>
            <p:nvPr/>
          </p:nvCxnSpPr>
          <p:spPr bwMode="auto">
            <a:xfrm flipV="1">
              <a:off x="7043045" y="1918312"/>
              <a:ext cx="680958" cy="12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6763054" y="2126456"/>
              <a:ext cx="400966" cy="29692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32545" y="4861703"/>
            <a:ext cx="427136" cy="67526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6" name="Picture 36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582" y="5534916"/>
            <a:ext cx="559983" cy="41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36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7355" y="4882791"/>
            <a:ext cx="559983" cy="41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0" name="Straight Connector 49"/>
          <p:cNvCxnSpPr/>
          <p:nvPr/>
        </p:nvCxnSpPr>
        <p:spPr>
          <a:xfrm>
            <a:off x="5160864" y="5083189"/>
            <a:ext cx="721229" cy="72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477541" y="5821042"/>
            <a:ext cx="748937" cy="18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3720225" y="3920990"/>
            <a:ext cx="5720420" cy="2576945"/>
          </a:xfrm>
          <a:prstGeom prst="cloud">
            <a:avLst/>
          </a:prstGeom>
          <a:solidFill>
            <a:srgbClr val="FFF089">
              <a:alpha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530219" y="5377689"/>
            <a:ext cx="1473098" cy="307777"/>
            <a:chOff x="3416419" y="4595005"/>
            <a:chExt cx="1473098" cy="307777"/>
          </a:xfrm>
        </p:grpSpPr>
        <p:sp>
          <p:nvSpPr>
            <p:cNvPr id="21" name="Rounded Rectangle 20"/>
            <p:cNvSpPr/>
            <p:nvPr/>
          </p:nvSpPr>
          <p:spPr>
            <a:xfrm>
              <a:off x="4067986" y="4595005"/>
              <a:ext cx="821531" cy="307777"/>
            </a:xfrm>
            <a:prstGeom prst="roundRect">
              <a:avLst>
                <a:gd name="adj" fmla="val 24920"/>
              </a:avLst>
            </a:prstGeom>
            <a:solidFill>
              <a:srgbClr val="257A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latin typeface="Arial Unicode MS"/>
                  <a:cs typeface="Arial Unicode MS"/>
                </a:rPr>
                <a:t>DATA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416419" y="4744232"/>
              <a:ext cx="651567" cy="1"/>
            </a:xfrm>
            <a:prstGeom prst="straightConnector1">
              <a:avLst/>
            </a:prstGeom>
            <a:ln w="31750">
              <a:solidFill>
                <a:srgbClr val="000000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8162155" y="3944740"/>
            <a:ext cx="1276311" cy="54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Origin</a:t>
            </a:r>
          </a:p>
          <a:p>
            <a:pPr>
              <a:lnSpc>
                <a:spcPct val="80000"/>
              </a:lnSpc>
            </a:pPr>
            <a:r>
              <a:rPr lang="en-US"/>
              <a:t>data source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514016" y="4320791"/>
            <a:ext cx="1178015" cy="54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/>
              <a:t>Processing</a:t>
            </a:r>
          </a:p>
          <a:p>
            <a:pPr algn="ctr">
              <a:lnSpc>
                <a:spcPct val="80000"/>
              </a:lnSpc>
            </a:pPr>
            <a:r>
              <a:rPr lang="en-US"/>
              <a:t>unit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599543" y="5092514"/>
            <a:ext cx="481976" cy="2471"/>
          </a:xfrm>
          <a:prstGeom prst="straightConnector1">
            <a:avLst/>
          </a:prstGeom>
          <a:ln w="31750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46821" y="4944819"/>
            <a:ext cx="1158193" cy="307777"/>
          </a:xfrm>
          <a:prstGeom prst="roundRect">
            <a:avLst>
              <a:gd name="adj" fmla="val 24920"/>
            </a:avLst>
          </a:prstGeom>
          <a:solidFill>
            <a:srgbClr val="7000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latin typeface="Arial Unicode MS"/>
                <a:cs typeface="Arial Unicode MS"/>
              </a:rPr>
              <a:t>INTEREST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Steering Interests Toward Matching Data</a:t>
            </a:r>
            <a:endParaRPr lang="en-US" dirty="0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7700-EDB9-C64F-847F-8050CA4B03F5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22289" y="676275"/>
            <a:ext cx="11039475" cy="250349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 source, storage, and processing units can all supply requested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With no prior knowledge: may try broadcast discovery, or even random walk</a:t>
            </a:r>
          </a:p>
          <a:p>
            <a:r>
              <a:rPr lang="en-US" dirty="0" smtClean="0"/>
              <a:t>Building knowledge of directions to reach data: routing announcement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1142" y="6155531"/>
            <a:ext cx="2233688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/>
              <a:t>opportunistic caching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5233574" y="5950950"/>
            <a:ext cx="83847" cy="2726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271009" y="5966191"/>
            <a:ext cx="205714" cy="270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42720" y="5921235"/>
            <a:ext cx="1065416" cy="68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/>
              <a:t>stable</a:t>
            </a:r>
          </a:p>
          <a:p>
            <a:pPr algn="ctr">
              <a:lnSpc>
                <a:spcPct val="70000"/>
              </a:lnSpc>
            </a:pPr>
            <a:r>
              <a:rPr lang="en-US"/>
              <a:t>storage (repo)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1351" y="1969255"/>
            <a:ext cx="7165029" cy="255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Interest packets are forwarded and matched with data </a:t>
            </a:r>
            <a:r>
              <a:rPr lang="en-US" sz="4000" b="1" dirty="0" smtClean="0"/>
              <a:t>using hierarchical names or prefixes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7634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Consumers Discover Data Names or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Search </a:t>
            </a:r>
            <a:r>
              <a:rPr lang="en-US" dirty="0" smtClean="0"/>
              <a:t>engines</a:t>
            </a:r>
          </a:p>
          <a:p>
            <a:r>
              <a:rPr lang="en-US" dirty="0" smtClean="0"/>
              <a:t>Naming conventions</a:t>
            </a:r>
          </a:p>
          <a:p>
            <a:pPr lvl="1"/>
            <a:r>
              <a:rPr lang="en-US" dirty="0"/>
              <a:t>/park/</a:t>
            </a:r>
            <a:r>
              <a:rPr lang="en-US" dirty="0" err="1"/>
              <a:t>yellowstone</a:t>
            </a:r>
            <a:r>
              <a:rPr lang="en-US" dirty="0"/>
              <a:t>/alerts</a:t>
            </a:r>
          </a:p>
          <a:p>
            <a:pPr lvl="2"/>
            <a:r>
              <a:rPr lang="en-US" dirty="0" smtClean="0"/>
              <a:t>Retrieves the latest version of known alerts</a:t>
            </a:r>
          </a:p>
          <a:p>
            <a:pPr lvl="3"/>
            <a:r>
              <a:rPr lang="en-US" dirty="0" smtClean="0"/>
              <a:t>=&gt; </a:t>
            </a:r>
            <a:r>
              <a:rPr lang="en-US" dirty="0"/>
              <a:t>/park/</a:t>
            </a:r>
            <a:r>
              <a:rPr lang="en-US" dirty="0" err="1"/>
              <a:t>yellowstone</a:t>
            </a:r>
            <a:r>
              <a:rPr lang="en-US" dirty="0"/>
              <a:t>/alerts /_</a:t>
            </a:r>
            <a:r>
              <a:rPr lang="en-US" dirty="0" smtClean="0"/>
              <a:t>v=2017-11-17</a:t>
            </a:r>
            <a:endParaRPr lang="en-US" dirty="0"/>
          </a:p>
          <a:p>
            <a:pPr lvl="3"/>
            <a:r>
              <a:rPr lang="en-US" dirty="0" smtClean="0"/>
              <a:t>=&gt; </a:t>
            </a:r>
            <a:r>
              <a:rPr lang="en-US" dirty="0"/>
              <a:t>/park/</a:t>
            </a:r>
            <a:r>
              <a:rPr lang="en-US" dirty="0" err="1"/>
              <a:t>yellowstone</a:t>
            </a:r>
            <a:r>
              <a:rPr lang="en-US" dirty="0"/>
              <a:t>/alerts /_</a:t>
            </a:r>
            <a:r>
              <a:rPr lang="en-US" dirty="0" smtClean="0"/>
              <a:t>v=2017-04-18</a:t>
            </a:r>
          </a:p>
          <a:p>
            <a:pPr lvl="3"/>
            <a:r>
              <a:rPr lang="en-US" dirty="0"/>
              <a:t>=&gt; /park/</a:t>
            </a:r>
            <a:r>
              <a:rPr lang="en-US" dirty="0" err="1"/>
              <a:t>yellowstone</a:t>
            </a:r>
            <a:r>
              <a:rPr lang="en-US" dirty="0"/>
              <a:t>/alerts /_</a:t>
            </a:r>
            <a:r>
              <a:rPr lang="en-US" dirty="0" smtClean="0"/>
              <a:t>v=2017-04-19</a:t>
            </a:r>
          </a:p>
          <a:p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/park/_nodes</a:t>
            </a:r>
          </a:p>
          <a:p>
            <a:pPr lvl="2"/>
            <a:r>
              <a:rPr lang="en-US" dirty="0" smtClean="0"/>
              <a:t>{ </a:t>
            </a:r>
            <a:r>
              <a:rPr lang="en-US" dirty="0" err="1" smtClean="0"/>
              <a:t>yellowstone</a:t>
            </a: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/park/</a:t>
            </a:r>
            <a:r>
              <a:rPr lang="en-US" dirty="0" err="1" smtClean="0"/>
              <a:t>yellowstone</a:t>
            </a:r>
            <a:r>
              <a:rPr lang="en-US" dirty="0" smtClean="0"/>
              <a:t>/_nodes</a:t>
            </a:r>
          </a:p>
          <a:p>
            <a:pPr lvl="2"/>
            <a:r>
              <a:rPr lang="en-US" dirty="0" smtClean="0"/>
              <a:t>{ alerts 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05206" y="2538085"/>
            <a:ext cx="7165029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Require access to infrastructure and/or multiple </a:t>
            </a:r>
            <a:r>
              <a:rPr lang="en-US" sz="4000" smtClean="0"/>
              <a:t>Interest/Data exchanges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3312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Data Discovery in Challenging Environments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3763" y="3129622"/>
            <a:ext cx="6094489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2800" dirty="0"/>
              <a:t>/</a:t>
            </a:r>
            <a:r>
              <a:rPr lang="en-US" sz="2800" dirty="0" smtClean="0"/>
              <a:t>park/</a:t>
            </a:r>
            <a:r>
              <a:rPr lang="en-US" sz="2800" dirty="0" err="1" smtClean="0"/>
              <a:t>yellowstone</a:t>
            </a:r>
            <a:r>
              <a:rPr lang="en-US" sz="2800" dirty="0" smtClean="0"/>
              <a:t>/</a:t>
            </a:r>
            <a:r>
              <a:rPr lang="en-US" sz="2800" dirty="0" err="1" smtClean="0"/>
              <a:t>lost&amp;found</a:t>
            </a:r>
            <a:r>
              <a:rPr lang="en-US" sz="2800" dirty="0" smtClean="0"/>
              <a:t>/</a:t>
            </a:r>
            <a:r>
              <a:rPr lang="en-US" sz="4000" b="1" dirty="0" smtClean="0"/>
              <a:t>dog</a:t>
            </a:r>
            <a:r>
              <a:rPr lang="en-US" sz="2800" dirty="0" smtClean="0"/>
              <a:t>/</a:t>
            </a:r>
            <a:r>
              <a:rPr lang="mr-IN" sz="2800" dirty="0" smtClean="0"/>
              <a:t>…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23733" y="5831581"/>
            <a:ext cx="6119817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2800" dirty="0"/>
              <a:t>/</a:t>
            </a:r>
            <a:r>
              <a:rPr lang="en-US" sz="2800" dirty="0" smtClean="0"/>
              <a:t>park/</a:t>
            </a:r>
            <a:r>
              <a:rPr lang="en-US" sz="2800" dirty="0" err="1" smtClean="0"/>
              <a:t>yellowstone</a:t>
            </a:r>
            <a:r>
              <a:rPr lang="en-US" sz="2800" dirty="0" smtClean="0"/>
              <a:t>/</a:t>
            </a:r>
            <a:r>
              <a:rPr lang="en-US" sz="2800" dirty="0" err="1" smtClean="0"/>
              <a:t>lost&amp;found</a:t>
            </a:r>
            <a:r>
              <a:rPr lang="en-US" sz="2800" dirty="0" smtClean="0"/>
              <a:t>/</a:t>
            </a:r>
            <a:r>
              <a:rPr lang="en-US" sz="4000" b="1" dirty="0" smtClean="0"/>
              <a:t>pup</a:t>
            </a:r>
            <a:r>
              <a:rPr lang="en-US" sz="2800" dirty="0"/>
              <a:t>/</a:t>
            </a:r>
            <a:r>
              <a:rPr lang="mr-IN" sz="2800" dirty="0" smtClean="0"/>
              <a:t>…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1580308" y="4604986"/>
            <a:ext cx="657507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2800" dirty="0"/>
              <a:t>/</a:t>
            </a:r>
            <a:r>
              <a:rPr lang="en-US" sz="2800" dirty="0" smtClean="0"/>
              <a:t>park/</a:t>
            </a:r>
            <a:r>
              <a:rPr lang="en-US" sz="2800" dirty="0" err="1" smtClean="0"/>
              <a:t>yellowstone</a:t>
            </a:r>
            <a:r>
              <a:rPr lang="en-US" sz="2800" dirty="0" smtClean="0"/>
              <a:t>/</a:t>
            </a:r>
            <a:r>
              <a:rPr lang="en-US" sz="2800" dirty="0" err="1" smtClean="0"/>
              <a:t>lost&amp;found</a:t>
            </a:r>
            <a:r>
              <a:rPr lang="en-US" sz="2800" dirty="0" smtClean="0"/>
              <a:t>/</a:t>
            </a:r>
            <a:r>
              <a:rPr lang="en-US" sz="4000" b="1" dirty="0" smtClean="0"/>
              <a:t>canine</a:t>
            </a:r>
            <a:r>
              <a:rPr lang="en-US" sz="2800" dirty="0"/>
              <a:t>/</a:t>
            </a:r>
            <a:r>
              <a:rPr lang="mr-IN" sz="2800" dirty="0" smtClean="0"/>
              <a:t>…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860" y="3392614"/>
            <a:ext cx="6113399" cy="343878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543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n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cn-theme" id="{AEA77C0F-340D-2B4A-B46E-41AE3EB39FC4}" vid="{29E80E49-6A30-BD4B-8E15-2620D350DB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tcn-theme</Template>
  <TotalTime>359</TotalTime>
  <Words>939</Words>
  <Application>Microsoft Macintosh PowerPoint</Application>
  <PresentationFormat>Widescreen</PresentationFormat>
  <Paragraphs>225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Al Bayan Plain</vt:lpstr>
      <vt:lpstr>Arial Black</vt:lpstr>
      <vt:lpstr>Arial Hebrew</vt:lpstr>
      <vt:lpstr>Arial Rounded MT Bold</vt:lpstr>
      <vt:lpstr>Arial Unicode MS</vt:lpstr>
      <vt:lpstr>Calibri</vt:lpstr>
      <vt:lpstr>Century Gothic</vt:lpstr>
      <vt:lpstr>Gill Sans</vt:lpstr>
      <vt:lpstr>Gill Sans MT</vt:lpstr>
      <vt:lpstr>Helvetica Neue</vt:lpstr>
      <vt:lpstr>Mangal</vt:lpstr>
      <vt:lpstr>ＭＳ Ｐゴシック</vt:lpstr>
      <vt:lpstr>等线</vt:lpstr>
      <vt:lpstr>Arial</vt:lpstr>
      <vt:lpstr>tcn-theme</vt:lpstr>
      <vt:lpstr>Fuzzy Interest Forwarding</vt:lpstr>
      <vt:lpstr>Named Data Networking</vt:lpstr>
      <vt:lpstr>NDN’s node model</vt:lpstr>
      <vt:lpstr>NDN Interest Forwarding: Three Steps</vt:lpstr>
      <vt:lpstr>NDN Data Packet Return</vt:lpstr>
      <vt:lpstr>Forwarding Strategy</vt:lpstr>
      <vt:lpstr>Steering Interests Toward Matching Data</vt:lpstr>
      <vt:lpstr>How Consumers Discover Data Names or Prefixes</vt:lpstr>
      <vt:lpstr>Efficient Data Discovery in Challenging Environments</vt:lpstr>
      <vt:lpstr>Fuzzy Interest Forwarding Extension</vt:lpstr>
      <vt:lpstr>Ontological Matching</vt:lpstr>
      <vt:lpstr>Contextual Matching</vt:lpstr>
      <vt:lpstr>Estimated Performance of Approximate Nearest Neighbor Search</vt:lpstr>
      <vt:lpstr>Fuzzy Match of the Hierarchical Name </vt:lpstr>
      <vt:lpstr>Implementation in ndnSIM</vt:lpstr>
      <vt:lpstr>Identified Challenges</vt:lpstr>
      <vt:lpstr>Thanks!</vt:lpstr>
    </vt:vector>
  </TitlesOfParts>
  <Company>United States Army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Interest Forwarding</dc:title>
  <dc:creator>kevin.s.chan</dc:creator>
  <cp:lastModifiedBy>Alex Afanasyev</cp:lastModifiedBy>
  <cp:revision>45</cp:revision>
  <dcterms:created xsi:type="dcterms:W3CDTF">2017-11-13T14:19:58Z</dcterms:created>
  <dcterms:modified xsi:type="dcterms:W3CDTF">2017-11-20T06:20:52Z</dcterms:modified>
</cp:coreProperties>
</file>