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5" r:id="rId3"/>
    <p:sldId id="41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418" r:id="rId12"/>
    <p:sldId id="419" r:id="rId13"/>
    <p:sldId id="386" r:id="rId14"/>
    <p:sldId id="387" r:id="rId15"/>
    <p:sldId id="420" r:id="rId16"/>
    <p:sldId id="421" r:id="rId17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2749FF"/>
    <a:srgbClr val="FF102C"/>
    <a:srgbClr val="66FF66"/>
    <a:srgbClr val="249F4C"/>
    <a:srgbClr val="C5D0D9"/>
    <a:srgbClr val="0080FF"/>
    <a:srgbClr val="15C2A3"/>
    <a:srgbClr val="FFB5C9"/>
    <a:srgbClr val="99FF9D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7" autoAdjust="0"/>
    <p:restoredTop sz="85685" autoAdjust="0"/>
  </p:normalViewPr>
  <p:slideViewPr>
    <p:cSldViewPr snapToGrid="0" snapToObjects="1">
      <p:cViewPr>
        <p:scale>
          <a:sx n="129" d="100"/>
          <a:sy n="129" d="100"/>
        </p:scale>
        <p:origin x="-1752" y="-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50865-4B5E-E644-99F5-5DB8C7EEF189}" type="datetime1">
              <a:rPr kumimoji="1" lang="en-US" altLang="zh-CN" smtClean="0"/>
              <a:t>11/23/17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918B-3833-1E4F-ADF8-8D700E88BE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6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B795D-F9E4-8F46-A49D-CE310A80AD01}" type="datetime1">
              <a:rPr kumimoji="1" lang="en-US" altLang="zh-CN" smtClean="0"/>
              <a:t>11/23/17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1E45F-CF3E-E240-B930-53178E4CD3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4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router uses Dijkstra’s shortest path computation algorithm to compute the best path(s) on a whole topology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1E45F-CF3E-E240-B930-53178E4CD38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4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536F-106B-DD47-9E9E-9A700FF8950A}" type="datetime1">
              <a:rPr lang="en-US" smtClean="0"/>
              <a:t>11/23/17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025D754B-537B-B74C-B006-EEEC2C25E388}" type="datetime1">
              <a:rPr lang="en-US" smtClean="0"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r>
              <a:rPr lang="mr-IN" smtClean="0"/>
              <a:t>TCN-6430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FDFA-4306-3149-A905-C030405788BF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9C9-30EF-014D-A0B1-8E6A3576D832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B3DD-34C7-0C4A-B0DC-C58EFC5D7C7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Click to edit Master title style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E63B-33BC-9746-B62A-4D08DFB02282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BEFE-ED37-AE4B-8EE4-936A720786A4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67C-97DE-E042-9E2A-71357545F5E7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 smtClean="0"/>
              <a:t>TCN-6430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DB5F-4A28-B744-A60E-0402C5173B73}" type="datetime1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TCN-6430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0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Yet Di</a:t>
            </a:r>
            <a:r>
              <a:rPr lang="en-US" altLang="zh-CN" dirty="0" smtClean="0"/>
              <a:t>ff</a:t>
            </a:r>
            <a:r>
              <a:rPr lang="en-US" dirty="0" smtClean="0"/>
              <a:t>erent</a:t>
            </a:r>
            <a:br>
              <a:rPr lang="en-US" dirty="0" smtClean="0"/>
            </a:br>
            <a:r>
              <a:rPr lang="en-US" b="0" dirty="0" smtClean="0"/>
              <a:t>Protocol Design Choices in IS-IS and OSPF </a:t>
            </a:r>
            <a:endParaRPr lang="en-US" b="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22615" y="3794551"/>
            <a:ext cx="9918142" cy="1139400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Yu Zhang (Harbin Institute of Technology), Lan Wang (University of Memphis), </a:t>
            </a:r>
            <a:r>
              <a:rPr lang="en-US" b="1" dirty="0" smtClean="0"/>
              <a:t>Alex </a:t>
            </a:r>
            <a:r>
              <a:rPr lang="en-US" b="1" dirty="0" err="1" smtClean="0"/>
              <a:t>Afanasyev</a:t>
            </a:r>
            <a:r>
              <a:rPr lang="en-US" b="1" dirty="0" smtClean="0"/>
              <a:t> (Florida International University)</a:t>
            </a:r>
            <a:r>
              <a:rPr lang="en-US" dirty="0" smtClean="0"/>
              <a:t>, </a:t>
            </a:r>
            <a:r>
              <a:rPr lang="en-US" dirty="0" err="1" smtClean="0"/>
              <a:t>Lixia</a:t>
            </a:r>
            <a:r>
              <a:rPr lang="en-US" dirty="0" smtClean="0"/>
              <a:t> Zhang (UCLA)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580184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Asian Internet Engineering Conference (AINTEC 2017)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November 21, </a:t>
            </a:r>
            <a:r>
              <a:rPr lang="en-US" dirty="0"/>
              <a:t>2017</a:t>
            </a:r>
            <a:br>
              <a:rPr lang="en-US" dirty="0"/>
            </a:br>
            <a:r>
              <a:rPr lang="en-US" dirty="0" smtClean="0"/>
              <a:t>Bangkok, Thailand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How to establish adjacencies in a broadcast network?</a:t>
            </a:r>
            <a:endParaRPr lang="en-US" dirty="0"/>
          </a:p>
        </p:txBody>
      </p:sp>
      <p:sp>
        <p:nvSpPr>
          <p:cNvPr id="75" name="圆角矩形标注 74"/>
          <p:cNvSpPr/>
          <p:nvPr/>
        </p:nvSpPr>
        <p:spPr>
          <a:xfrm>
            <a:off x="1842945" y="3057524"/>
            <a:ext cx="1480377" cy="640404"/>
          </a:xfrm>
          <a:prstGeom prst="wedgeRoundRectCallout">
            <a:avLst>
              <a:gd name="adj1" fmla="val 62761"/>
              <a:gd name="adj2" fmla="val -6826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Designated Router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(DR)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42366" y="1880481"/>
            <a:ext cx="1652971" cy="2172428"/>
            <a:chOff x="4018365" y="1880481"/>
            <a:chExt cx="1652971" cy="2172428"/>
          </a:xfrm>
        </p:grpSpPr>
        <p:grpSp>
          <p:nvGrpSpPr>
            <p:cNvPr id="4" name="Group 3"/>
            <p:cNvGrpSpPr/>
            <p:nvPr/>
          </p:nvGrpSpPr>
          <p:grpSpPr>
            <a:xfrm>
              <a:off x="4018365" y="2565398"/>
              <a:ext cx="1652971" cy="1487511"/>
              <a:chOff x="4018365" y="2549069"/>
              <a:chExt cx="1652971" cy="1487511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5271853" y="3628158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5237422" y="2572881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018365" y="3637097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020952" y="2549069"/>
                <a:ext cx="399483" cy="399483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26" name="Straight Connector 82"/>
              <p:cNvCxnSpPr/>
              <p:nvPr/>
            </p:nvCxnSpPr>
            <p:spPr>
              <a:xfrm>
                <a:off x="4413079" y="2759635"/>
                <a:ext cx="858774" cy="424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83"/>
              <p:cNvCxnSpPr/>
              <p:nvPr/>
            </p:nvCxnSpPr>
            <p:spPr>
              <a:xfrm flipV="1">
                <a:off x="4233746" y="2938968"/>
                <a:ext cx="0" cy="679446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78"/>
              <p:cNvCxnSpPr/>
              <p:nvPr/>
            </p:nvCxnSpPr>
            <p:spPr>
              <a:xfrm>
                <a:off x="4366040" y="2885909"/>
                <a:ext cx="967900" cy="79924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8"/>
            <p:cNvSpPr txBox="1"/>
            <p:nvPr/>
          </p:nvSpPr>
          <p:spPr>
            <a:xfrm>
              <a:off x="4298822" y="1880481"/>
              <a:ext cx="11023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Arial Black"/>
                  <a:cs typeface="Arial Black"/>
                </a:rPr>
                <a:t>IS-IS</a:t>
              </a:r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3308" y="1883183"/>
            <a:ext cx="2733624" cy="2161624"/>
            <a:chOff x="6099308" y="1883183"/>
            <a:chExt cx="2733624" cy="2161624"/>
          </a:xfrm>
        </p:grpSpPr>
        <p:grpSp>
          <p:nvGrpSpPr>
            <p:cNvPr id="7" name="Group 6"/>
            <p:cNvGrpSpPr/>
            <p:nvPr/>
          </p:nvGrpSpPr>
          <p:grpSpPr>
            <a:xfrm>
              <a:off x="6099308" y="2557296"/>
              <a:ext cx="2733624" cy="1487511"/>
              <a:chOff x="6099308" y="2540967"/>
              <a:chExt cx="2733624" cy="1487511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7352796" y="3620056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7318365" y="2564779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099308" y="3628995"/>
                <a:ext cx="399483" cy="399483"/>
              </a:xfrm>
              <a:prstGeom prst="roundRect">
                <a:avLst/>
              </a:prstGeom>
              <a:solidFill>
                <a:srgbClr val="008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101895" y="2540967"/>
                <a:ext cx="399483" cy="399483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13" name="Oval 48"/>
              <p:cNvSpPr/>
              <p:nvPr/>
            </p:nvSpPr>
            <p:spPr>
              <a:xfrm>
                <a:off x="6776334" y="3118815"/>
                <a:ext cx="338001" cy="338001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6" name="Straight Connector 53"/>
              <p:cNvCxnSpPr>
                <a:endCxn id="13" idx="1"/>
              </p:cNvCxnSpPr>
              <p:nvPr/>
            </p:nvCxnSpPr>
            <p:spPr>
              <a:xfrm>
                <a:off x="6494022" y="2765135"/>
                <a:ext cx="331811" cy="403179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6"/>
              <p:cNvCxnSpPr>
                <a:stCxn id="13" idx="5"/>
              </p:cNvCxnSpPr>
              <p:nvPr/>
            </p:nvCxnSpPr>
            <p:spPr>
              <a:xfrm>
                <a:off x="7064836" y="3407317"/>
                <a:ext cx="287960" cy="40017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62"/>
              <p:cNvCxnSpPr>
                <a:stCxn id="13" idx="7"/>
              </p:cNvCxnSpPr>
              <p:nvPr/>
            </p:nvCxnSpPr>
            <p:spPr>
              <a:xfrm flipV="1">
                <a:off x="7064836" y="2769379"/>
                <a:ext cx="287960" cy="39893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67"/>
              <p:cNvCxnSpPr>
                <a:endCxn id="13" idx="3"/>
              </p:cNvCxnSpPr>
              <p:nvPr/>
            </p:nvCxnSpPr>
            <p:spPr>
              <a:xfrm flipV="1">
                <a:off x="6494022" y="3407317"/>
                <a:ext cx="331811" cy="39593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圆角矩形标注 76"/>
              <p:cNvSpPr/>
              <p:nvPr/>
            </p:nvSpPr>
            <p:spPr>
              <a:xfrm>
                <a:off x="7800739" y="3023910"/>
                <a:ext cx="1032193" cy="629570"/>
              </a:xfrm>
              <a:prstGeom prst="wedgeRoundRectCallout">
                <a:avLst>
                  <a:gd name="adj1" fmla="val -107231"/>
                  <a:gd name="adj2" fmla="val -15624"/>
                  <a:gd name="adj3" fmla="val 16667"/>
                </a:avLst>
              </a:prstGeom>
              <a:noFill/>
              <a:ln w="127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rgbClr val="3366FF"/>
                    </a:solidFill>
                    <a:latin typeface="微软雅黑"/>
                    <a:ea typeface="微软雅黑"/>
                    <a:cs typeface="微软雅黑"/>
                  </a:rPr>
                  <a:t>Psuedo</a:t>
                </a:r>
                <a:r>
                  <a:rPr kumimoji="1" lang="en-US" altLang="zh-CN" sz="1600" dirty="0">
                    <a:solidFill>
                      <a:srgbClr val="3366FF"/>
                    </a:solidFill>
                    <a:latin typeface="微软雅黑"/>
                    <a:ea typeface="微软雅黑"/>
                    <a:cs typeface="微软雅黑"/>
                  </a:rPr>
                  <a:t>-node</a:t>
                </a:r>
              </a:p>
            </p:txBody>
          </p:sp>
        </p:grpSp>
        <p:sp>
          <p:nvSpPr>
            <p:cNvPr id="71" name="文本框 9"/>
            <p:cNvSpPr txBox="1"/>
            <p:nvPr/>
          </p:nvSpPr>
          <p:spPr>
            <a:xfrm>
              <a:off x="6273049" y="1883183"/>
              <a:ext cx="1241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Arial Black"/>
                  <a:cs typeface="Arial Black"/>
                </a:rPr>
                <a:t>OSPF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39203" y="1885625"/>
            <a:ext cx="1652971" cy="2136517"/>
            <a:chOff x="1915202" y="1885624"/>
            <a:chExt cx="1652971" cy="2136517"/>
          </a:xfrm>
        </p:grpSpPr>
        <p:sp>
          <p:nvSpPr>
            <p:cNvPr id="54" name="圆角矩形 53"/>
            <p:cNvSpPr/>
            <p:nvPr/>
          </p:nvSpPr>
          <p:spPr>
            <a:xfrm>
              <a:off x="3168690" y="3613719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134259" y="2558442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915202" y="3622658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917789" y="2534630"/>
              <a:ext cx="399483" cy="399483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cxnSp>
          <p:nvCxnSpPr>
            <p:cNvPr id="10" name="Straight Connector 8"/>
            <p:cNvCxnSpPr/>
            <p:nvPr/>
          </p:nvCxnSpPr>
          <p:spPr>
            <a:xfrm>
              <a:off x="2304244" y="3788808"/>
              <a:ext cx="858774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/>
            <p:cNvCxnSpPr/>
            <p:nvPr/>
          </p:nvCxnSpPr>
          <p:spPr>
            <a:xfrm>
              <a:off x="3342351" y="2934273"/>
              <a:ext cx="0" cy="6794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2"/>
            <p:cNvCxnSpPr/>
            <p:nvPr/>
          </p:nvCxnSpPr>
          <p:spPr>
            <a:xfrm flipV="1">
              <a:off x="2234944" y="2857934"/>
              <a:ext cx="994299" cy="82722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"/>
            <p:cNvCxnSpPr/>
            <p:nvPr/>
          </p:nvCxnSpPr>
          <p:spPr>
            <a:xfrm>
              <a:off x="2304244" y="2733958"/>
              <a:ext cx="858774" cy="2098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3"/>
            <p:cNvCxnSpPr/>
            <p:nvPr/>
          </p:nvCxnSpPr>
          <p:spPr>
            <a:xfrm>
              <a:off x="2124911" y="2913291"/>
              <a:ext cx="0" cy="6961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9"/>
            <p:cNvCxnSpPr/>
            <p:nvPr/>
          </p:nvCxnSpPr>
          <p:spPr>
            <a:xfrm>
              <a:off x="2234944" y="2857934"/>
              <a:ext cx="994299" cy="82722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8"/>
            <p:cNvSpPr txBox="1"/>
            <p:nvPr/>
          </p:nvSpPr>
          <p:spPr>
            <a:xfrm>
              <a:off x="2126908" y="1885624"/>
              <a:ext cx="12202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Arial Black"/>
                  <a:cs typeface="Arial Black"/>
                </a:rPr>
                <a:t>Mesh</a:t>
              </a:r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2193120" y="1005273"/>
            <a:ext cx="7805761" cy="766047"/>
          </a:xfrm>
          <a:prstGeom prst="roundRect">
            <a:avLst/>
          </a:prstGeom>
          <a:ln w="57150" cmpd="sng">
            <a:solidFill>
              <a:srgbClr val="25A24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How to make the network topology sparse? 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3" name="内容占位符 5"/>
          <p:cNvSpPr txBox="1">
            <a:spLocks/>
          </p:cNvSpPr>
          <p:nvPr/>
        </p:nvSpPr>
        <p:spPr>
          <a:xfrm>
            <a:off x="1964871" y="4085001"/>
            <a:ext cx="8229600" cy="2693631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dirty="0"/>
              <a:t>The choice of DR election method depends on whether a DR is heavy-duty and maintains much information. 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1600" dirty="0"/>
              <a:t>Yes. In IS-IS, the election is preemptive: a new router with higher priority can take the status of DR from the old DR.</a:t>
            </a:r>
          </a:p>
          <a:p>
            <a:pPr lvl="1"/>
            <a:r>
              <a:rPr lang="en-US" sz="1600" dirty="0"/>
              <a:t>No. In OSPF, the DR status is sticky: the DR will not be changed unless it crashes.</a:t>
            </a:r>
          </a:p>
          <a:p>
            <a:r>
              <a:rPr lang="en-US" dirty="0"/>
              <a:t>The </a:t>
            </a:r>
            <a:r>
              <a:rPr lang="en-US" dirty="0" err="1"/>
              <a:t>sparsified</a:t>
            </a:r>
            <a:r>
              <a:rPr lang="en-US" dirty="0"/>
              <a:t> topology is a star</a:t>
            </a:r>
          </a:p>
        </p:txBody>
      </p:sp>
    </p:spTree>
    <p:extLst>
      <p:ext uri="{BB962C8B-B14F-4D97-AF65-F5344CB8AC3E}">
        <p14:creationId xmlns:p14="http://schemas.microsoft.com/office/powerpoint/2010/main" val="15499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8. How to sync data in a broadcast network?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78136" y="1878741"/>
            <a:ext cx="4886793" cy="1501950"/>
            <a:chOff x="1954135" y="1878741"/>
            <a:chExt cx="4886793" cy="1501950"/>
          </a:xfrm>
        </p:grpSpPr>
        <p:sp>
          <p:nvSpPr>
            <p:cNvPr id="56" name="圆角矩形 55"/>
            <p:cNvSpPr/>
            <p:nvPr/>
          </p:nvSpPr>
          <p:spPr>
            <a:xfrm>
              <a:off x="5907459" y="2972269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873028" y="1916992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653971" y="2981208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656558" y="1893180"/>
              <a:ext cx="399483" cy="399483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804296" y="2957830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3769865" y="1902553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550808" y="2966769"/>
              <a:ext cx="399483" cy="399483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2553395" y="1878741"/>
              <a:ext cx="399483" cy="399483"/>
            </a:xfrm>
            <a:prstGeom prst="roundRec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cxnSp>
          <p:nvCxnSpPr>
            <p:cNvPr id="10" name="Straight Connector 8"/>
            <p:cNvCxnSpPr/>
            <p:nvPr/>
          </p:nvCxnSpPr>
          <p:spPr>
            <a:xfrm>
              <a:off x="2939850" y="2980519"/>
              <a:ext cx="858774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/>
            <p:cNvCxnSpPr/>
            <p:nvPr/>
          </p:nvCxnSpPr>
          <p:spPr>
            <a:xfrm>
              <a:off x="3977957" y="2278384"/>
              <a:ext cx="0" cy="6794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2"/>
            <p:cNvCxnSpPr/>
            <p:nvPr/>
          </p:nvCxnSpPr>
          <p:spPr>
            <a:xfrm flipV="1">
              <a:off x="2870550" y="2202045"/>
              <a:ext cx="994299" cy="82722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82"/>
            <p:cNvCxnSpPr/>
            <p:nvPr/>
          </p:nvCxnSpPr>
          <p:spPr>
            <a:xfrm>
              <a:off x="5048685" y="2103746"/>
              <a:ext cx="858774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3"/>
            <p:cNvCxnSpPr/>
            <p:nvPr/>
          </p:nvCxnSpPr>
          <p:spPr>
            <a:xfrm flipV="1">
              <a:off x="4869352" y="2283079"/>
              <a:ext cx="0" cy="6794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78"/>
            <p:cNvCxnSpPr/>
            <p:nvPr/>
          </p:nvCxnSpPr>
          <p:spPr>
            <a:xfrm>
              <a:off x="5001646" y="2230020"/>
              <a:ext cx="967900" cy="79924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89"/>
            <p:cNvSpPr txBox="1"/>
            <p:nvPr/>
          </p:nvSpPr>
          <p:spPr>
            <a:xfrm>
              <a:off x="1954135" y="2328969"/>
              <a:ext cx="6119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(A)</a:t>
              </a:r>
            </a:p>
          </p:txBody>
        </p:sp>
        <p:sp>
          <p:nvSpPr>
            <p:cNvPr id="30" name="TextBox 90"/>
            <p:cNvSpPr txBox="1"/>
            <p:nvPr/>
          </p:nvSpPr>
          <p:spPr>
            <a:xfrm>
              <a:off x="6245994" y="2315482"/>
              <a:ext cx="5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(B)</a:t>
              </a:r>
            </a:p>
          </p:txBody>
        </p:sp>
        <p:cxnSp>
          <p:nvCxnSpPr>
            <p:cNvPr id="34" name="Straight Connector 5"/>
            <p:cNvCxnSpPr/>
            <p:nvPr/>
          </p:nvCxnSpPr>
          <p:spPr>
            <a:xfrm>
              <a:off x="2939850" y="2078069"/>
              <a:ext cx="858774" cy="2098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3"/>
            <p:cNvCxnSpPr/>
            <p:nvPr/>
          </p:nvCxnSpPr>
          <p:spPr>
            <a:xfrm>
              <a:off x="2760517" y="2257402"/>
              <a:ext cx="0" cy="6961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9"/>
            <p:cNvCxnSpPr/>
            <p:nvPr/>
          </p:nvCxnSpPr>
          <p:spPr>
            <a:xfrm>
              <a:off x="2870550" y="2202045"/>
              <a:ext cx="994299" cy="82722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/>
          <p:cNvSpPr/>
          <p:nvPr/>
        </p:nvSpPr>
        <p:spPr>
          <a:xfrm>
            <a:off x="2193120" y="1005273"/>
            <a:ext cx="7805761" cy="766047"/>
          </a:xfrm>
          <a:prstGeom prst="roundRect">
            <a:avLst/>
          </a:prstGeom>
          <a:ln w="57150" cmpd="sng">
            <a:solidFill>
              <a:srgbClr val="25A24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How to make the sync relationship sparse? </a:t>
            </a:r>
            <a:endParaRPr 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9137" y="3365601"/>
            <a:ext cx="7625411" cy="458908"/>
          </a:xfrm>
          <a:prstGeom prst="rect">
            <a:avLst/>
          </a:prstGeom>
          <a:ln w="50800">
            <a:solidFill>
              <a:srgbClr val="0080FF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dirty="0">
                <a:solidFill>
                  <a:srgbClr val="2749FF"/>
                </a:solidFill>
                <a:latin typeface="微软雅黑"/>
                <a:ea typeface="微软雅黑"/>
                <a:cs typeface="微软雅黑"/>
              </a:rPr>
              <a:t>As Fig. (B), all routers synchronize only with the DR as in a p2p link </a:t>
            </a:r>
          </a:p>
        </p:txBody>
      </p:sp>
      <p:sp>
        <p:nvSpPr>
          <p:cNvPr id="70" name="文本框 9"/>
          <p:cNvSpPr txBox="1"/>
          <p:nvPr/>
        </p:nvSpPr>
        <p:spPr>
          <a:xfrm>
            <a:off x="1697814" y="3333445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29137" y="3994721"/>
            <a:ext cx="7625411" cy="973791"/>
          </a:xfrm>
          <a:prstGeom prst="rect">
            <a:avLst/>
          </a:prstGeom>
          <a:ln w="50800">
            <a:solidFill>
              <a:srgbClr val="0080FF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2749FF"/>
                </a:solidFill>
                <a:latin typeface="微软雅黑"/>
                <a:ea typeface="微软雅黑"/>
                <a:cs typeface="微软雅黑"/>
              </a:rPr>
              <a:t>As in Fig. (A), routers broadcast updates directly to each other;</a:t>
            </a:r>
          </a:p>
          <a:p>
            <a:r>
              <a:rPr lang="en-US" dirty="0">
                <a:solidFill>
                  <a:srgbClr val="2749FF"/>
                </a:solidFill>
                <a:latin typeface="微软雅黑"/>
                <a:ea typeface="微软雅黑"/>
                <a:cs typeface="微软雅黑"/>
              </a:rPr>
              <a:t>As in Fig. (B), only the DR periodically broadcasts CSNPs as implicit acknowledgments</a:t>
            </a:r>
          </a:p>
          <a:p>
            <a:endParaRPr lang="en-US" dirty="0">
              <a:solidFill>
                <a:srgbClr val="2749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文本框 9"/>
          <p:cNvSpPr txBox="1"/>
          <p:nvPr/>
        </p:nvSpPr>
        <p:spPr>
          <a:xfrm>
            <a:off x="1697815" y="4250431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</a:p>
        </p:txBody>
      </p:sp>
      <p:sp>
        <p:nvSpPr>
          <p:cNvPr id="81" name="内容占位符 5"/>
          <p:cNvSpPr txBox="1">
            <a:spLocks/>
          </p:cNvSpPr>
          <p:nvPr/>
        </p:nvSpPr>
        <p:spPr>
          <a:xfrm>
            <a:off x="1829407" y="5082002"/>
            <a:ext cx="8589676" cy="1544230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dirty="0"/>
              <a:t>The DR in IS-IS is like a ‘spokesman’ speaking for the pseudo-node and sending CSNPs on behalf of non-DR routers </a:t>
            </a:r>
          </a:p>
          <a:p>
            <a:r>
              <a:rPr lang="en-US" dirty="0"/>
              <a:t>the DR in OSPF is like a ‘leader’ leading the adjacency establishment and the LSDB sync among non-DR routers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2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How to abstract a graph from an LSDB?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12147" y="4071588"/>
            <a:ext cx="4451362" cy="1200313"/>
            <a:chOff x="2383027" y="4854073"/>
            <a:chExt cx="4451362" cy="12003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6247" y="5224280"/>
              <a:ext cx="244974" cy="2449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2801" y="5780326"/>
              <a:ext cx="244974" cy="24497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8749" y="5228524"/>
              <a:ext cx="244974" cy="244974"/>
            </a:xfrm>
            <a:prstGeom prst="rect">
              <a:avLst/>
            </a:prstGeom>
          </p:spPr>
        </p:pic>
        <p:cxnSp>
          <p:nvCxnSpPr>
            <p:cNvPr id="11" name="Straight Connector 10"/>
            <p:cNvCxnSpPr>
              <a:endCxn id="101" idx="2"/>
            </p:cNvCxnSpPr>
            <p:nvPr/>
          </p:nvCxnSpPr>
          <p:spPr>
            <a:xfrm flipV="1">
              <a:off x="5562008" y="5473498"/>
              <a:ext cx="349228" cy="42931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00" idx="1"/>
            </p:cNvCxnSpPr>
            <p:nvPr/>
          </p:nvCxnSpPr>
          <p:spPr>
            <a:xfrm>
              <a:off x="3688734" y="5469254"/>
              <a:ext cx="814067" cy="43355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75331" y="5806386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0" idx="2"/>
              <a:endCxn id="100" idx="3"/>
            </p:cNvCxnSpPr>
            <p:nvPr/>
          </p:nvCxnSpPr>
          <p:spPr>
            <a:xfrm flipH="1">
              <a:off x="4747775" y="5902813"/>
              <a:ext cx="327556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1221" y="5346767"/>
              <a:ext cx="798790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1" idx="1"/>
            </p:cNvCxnSpPr>
            <p:nvPr/>
          </p:nvCxnSpPr>
          <p:spPr>
            <a:xfrm>
              <a:off x="4948012" y="5351011"/>
              <a:ext cx="840737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1" idx="3"/>
            </p:cNvCxnSpPr>
            <p:nvPr/>
          </p:nvCxnSpPr>
          <p:spPr>
            <a:xfrm>
              <a:off x="6033723" y="5351011"/>
              <a:ext cx="406961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77680" y="4864157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0942" y="485407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604" y="541848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610011" y="5182010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40684" y="5182010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69154" y="5806386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67548" y="518036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N2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3280" y="5177490"/>
              <a:ext cx="421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N3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7930" y="5715832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4667" y="5714599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539753" y="5790462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32607" y="5886889"/>
              <a:ext cx="288148" cy="1336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494218" y="5700808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0755" y="5765738"/>
              <a:ext cx="244974" cy="244974"/>
            </a:xfrm>
            <a:prstGeom prst="rect">
              <a:avLst/>
            </a:prstGeom>
          </p:spPr>
        </p:pic>
        <p:cxnSp>
          <p:nvCxnSpPr>
            <p:cNvPr id="33" name="Straight Connector 32"/>
            <p:cNvCxnSpPr/>
            <p:nvPr/>
          </p:nvCxnSpPr>
          <p:spPr>
            <a:xfrm flipH="1" flipV="1">
              <a:off x="3143207" y="5518562"/>
              <a:ext cx="35" cy="247176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974206" y="5180561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3312207" y="5346767"/>
              <a:ext cx="254040" cy="279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6590" y="5225894"/>
              <a:ext cx="244974" cy="244974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2731564" y="5348381"/>
              <a:ext cx="242642" cy="118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44396" y="5178653"/>
              <a:ext cx="421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N1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83027" y="4864157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39821" y="5675769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82742" y="2710942"/>
            <a:ext cx="4432636" cy="1348039"/>
            <a:chOff x="2392559" y="2970690"/>
            <a:chExt cx="4432636" cy="1348039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266" y="3500453"/>
              <a:ext cx="244974" cy="24497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820" y="4039577"/>
              <a:ext cx="244974" cy="24497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9768" y="3504697"/>
              <a:ext cx="244974" cy="244974"/>
            </a:xfrm>
            <a:prstGeom prst="rect">
              <a:avLst/>
            </a:prstGeom>
          </p:spPr>
        </p:pic>
        <p:cxnSp>
          <p:nvCxnSpPr>
            <p:cNvPr id="45" name="Straight Connector 44"/>
            <p:cNvCxnSpPr>
              <a:endCxn id="123" idx="2"/>
            </p:cNvCxnSpPr>
            <p:nvPr/>
          </p:nvCxnSpPr>
          <p:spPr>
            <a:xfrm flipV="1">
              <a:off x="5555690" y="3749671"/>
              <a:ext cx="366565" cy="412393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1" idx="2"/>
              <a:endCxn id="122" idx="1"/>
            </p:cNvCxnSpPr>
            <p:nvPr/>
          </p:nvCxnSpPr>
          <p:spPr>
            <a:xfrm>
              <a:off x="3699753" y="3745427"/>
              <a:ext cx="814067" cy="41663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21" idx="3"/>
              <a:endCxn id="123" idx="1"/>
            </p:cNvCxnSpPr>
            <p:nvPr/>
          </p:nvCxnSpPr>
          <p:spPr>
            <a:xfrm>
              <a:off x="3822240" y="3622940"/>
              <a:ext cx="1977528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080032" y="4065637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122" idx="3"/>
            </p:cNvCxnSpPr>
            <p:nvPr/>
          </p:nvCxnSpPr>
          <p:spPr>
            <a:xfrm flipH="1">
              <a:off x="4758794" y="4162064"/>
              <a:ext cx="321238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15" idx="2"/>
              <a:endCxn id="121" idx="3"/>
            </p:cNvCxnSpPr>
            <p:nvPr/>
          </p:nvCxnSpPr>
          <p:spPr>
            <a:xfrm flipH="1">
              <a:off x="3822240" y="3363230"/>
              <a:ext cx="800255" cy="25971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3" idx="1"/>
              <a:endCxn id="115" idx="6"/>
            </p:cNvCxnSpPr>
            <p:nvPr/>
          </p:nvCxnSpPr>
          <p:spPr>
            <a:xfrm flipH="1" flipV="1">
              <a:off x="4960496" y="3363230"/>
              <a:ext cx="839272" cy="263954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09" idx="2"/>
              <a:endCxn id="123" idx="3"/>
            </p:cNvCxnSpPr>
            <p:nvPr/>
          </p:nvCxnSpPr>
          <p:spPr>
            <a:xfrm flipH="1" flipV="1">
              <a:off x="6044742" y="3627184"/>
              <a:ext cx="395942" cy="1976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2556058" y="4064301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endCxn id="90" idx="1"/>
            </p:cNvCxnSpPr>
            <p:nvPr/>
          </p:nvCxnSpPr>
          <p:spPr>
            <a:xfrm>
              <a:off x="2748912" y="4160728"/>
              <a:ext cx="288148" cy="1336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492202" y="3148993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464" y="31389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24126" y="3686394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08186" y="396828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32075" y="396828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24667" y="396828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362836" y="4065637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440684" y="3460159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04086" y="3442043"/>
              <a:ext cx="421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N3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622495" y="3194229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86809" y="3183158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N2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7060" y="4039577"/>
              <a:ext cx="244974" cy="244974"/>
            </a:xfrm>
            <a:prstGeom prst="rect">
              <a:avLst/>
            </a:prstGeom>
          </p:spPr>
        </p:pic>
        <p:cxnSp>
          <p:nvCxnSpPr>
            <p:cNvPr id="68" name="Straight Connector 67"/>
            <p:cNvCxnSpPr>
              <a:stCxn id="90" idx="0"/>
            </p:cNvCxnSpPr>
            <p:nvPr/>
          </p:nvCxnSpPr>
          <p:spPr>
            <a:xfrm flipH="1" flipV="1">
              <a:off x="3159512" y="3792401"/>
              <a:ext cx="35" cy="247176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990511" y="3454400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121" idx="1"/>
            </p:cNvCxnSpPr>
            <p:nvPr/>
          </p:nvCxnSpPr>
          <p:spPr>
            <a:xfrm flipV="1">
              <a:off x="3328512" y="3622940"/>
              <a:ext cx="248754" cy="46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2895" y="3499733"/>
              <a:ext cx="244974" cy="244974"/>
            </a:xfrm>
            <a:prstGeom prst="rect">
              <a:avLst/>
            </a:prstGeom>
          </p:spPr>
        </p:pic>
        <p:cxnSp>
          <p:nvCxnSpPr>
            <p:cNvPr id="72" name="Straight Connector 71"/>
            <p:cNvCxnSpPr/>
            <p:nvPr/>
          </p:nvCxnSpPr>
          <p:spPr>
            <a:xfrm flipH="1" flipV="1">
              <a:off x="2747869" y="3622220"/>
              <a:ext cx="242642" cy="118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75380" y="3449036"/>
              <a:ext cx="39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00FF"/>
                  </a:solidFill>
                </a:rPr>
                <a:t>P1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92559" y="3138909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52650" y="3949397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984526" y="2987859"/>
              <a:ext cx="338001" cy="338001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55269" y="2970690"/>
              <a:ext cx="4211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N</a:t>
              </a:r>
              <a:r>
                <a:rPr lang="en-US" altLang="zh-CN" sz="1600" b="1" dirty="0">
                  <a:solidFill>
                    <a:srgbClr val="0000FF"/>
                  </a:solidFill>
                </a:rPr>
                <a:t>1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8" name="Straight Connector 77"/>
            <p:cNvCxnSpPr>
              <a:endCxn id="121" idx="1"/>
            </p:cNvCxnSpPr>
            <p:nvPr/>
          </p:nvCxnSpPr>
          <p:spPr>
            <a:xfrm>
              <a:off x="3322527" y="3156860"/>
              <a:ext cx="254739" cy="46608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747869" y="3156860"/>
              <a:ext cx="236657" cy="4653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90" idx="0"/>
            </p:cNvCxnSpPr>
            <p:nvPr/>
          </p:nvCxnSpPr>
          <p:spPr>
            <a:xfrm rot="16200000" flipV="1">
              <a:off x="2607603" y="3487633"/>
              <a:ext cx="899610" cy="204278"/>
            </a:xfrm>
            <a:prstGeom prst="bentConnector4">
              <a:avLst>
                <a:gd name="adj1" fmla="val 2476"/>
                <a:gd name="adj2" fmla="val 144762"/>
              </a:avLst>
            </a:prstGeom>
            <a:ln w="19050" cmpd="sng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795037" y="1028882"/>
            <a:ext cx="4573718" cy="1553193"/>
            <a:chOff x="2271037" y="1028881"/>
            <a:chExt cx="4573718" cy="1553193"/>
          </a:xfrm>
        </p:grpSpPr>
        <p:sp>
          <p:nvSpPr>
            <p:cNvPr id="82" name="Oval 81"/>
            <p:cNvSpPr/>
            <p:nvPr/>
          </p:nvSpPr>
          <p:spPr>
            <a:xfrm>
              <a:off x="6593542" y="1705120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7567" y="1683747"/>
              <a:ext cx="244974" cy="244974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121" y="2222871"/>
              <a:ext cx="244974" cy="244974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0069" y="1687991"/>
              <a:ext cx="244974" cy="244974"/>
            </a:xfrm>
            <a:prstGeom prst="rect">
              <a:avLst/>
            </a:prstGeom>
          </p:spPr>
        </p:pic>
        <p:sp>
          <p:nvSpPr>
            <p:cNvPr id="86" name="Oval 85"/>
            <p:cNvSpPr/>
            <p:nvPr/>
          </p:nvSpPr>
          <p:spPr>
            <a:xfrm>
              <a:off x="4988875" y="1379966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6" idx="6"/>
              <a:endCxn id="94" idx="2"/>
            </p:cNvCxnSpPr>
            <p:nvPr/>
          </p:nvCxnSpPr>
          <p:spPr>
            <a:xfrm flipV="1">
              <a:off x="5216325" y="1932965"/>
              <a:ext cx="706231" cy="41239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1" idx="2"/>
              <a:endCxn id="93" idx="1"/>
            </p:cNvCxnSpPr>
            <p:nvPr/>
          </p:nvCxnSpPr>
          <p:spPr>
            <a:xfrm>
              <a:off x="3700054" y="1928721"/>
              <a:ext cx="814067" cy="416637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1" idx="3"/>
              <a:endCxn id="94" idx="1"/>
            </p:cNvCxnSpPr>
            <p:nvPr/>
          </p:nvCxnSpPr>
          <p:spPr>
            <a:xfrm>
              <a:off x="3822541" y="1806234"/>
              <a:ext cx="1977528" cy="424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377155" y="1375722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023471" y="2248931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6" idx="2"/>
              <a:endCxn id="93" idx="3"/>
            </p:cNvCxnSpPr>
            <p:nvPr/>
          </p:nvCxnSpPr>
          <p:spPr>
            <a:xfrm flipH="1">
              <a:off x="4759095" y="2345358"/>
              <a:ext cx="264376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5" idx="4"/>
            </p:cNvCxnSpPr>
            <p:nvPr/>
          </p:nvCxnSpPr>
          <p:spPr>
            <a:xfrm>
              <a:off x="5085302" y="1572820"/>
              <a:ext cx="0" cy="228727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1" idx="4"/>
            </p:cNvCxnSpPr>
            <p:nvPr/>
          </p:nvCxnSpPr>
          <p:spPr>
            <a:xfrm>
              <a:off x="4439765" y="1308827"/>
              <a:ext cx="0" cy="232971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6593542" y="2039771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6373652" y="2136198"/>
              <a:ext cx="219890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73652" y="1805061"/>
              <a:ext cx="0" cy="357827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496255" y="1318960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19517" y="130887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28179" y="1856361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333834" y="1274102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50870" y="1279056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540202" y="1621264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4872" y="1954127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77106" y="2160199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6369599" y="1750235"/>
              <a:ext cx="219890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94" idx="3"/>
            </p:cNvCxnSpPr>
            <p:nvPr/>
          </p:nvCxnSpPr>
          <p:spPr>
            <a:xfrm flipH="1">
              <a:off x="6045043" y="1810478"/>
              <a:ext cx="328613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316575" y="1028881"/>
              <a:ext cx="421109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N3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7357" y="2220305"/>
              <a:ext cx="244974" cy="244974"/>
            </a:xfrm>
            <a:prstGeom prst="rect">
              <a:avLst/>
            </a:prstGeom>
          </p:spPr>
        </p:pic>
        <p:cxnSp>
          <p:nvCxnSpPr>
            <p:cNvPr id="111" name="Straight Connector 110"/>
            <p:cNvCxnSpPr/>
            <p:nvPr/>
          </p:nvCxnSpPr>
          <p:spPr>
            <a:xfrm flipV="1">
              <a:off x="3169844" y="1788911"/>
              <a:ext cx="1" cy="431394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91" idx="1"/>
            </p:cNvCxnSpPr>
            <p:nvPr/>
          </p:nvCxnSpPr>
          <p:spPr>
            <a:xfrm flipV="1">
              <a:off x="3169844" y="1806234"/>
              <a:ext cx="407723" cy="4245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3192" y="1680461"/>
              <a:ext cx="244974" cy="244974"/>
            </a:xfrm>
            <a:prstGeom prst="rect">
              <a:avLst/>
            </a:prstGeom>
          </p:spPr>
        </p:pic>
        <p:cxnSp>
          <p:nvCxnSpPr>
            <p:cNvPr id="114" name="Straight Connector 113"/>
            <p:cNvCxnSpPr/>
            <p:nvPr/>
          </p:nvCxnSpPr>
          <p:spPr>
            <a:xfrm flipH="1" flipV="1">
              <a:off x="2758166" y="1802948"/>
              <a:ext cx="401385" cy="118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775531" y="1042955"/>
              <a:ext cx="421109" cy="338554"/>
            </a:xfrm>
            <a:prstGeom prst="rect">
              <a:avLst/>
            </a:prstGeom>
            <a:solidFill>
              <a:srgbClr val="0000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N1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21059" y="1321908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69480" y="2135802"/>
              <a:ext cx="426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2556058" y="2245593"/>
              <a:ext cx="192854" cy="192854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748912" y="2342020"/>
              <a:ext cx="298445" cy="77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olid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510523" y="2155939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71037" y="1371221"/>
              <a:ext cx="1712422" cy="121085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675148" y="1368389"/>
              <a:ext cx="1169607" cy="12108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59248" y="1270552"/>
              <a:ext cx="2721550" cy="81885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92406" y="1032207"/>
              <a:ext cx="421109" cy="338554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N2</a:t>
              </a:r>
            </a:p>
          </p:txBody>
        </p:sp>
      </p:grpSp>
      <p:sp>
        <p:nvSpPr>
          <p:cNvPr id="125" name="标题 1"/>
          <p:cNvSpPr txBox="1">
            <a:spLocks/>
          </p:cNvSpPr>
          <p:nvPr/>
        </p:nvSpPr>
        <p:spPr>
          <a:xfrm>
            <a:off x="1723460" y="1888"/>
            <a:ext cx="9052560" cy="89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3366FF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en-US" sz="2900" b="1" dirty="0"/>
          </a:p>
        </p:txBody>
      </p:sp>
      <p:sp>
        <p:nvSpPr>
          <p:cNvPr id="126" name="文本框 9"/>
          <p:cNvSpPr txBox="1"/>
          <p:nvPr/>
        </p:nvSpPr>
        <p:spPr>
          <a:xfrm>
            <a:off x="2365801" y="4443542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127" name="文本框 9"/>
          <p:cNvSpPr txBox="1"/>
          <p:nvPr/>
        </p:nvSpPr>
        <p:spPr>
          <a:xfrm>
            <a:off x="2397340" y="313269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</a:p>
        </p:txBody>
      </p:sp>
      <p:sp>
        <p:nvSpPr>
          <p:cNvPr id="128" name="文本框 9"/>
          <p:cNvSpPr txBox="1"/>
          <p:nvPr/>
        </p:nvSpPr>
        <p:spPr>
          <a:xfrm>
            <a:off x="1749063" y="1742998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Physical</a:t>
            </a:r>
          </a:p>
        </p:txBody>
      </p:sp>
      <p:sp>
        <p:nvSpPr>
          <p:cNvPr id="129" name="内容占位符 5"/>
          <p:cNvSpPr txBox="1">
            <a:spLocks/>
          </p:cNvSpPr>
          <p:nvPr/>
        </p:nvSpPr>
        <p:spPr>
          <a:xfrm>
            <a:off x="1821445" y="5393115"/>
            <a:ext cx="8589676" cy="1310210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/>
              <a:t>Separated vs. </a:t>
            </a:r>
            <a:r>
              <a:rPr lang="en-US" dirty="0"/>
              <a:t>Integrated</a:t>
            </a:r>
          </a:p>
          <a:p>
            <a:r>
              <a:rPr lang="en-US" dirty="0"/>
              <a:t>We prefer “separated”, a benefit is that a change on the reachability will not necessarily trigger an SPF recalculation.</a:t>
            </a:r>
          </a:p>
        </p:txBody>
      </p:sp>
      <p:sp>
        <p:nvSpPr>
          <p:cNvPr id="132" name="圆角矩形标注 186"/>
          <p:cNvSpPr/>
          <p:nvPr/>
        </p:nvSpPr>
        <p:spPr>
          <a:xfrm>
            <a:off x="4743188" y="668203"/>
            <a:ext cx="4718265" cy="371976"/>
          </a:xfrm>
          <a:prstGeom prst="wedgeRoundRectCallout">
            <a:avLst>
              <a:gd name="adj1" fmla="val -16028"/>
              <a:gd name="adj2" fmla="val 8133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 broadcast network </a:t>
            </a:r>
            <a:r>
              <a:rPr kumimoji="1" lang="en-US" altLang="zh-CN" sz="160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with two p-to-p routers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" name="圆角矩形标注 187"/>
          <p:cNvSpPr/>
          <p:nvPr/>
        </p:nvSpPr>
        <p:spPr>
          <a:xfrm>
            <a:off x="6727420" y="2503808"/>
            <a:ext cx="3175809" cy="407489"/>
          </a:xfrm>
          <a:prstGeom prst="wedgeRoundRectCallout">
            <a:avLst>
              <a:gd name="adj1" fmla="val -48027"/>
              <a:gd name="adj2" fmla="val -7675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 </a:t>
            </a:r>
            <a:r>
              <a:rPr kumimoji="1" lang="en-US" altLang="zh-CN" sz="160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host with 2 p-to-p links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4" name="圆角矩形标注 188"/>
          <p:cNvSpPr/>
          <p:nvPr/>
        </p:nvSpPr>
        <p:spPr>
          <a:xfrm>
            <a:off x="8672287" y="1233203"/>
            <a:ext cx="1828592" cy="890010"/>
          </a:xfrm>
          <a:prstGeom prst="wedgeRoundRectCallout">
            <a:avLst>
              <a:gd name="adj1" fmla="val -70950"/>
              <a:gd name="adj2" fmla="val -47403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 broadcast network with only one router</a:t>
            </a:r>
          </a:p>
        </p:txBody>
      </p:sp>
      <p:sp>
        <p:nvSpPr>
          <p:cNvPr id="135" name="圆角矩形标注 188"/>
          <p:cNvSpPr/>
          <p:nvPr/>
        </p:nvSpPr>
        <p:spPr>
          <a:xfrm>
            <a:off x="1748140" y="815805"/>
            <a:ext cx="1828592" cy="890010"/>
          </a:xfrm>
          <a:prstGeom prst="wedgeRoundRectCallout">
            <a:avLst>
              <a:gd name="adj1" fmla="val 88551"/>
              <a:gd name="adj2" fmla="val -10204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 broadcast network with three routers</a:t>
            </a:r>
          </a:p>
        </p:txBody>
      </p:sp>
      <p:sp>
        <p:nvSpPr>
          <p:cNvPr id="136" name="圆角矩形标注 188"/>
          <p:cNvSpPr/>
          <p:nvPr/>
        </p:nvSpPr>
        <p:spPr>
          <a:xfrm>
            <a:off x="8111146" y="3616555"/>
            <a:ext cx="2433856" cy="607888"/>
          </a:xfrm>
          <a:prstGeom prst="wedgeRoundRectCallout">
            <a:avLst>
              <a:gd name="adj1" fmla="val -114743"/>
              <a:gd name="adj2" fmla="val -5866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749FF"/>
                </a:solidFill>
              </a:rPr>
              <a:t>adjacency and reachability are separated </a:t>
            </a:r>
          </a:p>
        </p:txBody>
      </p:sp>
      <p:sp>
        <p:nvSpPr>
          <p:cNvPr id="138" name="圆角矩形标注 188"/>
          <p:cNvSpPr/>
          <p:nvPr/>
        </p:nvSpPr>
        <p:spPr>
          <a:xfrm>
            <a:off x="8099867" y="4650796"/>
            <a:ext cx="2433856" cy="607888"/>
          </a:xfrm>
          <a:prstGeom prst="wedgeRoundRectCallout">
            <a:avLst>
              <a:gd name="adj1" fmla="val -105350"/>
              <a:gd name="adj2" fmla="val -50607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749FF"/>
                </a:solidFill>
              </a:rPr>
              <a:t>adjacency and reachability are integrated</a:t>
            </a:r>
          </a:p>
        </p:txBody>
      </p:sp>
    </p:spTree>
    <p:extLst>
      <p:ext uri="{BB962C8B-B14F-4D97-AF65-F5344CB8AC3E}">
        <p14:creationId xmlns:p14="http://schemas.microsoft.com/office/powerpoint/2010/main" val="830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How to design a hierarchical routing scheme?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62752" y="1740368"/>
            <a:ext cx="3779824" cy="2729944"/>
            <a:chOff x="538752" y="1740368"/>
            <a:chExt cx="3779824" cy="2729944"/>
          </a:xfrm>
        </p:grpSpPr>
        <p:grpSp>
          <p:nvGrpSpPr>
            <p:cNvPr id="29" name="Group 114"/>
            <p:cNvGrpSpPr/>
            <p:nvPr/>
          </p:nvGrpSpPr>
          <p:grpSpPr>
            <a:xfrm>
              <a:off x="1784238" y="1794316"/>
              <a:ext cx="1261786" cy="1014750"/>
              <a:chOff x="1562370" y="1081392"/>
              <a:chExt cx="1576106" cy="1267532"/>
            </a:xfrm>
          </p:grpSpPr>
          <p:pic>
            <p:nvPicPr>
              <p:cNvPr id="30" name="Picture 1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9810" y="1990258"/>
                <a:ext cx="358666" cy="358666"/>
              </a:xfrm>
              <a:prstGeom prst="rect">
                <a:avLst/>
              </a:prstGeom>
            </p:spPr>
          </p:pic>
          <p:cxnSp>
            <p:nvCxnSpPr>
              <p:cNvPr id="31" name="Straight Connector 116"/>
              <p:cNvCxnSpPr>
                <a:stCxn id="32" idx="3"/>
                <a:endCxn id="30" idx="1"/>
              </p:cNvCxnSpPr>
              <p:nvPr/>
            </p:nvCxnSpPr>
            <p:spPr>
              <a:xfrm>
                <a:off x="1921036" y="2168578"/>
                <a:ext cx="858774" cy="101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2370" y="1989245"/>
                <a:ext cx="358666" cy="358666"/>
              </a:xfrm>
              <a:prstGeom prst="rect">
                <a:avLst/>
              </a:prstGeom>
            </p:spPr>
          </p:pic>
          <p:pic>
            <p:nvPicPr>
              <p:cNvPr id="33" name="Picture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4423" y="1081392"/>
                <a:ext cx="358666" cy="358666"/>
              </a:xfrm>
              <a:prstGeom prst="rect">
                <a:avLst/>
              </a:prstGeom>
            </p:spPr>
          </p:pic>
          <p:cxnSp>
            <p:nvCxnSpPr>
              <p:cNvPr id="34" name="Straight Connector 119"/>
              <p:cNvCxnSpPr>
                <a:stCxn id="32" idx="0"/>
                <a:endCxn id="33" idx="1"/>
              </p:cNvCxnSpPr>
              <p:nvPr/>
            </p:nvCxnSpPr>
            <p:spPr>
              <a:xfrm flipV="1">
                <a:off x="1741703" y="1260725"/>
                <a:ext cx="432720" cy="72852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20"/>
              <p:cNvCxnSpPr>
                <a:stCxn id="30" idx="0"/>
                <a:endCxn id="33" idx="3"/>
              </p:cNvCxnSpPr>
              <p:nvPr/>
            </p:nvCxnSpPr>
            <p:spPr>
              <a:xfrm flipH="1" flipV="1">
                <a:off x="2533089" y="1260725"/>
                <a:ext cx="426054" cy="72953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Picture 1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4231" y="3978968"/>
              <a:ext cx="287138" cy="287138"/>
            </a:xfrm>
            <a:prstGeom prst="rect">
              <a:avLst/>
            </a:prstGeom>
          </p:spPr>
        </p:pic>
        <p:pic>
          <p:nvPicPr>
            <p:cNvPr id="37" name="Picture 1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583" y="3978157"/>
              <a:ext cx="287138" cy="287138"/>
            </a:xfrm>
            <a:prstGeom prst="rect">
              <a:avLst/>
            </a:prstGeom>
          </p:spPr>
        </p:pic>
        <p:pic>
          <p:nvPicPr>
            <p:cNvPr id="38" name="Picture 1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9575" y="3251356"/>
              <a:ext cx="287138" cy="287138"/>
            </a:xfrm>
            <a:prstGeom prst="rect">
              <a:avLst/>
            </a:prstGeom>
          </p:spPr>
        </p:pic>
        <p:cxnSp>
          <p:nvCxnSpPr>
            <p:cNvPr id="39" name="Straight Connector 126"/>
            <p:cNvCxnSpPr>
              <a:stCxn id="37" idx="0"/>
              <a:endCxn id="38" idx="1"/>
            </p:cNvCxnSpPr>
            <p:nvPr/>
          </p:nvCxnSpPr>
          <p:spPr>
            <a:xfrm flipV="1">
              <a:off x="933152" y="3394925"/>
              <a:ext cx="346423" cy="58323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27"/>
            <p:cNvCxnSpPr>
              <a:stCxn id="36" idx="0"/>
              <a:endCxn id="38" idx="3"/>
            </p:cNvCxnSpPr>
            <p:nvPr/>
          </p:nvCxnSpPr>
          <p:spPr>
            <a:xfrm flipH="1" flipV="1">
              <a:off x="1566713" y="3394925"/>
              <a:ext cx="341087" cy="58404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965" y="4012515"/>
              <a:ext cx="287138" cy="287138"/>
            </a:xfrm>
            <a:prstGeom prst="rect">
              <a:avLst/>
            </a:prstGeom>
          </p:spPr>
        </p:pic>
        <p:pic>
          <p:nvPicPr>
            <p:cNvPr id="4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2317" y="4011704"/>
              <a:ext cx="287138" cy="287138"/>
            </a:xfrm>
            <a:prstGeom prst="rect">
              <a:avLst/>
            </a:prstGeom>
          </p:spPr>
        </p:pic>
        <p:pic>
          <p:nvPicPr>
            <p:cNvPr id="4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309" y="3284903"/>
              <a:ext cx="287138" cy="287138"/>
            </a:xfrm>
            <a:prstGeom prst="rect">
              <a:avLst/>
            </a:prstGeom>
          </p:spPr>
        </p:pic>
        <p:cxnSp>
          <p:nvCxnSpPr>
            <p:cNvPr id="44" name="Straight Connector 133"/>
            <p:cNvCxnSpPr>
              <a:stCxn id="42" idx="0"/>
              <a:endCxn id="43" idx="1"/>
            </p:cNvCxnSpPr>
            <p:nvPr/>
          </p:nvCxnSpPr>
          <p:spPr>
            <a:xfrm flipV="1">
              <a:off x="2955886" y="3428472"/>
              <a:ext cx="346423" cy="58323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34"/>
            <p:cNvCxnSpPr>
              <a:stCxn id="41" idx="0"/>
              <a:endCxn id="43" idx="3"/>
            </p:cNvCxnSpPr>
            <p:nvPr/>
          </p:nvCxnSpPr>
          <p:spPr>
            <a:xfrm flipH="1" flipV="1">
              <a:off x="3589447" y="3428472"/>
              <a:ext cx="341087" cy="58404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35"/>
            <p:cNvCxnSpPr>
              <a:stCxn id="38" idx="0"/>
              <a:endCxn id="32" idx="1"/>
            </p:cNvCxnSpPr>
            <p:nvPr/>
          </p:nvCxnSpPr>
          <p:spPr>
            <a:xfrm flipV="1">
              <a:off x="1423144" y="2664686"/>
              <a:ext cx="361094" cy="58667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6"/>
            <p:cNvCxnSpPr>
              <a:stCxn id="43" idx="0"/>
              <a:endCxn id="30" idx="3"/>
            </p:cNvCxnSpPr>
            <p:nvPr/>
          </p:nvCxnSpPr>
          <p:spPr>
            <a:xfrm flipH="1" flipV="1">
              <a:off x="3046024" y="2665497"/>
              <a:ext cx="399854" cy="61940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137"/>
            <p:cNvSpPr/>
            <p:nvPr/>
          </p:nvSpPr>
          <p:spPr>
            <a:xfrm>
              <a:off x="538752" y="2925684"/>
              <a:ext cx="1765987" cy="151006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38"/>
            <p:cNvSpPr/>
            <p:nvPr/>
          </p:nvSpPr>
          <p:spPr>
            <a:xfrm>
              <a:off x="1458996" y="1740368"/>
              <a:ext cx="1943795" cy="140019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39"/>
            <p:cNvSpPr/>
            <p:nvPr/>
          </p:nvSpPr>
          <p:spPr>
            <a:xfrm>
              <a:off x="2552589" y="2933864"/>
              <a:ext cx="1765987" cy="153644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140"/>
            <p:cNvSpPr txBox="1"/>
            <p:nvPr/>
          </p:nvSpPr>
          <p:spPr>
            <a:xfrm>
              <a:off x="2222390" y="1977376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52" name="TextBox 141"/>
            <p:cNvSpPr txBox="1"/>
            <p:nvPr/>
          </p:nvSpPr>
          <p:spPr>
            <a:xfrm>
              <a:off x="1589108" y="2205242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53" name="TextBox 142"/>
            <p:cNvSpPr txBox="1"/>
            <p:nvPr/>
          </p:nvSpPr>
          <p:spPr>
            <a:xfrm>
              <a:off x="2897923" y="2205242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</a:t>
              </a:r>
            </a:p>
          </p:txBody>
        </p:sp>
        <p:sp>
          <p:nvSpPr>
            <p:cNvPr id="54" name="TextBox 143"/>
            <p:cNvSpPr txBox="1"/>
            <p:nvPr/>
          </p:nvSpPr>
          <p:spPr>
            <a:xfrm>
              <a:off x="933152" y="2925684"/>
              <a:ext cx="60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  <a:r>
                <a:rPr lang="en-US" altLang="zh-CN" dirty="0"/>
                <a:t>/</a:t>
              </a:r>
              <a:r>
                <a:rPr lang="en-US" dirty="0"/>
                <a:t>2</a:t>
              </a:r>
            </a:p>
          </p:txBody>
        </p:sp>
        <p:sp>
          <p:nvSpPr>
            <p:cNvPr id="55" name="TextBox 144"/>
            <p:cNvSpPr txBox="1"/>
            <p:nvPr/>
          </p:nvSpPr>
          <p:spPr>
            <a:xfrm>
              <a:off x="3345251" y="2933864"/>
              <a:ext cx="60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  <a:r>
                <a:rPr lang="en-US" altLang="zh-CN" dirty="0"/>
                <a:t>/</a:t>
              </a:r>
              <a:r>
                <a:rPr lang="en-US" dirty="0"/>
                <a:t>2</a:t>
              </a:r>
            </a:p>
          </p:txBody>
        </p:sp>
        <p:sp>
          <p:nvSpPr>
            <p:cNvPr id="56" name="TextBox 145"/>
            <p:cNvSpPr txBox="1"/>
            <p:nvPr/>
          </p:nvSpPr>
          <p:spPr>
            <a:xfrm>
              <a:off x="587777" y="3667892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7" name="TextBox 146"/>
            <p:cNvSpPr txBox="1"/>
            <p:nvPr/>
          </p:nvSpPr>
          <p:spPr>
            <a:xfrm>
              <a:off x="1853358" y="3676932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58" name="TextBox 147"/>
            <p:cNvSpPr txBox="1"/>
            <p:nvPr/>
          </p:nvSpPr>
          <p:spPr>
            <a:xfrm>
              <a:off x="2614451" y="3710416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9" name="TextBox 148"/>
            <p:cNvSpPr txBox="1"/>
            <p:nvPr/>
          </p:nvSpPr>
          <p:spPr>
            <a:xfrm>
              <a:off x="3880032" y="3719456"/>
              <a:ext cx="39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cxnSp>
          <p:nvCxnSpPr>
            <p:cNvPr id="62" name="Straight Connector 123"/>
            <p:cNvCxnSpPr>
              <a:stCxn id="37" idx="3"/>
              <a:endCxn id="36" idx="1"/>
            </p:cNvCxnSpPr>
            <p:nvPr/>
          </p:nvCxnSpPr>
          <p:spPr>
            <a:xfrm>
              <a:off x="1076721" y="4121726"/>
              <a:ext cx="687510" cy="81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30"/>
            <p:cNvCxnSpPr>
              <a:stCxn id="42" idx="3"/>
              <a:endCxn id="41" idx="1"/>
            </p:cNvCxnSpPr>
            <p:nvPr/>
          </p:nvCxnSpPr>
          <p:spPr>
            <a:xfrm>
              <a:off x="3099455" y="4155273"/>
              <a:ext cx="687510" cy="81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351138" y="1705808"/>
            <a:ext cx="3779824" cy="2834435"/>
            <a:chOff x="4827138" y="1705807"/>
            <a:chExt cx="3779824" cy="2834435"/>
          </a:xfrm>
        </p:grpSpPr>
        <p:grpSp>
          <p:nvGrpSpPr>
            <p:cNvPr id="7" name="Group 88"/>
            <p:cNvGrpSpPr/>
            <p:nvPr/>
          </p:nvGrpSpPr>
          <p:grpSpPr>
            <a:xfrm>
              <a:off x="6063984" y="1795127"/>
              <a:ext cx="1261786" cy="1014750"/>
              <a:chOff x="1562370" y="1081392"/>
              <a:chExt cx="1576106" cy="1267532"/>
            </a:xfrm>
          </p:grpSpPr>
          <p:pic>
            <p:nvPicPr>
              <p:cNvPr id="8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9810" y="1990258"/>
                <a:ext cx="358666" cy="358666"/>
              </a:xfrm>
              <a:prstGeom prst="rect">
                <a:avLst/>
              </a:prstGeom>
            </p:spPr>
          </p:pic>
          <p:cxnSp>
            <p:nvCxnSpPr>
              <p:cNvPr id="9" name="Straight Connector 90"/>
              <p:cNvCxnSpPr>
                <a:stCxn id="10" idx="3"/>
                <a:endCxn id="8" idx="1"/>
              </p:cNvCxnSpPr>
              <p:nvPr/>
            </p:nvCxnSpPr>
            <p:spPr>
              <a:xfrm>
                <a:off x="1921036" y="2168578"/>
                <a:ext cx="858774" cy="101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2370" y="1989245"/>
                <a:ext cx="358666" cy="358666"/>
              </a:xfrm>
              <a:prstGeom prst="rect">
                <a:avLst/>
              </a:prstGeom>
            </p:spPr>
          </p:pic>
          <p:pic>
            <p:nvPicPr>
              <p:cNvPr id="11" name="Picture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4423" y="1081392"/>
                <a:ext cx="358666" cy="358666"/>
              </a:xfrm>
              <a:prstGeom prst="rect">
                <a:avLst/>
              </a:prstGeom>
            </p:spPr>
          </p:pic>
          <p:cxnSp>
            <p:nvCxnSpPr>
              <p:cNvPr id="12" name="Straight Connector 93"/>
              <p:cNvCxnSpPr>
                <a:stCxn id="10" idx="0"/>
                <a:endCxn id="11" idx="1"/>
              </p:cNvCxnSpPr>
              <p:nvPr/>
            </p:nvCxnSpPr>
            <p:spPr>
              <a:xfrm flipV="1">
                <a:off x="1741703" y="1260725"/>
                <a:ext cx="432720" cy="72852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94"/>
              <p:cNvCxnSpPr>
                <a:stCxn id="8" idx="0"/>
                <a:endCxn id="11" idx="3"/>
              </p:cNvCxnSpPr>
              <p:nvPr/>
            </p:nvCxnSpPr>
            <p:spPr>
              <a:xfrm flipH="1" flipV="1">
                <a:off x="2533089" y="1260725"/>
                <a:ext cx="426054" cy="729533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3977" y="3979779"/>
              <a:ext cx="287138" cy="287138"/>
            </a:xfrm>
            <a:prstGeom prst="rect">
              <a:avLst/>
            </a:prstGeom>
          </p:spPr>
        </p:pic>
        <p:pic>
          <p:nvPicPr>
            <p:cNvPr id="15" name="Pictur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9329" y="3978968"/>
              <a:ext cx="287138" cy="287138"/>
            </a:xfrm>
            <a:prstGeom prst="rect">
              <a:avLst/>
            </a:prstGeom>
          </p:spPr>
        </p:pic>
        <p:pic>
          <p:nvPicPr>
            <p:cNvPr id="16" name="Picture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9321" y="3252167"/>
              <a:ext cx="287138" cy="287138"/>
            </a:xfrm>
            <a:prstGeom prst="rect">
              <a:avLst/>
            </a:prstGeom>
          </p:spPr>
        </p:pic>
        <p:cxnSp>
          <p:nvCxnSpPr>
            <p:cNvPr id="17" name="Straight Connector 100"/>
            <p:cNvCxnSpPr>
              <a:stCxn id="15" idx="0"/>
              <a:endCxn id="16" idx="1"/>
            </p:cNvCxnSpPr>
            <p:nvPr/>
          </p:nvCxnSpPr>
          <p:spPr>
            <a:xfrm flipV="1">
              <a:off x="5212898" y="3395736"/>
              <a:ext cx="346423" cy="58323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1"/>
            <p:cNvCxnSpPr>
              <a:stCxn id="14" idx="0"/>
              <a:endCxn id="16" idx="3"/>
            </p:cNvCxnSpPr>
            <p:nvPr/>
          </p:nvCxnSpPr>
          <p:spPr>
            <a:xfrm flipH="1" flipV="1">
              <a:off x="5846459" y="3395736"/>
              <a:ext cx="341087" cy="58404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6711" y="4013326"/>
              <a:ext cx="287138" cy="287138"/>
            </a:xfrm>
            <a:prstGeom prst="rect">
              <a:avLst/>
            </a:prstGeom>
          </p:spPr>
        </p:pic>
        <p:pic>
          <p:nvPicPr>
            <p:cNvPr id="20" name="Pictur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2063" y="4012515"/>
              <a:ext cx="287138" cy="287138"/>
            </a:xfrm>
            <a:prstGeom prst="rect">
              <a:avLst/>
            </a:prstGeom>
          </p:spPr>
        </p:pic>
        <p:pic>
          <p:nvPicPr>
            <p:cNvPr id="21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2055" y="3285714"/>
              <a:ext cx="287138" cy="287138"/>
            </a:xfrm>
            <a:prstGeom prst="rect">
              <a:avLst/>
            </a:prstGeom>
          </p:spPr>
        </p:pic>
        <p:cxnSp>
          <p:nvCxnSpPr>
            <p:cNvPr id="22" name="Straight Connector 107"/>
            <p:cNvCxnSpPr>
              <a:stCxn id="20" idx="0"/>
              <a:endCxn id="21" idx="1"/>
            </p:cNvCxnSpPr>
            <p:nvPr/>
          </p:nvCxnSpPr>
          <p:spPr>
            <a:xfrm flipV="1">
              <a:off x="7235632" y="3429283"/>
              <a:ext cx="346423" cy="583232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8"/>
            <p:cNvCxnSpPr>
              <a:stCxn id="19" idx="0"/>
              <a:endCxn id="21" idx="3"/>
            </p:cNvCxnSpPr>
            <p:nvPr/>
          </p:nvCxnSpPr>
          <p:spPr>
            <a:xfrm flipH="1" flipV="1">
              <a:off x="7869193" y="3429283"/>
              <a:ext cx="341087" cy="58404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09"/>
            <p:cNvCxnSpPr>
              <a:stCxn id="16" idx="0"/>
              <a:endCxn id="10" idx="1"/>
            </p:cNvCxnSpPr>
            <p:nvPr/>
          </p:nvCxnSpPr>
          <p:spPr>
            <a:xfrm flipV="1">
              <a:off x="5702890" y="2665497"/>
              <a:ext cx="361094" cy="58667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10"/>
            <p:cNvCxnSpPr>
              <a:stCxn id="21" idx="0"/>
              <a:endCxn id="8" idx="3"/>
            </p:cNvCxnSpPr>
            <p:nvPr/>
          </p:nvCxnSpPr>
          <p:spPr>
            <a:xfrm flipH="1" flipV="1">
              <a:off x="7325770" y="2666308"/>
              <a:ext cx="399854" cy="61940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1"/>
            <p:cNvSpPr/>
            <p:nvPr/>
          </p:nvSpPr>
          <p:spPr>
            <a:xfrm>
              <a:off x="4827138" y="2522740"/>
              <a:ext cx="1765987" cy="201750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12"/>
            <p:cNvSpPr/>
            <p:nvPr/>
          </p:nvSpPr>
          <p:spPr>
            <a:xfrm>
              <a:off x="5748873" y="1705807"/>
              <a:ext cx="1943795" cy="10678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3"/>
            <p:cNvSpPr/>
            <p:nvPr/>
          </p:nvSpPr>
          <p:spPr>
            <a:xfrm>
              <a:off x="6840975" y="2522739"/>
              <a:ext cx="1765987" cy="201750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149"/>
            <p:cNvSpPr txBox="1"/>
            <p:nvPr/>
          </p:nvSpPr>
          <p:spPr>
            <a:xfrm>
              <a:off x="5451563" y="247791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ABR</a:t>
              </a:r>
              <a:endParaRPr lang="en-US" dirty="0"/>
            </a:p>
          </p:txBody>
        </p:sp>
        <p:sp>
          <p:nvSpPr>
            <p:cNvPr id="61" name="TextBox 150"/>
            <p:cNvSpPr txBox="1"/>
            <p:nvPr/>
          </p:nvSpPr>
          <p:spPr>
            <a:xfrm>
              <a:off x="7328610" y="247300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ABR</a:t>
              </a:r>
              <a:endParaRPr lang="en-US" dirty="0"/>
            </a:p>
          </p:txBody>
        </p:sp>
        <p:cxnSp>
          <p:nvCxnSpPr>
            <p:cNvPr id="64" name="Straight Connector 97"/>
            <p:cNvCxnSpPr>
              <a:stCxn id="15" idx="3"/>
              <a:endCxn id="14" idx="1"/>
            </p:cNvCxnSpPr>
            <p:nvPr/>
          </p:nvCxnSpPr>
          <p:spPr>
            <a:xfrm>
              <a:off x="5356467" y="4122537"/>
              <a:ext cx="687510" cy="81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04"/>
            <p:cNvCxnSpPr>
              <a:stCxn id="20" idx="3"/>
              <a:endCxn id="19" idx="1"/>
            </p:cNvCxnSpPr>
            <p:nvPr/>
          </p:nvCxnSpPr>
          <p:spPr>
            <a:xfrm>
              <a:off x="7379201" y="4156084"/>
              <a:ext cx="687510" cy="81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3450978" y="1049967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601458" y="1049967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74" name="圆角矩形标注 73"/>
          <p:cNvSpPr/>
          <p:nvPr/>
        </p:nvSpPr>
        <p:spPr>
          <a:xfrm>
            <a:off x="4525738" y="675601"/>
            <a:ext cx="3174076" cy="1385299"/>
          </a:xfrm>
          <a:prstGeom prst="wedgeRoundRectCallout">
            <a:avLst>
              <a:gd name="adj1" fmla="val -283"/>
              <a:gd name="adj2" fmla="val 8807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A single backbone area as a center of star topology among areas</a:t>
            </a:r>
          </a:p>
        </p:txBody>
      </p:sp>
      <p:sp>
        <p:nvSpPr>
          <p:cNvPr id="79" name="内容占位符 5"/>
          <p:cNvSpPr txBox="1">
            <a:spLocks/>
          </p:cNvSpPr>
          <p:nvPr/>
        </p:nvSpPr>
        <p:spPr>
          <a:xfrm>
            <a:off x="1837774" y="4874685"/>
            <a:ext cx="8589676" cy="1614596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dirty="0"/>
              <a:t>In terms of the knowledge of LS data, boundaries cross routers in both protocols. </a:t>
            </a:r>
          </a:p>
          <a:p>
            <a:r>
              <a:rPr lang="en-US" dirty="0"/>
              <a:t>An alternative design is to draw boundaries across links by making each router maintain only one LSDB for its own area.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 complement to the reason for diverse protocol designs</a:t>
            </a:r>
            <a:endParaRPr kumimoji="1" lang="zh-CN" altLang="en-US" b="1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749FF"/>
                </a:solidFill>
              </a:rPr>
              <a:t>It is Design Style</a:t>
            </a:r>
            <a:endParaRPr lang="en-US" sz="3600" dirty="0" smtClean="0"/>
          </a:p>
          <a:p>
            <a:r>
              <a:rPr lang="en-US" sz="3600" dirty="0" smtClean="0"/>
              <a:t>The design choices of IS-IS largely reflects more considerations on logical </a:t>
            </a:r>
            <a:r>
              <a:rPr lang="en-US" sz="3600" b="1" dirty="0" smtClean="0">
                <a:solidFill>
                  <a:srgbClr val="2749FF"/>
                </a:solidFill>
              </a:rPr>
              <a:t>abstraction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The design choices of OSPF reflect more </a:t>
            </a:r>
            <a:r>
              <a:rPr lang="en-US" sz="3600" b="1" dirty="0" smtClean="0">
                <a:solidFill>
                  <a:srgbClr val="2749FF"/>
                </a:solidFill>
              </a:rPr>
              <a:t>pragmatic</a:t>
            </a:r>
            <a:r>
              <a:rPr lang="en-US" sz="3600" dirty="0" smtClean="0">
                <a:solidFill>
                  <a:srgbClr val="2749FF"/>
                </a:solidFill>
              </a:rPr>
              <a:t> </a:t>
            </a:r>
            <a:r>
              <a:rPr lang="en-US" sz="3600" dirty="0" smtClean="0"/>
              <a:t>consideration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02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749FF"/>
                </a:solidFill>
              </a:rPr>
              <a:t>IS-IS </a:t>
            </a:r>
            <a:r>
              <a:rPr lang="en-US" dirty="0">
                <a:solidFill>
                  <a:srgbClr val="2749FF"/>
                </a:solidFill>
              </a:rPr>
              <a:t>and OSPF </a:t>
            </a:r>
            <a:r>
              <a:rPr lang="en-US" dirty="0"/>
              <a:t>protocols </a:t>
            </a:r>
            <a:r>
              <a:rPr lang="en-US" dirty="0" smtClean="0"/>
              <a:t>fulfill </a:t>
            </a:r>
            <a:r>
              <a:rPr lang="en-US" dirty="0"/>
              <a:t>the same network routing functions through </a:t>
            </a:r>
            <a:r>
              <a:rPr lang="en-US" dirty="0" smtClean="0">
                <a:solidFill>
                  <a:srgbClr val="2749FF"/>
                </a:solidFill>
              </a:rPr>
              <a:t>different </a:t>
            </a:r>
            <a:r>
              <a:rPr lang="en-US" dirty="0">
                <a:solidFill>
                  <a:srgbClr val="2749FF"/>
                </a:solidFill>
              </a:rPr>
              <a:t>designs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believe that routing protocol designs, and network </a:t>
            </a:r>
            <a:r>
              <a:rPr lang="en-US" dirty="0">
                <a:solidFill>
                  <a:srgbClr val="2749FF"/>
                </a:solidFill>
              </a:rPr>
              <a:t>protocol designs in general, are still in the stage of being a design </a:t>
            </a:r>
            <a:r>
              <a:rPr lang="en-US" dirty="0" smtClean="0">
                <a:solidFill>
                  <a:srgbClr val="2749FF"/>
                </a:solidFill>
              </a:rPr>
              <a:t>art. </a:t>
            </a:r>
            <a:endParaRPr lang="en-US" dirty="0">
              <a:solidFill>
                <a:srgbClr val="2749FF"/>
              </a:solidFill>
            </a:endParaRP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believe that the future Internet architecture should be designed to </a:t>
            </a:r>
            <a:r>
              <a:rPr lang="en-US" dirty="0">
                <a:solidFill>
                  <a:srgbClr val="2749FF"/>
                </a:solidFill>
              </a:rPr>
              <a:t>make it easier to solve the above common protocol design issues</a:t>
            </a:r>
            <a:r>
              <a:rPr lang="en-US" dirty="0"/>
              <a:t>, e.g., naming and </a:t>
            </a:r>
            <a:r>
              <a:rPr lang="en-US" dirty="0" smtClean="0"/>
              <a:t>efficient </a:t>
            </a:r>
            <a:r>
              <a:rPr lang="en-US" dirty="0"/>
              <a:t>information dissemination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Goals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Compare 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yet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dirty="0" smtClean="0"/>
              <a:t>link-state </a:t>
            </a:r>
            <a:r>
              <a:rPr lang="en-US" altLang="zh-CN" dirty="0" smtClean="0"/>
              <a:t>(LS)</a:t>
            </a:r>
            <a:r>
              <a:rPr lang="zh-CN" altLang="en-US" dirty="0" smtClean="0"/>
              <a:t> </a:t>
            </a:r>
            <a:r>
              <a:rPr lang="en-US" dirty="0" smtClean="0"/>
              <a:t>routing protocols</a:t>
            </a:r>
          </a:p>
          <a:p>
            <a:pPr lvl="1"/>
            <a:r>
              <a:rPr lang="en-US" dirty="0" smtClean="0"/>
              <a:t>Intermediate System to Intermediate System (IS-IS)</a:t>
            </a:r>
          </a:p>
          <a:p>
            <a:pPr lvl="1"/>
            <a:r>
              <a:rPr lang="en-US" dirty="0" smtClean="0"/>
              <a:t>Open Shortest Path First (OSPF)</a:t>
            </a:r>
          </a:p>
          <a:p>
            <a:r>
              <a:rPr lang="en-US" dirty="0" smtClean="0"/>
              <a:t>Inform design new link-state routing protocols for new network architectures</a:t>
            </a:r>
            <a:endParaRPr lang="en-US" altLang="zh-CN" dirty="0" smtClean="0"/>
          </a:p>
          <a:p>
            <a:pPr lvl="1"/>
            <a:r>
              <a:rPr lang="en-US" dirty="0" smtClean="0"/>
              <a:t>How should one design a new link-state routing protocol from scratch?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smtClean="0"/>
              <a:t>Ten</a:t>
            </a:r>
            <a:r>
              <a:rPr lang="zh-CN" altLang="en-US" b="1" smtClean="0"/>
              <a:t> </a:t>
            </a:r>
            <a:r>
              <a:rPr lang="en-US" altLang="zh-CN" b="1" smtClean="0"/>
              <a:t>questions</a:t>
            </a:r>
            <a:r>
              <a:rPr lang="zh-CN" altLang="en-US" b="1" smtClean="0"/>
              <a:t> </a:t>
            </a:r>
            <a:r>
              <a:rPr lang="en-US" altLang="zh-CN" b="1" smtClean="0"/>
              <a:t>on</a:t>
            </a:r>
            <a:r>
              <a:rPr lang="zh-CN" altLang="en-US" b="1" smtClean="0"/>
              <a:t> </a:t>
            </a:r>
            <a:r>
              <a:rPr lang="en-US" altLang="zh-CN" b="1" smtClean="0"/>
              <a:t>link-state</a:t>
            </a:r>
            <a:r>
              <a:rPr lang="zh-CN" altLang="en-US" b="1" smtClean="0"/>
              <a:t> </a:t>
            </a:r>
            <a:r>
              <a:rPr lang="en-US" altLang="zh-CN" b="1" smtClean="0"/>
              <a:t>routing</a:t>
            </a:r>
            <a:r>
              <a:rPr lang="zh-CN" altLang="en-US" b="1" smtClean="0"/>
              <a:t> </a:t>
            </a:r>
            <a:r>
              <a:rPr lang="en-US" altLang="zh-CN" b="1" smtClean="0"/>
              <a:t>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529" y="1975756"/>
            <a:ext cx="8229600" cy="4539105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</a:t>
            </a:r>
            <a:r>
              <a:rPr lang="en-US" b="1" dirty="0" smtClean="0">
                <a:solidFill>
                  <a:srgbClr val="2749FF"/>
                </a:solidFill>
              </a:rPr>
              <a:t>uniquely</a:t>
            </a:r>
            <a:r>
              <a:rPr lang="en-US" dirty="0" smtClean="0"/>
              <a:t> identify a router?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organize and identify </a:t>
            </a:r>
            <a:r>
              <a:rPr lang="en-US" b="1" dirty="0" smtClean="0">
                <a:solidFill>
                  <a:srgbClr val="2749FF"/>
                </a:solidFill>
              </a:rPr>
              <a:t>LS data</a:t>
            </a:r>
            <a:r>
              <a:rPr lang="en-US" dirty="0" smtClean="0"/>
              <a:t>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</a:t>
            </a:r>
            <a:r>
              <a:rPr lang="en-US" b="1" dirty="0" smtClean="0">
                <a:solidFill>
                  <a:srgbClr val="2749FF"/>
                </a:solidFill>
              </a:rPr>
              <a:t>format</a:t>
            </a:r>
            <a:r>
              <a:rPr lang="en-US" dirty="0" smtClean="0"/>
              <a:t> LS data in packets?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Which types of </a:t>
            </a:r>
            <a:r>
              <a:rPr lang="en-US" b="1" dirty="0" smtClean="0">
                <a:solidFill>
                  <a:srgbClr val="2749FF"/>
                </a:solidFill>
              </a:rPr>
              <a:t>messages</a:t>
            </a:r>
            <a:r>
              <a:rPr lang="en-US" dirty="0" smtClean="0"/>
              <a:t> are in protocols?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establish </a:t>
            </a:r>
            <a:r>
              <a:rPr lang="en-US" b="1" dirty="0" smtClean="0">
                <a:solidFill>
                  <a:srgbClr val="2749FF"/>
                </a:solidFill>
              </a:rPr>
              <a:t>adjacencies</a:t>
            </a:r>
            <a:r>
              <a:rPr lang="en-US" dirty="0" smtClean="0"/>
              <a:t> between neighbors?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</a:t>
            </a:r>
            <a:r>
              <a:rPr lang="en-US" b="1" dirty="0" smtClean="0">
                <a:solidFill>
                  <a:srgbClr val="2749FF"/>
                </a:solidFill>
              </a:rPr>
              <a:t>sync</a:t>
            </a:r>
            <a:r>
              <a:rPr lang="en-US" dirty="0" smtClean="0"/>
              <a:t> data between neighboring routers </a:t>
            </a:r>
            <a:r>
              <a:rPr lang="en-US" b="1" dirty="0" smtClean="0">
                <a:solidFill>
                  <a:srgbClr val="2749FF"/>
                </a:solidFill>
              </a:rPr>
              <a:t>over</a:t>
            </a:r>
            <a:r>
              <a:rPr lang="zh-CN" altLang="en-US" b="1" dirty="0" smtClean="0">
                <a:solidFill>
                  <a:srgbClr val="2749FF"/>
                </a:solidFill>
              </a:rPr>
              <a:t> </a:t>
            </a:r>
            <a:r>
              <a:rPr lang="en-US" b="1" dirty="0" smtClean="0">
                <a:solidFill>
                  <a:srgbClr val="2749FF"/>
                </a:solidFill>
              </a:rPr>
              <a:t>a point-to-point link</a:t>
            </a:r>
            <a:r>
              <a:rPr lang="en-US" dirty="0" smtClean="0"/>
              <a:t>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establish </a:t>
            </a:r>
            <a:r>
              <a:rPr lang="en-US" b="1" dirty="0" smtClean="0">
                <a:solidFill>
                  <a:srgbClr val="2749FF"/>
                </a:solidFill>
              </a:rPr>
              <a:t>adjacencies in a broadcast network</a:t>
            </a:r>
            <a:r>
              <a:rPr lang="en-US" dirty="0" smtClean="0"/>
              <a:t>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</a:t>
            </a:r>
            <a:r>
              <a:rPr lang="en-US" b="1" dirty="0" smtClean="0">
                <a:solidFill>
                  <a:srgbClr val="2749FF"/>
                </a:solidFill>
              </a:rPr>
              <a:t>sync</a:t>
            </a:r>
            <a:r>
              <a:rPr lang="en-US" dirty="0" smtClean="0"/>
              <a:t> data </a:t>
            </a:r>
            <a:r>
              <a:rPr lang="en-US" b="1" dirty="0" smtClean="0">
                <a:solidFill>
                  <a:srgbClr val="2749FF"/>
                </a:solidFill>
              </a:rPr>
              <a:t>in a broadcast network</a:t>
            </a:r>
            <a:r>
              <a:rPr lang="en-US" dirty="0" smtClean="0"/>
              <a:t>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dirty="0" smtClean="0"/>
              <a:t>How to </a:t>
            </a:r>
            <a:r>
              <a:rPr lang="en-US" b="1" dirty="0" smtClean="0">
                <a:solidFill>
                  <a:srgbClr val="2749FF"/>
                </a:solidFill>
              </a:rPr>
              <a:t>abstract a graph</a:t>
            </a:r>
            <a:r>
              <a:rPr lang="en-US" dirty="0" smtClean="0">
                <a:solidFill>
                  <a:srgbClr val="2749FF"/>
                </a:solidFill>
              </a:rPr>
              <a:t> </a:t>
            </a:r>
            <a:r>
              <a:rPr lang="en-US" dirty="0" smtClean="0"/>
              <a:t>from an LSDB</a:t>
            </a:r>
            <a:r>
              <a:rPr lang="zh-CN" altLang="en-US" dirty="0" smtClean="0"/>
              <a:t> </a:t>
            </a:r>
            <a:r>
              <a:rPr lang="en-US" altLang="zh-CN" dirty="0" smtClean="0"/>
              <a:t>(LS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database)</a:t>
            </a:r>
            <a:r>
              <a:rPr lang="en-US" dirty="0" smtClean="0"/>
              <a:t>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altLang="zh-CN" dirty="0" smtClean="0"/>
              <a:t>How to design a </a:t>
            </a:r>
            <a:r>
              <a:rPr lang="en-US" altLang="zh-CN" b="1" dirty="0" smtClean="0">
                <a:solidFill>
                  <a:srgbClr val="2749FF"/>
                </a:solidFill>
              </a:rPr>
              <a:t>hierarchical routing</a:t>
            </a:r>
            <a:r>
              <a:rPr lang="en-US" altLang="zh-CN" dirty="0" smtClean="0"/>
              <a:t> scheme?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48543" y="947663"/>
            <a:ext cx="8360229" cy="830997"/>
          </a:xfrm>
          <a:prstGeom prst="rect">
            <a:avLst/>
          </a:prstGeom>
          <a:ln w="50800">
            <a:solidFill>
              <a:srgbClr val="25A24E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The main task of the protocol is to describe, discover, and disseminate </a:t>
            </a:r>
            <a:r>
              <a:rPr lang="en-US" sz="2400">
                <a:latin typeface="Microsoft YaHei" charset="-122"/>
                <a:ea typeface="Microsoft YaHei" charset="-122"/>
                <a:cs typeface="Microsoft YaHei" charset="-122"/>
              </a:rPr>
              <a:t>the network topological 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636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1. </a:t>
            </a:r>
            <a:r>
              <a:rPr lang="en-US" b="1" dirty="0"/>
              <a:t>How to uniquely identify a router?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1981200" y="2327864"/>
            <a:ext cx="4038600" cy="1845224"/>
          </a:xfrm>
          <a:ln w="50800">
            <a:solidFill>
              <a:srgbClr val="0080FF"/>
            </a:solidFill>
          </a:ln>
        </p:spPr>
        <p:txBody>
          <a:bodyPr/>
          <a:lstStyle/>
          <a:p>
            <a:r>
              <a:rPr kumimoji="1" lang="en-US" altLang="zh-CN" sz="2000" b="1" dirty="0">
                <a:solidFill>
                  <a:srgbClr val="2749FF"/>
                </a:solidFill>
              </a:rPr>
              <a:t>RID</a:t>
            </a:r>
            <a:r>
              <a:rPr kumimoji="1" lang="zh-CN" altLang="en-US" sz="2000" dirty="0"/>
              <a:t>=</a:t>
            </a:r>
            <a:r>
              <a:rPr kumimoji="1" lang="en-US" altLang="zh-CN" sz="2000" dirty="0"/>
              <a:t>OSI NSAP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address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Area </a:t>
            </a:r>
            <a:r>
              <a:rPr kumimoji="1" lang="en-US" altLang="zh-CN" sz="2000" dirty="0" err="1"/>
              <a:t>ID+System</a:t>
            </a:r>
            <a:r>
              <a:rPr kumimoji="1" lang="en-US" altLang="zh-CN" sz="2000" dirty="0"/>
              <a:t> ID</a:t>
            </a:r>
          </a:p>
          <a:p>
            <a:r>
              <a:rPr kumimoji="1" lang="en-US" altLang="zh-CN" sz="2000" dirty="0"/>
              <a:t>System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addr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IP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addr</a:t>
            </a:r>
            <a:endParaRPr kumimoji="1" lang="zh-CN" altLang="en-US" sz="18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2327864"/>
            <a:ext cx="4038600" cy="1845224"/>
          </a:xfrm>
          <a:ln w="50800">
            <a:solidFill>
              <a:srgbClr val="0080FF"/>
            </a:solidFill>
          </a:ln>
        </p:spPr>
        <p:txBody>
          <a:bodyPr/>
          <a:lstStyle/>
          <a:p>
            <a:r>
              <a:rPr kumimoji="1" lang="en-US" altLang="zh-CN" sz="2000" b="1" dirty="0">
                <a:solidFill>
                  <a:srgbClr val="2749FF"/>
                </a:solidFill>
              </a:rPr>
              <a:t>RID</a:t>
            </a:r>
            <a:r>
              <a:rPr kumimoji="1" lang="zh-CN" altLang="en-US" sz="2000" dirty="0"/>
              <a:t>=</a:t>
            </a:r>
            <a:r>
              <a:rPr kumimoji="1" lang="en-US" altLang="zh-CN" sz="2000" dirty="0"/>
              <a:t>the highest/lowest IP address on its active logical (loopback) interfaces and physical interfaces</a:t>
            </a:r>
            <a:endParaRPr kumimoji="1" lang="en-US" altLang="zh-CN" sz="18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67762" y="1832060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18242" y="1832060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1981200" y="4419599"/>
            <a:ext cx="8229600" cy="2013858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1" dirty="0">
                <a:solidFill>
                  <a:srgbClr val="2749FF"/>
                </a:solidFill>
              </a:rPr>
              <a:t>Direct</a:t>
            </a:r>
            <a:r>
              <a:rPr kumimoji="1" lang="zh-CN" altLang="en-US" sz="2000" b="1" dirty="0">
                <a:solidFill>
                  <a:srgbClr val="2749FF"/>
                </a:solidFill>
              </a:rPr>
              <a:t> </a:t>
            </a:r>
            <a:r>
              <a:rPr kumimoji="1" lang="en-US" altLang="zh-CN" sz="2000" b="1" dirty="0">
                <a:solidFill>
                  <a:srgbClr val="2749FF"/>
                </a:solidFill>
              </a:rPr>
              <a:t>way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RIDs are directly assigned by a center or manually configured by an operator</a:t>
            </a:r>
          </a:p>
          <a:p>
            <a:r>
              <a:rPr kumimoji="1" lang="en-US" altLang="zh-CN" sz="2000" b="1" dirty="0">
                <a:solidFill>
                  <a:srgbClr val="2749FF"/>
                </a:solidFill>
              </a:rPr>
              <a:t>Indirect</a:t>
            </a:r>
            <a:r>
              <a:rPr kumimoji="1" lang="zh-CN" altLang="en-US" sz="2000" b="1" dirty="0">
                <a:solidFill>
                  <a:srgbClr val="2749FF"/>
                </a:solidFill>
              </a:rPr>
              <a:t> </a:t>
            </a:r>
            <a:r>
              <a:rPr kumimoji="1" lang="en-US" altLang="zh-CN" sz="2000" b="1" dirty="0">
                <a:solidFill>
                  <a:srgbClr val="2749FF"/>
                </a:solidFill>
              </a:rPr>
              <a:t>way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 router independently derives its own RID from some of its own properties which may be obtained in some centralized ways,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addr</a:t>
            </a:r>
            <a:endParaRPr kumimoji="1" lang="en-US" altLang="zh-CN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193120" y="1046105"/>
            <a:ext cx="7805761" cy="633096"/>
          </a:xfrm>
          <a:prstGeom prst="roundRect">
            <a:avLst/>
          </a:prstGeom>
          <a:ln w="57150" cmpd="sng">
            <a:solidFill>
              <a:srgbClr val="25A24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Where</a:t>
            </a:r>
            <a:r>
              <a:rPr lang="zh-CN" alt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does</a:t>
            </a:r>
            <a:r>
              <a:rPr lang="zh-CN" alt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the</a:t>
            </a:r>
            <a:r>
              <a:rPr lang="zh-CN" alt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uniqueness</a:t>
            </a:r>
            <a:r>
              <a:rPr lang="zh-CN" alt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come</a:t>
            </a:r>
            <a:r>
              <a:rPr lang="zh-CN" alt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from?</a:t>
            </a:r>
            <a:endParaRPr lang="en-US" sz="2400" b="1" dirty="0">
              <a:solidFill>
                <a:srgbClr val="2749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0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2.</a:t>
            </a:r>
            <a:r>
              <a:rPr kumimoji="1" lang="zh-CN" altLang="en-US" b="1" dirty="0" smtClean="0"/>
              <a:t> </a:t>
            </a:r>
            <a:r>
              <a:rPr lang="en-US" b="1" dirty="0" smtClean="0"/>
              <a:t>How </a:t>
            </a:r>
            <a:r>
              <a:rPr lang="en-US" b="1" dirty="0"/>
              <a:t>to organize and identify LS </a:t>
            </a:r>
            <a:r>
              <a:rPr lang="en-US" b="1" dirty="0" smtClean="0"/>
              <a:t>data</a:t>
            </a:r>
            <a:r>
              <a:rPr lang="en-US" b="1" dirty="0"/>
              <a:t>?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1981200" y="2069959"/>
            <a:ext cx="4038600" cy="3112776"/>
          </a:xfrm>
          <a:ln w="50800">
            <a:solidFill>
              <a:srgbClr val="0080FF"/>
            </a:solidFill>
          </a:ln>
        </p:spPr>
        <p:txBody>
          <a:bodyPr/>
          <a:lstStyle/>
          <a:p>
            <a:r>
              <a:rPr kumimoji="1" lang="en-US" altLang="zh-CN" sz="1800" dirty="0">
                <a:solidFill>
                  <a:srgbClr val="2749FF"/>
                </a:solidFill>
              </a:rPr>
              <a:t>LSU: </a:t>
            </a:r>
            <a:r>
              <a:rPr lang="en-US" sz="1800" dirty="0"/>
              <a:t>LS PDU (LSP) </a:t>
            </a:r>
          </a:p>
          <a:p>
            <a:r>
              <a:rPr lang="en-US" sz="1800" dirty="0">
                <a:solidFill>
                  <a:srgbClr val="2749FF"/>
                </a:solidFill>
              </a:rPr>
              <a:t>1-dimensional</a:t>
            </a:r>
            <a:r>
              <a:rPr lang="en-US" sz="1800" dirty="0"/>
              <a:t> organization</a:t>
            </a:r>
          </a:p>
          <a:p>
            <a:r>
              <a:rPr kumimoji="1" lang="en-US" altLang="zh-CN" sz="1800" dirty="0">
                <a:solidFill>
                  <a:srgbClr val="2749FF"/>
                </a:solidFill>
              </a:rPr>
              <a:t>ID:</a:t>
            </a:r>
            <a:r>
              <a:rPr kumimoji="1" lang="zh-CN" altLang="en-US" sz="1800" dirty="0">
                <a:solidFill>
                  <a:srgbClr val="2749FF"/>
                </a:solidFill>
              </a:rPr>
              <a:t> </a:t>
            </a:r>
            <a:r>
              <a:rPr kumimoji="1" lang="en-US" altLang="zh-CN" sz="1800" dirty="0"/>
              <a:t>the advertising router RID</a:t>
            </a:r>
          </a:p>
          <a:p>
            <a:r>
              <a:rPr kumimoji="1" lang="en-US" altLang="zh-CN" sz="1800" dirty="0">
                <a:solidFill>
                  <a:srgbClr val="2749FF"/>
                </a:solidFill>
              </a:rPr>
              <a:t>Content: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all LS data advertised by the same router </a:t>
            </a:r>
          </a:p>
          <a:p>
            <a:r>
              <a:rPr kumimoji="1" lang="en-US" altLang="zh-CN" sz="1800" dirty="0"/>
              <a:t>Fragmentation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LSU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size&gt;MTU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2069960"/>
            <a:ext cx="4038600" cy="3112775"/>
          </a:xfrm>
          <a:ln w="50800">
            <a:solidFill>
              <a:srgbClr val="0080FF"/>
            </a:solidFill>
          </a:ln>
        </p:spPr>
        <p:txBody>
          <a:bodyPr/>
          <a:lstStyle/>
          <a:p>
            <a:r>
              <a:rPr lang="en-US" altLang="zh-CN" sz="1800" dirty="0">
                <a:solidFill>
                  <a:srgbClr val="2749FF"/>
                </a:solidFill>
              </a:rPr>
              <a:t>LSU</a:t>
            </a:r>
            <a:r>
              <a:rPr lang="en-US" altLang="zh-CN" sz="1800" dirty="0"/>
              <a:t>: LS Advertisements (LSA) </a:t>
            </a:r>
          </a:p>
          <a:p>
            <a:r>
              <a:rPr lang="en-US" altLang="zh-CN" sz="1800" dirty="0">
                <a:solidFill>
                  <a:srgbClr val="2749FF"/>
                </a:solidFill>
              </a:rPr>
              <a:t>3-dimensional</a:t>
            </a:r>
            <a:r>
              <a:rPr lang="en-US" altLang="zh-CN" sz="1800" dirty="0"/>
              <a:t> organization</a:t>
            </a:r>
          </a:p>
          <a:p>
            <a:r>
              <a:rPr lang="en-US" altLang="zh-CN" sz="1800" dirty="0">
                <a:solidFill>
                  <a:srgbClr val="2749FF"/>
                </a:solidFill>
              </a:rPr>
              <a:t>ID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LS-TYPE,</a:t>
            </a:r>
            <a:r>
              <a:rPr lang="zh-CN" altLang="en-US" sz="1800" dirty="0"/>
              <a:t> </a:t>
            </a:r>
            <a:r>
              <a:rPr lang="en-US" altLang="zh-CN" sz="1800" dirty="0"/>
              <a:t>LS-ID,</a:t>
            </a:r>
            <a:r>
              <a:rPr lang="zh-CN" altLang="en-US" sz="1800" dirty="0"/>
              <a:t> </a:t>
            </a:r>
            <a:r>
              <a:rPr lang="en-US" altLang="zh-CN" sz="1800" dirty="0"/>
              <a:t>RID</a:t>
            </a:r>
          </a:p>
          <a:p>
            <a:pPr lvl="1"/>
            <a:r>
              <a:rPr lang="en-US" altLang="zh-CN" sz="1400" dirty="0"/>
              <a:t>LS-ID</a:t>
            </a:r>
            <a:r>
              <a:rPr lang="zh-CN" altLang="en-US" sz="1400" dirty="0"/>
              <a:t> </a:t>
            </a:r>
            <a:r>
              <a:rPr lang="en-US" altLang="zh-CN" sz="1400" dirty="0"/>
              <a:t>is determined different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different</a:t>
            </a:r>
            <a:r>
              <a:rPr lang="zh-CN" altLang="en-US" sz="1400" dirty="0"/>
              <a:t> </a:t>
            </a:r>
            <a:r>
              <a:rPr lang="en-US" altLang="zh-CN" sz="1400" dirty="0"/>
              <a:t>LS-TYPE</a:t>
            </a:r>
          </a:p>
          <a:p>
            <a:r>
              <a:rPr lang="en-US" altLang="zh-CN" sz="1800" dirty="0">
                <a:solidFill>
                  <a:srgbClr val="2749FF"/>
                </a:solidFill>
              </a:rPr>
              <a:t>Content</a:t>
            </a:r>
            <a:r>
              <a:rPr lang="en-US" altLang="zh-CN" sz="1800" dirty="0"/>
              <a:t>: data identified by ID</a:t>
            </a:r>
          </a:p>
          <a:p>
            <a:r>
              <a:rPr lang="en-US" altLang="zh-CN" sz="1800" dirty="0"/>
              <a:t>IP fragment if LSU size&gt;MTU</a:t>
            </a:r>
            <a:endParaRPr kumimoji="1" lang="en-US" altLang="zh-CN" sz="16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47665" y="1612055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98145" y="1612055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1981200" y="5318904"/>
            <a:ext cx="8229600" cy="1324876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altLang="zh-CN" dirty="0"/>
              <a:t>IS-IS 1-dimension: </a:t>
            </a:r>
            <a:r>
              <a:rPr lang="en-US" altLang="zh-CN" b="0" dirty="0">
                <a:solidFill>
                  <a:schemeClr val="tx1"/>
                </a:solidFill>
              </a:rPr>
              <a:t>simpler, but bigger update</a:t>
            </a:r>
            <a:endParaRPr lang="en-US" altLang="zh-CN" dirty="0"/>
          </a:p>
          <a:p>
            <a:r>
              <a:rPr lang="en-US" altLang="zh-CN" dirty="0"/>
              <a:t>OSPF 3-dimension:</a:t>
            </a:r>
            <a:r>
              <a:rPr lang="en-US" altLang="zh-CN" b="0" dirty="0">
                <a:solidFill>
                  <a:schemeClr val="tx1"/>
                </a:solidFill>
              </a:rPr>
              <a:t> finer, but more overhead to describe LSDB</a:t>
            </a:r>
          </a:p>
          <a:p>
            <a:r>
              <a:rPr lang="en-US" altLang="zh-CN" dirty="0" smtClean="0"/>
              <a:t>2-dimension</a:t>
            </a:r>
            <a:r>
              <a:rPr lang="en-US" altLang="zh-CN" dirty="0"/>
              <a:t>: RID+X (X could be a type ID)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23266" y="809921"/>
            <a:ext cx="7805761" cy="766047"/>
          </a:xfrm>
          <a:prstGeom prst="roundRect">
            <a:avLst/>
          </a:prstGeom>
          <a:ln w="57150" cmpd="sng">
            <a:solidFill>
              <a:srgbClr val="25A24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What is a LS Unit (LSU)?  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a minimal piece of LS data which can be individually sent and updated. </a:t>
            </a:r>
          </a:p>
        </p:txBody>
      </p:sp>
    </p:spTree>
    <p:extLst>
      <p:ext uri="{BB962C8B-B14F-4D97-AF65-F5344CB8AC3E}">
        <p14:creationId xmlns:p14="http://schemas.microsoft.com/office/powerpoint/2010/main" val="30763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How to format LS data in packets?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4294967295"/>
          </p:nvPr>
        </p:nvSpPr>
        <p:spPr>
          <a:xfrm>
            <a:off x="7304088" y="1927225"/>
            <a:ext cx="4887912" cy="3665538"/>
          </a:xfrm>
          <a:ln>
            <a:noFill/>
          </a:ln>
        </p:spPr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816909" y="1594345"/>
            <a:ext cx="170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OSPFv2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0472" y="1594345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5408860" y="2041676"/>
            <a:ext cx="4418821" cy="2940103"/>
            <a:chOff x="639321" y="1936047"/>
            <a:chExt cx="4418821" cy="2940103"/>
          </a:xfrm>
        </p:grpSpPr>
        <p:sp>
          <p:nvSpPr>
            <p:cNvPr id="20" name="圆角矩形 19"/>
            <p:cNvSpPr/>
            <p:nvPr/>
          </p:nvSpPr>
          <p:spPr>
            <a:xfrm>
              <a:off x="662384" y="2360185"/>
              <a:ext cx="4395758" cy="405955"/>
            </a:xfrm>
            <a:prstGeom prst="roundRect">
              <a:avLst/>
            </a:prstGeom>
            <a:noFill/>
            <a:ln w="38100" cmpd="sng">
              <a:solidFill>
                <a:srgbClr val="008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LS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ID</a:t>
              </a:r>
              <a:endPara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58300" y="2791278"/>
              <a:ext cx="4395758" cy="405955"/>
            </a:xfrm>
            <a:prstGeom prst="roundRect">
              <a:avLst/>
            </a:prstGeom>
            <a:solidFill>
              <a:srgbClr val="FFE5CC"/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Advertising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Router</a:t>
              </a:r>
              <a:endPara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639321" y="1936047"/>
              <a:ext cx="4404223" cy="2940103"/>
              <a:chOff x="639321" y="1936047"/>
              <a:chExt cx="4404223" cy="294010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64716" y="1938874"/>
                <a:ext cx="2189414" cy="405955"/>
              </a:xfrm>
              <a:prstGeom prst="roundRect">
                <a:avLst/>
              </a:prstGeom>
              <a:solidFill>
                <a:srgbClr val="99D5FF"/>
              </a:solidFill>
              <a:ln w="381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LS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Age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2854130" y="1938874"/>
                <a:ext cx="1094707" cy="405955"/>
              </a:xfrm>
              <a:prstGeom prst="roundRect">
                <a:avLst/>
              </a:prstGeom>
              <a:solidFill>
                <a:srgbClr val="FFB5C9"/>
              </a:solidFill>
              <a:ln w="381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Options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948837" y="1936047"/>
                <a:ext cx="1094707" cy="405955"/>
              </a:xfrm>
              <a:prstGeom prst="roundRect">
                <a:avLst/>
              </a:prstGeom>
              <a:noFill/>
              <a:ln w="38100" cmpd="sng">
                <a:solidFill>
                  <a:srgbClr val="0080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LS</a:t>
                </a:r>
                <a:r>
                  <a:rPr kumimoji="1" lang="zh-CN" altLang="en-US" sz="14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4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Type</a:t>
                </a:r>
                <a:endParaRPr kumimoji="1" lang="zh-CN" altLang="en-US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47786" y="3218236"/>
                <a:ext cx="4395758" cy="40595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LSA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Sequence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Number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47786" y="3639547"/>
                <a:ext cx="2189414" cy="405955"/>
              </a:xfrm>
              <a:prstGeom prst="roundRect">
                <a:avLst/>
              </a:prstGeom>
              <a:solidFill>
                <a:srgbClr val="F0BDFB"/>
              </a:solidFill>
              <a:ln w="381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LSA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Checksum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851798" y="3632766"/>
                <a:ext cx="2189414" cy="405955"/>
              </a:xfrm>
              <a:prstGeom prst="roundRect">
                <a:avLst/>
              </a:prstGeom>
              <a:solidFill>
                <a:srgbClr val="99FF9D"/>
              </a:solidFill>
              <a:ln w="38100" cmpd="sng"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Length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639321" y="4058790"/>
                <a:ext cx="4395758" cy="817360"/>
              </a:xfrm>
              <a:prstGeom prst="roundRect">
                <a:avLst/>
              </a:prstGeom>
              <a:noFill/>
              <a:ln w="38100" cmpd="sng">
                <a:solidFill>
                  <a:srgbClr val="0080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Static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Format</a:t>
                </a:r>
                <a:r>
                  <a:rPr kumimoji="1" lang="zh-CN" altLang="en-US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 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Arial Black"/>
                    <a:ea typeface="黑体"/>
                    <a:cs typeface="Arial Black"/>
                  </a:rPr>
                  <a:t>Content…</a:t>
                </a:r>
                <a:endPara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endParaRPr>
              </a:p>
            </p:txBody>
          </p:sp>
        </p:grpSp>
      </p:grpSp>
      <p:grpSp>
        <p:nvGrpSpPr>
          <p:cNvPr id="34" name="组 33"/>
          <p:cNvGrpSpPr/>
          <p:nvPr/>
        </p:nvGrpSpPr>
        <p:grpSpPr>
          <a:xfrm>
            <a:off x="2480682" y="2056274"/>
            <a:ext cx="2189414" cy="3348784"/>
            <a:chOff x="5926516" y="1936047"/>
            <a:chExt cx="2189414" cy="3348784"/>
          </a:xfrm>
        </p:grpSpPr>
        <p:sp>
          <p:nvSpPr>
            <p:cNvPr id="25" name="圆角矩形 24"/>
            <p:cNvSpPr/>
            <p:nvPr/>
          </p:nvSpPr>
          <p:spPr>
            <a:xfrm>
              <a:off x="5926516" y="1936047"/>
              <a:ext cx="2189414" cy="405955"/>
            </a:xfrm>
            <a:prstGeom prst="roundRect">
              <a:avLst/>
            </a:prstGeom>
            <a:solidFill>
              <a:srgbClr val="99FF9D"/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PDU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Length</a:t>
              </a:r>
              <a:endPara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926516" y="2360185"/>
              <a:ext cx="2189414" cy="405955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Remaining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Lifetime</a:t>
              </a:r>
              <a:endParaRPr kumimoji="1" lang="zh-CN" altLang="en-US" sz="14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926516" y="2783083"/>
              <a:ext cx="2189414" cy="4059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LSP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ID</a:t>
              </a:r>
              <a:endParaRPr kumimoji="1" lang="zh-CN" altLang="en-US" sz="14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926516" y="3189795"/>
              <a:ext cx="2189414" cy="405955"/>
            </a:xfrm>
            <a:prstGeom prst="roundRect">
              <a:avLst/>
            </a:prstGeom>
            <a:solidFill>
              <a:srgbClr val="FDF4B6"/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Sequence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Number</a:t>
              </a:r>
              <a:endParaRPr kumimoji="1" lang="zh-CN" altLang="en-US" sz="14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926516" y="3609038"/>
              <a:ext cx="2189414" cy="40595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Checksum</a:t>
              </a:r>
              <a:endParaRPr kumimoji="1" lang="zh-CN" altLang="en-US" sz="14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926516" y="4029592"/>
              <a:ext cx="2189414" cy="405955"/>
            </a:xfrm>
            <a:prstGeom prst="roundRect">
              <a:avLst/>
            </a:prstGeom>
            <a:solidFill>
              <a:srgbClr val="FFB5C9"/>
            </a:solidFill>
            <a:ln w="38100" cmpd="sng"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P/ATT/LSPDBOL/IS</a:t>
              </a:r>
              <a:endParaRPr kumimoji="1" lang="zh-CN" altLang="en-US" sz="14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926516" y="4467471"/>
              <a:ext cx="2189414" cy="817360"/>
            </a:xfrm>
            <a:prstGeom prst="roundRect">
              <a:avLst/>
            </a:prstGeom>
            <a:noFill/>
            <a:ln w="38100" cmpd="sng">
              <a:solidFill>
                <a:srgbClr val="0080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Type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/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Length/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Values</a:t>
              </a:r>
              <a:r>
                <a:rPr kumimoji="1" lang="zh-CN" altLang="en-US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 Black"/>
                  <a:ea typeface="黑体"/>
                  <a:cs typeface="Arial Black"/>
                </a:rPr>
                <a:t>Fields</a:t>
              </a:r>
              <a:endParaRPr kumimoji="1" lang="zh-CN" altLang="en-US" sz="1600" b="1" dirty="0">
                <a:solidFill>
                  <a:schemeClr val="tx1"/>
                </a:solidFill>
                <a:latin typeface="Arial Black"/>
                <a:ea typeface="黑体"/>
                <a:cs typeface="Arial Black"/>
              </a:endParaRPr>
            </a:p>
          </p:txBody>
        </p:sp>
      </p:grpSp>
      <p:sp>
        <p:nvSpPr>
          <p:cNvPr id="36" name="内容占位符 5"/>
          <p:cNvSpPr txBox="1">
            <a:spLocks/>
          </p:cNvSpPr>
          <p:nvPr/>
        </p:nvSpPr>
        <p:spPr>
          <a:xfrm>
            <a:off x="1981200" y="5619722"/>
            <a:ext cx="8229600" cy="917637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altLang="zh-CN" dirty="0"/>
              <a:t>Necessary fields: </a:t>
            </a:r>
            <a:r>
              <a:rPr lang="en-US" altLang="zh-CN" b="0" dirty="0">
                <a:solidFill>
                  <a:schemeClr val="tx1"/>
                </a:solidFill>
              </a:rPr>
              <a:t>RID, Sequence</a:t>
            </a:r>
            <a:r>
              <a:rPr lang="zh-CN" altLang="en-US" b="0" dirty="0">
                <a:solidFill>
                  <a:schemeClr val="tx1"/>
                </a:solidFill>
              </a:rPr>
              <a:t> </a:t>
            </a:r>
            <a:r>
              <a:rPr lang="en-US" altLang="zh-CN" b="0" dirty="0">
                <a:solidFill>
                  <a:schemeClr val="tx1"/>
                </a:solidFill>
              </a:rPr>
              <a:t>Number, Age/Lifetime</a:t>
            </a:r>
          </a:p>
          <a:p>
            <a:r>
              <a:rPr lang="en-US" altLang="zh-CN" dirty="0"/>
              <a:t>TLV</a:t>
            </a:r>
            <a:r>
              <a:rPr lang="en-US" altLang="zh-CN" b="0" dirty="0">
                <a:solidFill>
                  <a:schemeClr val="tx1"/>
                </a:solidFill>
              </a:rPr>
              <a:t> is extensible; </a:t>
            </a:r>
            <a:r>
              <a:rPr lang="en-US" altLang="zh-CN" dirty="0"/>
              <a:t>static field format </a:t>
            </a:r>
            <a:r>
              <a:rPr lang="en-US" altLang="zh-CN" b="0" dirty="0">
                <a:solidFill>
                  <a:schemeClr val="tx1"/>
                </a:solidFill>
              </a:rPr>
              <a:t>is hardware-friendly</a:t>
            </a:r>
          </a:p>
          <a:p>
            <a:endParaRPr lang="en-US" altLang="zh-CN" dirty="0"/>
          </a:p>
        </p:txBody>
      </p:sp>
      <p:grpSp>
        <p:nvGrpSpPr>
          <p:cNvPr id="47" name="Group 46"/>
          <p:cNvGrpSpPr/>
          <p:nvPr/>
        </p:nvGrpSpPr>
        <p:grpSpPr>
          <a:xfrm>
            <a:off x="4670096" y="2247481"/>
            <a:ext cx="3500926" cy="2105317"/>
            <a:chOff x="3146096" y="2247480"/>
            <a:chExt cx="3500926" cy="2105317"/>
          </a:xfrm>
        </p:grpSpPr>
        <p:cxnSp>
          <p:nvCxnSpPr>
            <p:cNvPr id="7" name="Straight Connector 6"/>
            <p:cNvCxnSpPr>
              <a:stCxn id="25" idx="3"/>
              <a:endCxn id="24" idx="1"/>
            </p:cNvCxnSpPr>
            <p:nvPr/>
          </p:nvCxnSpPr>
          <p:spPr>
            <a:xfrm>
              <a:off x="3146096" y="2259252"/>
              <a:ext cx="2951240" cy="1682120"/>
            </a:xfrm>
            <a:prstGeom prst="line">
              <a:avLst/>
            </a:prstGeom>
            <a:ln w="57150" cmpd="sng">
              <a:solidFill>
                <a:srgbClr val="66FF66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4" idx="1"/>
            </p:cNvCxnSpPr>
            <p:nvPr/>
          </p:nvCxnSpPr>
          <p:spPr>
            <a:xfrm flipV="1">
              <a:off x="3146096" y="2247480"/>
              <a:ext cx="764158" cy="435910"/>
            </a:xfrm>
            <a:prstGeom prst="line">
              <a:avLst/>
            </a:prstGeom>
            <a:ln w="57150" cmpd="sng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3"/>
            </p:cNvCxnSpPr>
            <p:nvPr/>
          </p:nvCxnSpPr>
          <p:spPr>
            <a:xfrm flipV="1">
              <a:off x="3146096" y="3102428"/>
              <a:ext cx="738763" cy="3860"/>
            </a:xfrm>
            <a:prstGeom prst="line">
              <a:avLst/>
            </a:prstGeom>
            <a:ln w="57150" cmpd="sng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3"/>
              <a:endCxn id="22" idx="1"/>
            </p:cNvCxnSpPr>
            <p:nvPr/>
          </p:nvCxnSpPr>
          <p:spPr>
            <a:xfrm>
              <a:off x="3146096" y="3513000"/>
              <a:ext cx="747228" cy="13842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  <a:endCxn id="23" idx="1"/>
            </p:cNvCxnSpPr>
            <p:nvPr/>
          </p:nvCxnSpPr>
          <p:spPr>
            <a:xfrm>
              <a:off x="3146096" y="3932243"/>
              <a:ext cx="747228" cy="15910"/>
            </a:xfrm>
            <a:prstGeom prst="line">
              <a:avLst/>
            </a:prstGeom>
            <a:ln w="57150" cmpd="sng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1" idx="3"/>
              <a:endCxn id="18" idx="2"/>
            </p:cNvCxnSpPr>
            <p:nvPr/>
          </p:nvCxnSpPr>
          <p:spPr>
            <a:xfrm flipV="1">
              <a:off x="3146096" y="2450457"/>
              <a:ext cx="3500926" cy="1902340"/>
            </a:xfrm>
            <a:prstGeom prst="line">
              <a:avLst/>
            </a:prstGeom>
            <a:ln w="57150" cmpd="sng">
              <a:solidFill>
                <a:srgbClr val="FF102C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45"/>
          <p:cNvSpPr/>
          <p:nvPr/>
        </p:nvSpPr>
        <p:spPr>
          <a:xfrm>
            <a:off x="2223266" y="809921"/>
            <a:ext cx="7805761" cy="766047"/>
          </a:xfrm>
          <a:prstGeom prst="roundRect">
            <a:avLst/>
          </a:prstGeom>
          <a:ln w="57150" cmpd="sng">
            <a:solidFill>
              <a:srgbClr val="25A24E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749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What field is put in an LSU and how ?</a:t>
            </a:r>
            <a:r>
              <a:rPr 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Which types of messages are in protocols?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78446"/>
              </p:ext>
            </p:extLst>
          </p:nvPr>
        </p:nvGraphicFramePr>
        <p:xfrm>
          <a:off x="2144487" y="1303456"/>
          <a:ext cx="8066313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185"/>
                <a:gridCol w="1567543"/>
                <a:gridCol w="48495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IS-IS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OSPF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Function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Hello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Hello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adjacency establishment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CSNP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Desc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state of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router’s LSDB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Update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Update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message containing  an LSU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PSNP</a:t>
                      </a:r>
                      <a:r>
                        <a:rPr lang="en-US" altLang="en-US" sz="1200" dirty="0" smtClean="0"/>
                        <a:t>(REQ)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Request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for LSUs from other routers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PSNP(ACK)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ACK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 the receipt of LSUs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5"/>
          <p:cNvSpPr txBox="1">
            <a:spLocks/>
          </p:cNvSpPr>
          <p:nvPr/>
        </p:nvSpPr>
        <p:spPr>
          <a:xfrm>
            <a:off x="2144486" y="3900619"/>
            <a:ext cx="8066313" cy="2336895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altLang="zh-CN" dirty="0"/>
              <a:t>Necessary message types: </a:t>
            </a:r>
            <a:r>
              <a:rPr lang="en-US" altLang="zh-CN" b="0" dirty="0">
                <a:solidFill>
                  <a:schemeClr val="tx1"/>
                </a:solidFill>
              </a:rPr>
              <a:t>Hello, Update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For the rest three, the design heavily depends on the synchronization method.</a:t>
            </a:r>
          </a:p>
          <a:p>
            <a:r>
              <a:rPr lang="en-US" altLang="zh-CN" dirty="0"/>
              <a:t>Request and ACK messages (also PSNPs) can be replaced by periodically sending DBDS (CSNP) messages and pushing Update messages.</a:t>
            </a:r>
          </a:p>
        </p:txBody>
      </p:sp>
    </p:spTree>
    <p:extLst>
      <p:ext uri="{BB962C8B-B14F-4D97-AF65-F5344CB8AC3E}">
        <p14:creationId xmlns:p14="http://schemas.microsoft.com/office/powerpoint/2010/main" val="21092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How to establish adjacencies between neighbors?</a:t>
            </a:r>
            <a:endParaRPr lang="en-US" dirty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2030187" y="3940803"/>
            <a:ext cx="8229600" cy="2780673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dirty="0"/>
              <a:t>The distinction between two protocols is on the timing of advertising adjacency. 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dirty="0"/>
              <a:t>In IS-IS, </a:t>
            </a:r>
            <a:r>
              <a:rPr lang="en-US" altLang="zh-CN" dirty="0" err="1"/>
              <a:t>Adj</a:t>
            </a:r>
            <a:r>
              <a:rPr lang="en-US" altLang="zh-CN" dirty="0"/>
              <a:t>=BFC;</a:t>
            </a:r>
            <a:r>
              <a:rPr lang="zh-CN" altLang="zh-CN" dirty="0"/>
              <a:t> </a:t>
            </a:r>
            <a:r>
              <a:rPr lang="en-US" altLang="zh-CN" dirty="0"/>
              <a:t>In OSPF, </a:t>
            </a:r>
            <a:r>
              <a:rPr lang="en-US" altLang="zh-CN" dirty="0" err="1"/>
              <a:t>Adj</a:t>
            </a:r>
            <a:r>
              <a:rPr lang="en-US" altLang="zh-CN" dirty="0"/>
              <a:t>=BFC+LSDB Sync</a:t>
            </a:r>
          </a:p>
          <a:p>
            <a:r>
              <a:rPr lang="en-US" altLang="zh-CN" dirty="0"/>
              <a:t>Advertising-after-synchronizing method: </a:t>
            </a:r>
            <a:r>
              <a:rPr lang="en-US" altLang="zh-CN" b="0" dirty="0">
                <a:solidFill>
                  <a:schemeClr val="tx1"/>
                </a:solidFill>
              </a:rPr>
              <a:t>the adjacency establishment is separated from the synchronization as in IS-IS, but the advertisement is postponed until the initial synchronization is completed as in OSPF.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8838080" y="948527"/>
            <a:ext cx="423350" cy="2617486"/>
          </a:xfrm>
          <a:prstGeom prst="rightBrac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9" name="左大括号 18"/>
          <p:cNvSpPr/>
          <p:nvPr/>
        </p:nvSpPr>
        <p:spPr>
          <a:xfrm>
            <a:off x="5137571" y="1230284"/>
            <a:ext cx="335761" cy="1302865"/>
          </a:xfrm>
          <a:prstGeom prst="leftBrac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93628" y="1597456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261430" y="2026066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79735" y="948527"/>
            <a:ext cx="2846666" cy="504279"/>
            <a:chOff x="4255735" y="948526"/>
            <a:chExt cx="2846666" cy="504279"/>
          </a:xfrm>
        </p:grpSpPr>
        <p:cxnSp>
          <p:nvCxnSpPr>
            <p:cNvPr id="22" name="直线连接符 21"/>
            <p:cNvCxnSpPr/>
            <p:nvPr/>
          </p:nvCxnSpPr>
          <p:spPr>
            <a:xfrm flipH="1">
              <a:off x="4255735" y="1230282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4745391" y="948526"/>
              <a:ext cx="1861116" cy="5042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Hello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from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A</a:t>
              </a: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Neighbor: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-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79735" y="1552022"/>
            <a:ext cx="2846666" cy="568655"/>
            <a:chOff x="4255735" y="1552021"/>
            <a:chExt cx="2846666" cy="568655"/>
          </a:xfrm>
        </p:grpSpPr>
        <p:cxnSp>
          <p:nvCxnSpPr>
            <p:cNvPr id="24" name="直线连接符 23"/>
            <p:cNvCxnSpPr/>
            <p:nvPr/>
          </p:nvCxnSpPr>
          <p:spPr>
            <a:xfrm flipH="1">
              <a:off x="4255735" y="1862975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4745391" y="1552021"/>
              <a:ext cx="1861116" cy="56865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Hello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from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B</a:t>
              </a: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Neighbor: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A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79735" y="2225064"/>
            <a:ext cx="2846666" cy="570873"/>
            <a:chOff x="4255735" y="2225063"/>
            <a:chExt cx="2846666" cy="570873"/>
          </a:xfrm>
        </p:grpSpPr>
        <p:cxnSp>
          <p:nvCxnSpPr>
            <p:cNvPr id="26" name="直线连接符 25"/>
            <p:cNvCxnSpPr/>
            <p:nvPr/>
          </p:nvCxnSpPr>
          <p:spPr>
            <a:xfrm flipH="1">
              <a:off x="4255735" y="2506819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4730793" y="2225063"/>
              <a:ext cx="1861116" cy="570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Hello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from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A</a:t>
              </a: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Neighbor: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B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9735" y="2957746"/>
            <a:ext cx="2846666" cy="608266"/>
            <a:chOff x="4255735" y="2957746"/>
            <a:chExt cx="2846666" cy="608266"/>
          </a:xfrm>
        </p:grpSpPr>
        <p:cxnSp>
          <p:nvCxnSpPr>
            <p:cNvPr id="28" name="直线连接符 27"/>
            <p:cNvCxnSpPr/>
            <p:nvPr/>
          </p:nvCxnSpPr>
          <p:spPr>
            <a:xfrm flipH="1">
              <a:off x="4255735" y="3268700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745391" y="2957746"/>
              <a:ext cx="1831920" cy="60826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LSDB</a:t>
              </a:r>
              <a:r>
                <a:rPr kumimoji="1" lang="zh-CN" altLang="en-US" dirty="0">
                  <a:solidFill>
                    <a:srgbClr val="103154"/>
                  </a:solidFill>
                  <a:cs typeface="Arial Black"/>
                </a:rPr>
                <a:t> </a:t>
              </a:r>
              <a:endParaRPr kumimoji="1" lang="en-US" altLang="zh-CN" dirty="0">
                <a:solidFill>
                  <a:srgbClr val="103154"/>
                </a:solidFill>
                <a:cs typeface="Arial Black"/>
              </a:endParaRP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ea typeface="微软雅黑"/>
                  <a:cs typeface="微软雅黑"/>
                </a:rPr>
                <a:t>initial sync</a:t>
              </a:r>
              <a:endParaRPr kumimoji="1" lang="zh-CN" altLang="en-US" dirty="0">
                <a:solidFill>
                  <a:srgbClr val="103154"/>
                </a:solidFill>
                <a:ea typeface="微软雅黑"/>
                <a:cs typeface="微软雅黑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8395" y="2166337"/>
            <a:ext cx="3196250" cy="1471104"/>
            <a:chOff x="534395" y="2166337"/>
            <a:chExt cx="3196250" cy="1471104"/>
          </a:xfrm>
        </p:grpSpPr>
        <p:sp>
          <p:nvSpPr>
            <p:cNvPr id="3" name="Rectangle 2"/>
            <p:cNvSpPr/>
            <p:nvPr/>
          </p:nvSpPr>
          <p:spPr>
            <a:xfrm>
              <a:off x="534395" y="2166337"/>
              <a:ext cx="2626512" cy="1471104"/>
            </a:xfrm>
            <a:prstGeom prst="rect">
              <a:avLst/>
            </a:prstGeom>
            <a:ln w="25400" cmpd="sng">
              <a:solidFill>
                <a:srgbClr val="2749F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000" dirty="0"/>
                <a:t>Bidirectional Forwarding capability (BFC) detection by 3way handshaking</a:t>
              </a:r>
            </a:p>
          </p:txBody>
        </p:sp>
        <p:cxnSp>
          <p:nvCxnSpPr>
            <p:cNvPr id="7" name="Straight Arrow Connector 6"/>
            <p:cNvCxnSpPr>
              <a:stCxn id="3" idx="3"/>
            </p:cNvCxnSpPr>
            <p:nvPr/>
          </p:nvCxnSpPr>
          <p:spPr>
            <a:xfrm flipV="1">
              <a:off x="3160907" y="2225063"/>
              <a:ext cx="569738" cy="676826"/>
            </a:xfrm>
            <a:prstGeom prst="straightConnector1">
              <a:avLst/>
            </a:prstGeom>
            <a:ln w="57150" cmpd="sng">
              <a:solidFill>
                <a:srgbClr val="008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2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How to sync data over</a:t>
            </a:r>
            <a:r>
              <a:rPr lang="zh-CN" altLang="en-US" smtClean="0"/>
              <a:t> </a:t>
            </a:r>
            <a:r>
              <a:rPr lang="en-US" smtClean="0"/>
              <a:t>a point-to-point link?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567762" y="968322"/>
            <a:ext cx="1102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IS-IS</a:t>
            </a:r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18242" y="968322"/>
            <a:ext cx="12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Arial Black"/>
                <a:cs typeface="Arial Black"/>
              </a:rPr>
              <a:t>OSPF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1553391" y="4899228"/>
            <a:ext cx="9052560" cy="1675320"/>
          </a:xfrm>
          <a:prstGeom prst="rect">
            <a:avLst/>
          </a:prstGeom>
          <a:ln w="50800">
            <a:solidFill>
              <a:srgbClr val="249F4C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kumimoji="1" sz="2000" b="1">
                <a:solidFill>
                  <a:srgbClr val="2749FF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>
                <a:latin typeface="微软雅黑"/>
                <a:ea typeface="微软雅黑"/>
                <a:cs typeface="微软雅黑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>
                <a:latin typeface="微软雅黑"/>
                <a:ea typeface="微软雅黑"/>
                <a:cs typeface="微软雅黑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>
                <a:latin typeface="微软雅黑"/>
                <a:ea typeface="微软雅黑"/>
                <a:cs typeface="微软雅黑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>
                <a:latin typeface="微软雅黑"/>
                <a:ea typeface="微软雅黑"/>
                <a:cs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</a:lvl6pPr>
            <a:lvl7pPr marL="2971800" indent="-228600">
              <a:spcBef>
                <a:spcPct val="20000"/>
              </a:spcBef>
              <a:buFont typeface="Arial"/>
              <a:buChar char="•"/>
            </a:lvl7pPr>
            <a:lvl8pPr marL="3429000" indent="-228600">
              <a:spcBef>
                <a:spcPct val="20000"/>
              </a:spcBef>
              <a:buFont typeface="Arial"/>
              <a:buChar char="•"/>
            </a:lvl8pPr>
            <a:lvl9pPr marL="3886200" indent="-228600">
              <a:spcBef>
                <a:spcPct val="20000"/>
              </a:spcBef>
              <a:buFont typeface="Arial"/>
              <a:buChar char="•"/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Two options for transmitting differences in the initial sync: </a:t>
            </a:r>
            <a:r>
              <a:rPr lang="en-US" altLang="zh-CN" dirty="0"/>
              <a:t>push in IS-IS;  pull in OSPF</a:t>
            </a:r>
          </a:p>
          <a:p>
            <a:r>
              <a:rPr lang="en-US" altLang="zh-CN" dirty="0"/>
              <a:t>One inspiration from IS-IS: sync by periodically sending CSNPs as implicit requests. Practical if the cost of representing LSDB is low.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9548" y="1504563"/>
            <a:ext cx="3708174" cy="1313307"/>
            <a:chOff x="335548" y="1667852"/>
            <a:chExt cx="3708174" cy="1313307"/>
          </a:xfrm>
        </p:grpSpPr>
        <p:cxnSp>
          <p:nvCxnSpPr>
            <p:cNvPr id="12" name="直线连接符 11"/>
            <p:cNvCxnSpPr/>
            <p:nvPr/>
          </p:nvCxnSpPr>
          <p:spPr>
            <a:xfrm flipH="1">
              <a:off x="1182458" y="1843023"/>
              <a:ext cx="2846666" cy="1"/>
            </a:xfrm>
            <a:prstGeom prst="line">
              <a:avLst/>
            </a:prstGeom>
            <a:ln w="76200" cmpd="sng">
              <a:solidFill>
                <a:schemeClr val="accent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2"/>
            <p:cNvSpPr/>
            <p:nvPr/>
          </p:nvSpPr>
          <p:spPr>
            <a:xfrm>
              <a:off x="2145947" y="1677621"/>
              <a:ext cx="934289" cy="3308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CSNP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1182458" y="2329726"/>
              <a:ext cx="2846666" cy="1"/>
            </a:xfrm>
            <a:prstGeom prst="line">
              <a:avLst/>
            </a:prstGeom>
            <a:ln w="76200" cmpd="sng">
              <a:solidFill>
                <a:srgbClr val="25A24E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2043761" y="2179361"/>
              <a:ext cx="1138831" cy="300731"/>
            </a:xfrm>
            <a:prstGeom prst="roundRect">
              <a:avLst/>
            </a:prstGeom>
            <a:solidFill>
              <a:srgbClr val="99FF9D"/>
            </a:solidFill>
            <a:ln>
              <a:solidFill>
                <a:srgbClr val="25A2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24" name="直线连接符 23"/>
            <p:cNvCxnSpPr/>
            <p:nvPr/>
          </p:nvCxnSpPr>
          <p:spPr>
            <a:xfrm flipH="1">
              <a:off x="1197056" y="2812981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1810185" y="2662616"/>
              <a:ext cx="1649606" cy="300731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PSNP(ACK)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sp>
          <p:nvSpPr>
            <p:cNvPr id="30" name="左大括号 29"/>
            <p:cNvSpPr/>
            <p:nvPr/>
          </p:nvSpPr>
          <p:spPr>
            <a:xfrm>
              <a:off x="744503" y="1678294"/>
              <a:ext cx="335761" cy="1302865"/>
            </a:xfrm>
            <a:prstGeom prst="leftBrac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35548" y="1667852"/>
              <a:ext cx="400984" cy="1307736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initial</a:t>
              </a:r>
              <a:r>
                <a:rPr kumimoji="1" lang="zh-CN" altLang="en-US" dirty="0"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sync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33246" y="2991772"/>
            <a:ext cx="3291040" cy="1365367"/>
            <a:chOff x="4809246" y="3514299"/>
            <a:chExt cx="3291040" cy="1365367"/>
          </a:xfrm>
        </p:grpSpPr>
        <p:cxnSp>
          <p:nvCxnSpPr>
            <p:cNvPr id="40" name="直线连接符 39"/>
            <p:cNvCxnSpPr/>
            <p:nvPr/>
          </p:nvCxnSpPr>
          <p:spPr>
            <a:xfrm flipH="1">
              <a:off x="5253620" y="3942046"/>
              <a:ext cx="2846666" cy="1"/>
            </a:xfrm>
            <a:prstGeom prst="line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40"/>
            <p:cNvSpPr/>
            <p:nvPr/>
          </p:nvSpPr>
          <p:spPr>
            <a:xfrm>
              <a:off x="6114923" y="3791681"/>
              <a:ext cx="1138831" cy="300731"/>
            </a:xfrm>
            <a:prstGeom prst="roundRect">
              <a:avLst/>
            </a:prstGeom>
            <a:solidFill>
              <a:srgbClr val="99FF9D"/>
            </a:solidFill>
            <a:ln>
              <a:solidFill>
                <a:srgbClr val="25A2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42" name="直线连接符 41"/>
            <p:cNvCxnSpPr/>
            <p:nvPr/>
          </p:nvCxnSpPr>
          <p:spPr>
            <a:xfrm flipH="1">
              <a:off x="5239022" y="4425301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6144119" y="4260339"/>
              <a:ext cx="1052832" cy="31274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ACK</a:t>
              </a:r>
            </a:p>
          </p:txBody>
        </p:sp>
        <p:sp>
          <p:nvSpPr>
            <p:cNvPr id="45" name="左大括号 44"/>
            <p:cNvSpPr/>
            <p:nvPr/>
          </p:nvSpPr>
          <p:spPr>
            <a:xfrm>
              <a:off x="4809246" y="3514299"/>
              <a:ext cx="335761" cy="1365367"/>
            </a:xfrm>
            <a:prstGeom prst="leftBrac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33247" y="1440844"/>
            <a:ext cx="3299219" cy="1480927"/>
            <a:chOff x="4809246" y="1604133"/>
            <a:chExt cx="3299219" cy="1480927"/>
          </a:xfrm>
        </p:grpSpPr>
        <p:cxnSp>
          <p:nvCxnSpPr>
            <p:cNvPr id="34" name="直线连接符 33"/>
            <p:cNvCxnSpPr/>
            <p:nvPr/>
          </p:nvCxnSpPr>
          <p:spPr>
            <a:xfrm flipH="1">
              <a:off x="5247201" y="1740829"/>
              <a:ext cx="2846666" cy="1"/>
            </a:xfrm>
            <a:prstGeom prst="line">
              <a:avLst/>
            </a:prstGeom>
            <a:ln w="76200" cmpd="sng">
              <a:solidFill>
                <a:schemeClr val="accent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圆角矩形 34"/>
            <p:cNvSpPr/>
            <p:nvPr/>
          </p:nvSpPr>
          <p:spPr>
            <a:xfrm>
              <a:off x="6020916" y="1604133"/>
              <a:ext cx="1372237" cy="2733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DBDS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 flipH="1">
              <a:off x="5247201" y="2125339"/>
              <a:ext cx="2846666" cy="1"/>
            </a:xfrm>
            <a:prstGeom prst="line">
              <a:avLst/>
            </a:prstGeom>
            <a:ln w="76200" cmpd="sng">
              <a:solidFill>
                <a:srgbClr val="FF102C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6079308" y="1974974"/>
              <a:ext cx="1284649" cy="300731"/>
            </a:xfrm>
            <a:prstGeom prst="roundRect">
              <a:avLst/>
            </a:prstGeom>
            <a:solidFill>
              <a:srgbClr val="FFB5C9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Request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38" name="直线连接符 37"/>
            <p:cNvCxnSpPr/>
            <p:nvPr/>
          </p:nvCxnSpPr>
          <p:spPr>
            <a:xfrm flipH="1">
              <a:off x="5261799" y="2535599"/>
              <a:ext cx="2846666" cy="1"/>
            </a:xfrm>
            <a:prstGeom prst="line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5874928" y="2385234"/>
              <a:ext cx="1649606" cy="300731"/>
            </a:xfrm>
            <a:prstGeom prst="roundRect">
              <a:avLst/>
            </a:prstGeom>
            <a:solidFill>
              <a:srgbClr val="99FF9D"/>
            </a:solidFill>
            <a:ln>
              <a:solidFill>
                <a:srgbClr val="25A2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4809246" y="1678293"/>
              <a:ext cx="335761" cy="1302865"/>
            </a:xfrm>
            <a:prstGeom prst="leftBrac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6" name="直线连接符 45"/>
            <p:cNvCxnSpPr/>
            <p:nvPr/>
          </p:nvCxnSpPr>
          <p:spPr>
            <a:xfrm flipH="1">
              <a:off x="5239023" y="2934694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圆角矩形 46"/>
            <p:cNvSpPr/>
            <p:nvPr/>
          </p:nvSpPr>
          <p:spPr>
            <a:xfrm>
              <a:off x="6217110" y="2784329"/>
              <a:ext cx="950645" cy="300731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ACK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53127" y="2991772"/>
            <a:ext cx="3706417" cy="1365368"/>
            <a:chOff x="329126" y="3514300"/>
            <a:chExt cx="3706417" cy="1365368"/>
          </a:xfrm>
        </p:grpSpPr>
        <p:cxnSp>
          <p:nvCxnSpPr>
            <p:cNvPr id="26" name="直线连接符 25"/>
            <p:cNvCxnSpPr/>
            <p:nvPr/>
          </p:nvCxnSpPr>
          <p:spPr>
            <a:xfrm flipH="1">
              <a:off x="1188877" y="3723062"/>
              <a:ext cx="2846666" cy="1"/>
            </a:xfrm>
            <a:prstGeom prst="line">
              <a:avLst/>
            </a:prstGeom>
            <a:ln w="76200" cmpd="sng">
              <a:solidFill>
                <a:srgbClr val="25A24E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050180" y="3572697"/>
              <a:ext cx="1138831" cy="300731"/>
            </a:xfrm>
            <a:prstGeom prst="roundRect">
              <a:avLst/>
            </a:prstGeom>
            <a:solidFill>
              <a:srgbClr val="99FF9D"/>
            </a:solidFill>
            <a:ln>
              <a:solidFill>
                <a:srgbClr val="25A2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cxnSp>
          <p:nvCxnSpPr>
            <p:cNvPr id="28" name="直线连接符 27"/>
            <p:cNvCxnSpPr/>
            <p:nvPr/>
          </p:nvCxnSpPr>
          <p:spPr>
            <a:xfrm flipH="1">
              <a:off x="1174279" y="4470008"/>
              <a:ext cx="2846666" cy="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1714417" y="3997556"/>
              <a:ext cx="1803767" cy="88211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PSNP(ACK)</a:t>
              </a: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or</a:t>
              </a:r>
            </a:p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744503" y="3514300"/>
              <a:ext cx="335761" cy="1365367"/>
            </a:xfrm>
            <a:prstGeom prst="leftBrace">
              <a:avLst/>
            </a:prstGeom>
            <a:ln w="57150" cmpd="sng">
              <a:solidFill>
                <a:srgbClr val="008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29126" y="3700272"/>
              <a:ext cx="400984" cy="982522"/>
            </a:xfrm>
            <a:prstGeom prst="roundRect">
              <a:avLst/>
            </a:prstGeom>
            <a:solidFill>
              <a:srgbClr val="0080FF"/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en-US" altLang="zh-CN">
                  <a:latin typeface="微软雅黑"/>
                  <a:ea typeface="微软雅黑"/>
                  <a:cs typeface="微软雅黑"/>
                </a:rPr>
                <a:t>update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801015" y="4024016"/>
              <a:ext cx="1649606" cy="300731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008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PSNP(ACK)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044731" y="4532428"/>
              <a:ext cx="1138831" cy="300731"/>
            </a:xfrm>
            <a:prstGeom prst="roundRect">
              <a:avLst/>
            </a:prstGeom>
            <a:solidFill>
              <a:srgbClr val="99FF9D"/>
            </a:solidFill>
            <a:ln>
              <a:solidFill>
                <a:srgbClr val="25A24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103154"/>
                  </a:solidFill>
                  <a:cs typeface="Arial Black"/>
                </a:rPr>
                <a:t>Update</a:t>
              </a:r>
              <a:endParaRPr kumimoji="1" lang="zh-CN" altLang="en-US" dirty="0">
                <a:solidFill>
                  <a:srgbClr val="103154"/>
                </a:solidFill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tcn-theme</Template>
  <TotalTime>36942</TotalTime>
  <Words>1311</Words>
  <Application>Microsoft Macintosh PowerPoint</Application>
  <PresentationFormat>Widescreen</PresentationFormat>
  <Paragraphs>250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Calibri</vt:lpstr>
      <vt:lpstr>Gill Sans MT</vt:lpstr>
      <vt:lpstr>Mangal</vt:lpstr>
      <vt:lpstr>Microsoft YaHei</vt:lpstr>
      <vt:lpstr>Times New Roman</vt:lpstr>
      <vt:lpstr>宋体</vt:lpstr>
      <vt:lpstr>微软雅黑</vt:lpstr>
      <vt:lpstr>等线</vt:lpstr>
      <vt:lpstr>等线 Light</vt:lpstr>
      <vt:lpstr>黑体</vt:lpstr>
      <vt:lpstr>tcn-theme</vt:lpstr>
      <vt:lpstr>Similar Yet Different Protocol Design Choices in IS-IS and OSPF </vt:lpstr>
      <vt:lpstr>Goals</vt:lpstr>
      <vt:lpstr>Ten questions on link-state routing design</vt:lpstr>
      <vt:lpstr>1. How to uniquely identify a router?</vt:lpstr>
      <vt:lpstr>2. How to organize and identify LS data? </vt:lpstr>
      <vt:lpstr>3. How to format LS data in packets?</vt:lpstr>
      <vt:lpstr>4. Which types of messages are in protocols?</vt:lpstr>
      <vt:lpstr>5. How to establish adjacencies between neighbors?</vt:lpstr>
      <vt:lpstr>6. How to sync data over a point-to-point link?</vt:lpstr>
      <vt:lpstr>7. How to establish adjacencies in a broadcast network?</vt:lpstr>
      <vt:lpstr>8. How to sync data in a broadcast network?</vt:lpstr>
      <vt:lpstr>9. How to abstract a graph from an LSDB?</vt:lpstr>
      <vt:lpstr>10. How to design a hierarchical routing scheme?</vt:lpstr>
      <vt:lpstr>A complement to the reason for diverse protocol designs</vt:lpstr>
      <vt:lpstr>Conclusions</vt:lpstr>
      <vt:lpstr>Thanks!</vt:lpstr>
    </vt:vector>
  </TitlesOfParts>
  <Company>HIT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计算机网络II</dc:title>
  <dc:creator>Yu Zhang</dc:creator>
  <cp:lastModifiedBy>Alex Afanasyev</cp:lastModifiedBy>
  <cp:revision>5670</cp:revision>
  <cp:lastPrinted>2014-12-22T05:41:07Z</cp:lastPrinted>
  <dcterms:created xsi:type="dcterms:W3CDTF">2014-11-12T15:20:20Z</dcterms:created>
  <dcterms:modified xsi:type="dcterms:W3CDTF">2017-11-23T17:56:31Z</dcterms:modified>
</cp:coreProperties>
</file>