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50399950" cy="21599525"/>
  <p:notesSz cx="6858000" cy="9144000"/>
  <p:defaultTextStyle>
    <a:defPPr>
      <a:defRPr lang="de-DE"/>
    </a:defPPr>
    <a:lvl1pPr marL="0" algn="l" defTabSz="2764275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1pPr>
    <a:lvl2pPr marL="1382137" algn="l" defTabSz="2764275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2pPr>
    <a:lvl3pPr marL="2764275" algn="l" defTabSz="2764275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3pPr>
    <a:lvl4pPr marL="4146412" algn="l" defTabSz="2764275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4pPr>
    <a:lvl5pPr marL="5528551" algn="l" defTabSz="2764275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5pPr>
    <a:lvl6pPr marL="6910685" algn="l" defTabSz="2764275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6pPr>
    <a:lvl7pPr marL="8292822" algn="l" defTabSz="2764275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7pPr>
    <a:lvl8pPr marL="9674963" algn="l" defTabSz="2764275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8pPr>
    <a:lvl9pPr marL="11057100" algn="l" defTabSz="2764275" rtl="0" eaLnBrk="1" latinLnBrk="0" hangingPunct="1">
      <a:defRPr sz="54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40" autoAdjust="0"/>
  </p:normalViewPr>
  <p:slideViewPr>
    <p:cSldViewPr snapToGrid="0">
      <p:cViewPr varScale="1">
        <p:scale>
          <a:sx n="30" d="100"/>
          <a:sy n="30" d="100"/>
        </p:scale>
        <p:origin x="19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3534924"/>
            <a:ext cx="37799963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1344752"/>
            <a:ext cx="37799963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50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251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149975"/>
            <a:ext cx="10867489" cy="18304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149975"/>
            <a:ext cx="31972468" cy="18304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9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67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5384885"/>
            <a:ext cx="4346995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4454685"/>
            <a:ext cx="4346995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134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5749874"/>
            <a:ext cx="21419979" cy="1370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5749874"/>
            <a:ext cx="21419979" cy="1370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185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149976"/>
            <a:ext cx="43469957" cy="4174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5294885"/>
            <a:ext cx="21321539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7889827"/>
            <a:ext cx="21321539" cy="11604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5294885"/>
            <a:ext cx="2142654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7889827"/>
            <a:ext cx="21426543" cy="11604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5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316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31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439968"/>
            <a:ext cx="1625529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3109933"/>
            <a:ext cx="2551497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6479857"/>
            <a:ext cx="1625529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77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439968"/>
            <a:ext cx="1625529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3109933"/>
            <a:ext cx="2551497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6479857"/>
            <a:ext cx="1625529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53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149976"/>
            <a:ext cx="4346995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5749874"/>
            <a:ext cx="4346995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20019561"/>
            <a:ext cx="1133998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2C57-4B94-433F-B058-4CE5B9E11BFB}" type="datetimeFigureOut">
              <a:rPr lang="de-CH" smtClean="0"/>
              <a:t>11.05.2020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20019561"/>
            <a:ext cx="1700998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20019561"/>
            <a:ext cx="1133998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F408D-66B8-4C2B-9D60-5EA790F98A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781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493150" y="8173166"/>
            <a:ext cx="1476260" cy="68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/>
              <a:t>Producer1</a:t>
            </a:r>
            <a:endParaRPr lang="de-CH" sz="2117" dirty="0"/>
          </a:p>
        </p:txBody>
      </p:sp>
      <p:sp>
        <p:nvSpPr>
          <p:cNvPr id="41" name="Rounded Rectangle 40"/>
          <p:cNvSpPr/>
          <p:nvPr/>
        </p:nvSpPr>
        <p:spPr>
          <a:xfrm>
            <a:off x="1493150" y="9091713"/>
            <a:ext cx="1476260" cy="68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/>
              <a:t>Producer2</a:t>
            </a:r>
            <a:endParaRPr lang="de-CH" sz="2117" dirty="0"/>
          </a:p>
        </p:txBody>
      </p:sp>
      <p:sp>
        <p:nvSpPr>
          <p:cNvPr id="42" name="Rounded Rectangle 41"/>
          <p:cNvSpPr/>
          <p:nvPr/>
        </p:nvSpPr>
        <p:spPr>
          <a:xfrm>
            <a:off x="1493150" y="10013460"/>
            <a:ext cx="1476260" cy="68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/>
              <a:t>Producer3</a:t>
            </a:r>
            <a:endParaRPr lang="de-CH" sz="2117" dirty="0"/>
          </a:p>
        </p:txBody>
      </p:sp>
      <p:sp>
        <p:nvSpPr>
          <p:cNvPr id="43" name="Rounded Rectangle 42"/>
          <p:cNvSpPr/>
          <p:nvPr/>
        </p:nvSpPr>
        <p:spPr>
          <a:xfrm>
            <a:off x="22134357" y="5982206"/>
            <a:ext cx="1476260" cy="5031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WorkerX</a:t>
            </a:r>
            <a:endParaRPr lang="de-CH" sz="2000" dirty="0"/>
          </a:p>
        </p:txBody>
      </p:sp>
      <p:sp>
        <p:nvSpPr>
          <p:cNvPr id="44" name="Flowchart: Magnetic Disk 43"/>
          <p:cNvSpPr/>
          <p:nvPr/>
        </p:nvSpPr>
        <p:spPr>
          <a:xfrm>
            <a:off x="6909941" y="8688677"/>
            <a:ext cx="1381255" cy="1512983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/>
              <a:t>Event</a:t>
            </a:r>
          </a:p>
          <a:p>
            <a:pPr algn="ctr"/>
            <a:r>
              <a:rPr lang="en-US" sz="2117" dirty="0"/>
              <a:t>Log</a:t>
            </a:r>
            <a:endParaRPr lang="de-CH" sz="2117" dirty="0"/>
          </a:p>
        </p:txBody>
      </p:sp>
      <p:sp>
        <p:nvSpPr>
          <p:cNvPr id="45" name="Hexagon 44"/>
          <p:cNvSpPr/>
          <p:nvPr/>
        </p:nvSpPr>
        <p:spPr>
          <a:xfrm>
            <a:off x="4647784" y="8893411"/>
            <a:ext cx="1542361" cy="1079653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smtClean="0"/>
              <a:t>Logger</a:t>
            </a:r>
            <a:endParaRPr lang="de-CH" sz="2117" dirty="0"/>
          </a:p>
        </p:txBody>
      </p:sp>
      <p:sp>
        <p:nvSpPr>
          <p:cNvPr id="46" name="Hexagon 45"/>
          <p:cNvSpPr/>
          <p:nvPr/>
        </p:nvSpPr>
        <p:spPr>
          <a:xfrm>
            <a:off x="14325207" y="6389827"/>
            <a:ext cx="1942562" cy="112004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err="1"/>
              <a:t>Queuer</a:t>
            </a:r>
            <a:endParaRPr lang="de-CH" sz="2117" dirty="0"/>
          </a:p>
        </p:txBody>
      </p:sp>
      <p:sp>
        <p:nvSpPr>
          <p:cNvPr id="47" name="Flowchart: Magnetic Disk 46"/>
          <p:cNvSpPr/>
          <p:nvPr/>
        </p:nvSpPr>
        <p:spPr>
          <a:xfrm>
            <a:off x="19055137" y="7004936"/>
            <a:ext cx="921750" cy="1009880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err="1"/>
              <a:t>QueueB</a:t>
            </a:r>
            <a:endParaRPr lang="de-CH" sz="2117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19051464" y="5818787"/>
            <a:ext cx="921750" cy="1009880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err="1"/>
              <a:t>QueueA</a:t>
            </a:r>
            <a:endParaRPr lang="de-CH" sz="2117" dirty="0"/>
          </a:p>
        </p:txBody>
      </p:sp>
      <p:sp>
        <p:nvSpPr>
          <p:cNvPr id="49" name="Rounded Rectangle 48"/>
          <p:cNvSpPr/>
          <p:nvPr/>
        </p:nvSpPr>
        <p:spPr>
          <a:xfrm>
            <a:off x="22134357" y="6620266"/>
            <a:ext cx="1476260" cy="5031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WorkerY</a:t>
            </a:r>
            <a:endParaRPr lang="de-CH" sz="2000" dirty="0"/>
          </a:p>
        </p:txBody>
      </p:sp>
      <p:sp>
        <p:nvSpPr>
          <p:cNvPr id="50" name="Rounded Rectangle 49"/>
          <p:cNvSpPr/>
          <p:nvPr/>
        </p:nvSpPr>
        <p:spPr>
          <a:xfrm>
            <a:off x="22134357" y="7258326"/>
            <a:ext cx="1476260" cy="5031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WorkerZ</a:t>
            </a:r>
            <a:endParaRPr lang="de-CH" sz="2000" dirty="0"/>
          </a:p>
        </p:txBody>
      </p:sp>
      <p:cxnSp>
        <p:nvCxnSpPr>
          <p:cNvPr id="51" name="Straight Arrow Connector 50"/>
          <p:cNvCxnSpPr>
            <a:stCxn id="48" idx="4"/>
            <a:endCxn id="43" idx="1"/>
          </p:cNvCxnSpPr>
          <p:nvPr/>
        </p:nvCxnSpPr>
        <p:spPr>
          <a:xfrm flipV="1">
            <a:off x="19973215" y="6233759"/>
            <a:ext cx="2161142" cy="89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4"/>
            <a:endCxn id="49" idx="1"/>
          </p:cNvCxnSpPr>
          <p:nvPr/>
        </p:nvCxnSpPr>
        <p:spPr>
          <a:xfrm>
            <a:off x="19973215" y="6323730"/>
            <a:ext cx="2161142" cy="548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4"/>
            <a:endCxn id="50" idx="1"/>
          </p:cNvCxnSpPr>
          <p:nvPr/>
        </p:nvCxnSpPr>
        <p:spPr>
          <a:xfrm>
            <a:off x="19976890" y="7509876"/>
            <a:ext cx="21574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3"/>
            <a:endCxn id="45" idx="4"/>
          </p:cNvCxnSpPr>
          <p:nvPr/>
        </p:nvCxnSpPr>
        <p:spPr>
          <a:xfrm>
            <a:off x="2969410" y="8514689"/>
            <a:ext cx="1948287" cy="37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3"/>
            <a:endCxn id="45" idx="3"/>
          </p:cNvCxnSpPr>
          <p:nvPr/>
        </p:nvCxnSpPr>
        <p:spPr>
          <a:xfrm>
            <a:off x="2969410" y="9433236"/>
            <a:ext cx="1678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3"/>
            <a:endCxn id="45" idx="2"/>
          </p:cNvCxnSpPr>
          <p:nvPr/>
        </p:nvCxnSpPr>
        <p:spPr>
          <a:xfrm flipV="1">
            <a:off x="2969410" y="9973064"/>
            <a:ext cx="1948287" cy="381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4"/>
            <a:endCxn id="190" idx="3"/>
          </p:cNvCxnSpPr>
          <p:nvPr/>
        </p:nvCxnSpPr>
        <p:spPr>
          <a:xfrm flipV="1">
            <a:off x="8291196" y="9433236"/>
            <a:ext cx="699755" cy="1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6" idx="5"/>
            <a:endCxn id="46" idx="3"/>
          </p:cNvCxnSpPr>
          <p:nvPr/>
        </p:nvCxnSpPr>
        <p:spPr>
          <a:xfrm flipV="1">
            <a:off x="13234853" y="6949851"/>
            <a:ext cx="1090354" cy="1943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2134357" y="10631442"/>
            <a:ext cx="1476260" cy="5031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SubscriberR</a:t>
            </a:r>
            <a:endParaRPr lang="de-CH" sz="2000" dirty="0"/>
          </a:p>
        </p:txBody>
      </p:sp>
      <p:sp>
        <p:nvSpPr>
          <p:cNvPr id="71" name="Flowchart: Magnetic Disk 70"/>
          <p:cNvSpPr/>
          <p:nvPr/>
        </p:nvSpPr>
        <p:spPr>
          <a:xfrm>
            <a:off x="18967729" y="10276606"/>
            <a:ext cx="1089218" cy="11480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/>
              <a:t>Channel</a:t>
            </a:r>
          </a:p>
          <a:p>
            <a:pPr algn="ctr"/>
            <a:r>
              <a:rPr lang="en-US" sz="2117" dirty="0"/>
              <a:t>R</a:t>
            </a:r>
            <a:endParaRPr lang="de-CH" sz="2117" dirty="0"/>
          </a:p>
        </p:txBody>
      </p:sp>
      <p:sp>
        <p:nvSpPr>
          <p:cNvPr id="73" name="Rounded Rectangle 72"/>
          <p:cNvSpPr/>
          <p:nvPr/>
        </p:nvSpPr>
        <p:spPr>
          <a:xfrm>
            <a:off x="22134357" y="11997230"/>
            <a:ext cx="1476260" cy="5031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SubscriberS</a:t>
            </a:r>
            <a:endParaRPr lang="de-CH" sz="2000" dirty="0"/>
          </a:p>
        </p:txBody>
      </p:sp>
      <p:cxnSp>
        <p:nvCxnSpPr>
          <p:cNvPr id="74" name="Straight Arrow Connector 73"/>
          <p:cNvCxnSpPr>
            <a:stCxn id="71" idx="4"/>
            <a:endCxn id="69" idx="1"/>
          </p:cNvCxnSpPr>
          <p:nvPr/>
        </p:nvCxnSpPr>
        <p:spPr>
          <a:xfrm>
            <a:off x="20056947" y="10850651"/>
            <a:ext cx="2077410" cy="32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0" idx="4"/>
            <a:endCxn id="73" idx="1"/>
          </p:cNvCxnSpPr>
          <p:nvPr/>
        </p:nvCxnSpPr>
        <p:spPr>
          <a:xfrm>
            <a:off x="20056947" y="12231264"/>
            <a:ext cx="2077410" cy="17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Magnetic Disk 79"/>
          <p:cNvSpPr/>
          <p:nvPr/>
        </p:nvSpPr>
        <p:spPr>
          <a:xfrm>
            <a:off x="18967729" y="11657221"/>
            <a:ext cx="1089218" cy="11480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/>
              <a:t>Channel</a:t>
            </a:r>
          </a:p>
          <a:p>
            <a:pPr algn="ctr"/>
            <a:r>
              <a:rPr lang="en-US" sz="2117" dirty="0"/>
              <a:t>S</a:t>
            </a:r>
            <a:endParaRPr lang="de-CH" sz="2117" dirty="0"/>
          </a:p>
        </p:txBody>
      </p:sp>
      <p:sp>
        <p:nvSpPr>
          <p:cNvPr id="81" name="Hexagon 80"/>
          <p:cNvSpPr/>
          <p:nvPr/>
        </p:nvSpPr>
        <p:spPr>
          <a:xfrm>
            <a:off x="14383264" y="10791213"/>
            <a:ext cx="1826451" cy="1081491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err="1" smtClean="0"/>
              <a:t>Channeler</a:t>
            </a:r>
            <a:endParaRPr lang="de-CH" sz="2117" dirty="0"/>
          </a:p>
        </p:txBody>
      </p:sp>
      <p:cxnSp>
        <p:nvCxnSpPr>
          <p:cNvPr id="89" name="Straight Arrow Connector 88"/>
          <p:cNvCxnSpPr>
            <a:stCxn id="176" idx="1"/>
            <a:endCxn id="81" idx="3"/>
          </p:cNvCxnSpPr>
          <p:nvPr/>
        </p:nvCxnSpPr>
        <p:spPr>
          <a:xfrm>
            <a:off x="13234853" y="9973061"/>
            <a:ext cx="1148411" cy="1358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6" idx="0"/>
            <a:endCxn id="48" idx="2"/>
          </p:cNvCxnSpPr>
          <p:nvPr/>
        </p:nvCxnSpPr>
        <p:spPr>
          <a:xfrm flipV="1">
            <a:off x="16267771" y="6323727"/>
            <a:ext cx="2783695" cy="62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6" idx="0"/>
            <a:endCxn id="47" idx="2"/>
          </p:cNvCxnSpPr>
          <p:nvPr/>
        </p:nvCxnSpPr>
        <p:spPr>
          <a:xfrm>
            <a:off x="16267769" y="6949853"/>
            <a:ext cx="2787368" cy="560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9163228" y="8051555"/>
            <a:ext cx="698225" cy="92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de-CH" dirty="0"/>
          </a:p>
        </p:txBody>
      </p:sp>
      <p:sp>
        <p:nvSpPr>
          <p:cNvPr id="104" name="TextBox 103"/>
          <p:cNvSpPr txBox="1"/>
          <p:nvPr/>
        </p:nvSpPr>
        <p:spPr>
          <a:xfrm>
            <a:off x="19254236" y="12665656"/>
            <a:ext cx="698225" cy="92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de-CH" dirty="0"/>
          </a:p>
        </p:txBody>
      </p:sp>
      <p:sp>
        <p:nvSpPr>
          <p:cNvPr id="106" name="TextBox 105"/>
          <p:cNvSpPr txBox="1"/>
          <p:nvPr/>
        </p:nvSpPr>
        <p:spPr>
          <a:xfrm>
            <a:off x="1882169" y="10696506"/>
            <a:ext cx="698225" cy="92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de-CH" dirty="0"/>
          </a:p>
        </p:txBody>
      </p:sp>
      <p:cxnSp>
        <p:nvCxnSpPr>
          <p:cNvPr id="111" name="Straight Arrow Connector 110"/>
          <p:cNvCxnSpPr>
            <a:stCxn id="81" idx="0"/>
            <a:endCxn id="80" idx="2"/>
          </p:cNvCxnSpPr>
          <p:nvPr/>
        </p:nvCxnSpPr>
        <p:spPr>
          <a:xfrm>
            <a:off x="16209713" y="11331959"/>
            <a:ext cx="2758016" cy="899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1" idx="0"/>
            <a:endCxn id="71" idx="2"/>
          </p:cNvCxnSpPr>
          <p:nvPr/>
        </p:nvCxnSpPr>
        <p:spPr>
          <a:xfrm flipV="1">
            <a:off x="16209713" y="10850649"/>
            <a:ext cx="2758016" cy="481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22134357" y="9117267"/>
            <a:ext cx="1476260" cy="7411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Spectator</a:t>
            </a:r>
            <a:endParaRPr lang="de-CH" sz="2000" dirty="0"/>
          </a:p>
        </p:txBody>
      </p:sp>
      <p:cxnSp>
        <p:nvCxnSpPr>
          <p:cNvPr id="121" name="Straight Arrow Connector 120"/>
          <p:cNvCxnSpPr>
            <a:stCxn id="176" idx="0"/>
            <a:endCxn id="120" idx="1"/>
          </p:cNvCxnSpPr>
          <p:nvPr/>
        </p:nvCxnSpPr>
        <p:spPr>
          <a:xfrm>
            <a:off x="13504766" y="9433235"/>
            <a:ext cx="8629591" cy="54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430649" y="101897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push</a:t>
            </a:r>
            <a:endParaRPr lang="de-CH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702239" y="7636123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push/pull</a:t>
            </a:r>
            <a:endParaRPr lang="de-CH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702239" y="12097421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push/pull</a:t>
            </a:r>
            <a:endParaRPr lang="de-CH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0715768" y="896846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de-CH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503054" y="4251635"/>
            <a:ext cx="149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Queued</a:t>
            </a:r>
            <a:endParaRPr lang="de-CH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119405" y="4279559"/>
            <a:ext cx="228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Delivered</a:t>
            </a:r>
            <a:endParaRPr lang="de-CH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13062154" y="4251635"/>
            <a:ext cx="0" cy="108960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1663325" y="4200309"/>
            <a:ext cx="0" cy="108960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615161" y="4200309"/>
            <a:ext cx="0" cy="1089602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812101" y="4162683"/>
            <a:ext cx="149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Logged</a:t>
            </a:r>
            <a:endParaRPr lang="de-CH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2071802" y="14299859"/>
            <a:ext cx="228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Consumers</a:t>
            </a:r>
            <a:endParaRPr lang="de-CH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227676" y="14299859"/>
            <a:ext cx="228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Routing</a:t>
            </a:r>
            <a:endParaRPr lang="de-CH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3" name="Straight Arrow Connector 152"/>
          <p:cNvCxnSpPr>
            <a:stCxn id="45" idx="0"/>
            <a:endCxn id="44" idx="2"/>
          </p:cNvCxnSpPr>
          <p:nvPr/>
        </p:nvCxnSpPr>
        <p:spPr>
          <a:xfrm>
            <a:off x="6190145" y="9433238"/>
            <a:ext cx="719796" cy="11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itle 70"/>
          <p:cNvSpPr txBox="1">
            <a:spLocks/>
          </p:cNvSpPr>
          <p:nvPr/>
        </p:nvSpPr>
        <p:spPr>
          <a:xfrm>
            <a:off x="3464997" y="1149976"/>
            <a:ext cx="43469957" cy="235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28799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89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Data Flow</a:t>
            </a:r>
            <a:endParaRPr lang="de-CH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30975300" y="1524000"/>
            <a:ext cx="8001000" cy="416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0" tIns="360000" rIns="360000" bIns="360000" rtlCol="0">
            <a:spAutoFit/>
          </a:bodyPr>
          <a:lstStyle/>
          <a:p>
            <a:pPr algn="ctr"/>
            <a:r>
              <a:rPr lang="en-US" sz="6000" b="1" dirty="0" smtClean="0"/>
              <a:t>Logger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Take each message and log it to the Event Log or reject it.</a:t>
            </a:r>
            <a:endParaRPr lang="de-CH" dirty="0"/>
          </a:p>
        </p:txBody>
      </p:sp>
      <p:sp>
        <p:nvSpPr>
          <p:cNvPr id="164" name="TextBox 163"/>
          <p:cNvSpPr txBox="1"/>
          <p:nvPr/>
        </p:nvSpPr>
        <p:spPr>
          <a:xfrm>
            <a:off x="40855129" y="1423810"/>
            <a:ext cx="8001000" cy="416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0" tIns="360000" rIns="360000" bIns="360000" rtlCol="0">
            <a:spAutoFit/>
          </a:bodyPr>
          <a:lstStyle/>
          <a:p>
            <a:pPr algn="ctr"/>
            <a:r>
              <a:rPr lang="en-US" sz="6000" b="1" dirty="0" smtClean="0"/>
              <a:t>Compacter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Check object in message has changed and don't queue it if not.</a:t>
            </a:r>
            <a:endParaRPr lang="de-CH" dirty="0"/>
          </a:p>
        </p:txBody>
      </p:sp>
      <p:sp>
        <p:nvSpPr>
          <p:cNvPr id="165" name="TextBox 164"/>
          <p:cNvSpPr txBox="1"/>
          <p:nvPr/>
        </p:nvSpPr>
        <p:spPr>
          <a:xfrm>
            <a:off x="36284719" y="7509875"/>
            <a:ext cx="8001000" cy="5436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0" tIns="360000" rIns="360000" bIns="360000" rtlCol="0">
            <a:spAutoFit/>
          </a:bodyPr>
          <a:lstStyle/>
          <a:p>
            <a:pPr algn="ctr"/>
            <a:r>
              <a:rPr lang="en-US" sz="6600" b="1" dirty="0" smtClean="0"/>
              <a:t>Distributer</a:t>
            </a:r>
            <a:r>
              <a:rPr lang="en-US" sz="6000" dirty="0" smtClean="0"/>
              <a:t>:</a:t>
            </a:r>
          </a:p>
          <a:p>
            <a:pPr algn="ctr"/>
            <a:r>
              <a:rPr lang="en-US" sz="6000" dirty="0" smtClean="0"/>
              <a:t>Take each object defined as </a:t>
            </a:r>
            <a:r>
              <a:rPr lang="en-US" sz="6000" dirty="0" err="1" smtClean="0"/>
              <a:t>queueable</a:t>
            </a:r>
            <a:r>
              <a:rPr lang="en-US" sz="6000" dirty="0" smtClean="0"/>
              <a:t> or </a:t>
            </a:r>
            <a:r>
              <a:rPr lang="en-US" sz="6000" dirty="0" err="1" smtClean="0"/>
              <a:t>subscribable</a:t>
            </a:r>
            <a:r>
              <a:rPr lang="en-US" sz="6000" dirty="0" smtClean="0"/>
              <a:t> and pass on.</a:t>
            </a:r>
            <a:endParaRPr lang="de-CH" sz="6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0855129" y="14272922"/>
            <a:ext cx="8001000" cy="5000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0" tIns="360000" rIns="360000" bIns="360000" rtlCol="0">
            <a:spAutoFit/>
          </a:bodyPr>
          <a:lstStyle/>
          <a:p>
            <a:pPr algn="ctr"/>
            <a:r>
              <a:rPr lang="en-US" sz="6000" b="1" dirty="0" err="1" smtClean="0"/>
              <a:t>Queuer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Take each object defined as </a:t>
            </a:r>
            <a:r>
              <a:rPr lang="en-US" dirty="0" err="1" smtClean="0"/>
              <a:t>queueable</a:t>
            </a:r>
            <a:r>
              <a:rPr lang="en-US" dirty="0" smtClean="0"/>
              <a:t> and add it to the queue of the same name.</a:t>
            </a:r>
            <a:endParaRPr lang="de-CH" dirty="0"/>
          </a:p>
        </p:txBody>
      </p:sp>
      <p:sp>
        <p:nvSpPr>
          <p:cNvPr id="176" name="Hexagon 175"/>
          <p:cNvSpPr/>
          <p:nvPr/>
        </p:nvSpPr>
        <p:spPr>
          <a:xfrm>
            <a:off x="11625857" y="8893408"/>
            <a:ext cx="1878909" cy="1079653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smtClean="0"/>
              <a:t>Distributer</a:t>
            </a:r>
            <a:endParaRPr lang="de-CH" sz="2117" dirty="0"/>
          </a:p>
        </p:txBody>
      </p:sp>
      <p:cxnSp>
        <p:nvCxnSpPr>
          <p:cNvPr id="189" name="Straight Arrow Connector 188"/>
          <p:cNvCxnSpPr>
            <a:stCxn id="190" idx="0"/>
            <a:endCxn id="176" idx="3"/>
          </p:cNvCxnSpPr>
          <p:nvPr/>
        </p:nvCxnSpPr>
        <p:spPr>
          <a:xfrm flipV="1">
            <a:off x="10869860" y="9433235"/>
            <a:ext cx="7559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Hexagon 189"/>
          <p:cNvSpPr/>
          <p:nvPr/>
        </p:nvSpPr>
        <p:spPr>
          <a:xfrm>
            <a:off x="8990951" y="8893409"/>
            <a:ext cx="1878909" cy="1079653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/>
              <a:t>Compacter</a:t>
            </a:r>
            <a:endParaRPr lang="de-CH" sz="2117" dirty="0"/>
          </a:p>
        </p:txBody>
      </p:sp>
      <p:sp>
        <p:nvSpPr>
          <p:cNvPr id="219" name="TextBox 218"/>
          <p:cNvSpPr txBox="1"/>
          <p:nvPr/>
        </p:nvSpPr>
        <p:spPr>
          <a:xfrm>
            <a:off x="30975300" y="14299859"/>
            <a:ext cx="8001000" cy="5000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0" tIns="360000" rIns="360000" bIns="360000" rtlCol="0">
            <a:spAutoFit/>
          </a:bodyPr>
          <a:lstStyle/>
          <a:p>
            <a:pPr algn="ctr"/>
            <a:r>
              <a:rPr lang="en-US" sz="6000" b="1" dirty="0" err="1" smtClean="0"/>
              <a:t>Channeler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Take each object defined as </a:t>
            </a:r>
            <a:r>
              <a:rPr lang="en-US" dirty="0" err="1" smtClean="0"/>
              <a:t>queueable</a:t>
            </a:r>
            <a:r>
              <a:rPr lang="en-US" dirty="0" smtClean="0"/>
              <a:t> and add it to the subscriber channel of the subscriber's name.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70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63969"/>
              </p:ext>
            </p:extLst>
          </p:nvPr>
        </p:nvGraphicFramePr>
        <p:xfrm>
          <a:off x="9508605" y="2825667"/>
          <a:ext cx="5688580" cy="71247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1923"/>
                <a:gridCol w="3126657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OBJECT</a:t>
                      </a:r>
                      <a:endParaRPr lang="de-CH" sz="4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object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"customer"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queue</a:t>
                      </a:r>
                      <a:endParaRPr lang="de-CH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subscribers</a:t>
                      </a:r>
                      <a:endParaRPr lang="de-CH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8799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push</a:t>
                      </a:r>
                      <a:endParaRPr lang="de-CH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pull</a:t>
                      </a:r>
                      <a:endParaRPr lang="de-CH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compact</a:t>
                      </a:r>
                      <a:endParaRPr lang="de-CH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topics[]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[t1, t2, …]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0" dirty="0" err="1" smtClean="0">
                          <a:latin typeface="Consolas" panose="020B0609020204030204" pitchFamily="49" charset="0"/>
                        </a:rPr>
                        <a:t>dynamicTopics</a:t>
                      </a:r>
                      <a:endParaRPr lang="de-CH" sz="2400" i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tags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["foo", "bar"]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policies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82181"/>
              </p:ext>
            </p:extLst>
          </p:nvPr>
        </p:nvGraphicFramePr>
        <p:xfrm>
          <a:off x="10484568" y="11322090"/>
          <a:ext cx="8831519" cy="9067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3899"/>
                <a:gridCol w="6627620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MESSAGE</a:t>
                      </a:r>
                      <a:endParaRPr lang="de-CH" sz="4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object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"customer"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producer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"p1"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queue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"customer"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key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"XYZ123"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topics[]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dirty="0" err="1" smtClean="0">
                          <a:latin typeface="Consolas" panose="020B0609020204030204" pitchFamily="49" charset="0"/>
                        </a:rPr>
                        <a:t>customer.create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",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</a:rPr>
                        <a:t> "</a:t>
                      </a:r>
                      <a:r>
                        <a:rPr lang="en-US" sz="2400" baseline="0" dirty="0" err="1" smtClean="0">
                          <a:latin typeface="Consolas" panose="020B0609020204030204" pitchFamily="49" charset="0"/>
                        </a:rPr>
                        <a:t>customer.change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</a:rPr>
                        <a:t>"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sequence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928374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status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"C"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(Completed)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expires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"20200101T…"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priority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(high)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stats…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fetched,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</a:rPr>
                        <a:t> retried, delivered,…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flags…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queued, delivered, success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dates…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created, modified, delivered…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consumers[]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"c1", "c2"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66238"/>
              </p:ext>
            </p:extLst>
          </p:nvPr>
        </p:nvGraphicFramePr>
        <p:xfrm>
          <a:off x="25432693" y="4167648"/>
          <a:ext cx="4305302" cy="5181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52651"/>
                <a:gridCol w="2152651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QUEUE</a:t>
                      </a:r>
                      <a:endParaRPr lang="de-CH" sz="4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object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"customer"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messages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=&gt; []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algn="l" defTabSz="2879903" rtl="0" eaLnBrk="1" latinLnBrk="0" hangingPunct="1"/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endParaRPr lang="de-CH" sz="2400" i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928374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algn="l" defTabSz="2879903" rtl="0" eaLnBrk="1" latinLnBrk="0" hangingPunct="1"/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algn="l" defTabSz="2879903" rtl="0" eaLnBrk="1" latinLnBrk="0" hangingPunct="1"/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pull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consumers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=&gt; [c1,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</a:rPr>
                        <a:t> c2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]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policies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function()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55360"/>
              </p:ext>
            </p:extLst>
          </p:nvPr>
        </p:nvGraphicFramePr>
        <p:xfrm>
          <a:off x="25070436" y="11482971"/>
          <a:ext cx="5029816" cy="58293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908"/>
                <a:gridCol w="2514908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CHANNEL</a:t>
                      </a:r>
                      <a:endParaRPr lang="de-CH" sz="4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subscriber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=&gt; s1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object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"customer"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messages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=&gt; []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topics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["customer."]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head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928374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push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pull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policies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function()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47254"/>
              </p:ext>
            </p:extLst>
          </p:nvPr>
        </p:nvGraphicFramePr>
        <p:xfrm>
          <a:off x="16133527" y="4097715"/>
          <a:ext cx="6784258" cy="5181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8041"/>
                <a:gridCol w="4266217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TOPIC</a:t>
                      </a:r>
                      <a:endParaRPr lang="de-CH" sz="4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topic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dirty="0" err="1" smtClean="0">
                          <a:latin typeface="Consolas" panose="020B0609020204030204" pitchFamily="49" charset="0"/>
                        </a:rPr>
                        <a:t>customer.create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object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"customer"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algn="l" defTabSz="2879903" rtl="0" eaLnBrk="1" latinLnBrk="0" hangingPunct="1"/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algn="l" defTabSz="2879903" rtl="0" eaLnBrk="1" latinLnBrk="0" hangingPunct="1"/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pull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algn="l" defTabSz="2879903" rtl="0" eaLnBrk="1" latinLnBrk="0" hangingPunct="1"/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compact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true/false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subscribers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=&gt; []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28799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policies</a:t>
                      </a:r>
                      <a:endParaRPr lang="de-CH" sz="2400" b="1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function()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63725"/>
              </p:ext>
            </p:extLst>
          </p:nvPr>
        </p:nvGraphicFramePr>
        <p:xfrm>
          <a:off x="32395906" y="4167648"/>
          <a:ext cx="5029816" cy="3886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908"/>
                <a:gridCol w="2514908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WORKER</a:t>
                      </a:r>
                      <a:endParaRPr lang="de-CH" sz="4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consumer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"c1"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object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"customer"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queues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[q1, q2]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topics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["customer."]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mode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"push"/"pull"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60294"/>
              </p:ext>
            </p:extLst>
          </p:nvPr>
        </p:nvGraphicFramePr>
        <p:xfrm>
          <a:off x="32395906" y="9230032"/>
          <a:ext cx="5029816" cy="3886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908"/>
                <a:gridCol w="2514908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SUBSCRIBER</a:t>
                      </a:r>
                      <a:endParaRPr lang="de-CH" sz="4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consumer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"c1"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object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"customer"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queues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[q1, q2]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topics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["customer."]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mode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"push"/"pull"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5381"/>
              </p:ext>
            </p:extLst>
          </p:nvPr>
        </p:nvGraphicFramePr>
        <p:xfrm>
          <a:off x="41145031" y="9230032"/>
          <a:ext cx="5560192" cy="3886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80096"/>
                <a:gridCol w="2780096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CONSUMER</a:t>
                      </a:r>
                      <a:endParaRPr lang="de-CH" sz="4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consumer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"c1"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nsolas" panose="020B0609020204030204" pitchFamily="49" charset="0"/>
                        </a:rPr>
                        <a:t>url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"http://foo.."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queues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[q1, q2]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topics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["customer."]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mode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"push"/"pull"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05020"/>
              </p:ext>
            </p:extLst>
          </p:nvPr>
        </p:nvGraphicFramePr>
        <p:xfrm>
          <a:off x="32395906" y="14397621"/>
          <a:ext cx="5029816" cy="3886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908"/>
                <a:gridCol w="2514908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SPECTATOR</a:t>
                      </a:r>
                      <a:endParaRPr lang="de-CH" sz="4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consumer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"c1"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object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"customer"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queues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[q1, q2]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topics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["customer."]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mode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834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"push"/"pull"</a:t>
                      </a:r>
                      <a:endParaRPr lang="de-CH" sz="2400" dirty="0" smtClean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25075"/>
              </p:ext>
            </p:extLst>
          </p:nvPr>
        </p:nvGraphicFramePr>
        <p:xfrm>
          <a:off x="1635600" y="9349248"/>
          <a:ext cx="5688580" cy="259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61923"/>
                <a:gridCol w="3126657"/>
              </a:tblGrid>
              <a:tr h="647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PRODUCER</a:t>
                      </a:r>
                      <a:endParaRPr lang="de-CH" sz="4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producer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"p1"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panose="020B0609020204030204" pitchFamily="49" charset="0"/>
                        </a:rPr>
                        <a:t>topics[]</a:t>
                      </a:r>
                      <a:endParaRPr lang="de-CH" sz="2400" i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[t1, t2, …]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</a:t>
                      </a:r>
                      <a:endParaRPr lang="de-CH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"SAP ERP"</a:t>
                      </a:r>
                      <a:endParaRPr lang="de-CH" sz="2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37425722" y="5124450"/>
            <a:ext cx="3607978" cy="487249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425722" y="10191750"/>
            <a:ext cx="3607978" cy="114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7425722" y="10492740"/>
            <a:ext cx="3607978" cy="480441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70"/>
          <p:cNvSpPr>
            <a:spLocks noGrp="1"/>
          </p:cNvSpPr>
          <p:nvPr>
            <p:ph type="title"/>
          </p:nvPr>
        </p:nvSpPr>
        <p:spPr>
          <a:xfrm>
            <a:off x="3464997" y="1149976"/>
            <a:ext cx="43469957" cy="2355224"/>
          </a:xfrm>
        </p:spPr>
        <p:txBody>
          <a:bodyPr/>
          <a:lstStyle/>
          <a:p>
            <a:pPr algn="ctr"/>
            <a:r>
              <a:rPr lang="en-US" b="1" dirty="0" smtClean="0"/>
              <a:t>Entities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8177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500" b="1" dirty="0"/>
              <a:t>Infrastructure</a:t>
            </a:r>
            <a:endParaRPr lang="de-CH" sz="17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997" y="5749874"/>
            <a:ext cx="16855003" cy="13704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Master Cluster</a:t>
            </a:r>
          </a:p>
          <a:p>
            <a:r>
              <a:rPr lang="en-US" dirty="0" smtClean="0"/>
              <a:t>Configuration Indices</a:t>
            </a:r>
          </a:p>
          <a:p>
            <a:pPr lvl="1"/>
            <a:r>
              <a:rPr lang="en-US" dirty="0" smtClean="0"/>
              <a:t>objects: </a:t>
            </a:r>
            <a:r>
              <a:rPr lang="en-US" dirty="0" err="1" smtClean="0"/>
              <a:t>cfg</a:t>
            </a:r>
            <a:r>
              <a:rPr lang="en-US" dirty="0" smtClean="0"/>
              <a:t>-objects</a:t>
            </a:r>
          </a:p>
          <a:p>
            <a:pPr lvl="1"/>
            <a:r>
              <a:rPr lang="en-US" dirty="0" smtClean="0"/>
              <a:t>producers: </a:t>
            </a:r>
            <a:r>
              <a:rPr lang="en-US" dirty="0" err="1" smtClean="0"/>
              <a:t>cfg</a:t>
            </a:r>
            <a:r>
              <a:rPr lang="en-US" dirty="0" smtClean="0"/>
              <a:t>-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workers</a:t>
            </a:r>
          </a:p>
          <a:p>
            <a:pPr lvl="2"/>
            <a:r>
              <a:rPr lang="en-US" dirty="0" smtClean="0"/>
              <a:t>spectators</a:t>
            </a:r>
          </a:p>
          <a:p>
            <a:pPr lvl="2"/>
            <a:r>
              <a:rPr lang="en-US" dirty="0" smtClean="0"/>
              <a:t>subscribers</a:t>
            </a:r>
          </a:p>
          <a:p>
            <a:pPr lvl="1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policies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11797" y="5810148"/>
            <a:ext cx="16855003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19976" indent="-719976" algn="l" defTabSz="2879903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927" indent="-719976" algn="l" defTabSz="2879903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99879" indent="-719976" algn="l" defTabSz="2879903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39830" indent="-719976" algn="l" defTabSz="2879903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79781" indent="-719976" algn="l" defTabSz="2879903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19733" indent="-719976" algn="l" defTabSz="2879903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9684" indent="-719976" algn="l" defTabSz="2879903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9636" indent="-719976" algn="l" defTabSz="2879903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39587" indent="-719976" algn="l" defTabSz="2879903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Tenant Cluster</a:t>
            </a:r>
          </a:p>
          <a:p>
            <a:r>
              <a:rPr lang="en-US" dirty="0" smtClean="0"/>
              <a:t>Event Log: </a:t>
            </a:r>
            <a:r>
              <a:rPr lang="en-US" dirty="0" err="1" smtClean="0"/>
              <a:t>eventlog</a:t>
            </a:r>
            <a:endParaRPr lang="en-US" dirty="0" smtClean="0"/>
          </a:p>
          <a:p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customer: q-customer</a:t>
            </a:r>
          </a:p>
          <a:p>
            <a:pPr lvl="1"/>
            <a:r>
              <a:rPr lang="en-US" dirty="0" smtClean="0"/>
              <a:t>fruit: q-fruit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c-subscriber1</a:t>
            </a:r>
          </a:p>
          <a:p>
            <a:pPr lvl="1"/>
            <a:r>
              <a:rPr lang="en-US" dirty="0" smtClean="0"/>
              <a:t>c-subscriber2</a:t>
            </a:r>
          </a:p>
          <a:p>
            <a:pPr lvl="1"/>
            <a:r>
              <a:rPr lang="en-US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65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500" b="1" dirty="0" smtClean="0"/>
              <a:t>Naming</a:t>
            </a:r>
            <a:endParaRPr lang="de-CH" sz="17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997" y="5749874"/>
            <a:ext cx="21338103" cy="1370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Alphanumeric Lower Case IDs with Underscore:</a:t>
            </a:r>
          </a:p>
          <a:p>
            <a:pPr lvl="1"/>
            <a:r>
              <a:rPr lang="en-US" dirty="0" smtClean="0"/>
              <a:t>objects</a:t>
            </a:r>
            <a:r>
              <a:rPr lang="en-US" dirty="0"/>
              <a:t> , queues</a:t>
            </a:r>
            <a:endParaRPr lang="en-US" dirty="0" smtClean="0"/>
          </a:p>
          <a:p>
            <a:pPr lvl="2"/>
            <a:r>
              <a:rPr lang="en-US" dirty="0" smtClean="0"/>
              <a:t>max 250 bytes</a:t>
            </a:r>
          </a:p>
          <a:p>
            <a:pPr lvl="2"/>
            <a:r>
              <a:rPr lang="en-US" dirty="0" smtClean="0"/>
              <a:t>_ : underscore</a:t>
            </a:r>
          </a:p>
          <a:p>
            <a:pPr lvl="1"/>
            <a:r>
              <a:rPr lang="en-US" dirty="0" smtClean="0"/>
              <a:t>topics</a:t>
            </a:r>
          </a:p>
          <a:p>
            <a:pPr lvl="2"/>
            <a:r>
              <a:rPr lang="en-US" dirty="0" smtClean="0"/>
              <a:t>. : dot</a:t>
            </a:r>
          </a:p>
          <a:p>
            <a:pPr lvl="2"/>
            <a:r>
              <a:rPr lang="en-US" dirty="0" smtClean="0"/>
              <a:t>_ : underscore</a:t>
            </a:r>
          </a:p>
          <a:p>
            <a:pPr lvl="1"/>
            <a:r>
              <a:rPr lang="en-US" dirty="0" smtClean="0"/>
              <a:t>subscribers</a:t>
            </a:r>
          </a:p>
          <a:p>
            <a:pPr lvl="2"/>
            <a:r>
              <a:rPr lang="en-US" dirty="0" smtClean="0"/>
              <a:t>max 250 bytes</a:t>
            </a:r>
          </a:p>
          <a:p>
            <a:pPr lvl="2"/>
            <a:r>
              <a:rPr lang="en-US" dirty="0" smtClean="0"/>
              <a:t>_ : underscore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_ underscore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34861500" y="4648200"/>
            <a:ext cx="14136410" cy="595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 names: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Lowercase only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Cannot include :, \, /, *, ?, ", &lt;, &gt;, |, #, &lt;space&gt;, &lt;comma&gt;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Cannot start with -, _, +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Cannot be . or ..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Cannot be longer than 255 bytes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27089100" y="13206302"/>
            <a:ext cx="14136410" cy="427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 smtClean="0"/>
              <a:t>producer_id_is_ok</a:t>
            </a:r>
            <a:endParaRPr lang="en-US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 smtClean="0"/>
              <a:t>topic.foo.is.fine_with_me</a:t>
            </a:r>
            <a:endParaRPr lang="en-US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/>
              <a:t>subscriber_25_nice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31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0" y="9525000"/>
            <a:ext cx="344805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atin typeface="Consolas" panose="020B0609020204030204" pitchFamily="49" charset="0"/>
              </a:rPr>
              <a:t>L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Logged</a:t>
            </a:r>
            <a:endParaRPr lang="de-CH" dirty="0"/>
          </a:p>
        </p:txBody>
      </p:sp>
      <p:sp>
        <p:nvSpPr>
          <p:cNvPr id="5" name="Rounded Rectangle 4"/>
          <p:cNvSpPr/>
          <p:nvPr/>
        </p:nvSpPr>
        <p:spPr>
          <a:xfrm>
            <a:off x="9067800" y="9525000"/>
            <a:ext cx="344805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onsolas" panose="020B0609020204030204" pitchFamily="49" charset="0"/>
              </a:rPr>
              <a:t>Q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Queued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9067800" y="13813911"/>
            <a:ext cx="3448050" cy="2438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atin typeface="Consolas" panose="020B0609020204030204" pitchFamily="49" charset="0"/>
              </a:rPr>
              <a:t>R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Retry</a:t>
            </a:r>
            <a:endParaRPr lang="de-CH" dirty="0"/>
          </a:p>
        </p:txBody>
      </p:sp>
      <p:sp>
        <p:nvSpPr>
          <p:cNvPr id="7" name="Rounded Rectangle 6"/>
          <p:cNvSpPr/>
          <p:nvPr/>
        </p:nvSpPr>
        <p:spPr>
          <a:xfrm>
            <a:off x="15087600" y="9525000"/>
            <a:ext cx="344805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atin typeface="Consolas" panose="020B0609020204030204" pitchFamily="49" charset="0"/>
              </a:rPr>
              <a:t>F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Fetched/</a:t>
            </a:r>
            <a:br>
              <a:rPr lang="en-US" sz="4000" dirty="0" smtClean="0"/>
            </a:br>
            <a:r>
              <a:rPr lang="en-US" sz="4000" dirty="0" smtClean="0"/>
              <a:t>Forwarded</a:t>
            </a:r>
            <a:endParaRPr lang="de-CH" dirty="0"/>
          </a:p>
        </p:txBody>
      </p:sp>
      <p:sp>
        <p:nvSpPr>
          <p:cNvPr id="8" name="Rounded Rectangle 7"/>
          <p:cNvSpPr/>
          <p:nvPr/>
        </p:nvSpPr>
        <p:spPr>
          <a:xfrm>
            <a:off x="3048000" y="4724400"/>
            <a:ext cx="3448050" cy="2438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atin typeface="Consolas" panose="020B0609020204030204" pitchFamily="49" charset="0"/>
              </a:rPr>
              <a:t>U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Unchanged</a:t>
            </a:r>
            <a:endParaRPr lang="de-CH" dirty="0"/>
          </a:p>
        </p:txBody>
      </p:sp>
      <p:sp>
        <p:nvSpPr>
          <p:cNvPr id="9" name="Rounded Rectangle 8"/>
          <p:cNvSpPr/>
          <p:nvPr/>
        </p:nvSpPr>
        <p:spPr>
          <a:xfrm>
            <a:off x="20193000" y="4724400"/>
            <a:ext cx="344805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onsolas" panose="020B0609020204030204" pitchFamily="49" charset="0"/>
              </a:rPr>
              <a:t>K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Kicked</a:t>
            </a:r>
            <a:endParaRPr lang="de-CH" dirty="0"/>
          </a:p>
        </p:txBody>
      </p:sp>
      <p:sp>
        <p:nvSpPr>
          <p:cNvPr id="10" name="Rounded Rectangle 9"/>
          <p:cNvSpPr/>
          <p:nvPr/>
        </p:nvSpPr>
        <p:spPr>
          <a:xfrm>
            <a:off x="33088007" y="9525000"/>
            <a:ext cx="3448050" cy="2438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onsolas" panose="020B0609020204030204" pitchFamily="49" charset="0"/>
              </a:rPr>
              <a:t>S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Success</a:t>
            </a:r>
            <a:endParaRPr lang="de-CH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6496050" y="10744200"/>
            <a:ext cx="257175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8" idx="2"/>
          </p:cNvCxnSpPr>
          <p:nvPr/>
        </p:nvCxnSpPr>
        <p:spPr>
          <a:xfrm flipV="1">
            <a:off x="4772025" y="7162800"/>
            <a:ext cx="0" cy="23622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/>
          <p:cNvCxnSpPr/>
          <p:nvPr/>
        </p:nvCxnSpPr>
        <p:spPr>
          <a:xfrm flipV="1">
            <a:off x="12477753" y="10744200"/>
            <a:ext cx="2609847" cy="2"/>
          </a:xfrm>
          <a:prstGeom prst="bent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>
            <a:stCxn id="7" idx="2"/>
            <a:endCxn id="6" idx="3"/>
          </p:cNvCxnSpPr>
          <p:nvPr/>
        </p:nvCxnSpPr>
        <p:spPr>
          <a:xfrm rot="5400000">
            <a:off x="13128883" y="11350368"/>
            <a:ext cx="3069711" cy="4295775"/>
          </a:xfrm>
          <a:prstGeom prst="bent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3"/>
          <p:cNvCxnSpPr>
            <a:stCxn id="6" idx="0"/>
            <a:endCxn id="5" idx="2"/>
          </p:cNvCxnSpPr>
          <p:nvPr/>
        </p:nvCxnSpPr>
        <p:spPr>
          <a:xfrm flipV="1">
            <a:off x="10791825" y="11963400"/>
            <a:ext cx="0" cy="185051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067800" y="4724400"/>
            <a:ext cx="3448050" cy="2438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onsolas" panose="020B0609020204030204" pitchFamily="49" charset="0"/>
              </a:rPr>
              <a:t>X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Expired</a:t>
            </a:r>
            <a:endParaRPr lang="de-CH" dirty="0"/>
          </a:p>
        </p:txBody>
      </p:sp>
      <p:cxnSp>
        <p:nvCxnSpPr>
          <p:cNvPr id="37" name="Straight Arrow Connector 13"/>
          <p:cNvCxnSpPr>
            <a:stCxn id="5" idx="0"/>
            <a:endCxn id="30" idx="2"/>
          </p:cNvCxnSpPr>
          <p:nvPr/>
        </p:nvCxnSpPr>
        <p:spPr>
          <a:xfrm flipV="1">
            <a:off x="10791825" y="7162800"/>
            <a:ext cx="0" cy="23622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087600" y="18091355"/>
            <a:ext cx="3448050" cy="2438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atin typeface="Consolas" panose="020B0609020204030204" pitchFamily="49" charset="0"/>
              </a:rPr>
              <a:t>E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Error</a:t>
            </a:r>
            <a:endParaRPr lang="de-CH" dirty="0"/>
          </a:p>
        </p:txBody>
      </p:sp>
      <p:cxnSp>
        <p:nvCxnSpPr>
          <p:cNvPr id="42" name="Straight Arrow Connector 13"/>
          <p:cNvCxnSpPr>
            <a:stCxn id="7" idx="2"/>
            <a:endCxn id="41" idx="0"/>
          </p:cNvCxnSpPr>
          <p:nvPr/>
        </p:nvCxnSpPr>
        <p:spPr>
          <a:xfrm>
            <a:off x="16811625" y="11963400"/>
            <a:ext cx="0" cy="612795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9807238" y="18091355"/>
            <a:ext cx="3448050" cy="2438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onsolas" panose="020B0609020204030204" pitchFamily="49" charset="0"/>
              </a:rPr>
              <a:t>I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Invalid</a:t>
            </a:r>
            <a:endParaRPr lang="de-CH" dirty="0"/>
          </a:p>
        </p:txBody>
      </p:sp>
      <p:sp>
        <p:nvSpPr>
          <p:cNvPr id="47" name="Rounded Rectangle 46"/>
          <p:cNvSpPr/>
          <p:nvPr/>
        </p:nvSpPr>
        <p:spPr>
          <a:xfrm>
            <a:off x="24979312" y="18091355"/>
            <a:ext cx="3448050" cy="2438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atin typeface="Consolas" panose="020B0609020204030204" pitchFamily="49" charset="0"/>
              </a:rPr>
              <a:t>N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Not-Relevant</a:t>
            </a:r>
            <a:endParaRPr lang="de-CH" dirty="0"/>
          </a:p>
        </p:txBody>
      </p:sp>
      <p:cxnSp>
        <p:nvCxnSpPr>
          <p:cNvPr id="48" name="Straight Arrow Connector 13"/>
          <p:cNvCxnSpPr>
            <a:stCxn id="7" idx="2"/>
          </p:cNvCxnSpPr>
          <p:nvPr/>
        </p:nvCxnSpPr>
        <p:spPr>
          <a:xfrm rot="16200000" flipH="1">
            <a:off x="16107465" y="12667559"/>
            <a:ext cx="6127957" cy="4719637"/>
          </a:xfrm>
          <a:prstGeom prst="bent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3"/>
          <p:cNvCxnSpPr>
            <a:stCxn id="7" idx="2"/>
            <a:endCxn id="47" idx="0"/>
          </p:cNvCxnSpPr>
          <p:nvPr/>
        </p:nvCxnSpPr>
        <p:spPr>
          <a:xfrm rot="16200000" flipH="1">
            <a:off x="18693504" y="10081521"/>
            <a:ext cx="6127955" cy="9891712"/>
          </a:xfrm>
          <a:prstGeom prst="bent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3"/>
          <p:cNvCxnSpPr>
            <a:stCxn id="7" idx="0"/>
            <a:endCxn id="9" idx="1"/>
          </p:cNvCxnSpPr>
          <p:nvPr/>
        </p:nvCxnSpPr>
        <p:spPr>
          <a:xfrm rot="5400000" flipH="1" flipV="1">
            <a:off x="16711612" y="6043613"/>
            <a:ext cx="3581400" cy="3381375"/>
          </a:xfrm>
          <a:prstGeom prst="bentConnector2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3"/>
          <p:cNvCxnSpPr>
            <a:stCxn id="7" idx="3"/>
            <a:endCxn id="10" idx="1"/>
          </p:cNvCxnSpPr>
          <p:nvPr/>
        </p:nvCxnSpPr>
        <p:spPr>
          <a:xfrm>
            <a:off x="18535650" y="10744200"/>
            <a:ext cx="14552357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0151386" y="18091355"/>
            <a:ext cx="3448050" cy="2438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Consolas" panose="020B0609020204030204" pitchFamily="49" charset="0"/>
              </a:rPr>
              <a:t>O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Obsolete</a:t>
            </a:r>
            <a:endParaRPr lang="de-CH" dirty="0"/>
          </a:p>
        </p:txBody>
      </p:sp>
      <p:cxnSp>
        <p:nvCxnSpPr>
          <p:cNvPr id="63" name="Straight Arrow Connector 13"/>
          <p:cNvCxnSpPr>
            <a:stCxn id="7" idx="2"/>
            <a:endCxn id="62" idx="0"/>
          </p:cNvCxnSpPr>
          <p:nvPr/>
        </p:nvCxnSpPr>
        <p:spPr>
          <a:xfrm rot="16200000" flipH="1">
            <a:off x="21279541" y="7495484"/>
            <a:ext cx="6127955" cy="15063786"/>
          </a:xfrm>
          <a:prstGeom prst="bent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5323460" y="18091355"/>
            <a:ext cx="3448050" cy="2438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atin typeface="Consolas" panose="020B0609020204030204" pitchFamily="49" charset="0"/>
              </a:rPr>
              <a:t>C</a:t>
            </a:r>
            <a:endParaRPr lang="en-US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/>
              <a:t>Cancelled</a:t>
            </a:r>
            <a:endParaRPr lang="de-CH" dirty="0"/>
          </a:p>
        </p:txBody>
      </p:sp>
      <p:cxnSp>
        <p:nvCxnSpPr>
          <p:cNvPr id="67" name="Straight Arrow Connector 13"/>
          <p:cNvCxnSpPr>
            <a:stCxn id="7" idx="2"/>
            <a:endCxn id="66" idx="0"/>
          </p:cNvCxnSpPr>
          <p:nvPr/>
        </p:nvCxnSpPr>
        <p:spPr>
          <a:xfrm rot="16200000" flipH="1">
            <a:off x="23865578" y="4909447"/>
            <a:ext cx="6127955" cy="20235860"/>
          </a:xfrm>
          <a:prstGeom prst="bent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3464997" y="1149976"/>
            <a:ext cx="43469957" cy="2355224"/>
          </a:xfrm>
        </p:spPr>
        <p:txBody>
          <a:bodyPr/>
          <a:lstStyle/>
          <a:p>
            <a:r>
              <a:rPr lang="en-US" b="1" dirty="0" smtClean="0"/>
              <a:t>State Machine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4199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562</Words>
  <Application>Microsoft Office PowerPoint</Application>
  <PresentationFormat>Custom</PresentationFormat>
  <Paragraphs>264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Entities</vt:lpstr>
      <vt:lpstr>Infrastructure</vt:lpstr>
      <vt:lpstr>Naming</vt:lpstr>
      <vt:lpstr>State Machine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QueueTipp Concepts</dc:title>
  <dc:creator>Cawood Marc, ITP31, BUZ</dc:creator>
  <cp:lastModifiedBy>Cawood Marc, ITP31, BUZ</cp:lastModifiedBy>
  <cp:revision>29</cp:revision>
  <dcterms:created xsi:type="dcterms:W3CDTF">2020-05-10T08:53:21Z</dcterms:created>
  <dcterms:modified xsi:type="dcterms:W3CDTF">2020-05-11T19:37:12Z</dcterms:modified>
</cp:coreProperties>
</file>