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logo_intellihi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4298" y="244337"/>
            <a:ext cx="1270994" cy="14463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do/intellihire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logo_intellihi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094" y="2075599"/>
            <a:ext cx="3226612" cy="367166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3539286" y="6522538"/>
            <a:ext cx="59262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300"/>
            </a:lvl1pPr>
          </a:lstStyle>
          <a:p>
            <a:pPr/>
            <a:r>
              <a:t>The future of HR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839775" y="3301999"/>
            <a:ext cx="9889491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Price based on company size</a:t>
            </a:r>
          </a:p>
          <a:p>
            <a:pPr>
              <a:defRPr sz="5000"/>
            </a:pPr>
          </a:p>
          <a:p>
            <a:pPr>
              <a:defRPr sz="5000"/>
            </a:pPr>
            <a:r>
              <a:t>Compensation if employee leaves</a:t>
            </a:r>
          </a:p>
          <a:p>
            <a:pPr>
              <a:defRPr sz="5000"/>
            </a:pPr>
            <a:r>
              <a:t>because of misassignment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1228026" y="3251959"/>
            <a:ext cx="1054874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200"/>
            </a:lvl1pPr>
          </a:lstStyle>
          <a:p>
            <a:pPr/>
            <a:r>
              <a:t>DEMO USE CASE</a:t>
            </a:r>
          </a:p>
        </p:txBody>
      </p:sp>
      <p:sp>
        <p:nvSpPr>
          <p:cNvPr id="162" name="Shape 162"/>
          <p:cNvSpPr/>
          <p:nvPr/>
        </p:nvSpPr>
        <p:spPr>
          <a:xfrm>
            <a:off x="3486784" y="5785070"/>
            <a:ext cx="60312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http://bit.do/intellihire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 Shot 2016-04-24 at 13.0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6-04-24 at 13.03.37.png"/>
          <p:cNvPicPr>
            <a:picLocks noChangeAspect="1"/>
          </p:cNvPicPr>
          <p:nvPr/>
        </p:nvPicPr>
        <p:blipFill>
          <a:blip r:embed="rId2">
            <a:extLst/>
          </a:blip>
          <a:srcRect l="64" t="0" r="64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reen Shot 2016-04-24 at 13.03.43.png"/>
          <p:cNvPicPr>
            <a:picLocks noChangeAspect="1"/>
          </p:cNvPicPr>
          <p:nvPr/>
        </p:nvPicPr>
        <p:blipFill>
          <a:blip r:embed="rId2">
            <a:extLst/>
          </a:blip>
          <a:srcRect l="91" t="0" r="91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 Shot 2016-04-24 at 13.03.49.png"/>
          <p:cNvPicPr>
            <a:picLocks noChangeAspect="1"/>
          </p:cNvPicPr>
          <p:nvPr/>
        </p:nvPicPr>
        <p:blipFill>
          <a:blip r:embed="rId2">
            <a:extLst/>
          </a:blip>
          <a:srcRect l="112" t="0" r="112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 Shot 2016-04-24 at 13.03.55.png"/>
          <p:cNvPicPr>
            <a:picLocks noChangeAspect="1"/>
          </p:cNvPicPr>
          <p:nvPr/>
        </p:nvPicPr>
        <p:blipFill>
          <a:blip r:embed="rId2">
            <a:extLst/>
          </a:blip>
          <a:srcRect l="0" t="65" r="0" b="65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 Shot 2016-04-24 at 13.04.00.png"/>
          <p:cNvPicPr>
            <a:picLocks noChangeAspect="1"/>
          </p:cNvPicPr>
          <p:nvPr/>
        </p:nvPicPr>
        <p:blipFill>
          <a:blip r:embed="rId2">
            <a:extLst/>
          </a:blip>
          <a:srcRect l="163" t="0" r="163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 Shot 2016-04-24 at 13.04.06.png"/>
          <p:cNvPicPr>
            <a:picLocks noChangeAspect="1"/>
          </p:cNvPicPr>
          <p:nvPr/>
        </p:nvPicPr>
        <p:blipFill>
          <a:blip r:embed="rId2">
            <a:extLst/>
          </a:blip>
          <a:srcRect l="61" t="0" r="61" b="0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 Shot 2016-04-24 at 13.04.15.png"/>
          <p:cNvPicPr>
            <a:picLocks noChangeAspect="1"/>
          </p:cNvPicPr>
          <p:nvPr/>
        </p:nvPicPr>
        <p:blipFill>
          <a:blip r:embed="rId2">
            <a:extLst/>
          </a:blip>
          <a:srcRect l="0" t="426" r="0" b="426"/>
          <a:stretch>
            <a:fillRect/>
          </a:stretch>
        </p:blipFill>
        <p:spPr>
          <a:xfrm>
            <a:off x="443898" y="2113339"/>
            <a:ext cx="10709145" cy="697472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420622" y="3860799"/>
            <a:ext cx="10163557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300"/>
            </a:pPr>
            <a:r>
              <a:t>Who knows somebody in IT</a:t>
            </a:r>
          </a:p>
          <a:p>
            <a:pPr>
              <a:defRPr sz="6300"/>
            </a:pPr>
            <a:r>
              <a:t>looking for a new job?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079806" y="1192147"/>
            <a:ext cx="322669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/>
            </a:pPr>
            <a:r>
              <a:t>46%</a:t>
            </a:r>
          </a:p>
          <a:p>
            <a:pPr>
              <a:defRPr sz="4500"/>
            </a:pPr>
            <a:r>
              <a:t>of Germans</a:t>
            </a:r>
            <a:br/>
            <a:r>
              <a:t>might leave</a:t>
            </a:r>
          </a:p>
          <a:p>
            <a:pPr>
              <a:defRPr sz="4500"/>
            </a:pPr>
            <a:r>
              <a:t>their job</a:t>
            </a:r>
          </a:p>
        </p:txBody>
      </p:sp>
      <p:sp>
        <p:nvSpPr>
          <p:cNvPr id="126" name="Shape 126"/>
          <p:cNvSpPr/>
          <p:nvPr/>
        </p:nvSpPr>
        <p:spPr>
          <a:xfrm>
            <a:off x="7527580" y="3071333"/>
            <a:ext cx="3481579" cy="240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100"/>
            </a:pPr>
            <a:r>
              <a:t>35%</a:t>
            </a:r>
          </a:p>
          <a:p>
            <a:pPr>
              <a:defRPr sz="4500"/>
            </a:pPr>
            <a:r>
              <a:t>want to leave</a:t>
            </a:r>
            <a:br/>
            <a:r>
              <a:t>their job</a:t>
            </a:r>
          </a:p>
        </p:txBody>
      </p:sp>
      <p:sp>
        <p:nvSpPr>
          <p:cNvPr id="127" name="Shape 127"/>
          <p:cNvSpPr/>
          <p:nvPr/>
        </p:nvSpPr>
        <p:spPr>
          <a:xfrm>
            <a:off x="1430927" y="5271439"/>
            <a:ext cx="5636651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500"/>
            </a:pPr>
            <a:r>
              <a:rPr sz="7300"/>
              <a:t>$11 billion</a:t>
            </a:r>
            <a:br/>
            <a:r>
              <a:t> lost by US business per year to employee turnover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850161" y="4279900"/>
            <a:ext cx="930447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“Career changes and development potential</a:t>
            </a:r>
          </a:p>
          <a:p>
            <a:pPr/>
            <a:r>
              <a:t>are key to retain employees”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78402" y="3594100"/>
            <a:ext cx="11847996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Our mission:</a:t>
            </a:r>
          </a:p>
          <a:p>
            <a:pPr>
              <a:defRPr sz="5700"/>
            </a:pPr>
            <a:r>
              <a:t>To support HR in finding the perfect</a:t>
            </a:r>
          </a:p>
          <a:p>
            <a:pPr>
              <a:defRPr sz="5700"/>
            </a:pPr>
            <a:r>
              <a:t>career path for employees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340862" y="4552950"/>
            <a:ext cx="63230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But what is the “perfect path”?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495460" y="4371172"/>
            <a:ext cx="4092810" cy="1329755"/>
          </a:xfrm>
          <a:prstGeom prst="roundRect">
            <a:avLst>
              <a:gd name="adj" fmla="val 1583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900"/>
            </a:lvl1pPr>
          </a:lstStyle>
          <a:p>
            <a:pPr/>
            <a:r>
              <a:t>Developer</a:t>
            </a:r>
          </a:p>
        </p:txBody>
      </p:sp>
      <p:sp>
        <p:nvSpPr>
          <p:cNvPr id="136" name="Shape 136"/>
          <p:cNvSpPr/>
          <p:nvPr/>
        </p:nvSpPr>
        <p:spPr>
          <a:xfrm>
            <a:off x="7335902" y="7576110"/>
            <a:ext cx="2941132" cy="1937120"/>
          </a:xfrm>
          <a:prstGeom prst="roundRect">
            <a:avLst>
              <a:gd name="adj" fmla="val 10854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700"/>
            </a:lvl1pPr>
          </a:lstStyle>
          <a:p>
            <a:pPr/>
            <a:r>
              <a:t>IT Specialist</a:t>
            </a:r>
          </a:p>
        </p:txBody>
      </p:sp>
      <p:sp>
        <p:nvSpPr>
          <p:cNvPr id="137" name="Shape 137"/>
          <p:cNvSpPr/>
          <p:nvPr/>
        </p:nvSpPr>
        <p:spPr>
          <a:xfrm>
            <a:off x="1863523" y="5830413"/>
            <a:ext cx="2682087" cy="1948522"/>
          </a:xfrm>
          <a:prstGeom prst="roundRect">
            <a:avLst>
              <a:gd name="adj" fmla="val 7471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People Manager</a:t>
            </a:r>
          </a:p>
        </p:txBody>
      </p:sp>
      <p:sp>
        <p:nvSpPr>
          <p:cNvPr id="138" name="Shape 138"/>
          <p:cNvSpPr/>
          <p:nvPr/>
        </p:nvSpPr>
        <p:spPr>
          <a:xfrm>
            <a:off x="4001452" y="8544669"/>
            <a:ext cx="3744516" cy="1329755"/>
          </a:xfrm>
          <a:prstGeom prst="roundRect">
            <a:avLst>
              <a:gd name="adj" fmla="val 16858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pPr/>
            <a:r>
              <a:t>Architect</a:t>
            </a:r>
          </a:p>
        </p:txBody>
      </p:sp>
      <p:sp>
        <p:nvSpPr>
          <p:cNvPr id="139" name="Shape 139"/>
          <p:cNvSpPr/>
          <p:nvPr/>
        </p:nvSpPr>
        <p:spPr>
          <a:xfrm>
            <a:off x="243862" y="3402263"/>
            <a:ext cx="2835623" cy="1797713"/>
          </a:xfrm>
          <a:prstGeom prst="roundRect">
            <a:avLst>
              <a:gd name="adj" fmla="val 11276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Tech Sales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6161219" y="4553366"/>
            <a:ext cx="2835623" cy="921958"/>
          </a:xfrm>
          <a:prstGeom prst="roundRect">
            <a:avLst>
              <a:gd name="adj" fmla="val 1583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Product</a:t>
            </a:r>
          </a:p>
        </p:txBody>
      </p:sp>
      <p:sp>
        <p:nvSpPr>
          <p:cNvPr id="141" name="Shape 141"/>
          <p:cNvSpPr/>
          <p:nvPr/>
        </p:nvSpPr>
        <p:spPr>
          <a:xfrm>
            <a:off x="3190093" y="3126744"/>
            <a:ext cx="3313019" cy="1254641"/>
          </a:xfrm>
          <a:prstGeom prst="roundRect">
            <a:avLst>
              <a:gd name="adj" fmla="val 13871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UX Design</a:t>
            </a:r>
          </a:p>
        </p:txBody>
      </p:sp>
      <p:sp>
        <p:nvSpPr>
          <p:cNvPr id="142" name="Shape 142"/>
          <p:cNvSpPr/>
          <p:nvPr/>
        </p:nvSpPr>
        <p:spPr>
          <a:xfrm>
            <a:off x="1311376" y="8391963"/>
            <a:ext cx="2036416" cy="919510"/>
          </a:xfrm>
          <a:prstGeom prst="roundRect">
            <a:avLst>
              <a:gd name="adj" fmla="val 1583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Tester</a:t>
            </a:r>
          </a:p>
        </p:txBody>
      </p:sp>
      <p:sp>
        <p:nvSpPr>
          <p:cNvPr id="143" name="Shape 143"/>
          <p:cNvSpPr/>
          <p:nvPr/>
        </p:nvSpPr>
        <p:spPr>
          <a:xfrm>
            <a:off x="7102235" y="2774695"/>
            <a:ext cx="2682087" cy="1739525"/>
          </a:xfrm>
          <a:prstGeom prst="roundRect">
            <a:avLst>
              <a:gd name="adj" fmla="val 1102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300"/>
            </a:pPr>
            <a:r>
              <a:t>Project</a:t>
            </a:r>
            <a:br/>
            <a:r>
              <a:t>Manager</a:t>
            </a:r>
          </a:p>
        </p:txBody>
      </p:sp>
      <p:sp>
        <p:nvSpPr>
          <p:cNvPr id="144" name="Shape 144"/>
          <p:cNvSpPr/>
          <p:nvPr/>
        </p:nvSpPr>
        <p:spPr>
          <a:xfrm>
            <a:off x="7795361" y="5836114"/>
            <a:ext cx="4380913" cy="1937120"/>
          </a:xfrm>
          <a:prstGeom prst="roundRect">
            <a:avLst>
              <a:gd name="adj" fmla="val 9984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300"/>
            </a:pPr>
            <a:r>
              <a:t>Requirements</a:t>
            </a:r>
          </a:p>
          <a:p>
            <a:pPr>
              <a:defRPr sz="4300"/>
            </a:pPr>
            <a:r>
              <a:t>Engineer</a:t>
            </a:r>
          </a:p>
        </p:txBody>
      </p:sp>
      <p:sp>
        <p:nvSpPr>
          <p:cNvPr id="145" name="Shape 145"/>
          <p:cNvSpPr/>
          <p:nvPr/>
        </p:nvSpPr>
        <p:spPr>
          <a:xfrm>
            <a:off x="3249442" y="7350508"/>
            <a:ext cx="3194320" cy="1526088"/>
          </a:xfrm>
          <a:prstGeom prst="roundRect">
            <a:avLst>
              <a:gd name="adj" fmla="val 12673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DevOps</a:t>
            </a:r>
          </a:p>
        </p:txBody>
      </p:sp>
      <p:sp>
        <p:nvSpPr>
          <p:cNvPr id="146" name="Shape 146"/>
          <p:cNvSpPr/>
          <p:nvPr/>
        </p:nvSpPr>
        <p:spPr>
          <a:xfrm>
            <a:off x="9569791" y="3568321"/>
            <a:ext cx="2682087" cy="1797713"/>
          </a:xfrm>
          <a:prstGeom prst="roundRect">
            <a:avLst>
              <a:gd name="adj" fmla="val 10666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Tech Support</a:t>
            </a:r>
          </a:p>
        </p:txBody>
      </p:sp>
      <p:sp>
        <p:nvSpPr>
          <p:cNvPr id="147" name="Shape 147"/>
          <p:cNvSpPr/>
          <p:nvPr/>
        </p:nvSpPr>
        <p:spPr>
          <a:xfrm>
            <a:off x="4222713" y="5787005"/>
            <a:ext cx="3634830" cy="1477425"/>
          </a:xfrm>
          <a:prstGeom prst="roundRect">
            <a:avLst>
              <a:gd name="adj" fmla="val 9854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Network Engineer</a:t>
            </a:r>
          </a:p>
        </p:txBody>
      </p:sp>
      <p:sp>
        <p:nvSpPr>
          <p:cNvPr id="148" name="Shape 148"/>
          <p:cNvSpPr/>
          <p:nvPr/>
        </p:nvSpPr>
        <p:spPr>
          <a:xfrm>
            <a:off x="4383619" y="-32131"/>
            <a:ext cx="3313019" cy="1254642"/>
          </a:xfrm>
          <a:prstGeom prst="roundRect">
            <a:avLst>
              <a:gd name="adj" fmla="val 13871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Talent</a:t>
            </a:r>
          </a:p>
        </p:txBody>
      </p:sp>
      <p:sp>
        <p:nvSpPr>
          <p:cNvPr id="149" name="Shape 149"/>
          <p:cNvSpPr/>
          <p:nvPr/>
        </p:nvSpPr>
        <p:spPr>
          <a:xfrm>
            <a:off x="5894545" y="1033344"/>
            <a:ext cx="392766" cy="377672"/>
          </a:xfrm>
          <a:prstGeom prst="ellipse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Shape 150"/>
          <p:cNvSpPr/>
          <p:nvPr/>
        </p:nvSpPr>
        <p:spPr>
          <a:xfrm>
            <a:off x="6186352" y="1480908"/>
            <a:ext cx="1159757" cy="1254642"/>
          </a:xfrm>
          <a:prstGeom prst="roundRect">
            <a:avLst>
              <a:gd name="adj" fmla="val 15005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300"/>
            </a:lvl1pPr>
          </a:lstStyle>
          <a:p>
            <a:pPr/>
            <a:r>
              <a:t>??</a:t>
            </a:r>
          </a:p>
        </p:txBody>
      </p:sp>
      <p:sp>
        <p:nvSpPr>
          <p:cNvPr id="151" name="Shape 151"/>
          <p:cNvSpPr/>
          <p:nvPr/>
        </p:nvSpPr>
        <p:spPr>
          <a:xfrm>
            <a:off x="5934814" y="1320752"/>
            <a:ext cx="317991" cy="1553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924" h="21600" fill="norm" stroke="1" extrusionOk="0">
                <a:moveTo>
                  <a:pt x="1885" y="0"/>
                </a:moveTo>
                <a:cubicBezTo>
                  <a:pt x="-1926" y="1694"/>
                  <a:pt x="224" y="3874"/>
                  <a:pt x="6695" y="4876"/>
                </a:cubicBezTo>
                <a:cubicBezTo>
                  <a:pt x="18115" y="6644"/>
                  <a:pt x="19674" y="11513"/>
                  <a:pt x="12864" y="10421"/>
                </a:cubicBezTo>
                <a:cubicBezTo>
                  <a:pt x="11978" y="10279"/>
                  <a:pt x="11457" y="10023"/>
                  <a:pt x="11504" y="9751"/>
                </a:cubicBezTo>
                <a:cubicBezTo>
                  <a:pt x="4657" y="11449"/>
                  <a:pt x="1286" y="13892"/>
                  <a:pt x="2413" y="16340"/>
                </a:cubicBezTo>
                <a:cubicBezTo>
                  <a:pt x="3377" y="18434"/>
                  <a:pt x="7572" y="20334"/>
                  <a:pt x="14028" y="2160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041046" y="2794000"/>
            <a:ext cx="6922708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/>
            </a:pPr>
            <a:r>
              <a:t>Personality Tests Data</a:t>
            </a:r>
          </a:p>
          <a:p>
            <a:pPr>
              <a:defRPr sz="5300"/>
            </a:pPr>
            <a:r>
              <a:t>+</a:t>
            </a:r>
          </a:p>
          <a:p>
            <a:pPr>
              <a:defRPr sz="5300"/>
            </a:pPr>
            <a:r>
              <a:t>Machine Learning</a:t>
            </a:r>
          </a:p>
          <a:p>
            <a:pPr>
              <a:defRPr sz="5300"/>
            </a:pPr>
            <a:r>
              <a:t>=</a:t>
            </a:r>
          </a:p>
          <a:p>
            <a:pPr>
              <a:defRPr sz="5300"/>
            </a:pPr>
            <a:r>
              <a:t>Employee Profile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767965" y="8477683"/>
            <a:ext cx="70675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Based on 17,000 Entries</a:t>
            </a:r>
          </a:p>
        </p:txBody>
      </p:sp>
      <p:sp>
        <p:nvSpPr>
          <p:cNvPr id="156" name="Shape 156"/>
          <p:cNvSpPr/>
          <p:nvPr/>
        </p:nvSpPr>
        <p:spPr>
          <a:xfrm flipV="1">
            <a:off x="7703477" y="7356997"/>
            <a:ext cx="1457897" cy="100706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157" name="Sequence_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7" y="35326"/>
            <a:ext cx="12897286" cy="7224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