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4"/>
  </p:notesMasterIdLst>
  <p:sldIdLst>
    <p:sldId id="256" r:id="rId2"/>
    <p:sldId id="259" r:id="rId3"/>
    <p:sldId id="296" r:id="rId4"/>
    <p:sldId id="297" r:id="rId5"/>
    <p:sldId id="258" r:id="rId6"/>
    <p:sldId id="298" r:id="rId7"/>
    <p:sldId id="304" r:id="rId8"/>
    <p:sldId id="305" r:id="rId9"/>
    <p:sldId id="306" r:id="rId10"/>
    <p:sldId id="303" r:id="rId11"/>
    <p:sldId id="265" r:id="rId12"/>
    <p:sldId id="307" r:id="rId13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1E73-8233-4551-BCB7-78B00CA4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AEB3E-EAF4-4355-86AA-04CFC7F3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8B2F-495E-4C3A-B80C-4DF4CFE6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D425-8866-4CD1-89C7-820C401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BD8B-6F9F-4E9C-8071-A409CA92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B68-1DF9-4C09-B822-BDBB1BE6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10BC0-B3C6-41BE-B6F2-3A132394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62ED-B3E7-4781-9C32-5B64F27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764-EF53-4BA0-8381-0D53F243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03E5-FA70-4663-9DE7-CA4B7315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0FEF-25BE-4B88-884C-A9680FDF6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526D4-1A02-4F09-AB71-D010156B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F14C-40DA-468D-B1DC-F972AAD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BACB-5325-4983-93DA-74AA3F81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D38-C6B0-4C05-9C2E-16F8A59B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7220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5F88-4FC7-4D6E-89E0-AB9A9DF4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1F33-F321-4D7D-8EFF-F0AB4370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F0F-BBA5-4949-B600-0BFE004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F236-A8FC-4093-BB5C-CC4821A8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8D38-2D90-47DA-9839-4928563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3A2-9D2F-4D3C-A23B-DCF4139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9872-0C88-48FE-AB04-FED555EA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476E-CB63-461B-A37A-77686140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E489-856F-4B3E-A2B2-9C94EFF4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75BD-085E-45FC-8FD9-852A188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EF28-63FC-47B1-8832-B79BA34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F673-DE5B-4B8E-967E-F56C2D3D6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B8B-94C8-4F30-9F10-7C1A4DB0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9129-24BD-4326-9B43-96A6B82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503D-15B5-41CC-98BB-7FAA98D6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2AAE-A069-4AA8-9BCC-F8DD0D04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E859-AB0D-443C-AD8B-69AFB369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DAF9-3095-4073-9F10-950C8AD4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5A1FA-CA6C-460F-AC9D-9CBA219E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C25E3-47DB-4B89-880E-C1B57F42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2C7F-F5C8-45AC-85B1-3114319E3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22321-0B17-4180-8B99-2DDEB4D6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4E05-40A3-4E3C-AD48-45936C6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D9D57-E60C-4CC1-B700-DB6C75CC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4AC-223E-4D69-BED8-A3E15A1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BF5C2-4B93-4C5E-BDC3-CCEBEDE6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7F95-BE43-471E-A302-A9B63507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86AC-A763-4087-B315-389CD27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21E52-A2A4-41EE-BA1D-78EB79E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4C89F-DF01-4991-9708-66A02083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FB174-91BD-4FF7-9F84-74E6309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92C-A0BA-436E-8385-92CC75C0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088B-B961-4446-90D4-9A707A2A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BFB85-55B4-4D9B-853B-7C1824E9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7A11-DD91-4899-9CA5-8CC1DD2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5868-2FA8-42A5-BEBF-6817E946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6124-61C8-4FA0-BAA3-8E98E16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BE6C-E8A1-4DE4-883E-C64765E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4B383-F970-4925-AB77-84A37283D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864C-B8F6-4143-AA09-B65B5F8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736E-AB71-4099-8B0D-30338DD8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382C-1B7E-471C-B5D2-D8B8D5F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C2A9-C81A-4C5E-9CC8-F853C51A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A8F4A-5158-4B54-81A5-96D2989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C3DE-C6E5-42A1-93AE-AD81380B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6060-0E2F-4913-91E9-900128C8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FA92-2764-4459-AF72-CA0DAD71F6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8DB0-EB73-4A19-B502-9C524E458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DCB-DC6E-4C85-9417-6FA612D9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atisticstimes.com/tech/top-computer-languages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ibguides.colorado.edu/strategies/ebooks" TargetMode="External"/><Relationship Id="rId5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docs.oracle.com/javase/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4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urse Over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OOAD</a:t>
            </a:r>
            <a:endParaRPr dirty="0"/>
          </a:p>
        </p:txBody>
      </p:sp>
      <p:sp>
        <p:nvSpPr>
          <p:cNvPr id="211" name="CSCI 4448/5448: Object-Oriented Analysis &amp; Design…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CSCI 4448/5448: Object-Oriented Analysis &amp; Design</a:t>
            </a:r>
          </a:p>
          <a:p>
            <a:r>
              <a:t>Lecture </a:t>
            </a:r>
            <a:r>
              <a:rPr lang="en-US"/>
              <a:t>2</a:t>
            </a:r>
            <a:endParaRPr dirty="0"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Relevance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43414AC-42BC-440B-B37B-2D55252AD7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DD8C-51D4-4185-AC30-0453B0DF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4733722" cy="6188570"/>
          </a:xfrm>
        </p:spPr>
        <p:txBody>
          <a:bodyPr/>
          <a:lstStyle/>
          <a:p>
            <a:r>
              <a:rPr lang="en-US" dirty="0"/>
              <a:t>PYPL Top 4</a:t>
            </a:r>
          </a:p>
          <a:p>
            <a:pPr lvl="1"/>
            <a:r>
              <a:rPr lang="en-US" dirty="0"/>
              <a:t>Python, Java, JavaScript, C#</a:t>
            </a:r>
          </a:p>
          <a:p>
            <a:r>
              <a:rPr lang="en-US" dirty="0"/>
              <a:t>TIOBE Top 4</a:t>
            </a:r>
          </a:p>
          <a:p>
            <a:pPr lvl="1"/>
            <a:r>
              <a:rPr lang="en-US" dirty="0"/>
              <a:t>Python, C, Java, C++</a:t>
            </a:r>
          </a:p>
          <a:p>
            <a:r>
              <a:rPr lang="en-US" dirty="0"/>
              <a:t>Most popular languages are OO (at least in part)</a:t>
            </a:r>
          </a:p>
          <a:p>
            <a:r>
              <a:rPr lang="en-US" dirty="0"/>
              <a:t>June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47FB4-1A0E-4E1C-986A-05684AA9AF0B}"/>
              </a:ext>
            </a:extLst>
          </p:cNvPr>
          <p:cNvSpPr txBox="1"/>
          <p:nvPr/>
        </p:nvSpPr>
        <p:spPr>
          <a:xfrm>
            <a:off x="183757" y="9365292"/>
            <a:ext cx="64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http://statisticstimes.com/tech/top-computer-languages.php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2D0B8-76D6-2300-77AA-042ABDE8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4" y="162932"/>
            <a:ext cx="6241705" cy="94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2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als of the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Summary: </a:t>
            </a:r>
            <a:r>
              <a:rPr dirty="0"/>
              <a:t>Goals of the Class</a:t>
            </a:r>
          </a:p>
        </p:txBody>
      </p:sp>
      <p:sp>
        <p:nvSpPr>
          <p:cNvPr id="253" name="Provide students with knowledge and skills i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Tools for your programming tool kit!</a:t>
            </a:r>
          </a:p>
          <a:p>
            <a:r>
              <a:rPr dirty="0"/>
              <a:t>Provide students with knowledge and skills in:</a:t>
            </a:r>
          </a:p>
          <a:p>
            <a:pPr lvl="1">
              <a:defRPr b="1"/>
            </a:pPr>
            <a:r>
              <a:rPr lang="en-US" dirty="0"/>
              <a:t>O</a:t>
            </a:r>
            <a:r>
              <a:rPr dirty="0"/>
              <a:t>bject-oriented concepts</a:t>
            </a:r>
            <a:r>
              <a:rPr lang="en-US" dirty="0"/>
              <a:t> and patterns</a:t>
            </a:r>
            <a:endParaRPr dirty="0"/>
          </a:p>
          <a:p>
            <a:pPr lvl="1">
              <a:defRPr b="1"/>
            </a:pPr>
            <a:r>
              <a:rPr dirty="0"/>
              <a:t>OO analysis, design and implementation techniques</a:t>
            </a:r>
          </a:p>
          <a:p>
            <a:pPr lvl="1">
              <a:defRPr b="1"/>
            </a:pPr>
            <a:r>
              <a:rPr dirty="0"/>
              <a:t>OO design methods (software life cycles)</a:t>
            </a:r>
          </a:p>
          <a:p>
            <a:r>
              <a:rPr dirty="0"/>
              <a:t>Students should view OO software development as a software engineering process that has well-defined stages with each stage requiring specific tools and techniques</a:t>
            </a:r>
          </a:p>
          <a:p>
            <a:r>
              <a:rPr dirty="0"/>
              <a:t>You will also gain experience with </a:t>
            </a:r>
            <a:r>
              <a:rPr lang="en-US" dirty="0"/>
              <a:t>OO </a:t>
            </a:r>
            <a:r>
              <a:rPr dirty="0"/>
              <a:t>programming</a:t>
            </a:r>
            <a:r>
              <a:rPr lang="en-US" dirty="0"/>
              <a:t>, hopefully with languages you’re interested in learning</a:t>
            </a:r>
          </a:p>
          <a:p>
            <a:r>
              <a:rPr lang="en-US" dirty="0"/>
              <a:t>And you’ll be better prepared for both new development and supporting legacy code</a:t>
            </a:r>
            <a:endParaRPr dirty="0"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717" y="9194800"/>
            <a:ext cx="58949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als of the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should I review? (Optional)</a:t>
            </a:r>
            <a:endParaRPr dirty="0"/>
          </a:p>
        </p:txBody>
      </p:sp>
      <p:sp>
        <p:nvSpPr>
          <p:cNvPr id="253" name="Provide students with knowledge and skills in:…"/>
          <p:cNvSpPr txBox="1">
            <a:spLocks noGrp="1"/>
          </p:cNvSpPr>
          <p:nvPr>
            <p:ph type="body" idx="1"/>
          </p:nvPr>
        </p:nvSpPr>
        <p:spPr>
          <a:xfrm>
            <a:off x="894080" y="2404535"/>
            <a:ext cx="11216640" cy="6957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It's NOT required, but if you want to do a little preparation for the class, here's a few things I'd recommend:</a:t>
            </a:r>
          </a:p>
          <a:p>
            <a:r>
              <a:rPr lang="en-US" dirty="0"/>
              <a:t>Shortly, we will do an intro to OO (which we'll dig into all semester) and talk about Git, Java, and Python (which I don't teach in depth) - I expect you to pick up tools and languages as we go</a:t>
            </a:r>
          </a:p>
          <a:p>
            <a:r>
              <a:rPr lang="en-US" b="1" dirty="0"/>
              <a:t>OO: </a:t>
            </a:r>
            <a:r>
              <a:rPr lang="en-US" dirty="0"/>
              <a:t>We will review this, but you should know the basics of what object-oriented languages are – a good resource is the first chapter of: The Object-Oriented Thought Process, 5th Edition by </a:t>
            </a:r>
            <a:r>
              <a:rPr lang="en-US" dirty="0" err="1"/>
              <a:t>Weisfeld</a:t>
            </a:r>
            <a:endParaRPr lang="en-US" dirty="0"/>
          </a:p>
          <a:p>
            <a:r>
              <a:rPr lang="en-US" b="1" dirty="0"/>
              <a:t>Git: </a:t>
            </a:r>
            <a:r>
              <a:rPr lang="en-US" dirty="0"/>
              <a:t>If you're not Git savvy, look at a tutorial like </a:t>
            </a:r>
            <a:r>
              <a:rPr lang="en-US" dirty="0">
                <a:hlinkClick r:id="rId2"/>
              </a:rPr>
              <a:t>https://guides.github.com/activities/hello-world/</a:t>
            </a:r>
            <a:r>
              <a:rPr lang="en-US" dirty="0"/>
              <a:t> or the Pro Git book (found at </a:t>
            </a:r>
            <a:r>
              <a:rPr lang="en-US" dirty="0">
                <a:hlinkClick r:id="rId3"/>
              </a:rPr>
              <a:t>https://git-scm.com/book/en/v2</a:t>
            </a:r>
            <a:r>
              <a:rPr lang="en-US" dirty="0"/>
              <a:t>)</a:t>
            </a:r>
          </a:p>
          <a:p>
            <a:r>
              <a:rPr lang="en-US" b="1" dirty="0"/>
              <a:t>Java: </a:t>
            </a:r>
            <a:r>
              <a:rPr lang="en-US" dirty="0"/>
              <a:t>If you haven't used Java (the main development language for the class), I'd look for an online tutorial (like </a:t>
            </a:r>
            <a:r>
              <a:rPr lang="en-US" dirty="0">
                <a:hlinkClick r:id="rId4"/>
              </a:rPr>
              <a:t>https://docs.oracle.com/javase/tutorial/</a:t>
            </a:r>
            <a:r>
              <a:rPr lang="en-US" dirty="0"/>
              <a:t>) or take a look at a book like: Java: A Beginner's Guide, Eighth Edition, 9th Edition by </a:t>
            </a:r>
            <a:r>
              <a:rPr lang="en-US" dirty="0" err="1"/>
              <a:t>Schildt</a:t>
            </a:r>
            <a:endParaRPr lang="en-US" dirty="0"/>
          </a:p>
          <a:p>
            <a:r>
              <a:rPr lang="en-US" b="1" dirty="0"/>
              <a:t>Python: </a:t>
            </a:r>
            <a:r>
              <a:rPr lang="en-US" dirty="0"/>
              <a:t>We also discuss Python, although we use it less - if you haven't Python-ed much, again look at an online tutorial (like </a:t>
            </a:r>
            <a:r>
              <a:rPr lang="en-US" dirty="0">
                <a:hlinkClick r:id="rId5"/>
              </a:rPr>
              <a:t>https://docs.python.org/3/tutorial/</a:t>
            </a:r>
            <a:r>
              <a:rPr lang="en-US" dirty="0"/>
              <a:t>) or a book like: Head First Python, 2nd Edition by Barry</a:t>
            </a:r>
          </a:p>
          <a:p>
            <a:r>
              <a:rPr lang="en-US" dirty="0"/>
              <a:t>The books are available as e-books online at the CU library site: </a:t>
            </a:r>
            <a:r>
              <a:rPr lang="en-US" dirty="0">
                <a:hlinkClick r:id="rId6"/>
              </a:rPr>
              <a:t>https://libguides.colorado.edu/strategies/ebooks</a:t>
            </a:r>
            <a:r>
              <a:rPr lang="en-US" dirty="0"/>
              <a:t> (use search or the sciences tab, then O'Reilly-Safari eBooks)</a:t>
            </a:r>
            <a:endParaRPr dirty="0"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717" y="9194800"/>
            <a:ext cx="58949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9442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Acknowledgement &amp; Materials Copyright</a:t>
            </a:r>
            <a:endParaRPr dirty="0"/>
          </a:p>
        </p:txBody>
      </p:sp>
      <p:sp>
        <p:nvSpPr>
          <p:cNvPr id="225" name="Associate Profess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I’d like to start by acknowledging Dr. Ken Anderson</a:t>
            </a:r>
          </a:p>
          <a:p>
            <a:r>
              <a:rPr lang="en-US" dirty="0"/>
              <a:t>Ken is a Professor and the Chair of the Department of Computer Science</a:t>
            </a:r>
          </a:p>
          <a:p>
            <a:r>
              <a:rPr lang="en-US" dirty="0"/>
              <a:t>Ken taught OOAD on several occasions, and has graciously allowed me to use his copyrighted material for this instance of the class</a:t>
            </a:r>
          </a:p>
          <a:p>
            <a:r>
              <a:rPr lang="en-US" dirty="0"/>
              <a:t>Although I will modify the materials to update and personalize this class, the original materials this class is based on are all copyrighted</a:t>
            </a:r>
            <a:br>
              <a:rPr lang="en-US" dirty="0"/>
            </a:br>
            <a:r>
              <a:rPr lang="en-US" dirty="0"/>
              <a:t>© Kenneth M. Anderson; the materials are used with his consent; and this use in no way challenges his copyright</a:t>
            </a:r>
            <a:endParaRPr dirty="0"/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10878820" cy="6188570"/>
          </a:xfrm>
        </p:spPr>
        <p:txBody>
          <a:bodyPr>
            <a:normAutofit/>
          </a:bodyPr>
          <a:lstStyle/>
          <a:p>
            <a:r>
              <a:rPr lang="en-US" sz="3600" dirty="0"/>
              <a:t>Clarify the class focus and relevance</a:t>
            </a:r>
          </a:p>
          <a:p>
            <a:r>
              <a:rPr lang="en-US" sz="3600" dirty="0"/>
              <a:t>Determine the class fit to the student’s learning goals, experience, and skills</a:t>
            </a:r>
          </a:p>
          <a:p>
            <a:pPr lvl="1"/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59170-A4C8-494A-A831-EB77BF72889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0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/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Object-Oriented Analysis and Design (aka OOAD)</a:t>
            </a:r>
          </a:p>
          <a:p>
            <a:pPr marL="914400" lvl="1" indent="-457200"/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I’m looking forward to working with you!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course explores Object-Oriented principles, patterns, theory, development languages, methods, processes, and related topics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intended to give you a set of core design skills for use in designing and developing OO systems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hard at the material we cover, and we’ll talk about whether this course is right for you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A5E7727-103F-4AA2-B7EB-65568ECBD3A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9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19" name="good_code.png" descr="good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368300"/>
            <a:ext cx="5778500" cy="882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ftware Design is not completely a black art… there are design techniques that lead to better results when applied in support of creative expression."/>
          <p:cNvSpPr/>
          <p:nvPr/>
        </p:nvSpPr>
        <p:spPr>
          <a:xfrm>
            <a:off x="894080" y="4475259"/>
            <a:ext cx="3657600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sz="2800" dirty="0"/>
              <a:t>Software Design is not completely a black art… there are design techniques that lead to better results when applied in support of creative expression.</a:t>
            </a:r>
          </a:p>
        </p:txBody>
      </p:sp>
      <p:sp>
        <p:nvSpPr>
          <p:cNvPr id="221" name="This class teaches a style of software design that can help you reach the box labelled “Good Code”"/>
          <p:cNvSpPr/>
          <p:nvPr/>
        </p:nvSpPr>
        <p:spPr>
          <a:xfrm>
            <a:off x="894080" y="1900062"/>
            <a:ext cx="3502085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sz="2800" dirty="0"/>
              <a:t>This class teaches a style of software design that can help you reach the box labelled “Good Code”</a:t>
            </a:r>
            <a:r>
              <a:rPr lang="en-US" sz="2800" dirty="0"/>
              <a:t>…</a:t>
            </a:r>
            <a:endParaRPr sz="2800" dirty="0"/>
          </a:p>
        </p:txBody>
      </p:sp>
      <p:sp>
        <p:nvSpPr>
          <p:cNvPr id="222" name="From the excellent web comic, xkcd: &lt;http://xkcd.com/844/&gt;"/>
          <p:cNvSpPr/>
          <p:nvPr/>
        </p:nvSpPr>
        <p:spPr>
          <a:xfrm>
            <a:off x="5854700" y="9080500"/>
            <a:ext cx="5760720" cy="65659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dirty="0"/>
              <a:t>From the excellent web comic, </a:t>
            </a:r>
            <a:r>
              <a:rPr dirty="0" err="1"/>
              <a:t>xkcd</a:t>
            </a:r>
            <a:r>
              <a:rPr dirty="0"/>
              <a:t>: &lt;</a:t>
            </a:r>
            <a:r>
              <a:rPr dirty="0">
                <a:hlinkClick r:id="rId3"/>
              </a:rPr>
              <a:t>http://xkcd.com/844/</a:t>
            </a:r>
            <a:r>
              <a:rPr dirty="0"/>
              <a:t>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BF7C42-684E-47F1-9A46-8823FFA58093}"/>
              </a:ext>
            </a:extLst>
          </p:cNvPr>
          <p:cNvSpPr txBox="1">
            <a:spLocks/>
          </p:cNvSpPr>
          <p:nvPr/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/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Good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Programming skill is required</a:t>
            </a:r>
          </a:p>
          <a:p>
            <a:pPr lvl="1"/>
            <a:r>
              <a:rPr lang="en-US" sz="2773" dirty="0"/>
              <a:t>My lectures will primarily use Java examples (like the textbook)</a:t>
            </a:r>
          </a:p>
          <a:p>
            <a:pPr lvl="1"/>
            <a:r>
              <a:rPr lang="en-US" sz="2773" dirty="0"/>
              <a:t>I will include Python examples for most things as a counterpoint</a:t>
            </a:r>
          </a:p>
          <a:p>
            <a:pPr lvl="1"/>
            <a:r>
              <a:rPr lang="en-US" sz="2773" dirty="0"/>
              <a:t>Your class exercises will be primarily required to be in Java, but other languages may be used in certain cases</a:t>
            </a:r>
          </a:p>
          <a:p>
            <a:pPr lvl="1"/>
            <a:r>
              <a:rPr lang="en-US" sz="2773" dirty="0"/>
              <a:t>I don’t generally ask you to write code on exams, but I may ask for pseudo-code, so again, programming needs to be a skill you have</a:t>
            </a:r>
          </a:p>
          <a:p>
            <a:r>
              <a:rPr lang="en-US" sz="3200" dirty="0"/>
              <a:t>Most other things you need to know, we’ll review a bit – like Git, for instance – and I will provide resources for your external review</a:t>
            </a:r>
          </a:p>
          <a:p>
            <a:r>
              <a:rPr lang="en-US" sz="3200" dirty="0"/>
              <a:t>If you have a couple years of programming experience, Java (and Python) are high level languages that shouldn’t be hard for you to learn, but…</a:t>
            </a:r>
          </a:p>
          <a:p>
            <a:r>
              <a:rPr lang="en-US" sz="3200" b="1" dirty="0"/>
              <a:t>You’ll learn the tools on your own.  </a:t>
            </a:r>
            <a:r>
              <a:rPr lang="en-US" sz="3200" dirty="0"/>
              <a:t>My lessons will be focused mostly on the OO features of the languages.  This is not a Java or Python programming class.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43414AC-42BC-440B-B37B-2D55252AD7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67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OOAD Class -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6790284" cy="6188570"/>
          </a:xfrm>
        </p:spPr>
        <p:txBody>
          <a:bodyPr>
            <a:normAutofit fontScale="92500"/>
          </a:bodyPr>
          <a:lstStyle/>
          <a:p>
            <a:pPr marL="457200" lvl="0" indent="-457200"/>
            <a:r>
              <a:rPr lang="en-US" sz="2800" dirty="0">
                <a:solidFill>
                  <a:prstClr val="black"/>
                </a:solidFill>
              </a:rPr>
              <a:t>Textbook: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Head First Design Patterns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By Freeman, Robson, Bates, &amp; Sierra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O’Reilly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2</a:t>
            </a:r>
            <a:r>
              <a:rPr lang="en-US" sz="2373" baseline="30000" dirty="0">
                <a:solidFill>
                  <a:prstClr val="black"/>
                </a:solidFill>
              </a:rPr>
              <a:t>nd</a:t>
            </a:r>
            <a:r>
              <a:rPr lang="en-US" sz="2373" dirty="0">
                <a:solidFill>
                  <a:prstClr val="black"/>
                </a:solidFill>
              </a:rPr>
              <a:t> Edition – 2020</a:t>
            </a:r>
          </a:p>
          <a:p>
            <a:pPr marL="457200" indent="-457200"/>
            <a:r>
              <a:rPr lang="en-US" sz="2800" dirty="0">
                <a:solidFill>
                  <a:prstClr val="black"/>
                </a:solidFill>
              </a:rPr>
              <a:t>I will be visiting most of the Java-based content in this book</a:t>
            </a:r>
          </a:p>
          <a:p>
            <a:pPr marL="457200" indent="-457200"/>
            <a:r>
              <a:rPr lang="en-US" sz="2800" dirty="0">
                <a:solidFill>
                  <a:prstClr val="black"/>
                </a:solidFill>
              </a:rPr>
              <a:t>There will be other materials I will point you at as needed</a:t>
            </a:r>
          </a:p>
          <a:p>
            <a:pPr marL="457200" indent="-457200"/>
            <a:r>
              <a:rPr lang="en-US" sz="2800" dirty="0">
                <a:solidFill>
                  <a:prstClr val="black"/>
                </a:solidFill>
              </a:rPr>
              <a:t>Readings will be required, and key elements will show up on quizzes and exams</a:t>
            </a:r>
          </a:p>
          <a:p>
            <a:pPr marL="457200" indent="-457200"/>
            <a:r>
              <a:rPr lang="en-US" sz="2800" dirty="0">
                <a:solidFill>
                  <a:prstClr val="black"/>
                </a:solidFill>
              </a:rPr>
              <a:t>If you’re going to stay in OOAD, </a:t>
            </a:r>
            <a:r>
              <a:rPr lang="en-US" sz="2800" b="1" dirty="0">
                <a:solidFill>
                  <a:prstClr val="black"/>
                </a:solidFill>
              </a:rPr>
              <a:t>get access to the book</a:t>
            </a:r>
            <a:endParaRPr lang="en-US" sz="2800" dirty="0">
              <a:solidFill>
                <a:prstClr val="black"/>
              </a:solidFill>
            </a:endParaRPr>
          </a:p>
          <a:p>
            <a:pPr marL="457200" indent="-457200"/>
            <a:r>
              <a:rPr lang="en-US" sz="2800" dirty="0">
                <a:solidFill>
                  <a:prstClr val="black"/>
                </a:solidFill>
              </a:rPr>
              <a:t>It is available in the O’Reilly e-books in the CU Library! 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A5E7727-103F-4AA2-B7EB-65568ECBD3A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B1EC5-8B32-46BD-A670-39325E9F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14" y="2596444"/>
            <a:ext cx="4606493" cy="53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3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0EFDB7-57D1-4314-A2ED-55C18EF0957A}"/>
              </a:ext>
            </a:extLst>
          </p:cNvPr>
          <p:cNvSpPr/>
          <p:nvPr/>
        </p:nvSpPr>
        <p:spPr>
          <a:xfrm>
            <a:off x="685800" y="3290204"/>
            <a:ext cx="7829550" cy="8798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OOAD Class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404535"/>
            <a:ext cx="6935470" cy="6188570"/>
          </a:xfrm>
        </p:spPr>
        <p:txBody>
          <a:bodyPr>
            <a:normAutofit lnSpcReduction="10000"/>
          </a:bodyPr>
          <a:lstStyle/>
          <a:p>
            <a:pPr marL="457200" lvl="0" indent="-457200"/>
            <a:r>
              <a:rPr lang="en-US" sz="2800" dirty="0">
                <a:solidFill>
                  <a:prstClr val="black"/>
                </a:solidFill>
              </a:rPr>
              <a:t>Quick review of OO basics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</a:rPr>
              <a:t>Quick visits to Git, Java, Python, UML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</a:rPr>
              <a:t>Large part of class: OO patterns (right)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and OO principles (next page)</a:t>
            </a:r>
          </a:p>
          <a:p>
            <a:pPr marL="457200" lvl="0" indent="-457200"/>
            <a:r>
              <a:rPr lang="en-US" sz="2800" dirty="0">
                <a:solidFill>
                  <a:prstClr val="black"/>
                </a:solidFill>
              </a:rPr>
              <a:t>Other topics (coverage depends on pace of above)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Design Techniques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Architecture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OR Mapping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Dependency Injection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Refactoring and Code Smells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Reflection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Test Driven Development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Software Project Management</a:t>
            </a:r>
          </a:p>
          <a:p>
            <a:pPr marL="944895" lvl="1" indent="-457200"/>
            <a:r>
              <a:rPr lang="en-US" sz="2373" dirty="0">
                <a:solidFill>
                  <a:prstClr val="black"/>
                </a:solidFill>
              </a:rPr>
              <a:t>Other TBD…</a:t>
            </a:r>
            <a:endParaRPr lang="en-US" sz="2800" dirty="0">
              <a:solidFill>
                <a:prstClr val="black"/>
              </a:solidFill>
            </a:endParaRPr>
          </a:p>
          <a:p>
            <a:pPr marL="457200" lvl="0" indent="-457200"/>
            <a:endParaRPr lang="en-US" sz="28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A5E7727-103F-4AA2-B7EB-65568ECBD3A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D68A3-498D-4C14-B753-201131E1D8D8}"/>
              </a:ext>
            </a:extLst>
          </p:cNvPr>
          <p:cNvSpPr txBox="1"/>
          <p:nvPr/>
        </p:nvSpPr>
        <p:spPr>
          <a:xfrm>
            <a:off x="7829550" y="519290"/>
            <a:ext cx="4750664" cy="89562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Patterns we will cover in detail: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 Factory, Factory, Abstract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Adapter, Façade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Iterator, Composite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MVC and Variations</a:t>
            </a:r>
          </a:p>
          <a:p>
            <a:endParaRPr lang="en-US" sz="2400" dirty="0"/>
          </a:p>
          <a:p>
            <a:r>
              <a:rPr lang="en-US" sz="2400" dirty="0"/>
              <a:t>Patterns we will visit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Flyweight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351390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9985D-C79F-4569-A599-83501B8FF826}"/>
              </a:ext>
            </a:extLst>
          </p:cNvPr>
          <p:cNvSpPr/>
          <p:nvPr/>
        </p:nvSpPr>
        <p:spPr>
          <a:xfrm>
            <a:off x="228600" y="2404535"/>
            <a:ext cx="12134850" cy="2472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 class should have only one reason to change (Single Responsibility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Classes should be open for extension, but closed for modification (Open-Closed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Superclass objects should be replaceable by subclass objects without breaking functionality (</a:t>
            </a:r>
            <a:r>
              <a:rPr lang="en-US" sz="3200" dirty="0" err="1"/>
              <a:t>Liskov</a:t>
            </a:r>
            <a:r>
              <a:rPr lang="en-US" sz="3200" dirty="0"/>
              <a:t> Substitution Principle or LSP)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Clients should not depend on methods in an interface they don’t use (Interface Segregation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Depend on abstractions, not concrete classes (Dependency Inversion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Encapsulate what varies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Favor composition (delegation) over inheritance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Program to interfaces not implementations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Strive for loosely coupled designs between objects that interact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Only talk to your (immediate) friends (Law of Demeter, Principle of Least Knowledge)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Don’t call us, we’ll call you (Hollywood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Classes are about behavior, not specialization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Don’t repeat yourself (DRY Principle)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You Aren’t Going to Need It (or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It) (YAGNI)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43414AC-42BC-440B-B37B-2D55252AD7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4AA4B-58EF-4212-9111-5A990152DA92}"/>
              </a:ext>
            </a:extLst>
          </p:cNvPr>
          <p:cNvSpPr txBox="1"/>
          <p:nvPr/>
        </p:nvSpPr>
        <p:spPr>
          <a:xfrm>
            <a:off x="228600" y="2596444"/>
            <a:ext cx="665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</a:t>
            </a:r>
            <a:br>
              <a:rPr lang="en-US" sz="2800" dirty="0"/>
            </a:b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L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8499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1274</Words>
  <Application>Microsoft Office PowerPoint</Application>
  <PresentationFormat>Custom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Lucida Grande</vt:lpstr>
      <vt:lpstr>Office Theme</vt:lpstr>
      <vt:lpstr>Introduction to OOAD</vt:lpstr>
      <vt:lpstr>Acknowledgement &amp; Materials Copyright</vt:lpstr>
      <vt:lpstr>Learning Objectives</vt:lpstr>
      <vt:lpstr>Welcome!</vt:lpstr>
      <vt:lpstr>PowerPoint Presentation</vt:lpstr>
      <vt:lpstr>Prerequisites</vt:lpstr>
      <vt:lpstr>OOAD Class - Textbook</vt:lpstr>
      <vt:lpstr>OOAD Class Focus</vt:lpstr>
      <vt:lpstr>OO Principles</vt:lpstr>
      <vt:lpstr>OO Relevance</vt:lpstr>
      <vt:lpstr>Summary: Goals of the Class</vt:lpstr>
      <vt:lpstr>What should I review?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Instructor</dc:title>
  <dc:creator>Bruce Montgomery</dc:creator>
  <cp:lastModifiedBy>Bruce Montgomery</cp:lastModifiedBy>
  <cp:revision>25</cp:revision>
  <dcterms:created xsi:type="dcterms:W3CDTF">2019-08-15T05:04:00Z</dcterms:created>
  <dcterms:modified xsi:type="dcterms:W3CDTF">2022-08-22T13:26:27Z</dcterms:modified>
</cp:coreProperties>
</file>