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1"/>
  </p:sldMasterIdLst>
  <p:notesMasterIdLst>
    <p:notesMasterId r:id="rId36"/>
  </p:notesMasterIdLst>
  <p:sldIdLst>
    <p:sldId id="256" r:id="rId2"/>
    <p:sldId id="259" r:id="rId3"/>
    <p:sldId id="296" r:id="rId4"/>
    <p:sldId id="306" r:id="rId5"/>
    <p:sldId id="307" r:id="rId6"/>
    <p:sldId id="261" r:id="rId7"/>
    <p:sldId id="262" r:id="rId8"/>
    <p:sldId id="263" r:id="rId9"/>
    <p:sldId id="308" r:id="rId10"/>
    <p:sldId id="264" r:id="rId11"/>
    <p:sldId id="266" r:id="rId12"/>
    <p:sldId id="268" r:id="rId13"/>
    <p:sldId id="269" r:id="rId14"/>
    <p:sldId id="274" r:id="rId15"/>
    <p:sldId id="276" r:id="rId16"/>
    <p:sldId id="277" r:id="rId17"/>
    <p:sldId id="278" r:id="rId18"/>
    <p:sldId id="280" r:id="rId19"/>
    <p:sldId id="282" r:id="rId20"/>
    <p:sldId id="285" r:id="rId21"/>
    <p:sldId id="286" r:id="rId22"/>
    <p:sldId id="287" r:id="rId23"/>
    <p:sldId id="289" r:id="rId24"/>
    <p:sldId id="291" r:id="rId25"/>
    <p:sldId id="328" r:id="rId26"/>
    <p:sldId id="293" r:id="rId27"/>
    <p:sldId id="327" r:id="rId28"/>
    <p:sldId id="294" r:id="rId29"/>
    <p:sldId id="309" r:id="rId30"/>
    <p:sldId id="300" r:id="rId31"/>
    <p:sldId id="301" r:id="rId32"/>
    <p:sldId id="302" r:id="rId33"/>
    <p:sldId id="326" r:id="rId34"/>
    <p:sldId id="337" r:id="rId35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5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1E73-8233-4551-BCB7-78B00CA4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AEB3E-EAF4-4355-86AA-04CFC7F3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8B2F-495E-4C3A-B80C-4DF4CFE6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D425-8866-4CD1-89C7-820C401D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BD8B-6F9F-4E9C-8071-A409CA92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3B68-1DF9-4C09-B822-BDBB1BE6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10BC0-B3C6-41BE-B6F2-3A132394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62ED-B3E7-4781-9C32-5B64F27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3764-EF53-4BA0-8381-0D53F243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03E5-FA70-4663-9DE7-CA4B7315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60FEF-25BE-4B88-884C-A9680FDF6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526D4-1A02-4F09-AB71-D010156B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F14C-40DA-468D-B1DC-F972AAD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BACB-5325-4983-93DA-74AA3F81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0D38-C6B0-4C05-9C2E-16F8A59B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7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17220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81522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95F88-4FC7-4D6E-89E0-AB9A9DF4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1F33-F321-4D7D-8EFF-F0AB4370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CF0F-BBA5-4949-B600-0BFE004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F236-A8FC-4093-BB5C-CC4821A8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8D38-2D90-47DA-9839-4928563F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E3A2-9D2F-4D3C-A23B-DCF4139C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9872-0C88-48FE-AB04-FED555EA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476E-CB63-461B-A37A-77686140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E489-856F-4B3E-A2B2-9C94EFF4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75BD-085E-45FC-8FD9-852A188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7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EF28-63FC-47B1-8832-B79BA341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F673-DE5B-4B8E-967E-F56C2D3D6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B8B-94C8-4F30-9F10-7C1A4DB0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9129-24BD-4326-9B43-96A6B82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F503D-15B5-41CC-98BB-7FAA98D6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2AAE-A069-4AA8-9BCC-F8DD0D04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E859-AB0D-443C-AD8B-69AFB369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ADAF9-3095-4073-9F10-950C8AD4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5A1FA-CA6C-460F-AC9D-9CBA219E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C25E3-47DB-4B89-880E-C1B57F42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2C7F-F5C8-45AC-85B1-3114319E3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22321-0B17-4180-8B99-2DDEB4D6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4E05-40A3-4E3C-AD48-45936C63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D9D57-E60C-4CC1-B700-DB6C75CC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4AC-223E-4D69-BED8-A3E15A1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BF5C2-4B93-4C5E-BDC3-CCEBEDE6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7F95-BE43-471E-A302-A9B63507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86AC-A763-4087-B315-389CD279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21E52-A2A4-41EE-BA1D-78EB79E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4C89F-DF01-4991-9708-66A02083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FB174-91BD-4FF7-9F84-74E6309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92C-A0BA-436E-8385-92CC75C0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088B-B961-4446-90D4-9A707A2A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BFB85-55B4-4D9B-853B-7C1824E9C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37A11-DD91-4899-9CA5-8CC1DD2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55868-2FA8-42A5-BEBF-6817E946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76124-61C8-4FA0-BAA3-8E98E165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9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BE6C-E8A1-4DE4-883E-C64765E6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4B383-F970-4925-AB77-84A37283D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864C-B8F6-4143-AA09-B65B5F884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B736E-AB71-4099-8B0D-30338DD8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8382C-1B7E-471C-B5D2-D8B8D5F0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C2A9-C81A-4C5E-9CC8-F853C51A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A8F4A-5158-4B54-81A5-96D2989E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CC3DE-C6E5-42A1-93AE-AD81380B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6060-0E2F-4913-91E9-900128C8F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2FA92-2764-4459-AF72-CA0DAD71F6D8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78DB0-EB73-4A19-B502-9C524E458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DCB-DC6E-4C85-9417-6FA612D9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rog21.dadgum.com/142.html" TargetMode="External"/><Relationship Id="rId2" Type="http://schemas.openxmlformats.org/officeDocument/2006/relationships/hyperlink" Target="http://prog21.dadgum.com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2.com/?DesignByContract" TargetMode="External"/><Relationship Id="rId2" Type="http://schemas.openxmlformats.org/officeDocument/2006/relationships/hyperlink" Target="https://www.eiffel.org/doc/solutions/Design_by_Contract_and_Assertions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method-overloading-vs-method-overriding-in-java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urse Overview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Object-Oriented Fundamentals</a:t>
            </a:r>
            <a:endParaRPr dirty="0"/>
          </a:p>
        </p:txBody>
      </p:sp>
      <p:sp>
        <p:nvSpPr>
          <p:cNvPr id="211" name="CSCI 4448/5448: Object-Oriented Analysis &amp; Design…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CSCI 4448/5448: Object-Oriented Analysis &amp; Design</a:t>
            </a:r>
          </a:p>
          <a:p>
            <a:r>
              <a:rPr dirty="0"/>
              <a:t>Lecture </a:t>
            </a:r>
            <a:r>
              <a:rPr lang="en-US" dirty="0"/>
              <a:t>5</a:t>
            </a:r>
          </a:p>
          <a:p>
            <a:endParaRPr dirty="0"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940209" y="9194800"/>
            <a:ext cx="640005" cy="2142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pic>
        <p:nvPicPr>
          <p:cNvPr id="245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635000"/>
            <a:ext cx="10261601" cy="762290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Without delegation, I get less abstraction. I’m using the List interface directly with its method names and I have to create a static method to handle the printing of the list rather than using toString()."/>
          <p:cNvSpPr/>
          <p:nvPr/>
        </p:nvSpPr>
        <p:spPr>
          <a:xfrm>
            <a:off x="5930900" y="5683250"/>
            <a:ext cx="6997700" cy="3086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200"/>
            </a:lvl1pPr>
          </a:lstStyle>
          <a:p>
            <a:r>
              <a:t>Without delegation, I get less abstraction. I’m using the List interface directly with its method names and I have to create a static method to handle the printing of the list rather than using toString().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Delegation (II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Delegation (II)</a:t>
            </a:r>
          </a:p>
        </p:txBody>
      </p:sp>
      <p:sp>
        <p:nvSpPr>
          <p:cNvPr id="256" name="Now, the two programs (with delegation and without delegation) produce exactly the same 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Now, the two programs (with delegation and without delegation) produce exactly the same output</a:t>
            </a:r>
          </a:p>
          <a:p>
            <a:pPr lvl="1"/>
            <a:r>
              <a:rPr dirty="0"/>
              <a:t>So, do we care which method we use?</a:t>
            </a:r>
          </a:p>
          <a:p>
            <a:pPr lvl="1"/>
            <a:r>
              <a:rPr dirty="0"/>
              <a:t>Yes!</a:t>
            </a:r>
          </a:p>
          <a:p>
            <a:pPr lvl="2"/>
            <a:r>
              <a:rPr dirty="0"/>
              <a:t>(But see the blog “</a:t>
            </a:r>
            <a:r>
              <a:rPr u="sng" dirty="0">
                <a:hlinkClick r:id="rId2"/>
              </a:rPr>
              <a:t>programming in the twenty-first century</a:t>
            </a:r>
            <a:r>
              <a:rPr dirty="0"/>
              <a:t>” for a </a:t>
            </a:r>
            <a:r>
              <a:rPr u="sng" dirty="0">
                <a:hlinkClick r:id="rId3"/>
              </a:rPr>
              <a:t>counterpoint</a:t>
            </a:r>
            <a:r>
              <a:rPr dirty="0"/>
              <a:t> to this answer</a:t>
            </a:r>
            <a:r>
              <a:rPr lang="en-US" dirty="0"/>
              <a:t>:  “An app needs to work and be relatively stable and bug free, but there are many ways to reach that point.”)</a:t>
            </a:r>
          </a:p>
          <a:p>
            <a:r>
              <a:rPr lang="en-US" dirty="0"/>
              <a:t>Benefits of Delegation</a:t>
            </a:r>
          </a:p>
          <a:p>
            <a:pPr lvl="1">
              <a:defRPr b="1"/>
            </a:pPr>
            <a:r>
              <a:rPr lang="en-US" dirty="0"/>
              <a:t>Better abstraction</a:t>
            </a:r>
          </a:p>
          <a:p>
            <a:pPr lvl="1"/>
            <a:r>
              <a:rPr lang="en-US" b="1" dirty="0"/>
              <a:t>Less code</a:t>
            </a:r>
            <a:r>
              <a:rPr lang="en-US" dirty="0"/>
              <a:t> in classes we write ourselves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change delegation relationships at runtime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Unlike inheritance relationships</a:t>
            </a:r>
          </a:p>
          <a:p>
            <a:pPr lvl="2"/>
            <a:r>
              <a:rPr lang="en-US" dirty="0"/>
              <a:t>Imagine if we had created </a:t>
            </a:r>
            <a:r>
              <a:rPr lang="en-US" dirty="0" err="1"/>
              <a:t>GroceryList</a:t>
            </a:r>
            <a:r>
              <a:rPr lang="en-US" dirty="0"/>
              <a:t> as a subclass of LinkedList – Not Good!</a:t>
            </a:r>
          </a:p>
          <a:p>
            <a:pPr lvl="2"/>
            <a:r>
              <a:rPr lang="en-US" dirty="0"/>
              <a:t>Why? Because </a:t>
            </a:r>
            <a:r>
              <a:rPr lang="en-US" dirty="0" err="1"/>
              <a:t>GroceryList</a:t>
            </a:r>
            <a:r>
              <a:rPr lang="en-US" dirty="0"/>
              <a:t> </a:t>
            </a:r>
            <a:r>
              <a:rPr lang="en-US" b="1" dirty="0"/>
              <a:t>IS-NOT-A</a:t>
            </a:r>
            <a:r>
              <a:rPr lang="en-US" dirty="0"/>
              <a:t> LinkedList</a:t>
            </a:r>
          </a:p>
          <a:p>
            <a:pPr lvl="2"/>
            <a:endParaRPr lang="en-US" dirty="0"/>
          </a:p>
          <a:p>
            <a:pPr lvl="2"/>
            <a:endParaRPr dirty="0"/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3948" y="9194800"/>
            <a:ext cx="706266" cy="2009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ML for GroceryList with Inherit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UML for GroceryList with Inheritance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009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26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84400"/>
            <a:ext cx="5966298" cy="2921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In this hypothetical version of GroceryList, inheritance would pin us down in ways that are unpleasant; we would be unable to hide LinkedList’s public API from Test; those methods would be visible to Test, even if GroceryList added it’s own methods.…"/>
          <p:cNvSpPr/>
          <p:nvPr/>
        </p:nvSpPr>
        <p:spPr>
          <a:xfrm>
            <a:off x="850900" y="5568950"/>
            <a:ext cx="11849100" cy="31496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2800"/>
            </a:pPr>
            <a:r>
              <a:t>In this hypothetical version of GroceryList, inheritance would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pin us down in ways that are unpleasant</a:t>
            </a:r>
            <a:r>
              <a:t>; we would be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unable to hide LinkedList’s public API</a:t>
            </a:r>
            <a:r>
              <a:t> from Test; those methods would be visible to Test, even if GroceryList added it’s own methods.</a:t>
            </a:r>
          </a:p>
          <a:p>
            <a:pPr>
              <a:defRPr sz="2800"/>
            </a:pPr>
            <a:endParaRPr/>
          </a:p>
          <a:p>
            <a:pPr>
              <a:defRPr sz="2800"/>
            </a:pPr>
            <a:r>
              <a:t>Plus, we would be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unable to switch the data structure</a:t>
            </a:r>
            <a:r>
              <a:t> used by GroceryList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at run time</a:t>
            </a:r>
            <a:r>
              <a:t>, if that ever became needed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elegation (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Delegation (</a:t>
            </a:r>
            <a:r>
              <a:rPr lang="en-US" dirty="0"/>
              <a:t>III</a:t>
            </a:r>
            <a:r>
              <a:rPr dirty="0"/>
              <a:t>)</a:t>
            </a:r>
          </a:p>
        </p:txBody>
      </p:sp>
      <p:sp>
        <p:nvSpPr>
          <p:cNvPr id="268" name="Changing delegation relationships at run-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Changing delegation relationships at run-time</a:t>
            </a:r>
          </a:p>
          <a:p>
            <a:pPr lvl="1"/>
            <a:r>
              <a:rPr dirty="0"/>
              <a:t>A class can use a set at run-time</a:t>
            </a:r>
          </a:p>
          <a:p>
            <a:pPr marL="1135184" lvl="2" indent="-246184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Set&lt;String&gt; items = new HashSet&lt;String&gt;();</a:t>
            </a:r>
          </a:p>
          <a:p>
            <a:pPr lvl="1"/>
            <a:r>
              <a:rPr dirty="0"/>
              <a:t>If the class suddenly needs to be sorted, it can do this</a:t>
            </a:r>
          </a:p>
          <a:p>
            <a:pPr marL="1135184" lvl="2" indent="-246184">
              <a:defRPr sz="24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dirty="0"/>
              <a:t>items = new </a:t>
            </a:r>
            <a:r>
              <a:rPr dirty="0" err="1"/>
              <a:t>TreeSet</a:t>
            </a:r>
            <a:r>
              <a:rPr dirty="0"/>
              <a:t>&lt;String&gt;(items);</a:t>
            </a:r>
          </a:p>
          <a:p>
            <a:pPr lvl="1"/>
            <a:r>
              <a:rPr dirty="0"/>
              <a:t>We have changed the delegation to an entirely new object at run-time and now the items are sorted</a:t>
            </a:r>
          </a:p>
          <a:p>
            <a:pPr lvl="2"/>
            <a:r>
              <a:rPr dirty="0"/>
              <a:t>In both cases, the type of items is Set&lt;String&gt; and we get the correct behavior via polymorphism</a:t>
            </a:r>
            <a:endParaRPr lang="en-US" dirty="0"/>
          </a:p>
          <a:p>
            <a:r>
              <a:rPr lang="en-US" dirty="0"/>
              <a:t>Summary</a:t>
            </a:r>
          </a:p>
          <a:p>
            <a:pPr lvl="1">
              <a:defRPr b="1"/>
            </a:pPr>
            <a:r>
              <a:rPr lang="en-US" dirty="0"/>
              <a:t>Don’t re-invent the wheel… delegate!</a:t>
            </a:r>
          </a:p>
          <a:p>
            <a:pPr lvl="1"/>
            <a:r>
              <a:rPr lang="en-US" dirty="0"/>
              <a:t>Delegation is </a:t>
            </a:r>
            <a:r>
              <a:rPr lang="en-US" b="1" dirty="0"/>
              <a:t>dynamic</a:t>
            </a:r>
            <a:r>
              <a:rPr lang="en-US" dirty="0"/>
              <a:t> (not static)</a:t>
            </a:r>
          </a:p>
          <a:p>
            <a:pPr lvl="2"/>
            <a:r>
              <a:rPr lang="en-US" dirty="0"/>
              <a:t>delegation relationships can </a:t>
            </a:r>
            <a:r>
              <a:rPr lang="en-US" b="1" dirty="0"/>
              <a:t>change at run-time</a:t>
            </a:r>
          </a:p>
          <a:p>
            <a:pPr lvl="1">
              <a:defRPr b="1"/>
            </a:pPr>
            <a:r>
              <a:rPr lang="en-US" dirty="0"/>
              <a:t>Not tied to inheritance</a:t>
            </a:r>
          </a:p>
          <a:p>
            <a:pPr lvl="2"/>
            <a:r>
              <a:rPr lang="en-US" dirty="0"/>
              <a:t>indeed, considered much more flexible; In languages that support only single inheritance this is important!</a:t>
            </a:r>
          </a:p>
          <a:p>
            <a:pPr lvl="2"/>
            <a:endParaRPr dirty="0"/>
          </a:p>
        </p:txBody>
      </p:sp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Inheritance (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(I)</a:t>
            </a:r>
          </a:p>
        </p:txBody>
      </p:sp>
      <p:sp>
        <p:nvSpPr>
          <p:cNvPr id="290" name="Inheritance is a mechanism for sharing (public/protected) features between clas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Inheritance is a mechanism for </a:t>
            </a:r>
            <a:r>
              <a:rPr b="1" dirty="0"/>
              <a:t>sharing (public/protected) features between classes</a:t>
            </a:r>
          </a:p>
          <a:p>
            <a:r>
              <a:rPr dirty="0"/>
              <a:t>Subclasses have an “</a:t>
            </a:r>
            <a:r>
              <a:rPr b="1" dirty="0"/>
              <a:t>IS-A</a:t>
            </a:r>
            <a:r>
              <a:rPr dirty="0"/>
              <a:t>” relationship with their superclass</a:t>
            </a:r>
          </a:p>
          <a:p>
            <a:pPr lvl="1"/>
            <a:r>
              <a:rPr dirty="0"/>
              <a:t>A Hippo IS-A Animal </a:t>
            </a:r>
            <a:r>
              <a:rPr b="1" dirty="0"/>
              <a:t>makes sense</a:t>
            </a:r>
            <a:r>
              <a:rPr dirty="0"/>
              <a:t> while the reverse does not</a:t>
            </a:r>
          </a:p>
          <a:p>
            <a:pPr lvl="1"/>
            <a:r>
              <a:rPr dirty="0"/>
              <a:t>IS-A relationships are </a:t>
            </a:r>
            <a:r>
              <a:rPr b="1" dirty="0"/>
              <a:t>transitive</a:t>
            </a:r>
          </a:p>
          <a:p>
            <a:pPr lvl="2"/>
            <a:r>
              <a:rPr dirty="0"/>
              <a:t>If D is a subclass of C and C is a subclass of B, then D IS-A B is true</a:t>
            </a:r>
            <a:endParaRPr lang="en-US" dirty="0"/>
          </a:p>
          <a:p>
            <a:r>
              <a:rPr lang="en-US" dirty="0"/>
              <a:t>Good OO design strives to make sure that </a:t>
            </a:r>
            <a:r>
              <a:rPr lang="en-US" b="1" dirty="0"/>
              <a:t>all</a:t>
            </a:r>
            <a:r>
              <a:rPr lang="en-US" dirty="0"/>
              <a:t> IS-A relationships in a software system “make sense”</a:t>
            </a:r>
          </a:p>
          <a:p>
            <a:pPr lvl="1"/>
            <a:r>
              <a:rPr lang="en-US" dirty="0"/>
              <a:t>Consider Dog IS-A Canine vs. Dog IS-A Window</a:t>
            </a:r>
          </a:p>
          <a:p>
            <a:pPr lvl="1"/>
            <a:r>
              <a:rPr lang="en-US" dirty="0"/>
              <a:t>The latter might actually be tried by an inexperienced designer who wants to display each Dog object in its own separate window</a:t>
            </a:r>
          </a:p>
          <a:p>
            <a:pPr lvl="1"/>
            <a:r>
              <a:rPr lang="en-US" dirty="0"/>
              <a:t>This is known as </a:t>
            </a:r>
            <a:r>
              <a:rPr lang="en-US" b="1" dirty="0"/>
              <a:t>implementation inheritance</a:t>
            </a:r>
            <a:r>
              <a:rPr lang="en-US" dirty="0"/>
              <a:t>; it is considered poor design and something to be avoided</a:t>
            </a:r>
          </a:p>
          <a:p>
            <a:pPr lvl="2"/>
            <a:endParaRPr dirty="0"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Inheritance (II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Inheritance (II)</a:t>
            </a:r>
          </a:p>
        </p:txBody>
      </p:sp>
      <p:sp>
        <p:nvSpPr>
          <p:cNvPr id="298" name="Inheritance enables significant code reuse since subclasses gain access to the code defined in their ancesto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Inheritance enables </a:t>
            </a:r>
            <a:r>
              <a:rPr b="1"/>
              <a:t>significant code reuse</a:t>
            </a:r>
            <a:r>
              <a:t> since subclasses gain access to the code defined in their ancestors</a:t>
            </a:r>
          </a:p>
          <a:p>
            <a:r>
              <a:t>The next two slides show two ways of creating a set of classes modeling various types of Animals</a:t>
            </a:r>
          </a:p>
          <a:p>
            <a:pPr lvl="1"/>
            <a:r>
              <a:t>The first uses no inheritance and likely contains a lot of duplicated code</a:t>
            </a:r>
          </a:p>
          <a:p>
            <a:pPr lvl="1"/>
            <a:r>
              <a:t>The second uses inheritance and requires less code</a:t>
            </a:r>
          </a:p>
          <a:p>
            <a:pPr lvl="2"/>
            <a:r>
              <a:t>even though it has more classes than the former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142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animals-no-inheritance.pdf" descr="animals-no-inheritanc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71700"/>
            <a:ext cx="9030207" cy="67691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Animals (No Inheritan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Animals (No Inheritance)</a:t>
            </a:r>
          </a:p>
        </p:txBody>
      </p:sp>
      <p:sp>
        <p:nvSpPr>
          <p:cNvPr id="3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40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animals.pdf" descr="animal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4" y="2064026"/>
            <a:ext cx="9112894" cy="6794500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Animals (With Inheritan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Animals (With Inheritance)</a:t>
            </a:r>
          </a:p>
        </p:txBody>
      </p:sp>
      <p:sp>
        <p:nvSpPr>
          <p:cNvPr id="3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18504" y="9194800"/>
            <a:ext cx="361710" cy="240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A4556-7A6B-4CCA-9BF3-86108F98E0A9}"/>
              </a:ext>
            </a:extLst>
          </p:cNvPr>
          <p:cNvSpPr txBox="1"/>
          <p:nvPr/>
        </p:nvSpPr>
        <p:spPr>
          <a:xfrm>
            <a:off x="9806609" y="2404535"/>
            <a:ext cx="277360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coding these two 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without inheritance: 9 files, 200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with inheritance: 13 files, 167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approximately a 15% savings, even for this simple example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Inheritance (I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Inheritance (I</a:t>
            </a:r>
            <a:r>
              <a:rPr lang="en-US" dirty="0"/>
              <a:t>II</a:t>
            </a:r>
            <a:r>
              <a:rPr dirty="0"/>
              <a:t>)</a:t>
            </a:r>
          </a:p>
        </p:txBody>
      </p:sp>
      <p:sp>
        <p:nvSpPr>
          <p:cNvPr id="314" name="An important aspect of inheritance is substitutabi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 important aspect of inheritance is </a:t>
            </a:r>
            <a:r>
              <a:rPr b="1" dirty="0"/>
              <a:t>substitutability</a:t>
            </a:r>
          </a:p>
          <a:p>
            <a:pPr lvl="1"/>
            <a:r>
              <a:rPr dirty="0"/>
              <a:t>Since a subclass </a:t>
            </a:r>
            <a:r>
              <a:rPr b="1" dirty="0"/>
              <a:t>exhibits all of the behavior of its superclass</a:t>
            </a:r>
            <a:r>
              <a:rPr dirty="0"/>
              <a:t>, it can be </a:t>
            </a:r>
            <a:r>
              <a:rPr b="1" dirty="0"/>
              <a:t>used anywhere an instance of its superclass is used</a:t>
            </a:r>
          </a:p>
          <a:p>
            <a:pPr lvl="1"/>
            <a:r>
              <a:rPr dirty="0"/>
              <a:t>The textbook describes this as </a:t>
            </a:r>
            <a:r>
              <a:rPr b="1" dirty="0"/>
              <a:t>polymorphism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Furthermore, subclasses </a:t>
            </a:r>
            <a:r>
              <a:rPr lang="en-US" b="1" dirty="0"/>
              <a:t>can add additional behaviors</a:t>
            </a:r>
            <a:r>
              <a:rPr lang="en-US" dirty="0"/>
              <a:t> that make sense for it and </a:t>
            </a:r>
            <a:r>
              <a:rPr lang="en-US" b="1" dirty="0"/>
              <a:t>override behaviors</a:t>
            </a:r>
            <a:r>
              <a:rPr lang="en-US" dirty="0"/>
              <a:t> provided by the superclass, altering them to suit its needs</a:t>
            </a:r>
          </a:p>
          <a:p>
            <a:pPr lvl="1"/>
            <a:r>
              <a:rPr lang="en-US" dirty="0"/>
              <a:t>This is both powerful </a:t>
            </a:r>
            <a:r>
              <a:rPr lang="en-US" b="1" dirty="0"/>
              <a:t>AND</a:t>
            </a:r>
            <a:r>
              <a:rPr lang="en-US" dirty="0"/>
              <a:t> dangerous</a:t>
            </a:r>
          </a:p>
          <a:p>
            <a:pPr lvl="2"/>
            <a:r>
              <a:rPr lang="en-US" dirty="0"/>
              <a:t>Why? Stay tuned…</a:t>
            </a:r>
            <a:endParaRPr dirty="0"/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274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olymorphism (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Polymorphism (I)</a:t>
            </a:r>
          </a:p>
        </p:txBody>
      </p:sp>
      <p:sp>
        <p:nvSpPr>
          <p:cNvPr id="322" name="OO programming languages support polymorphism (“many forms”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OO programming languages support polymorphism (“many forms”)</a:t>
            </a:r>
          </a:p>
          <a:p>
            <a:pPr lvl="1"/>
            <a:r>
              <a:rPr dirty="0"/>
              <a:t>In practice, this allows code</a:t>
            </a:r>
          </a:p>
          <a:p>
            <a:pPr lvl="2"/>
            <a:r>
              <a:rPr dirty="0"/>
              <a:t>to be written </a:t>
            </a:r>
            <a:r>
              <a:rPr b="1" dirty="0"/>
              <a:t>with respect to the root of an inheritance hierarchy</a:t>
            </a:r>
          </a:p>
          <a:p>
            <a:pPr lvl="2"/>
            <a:r>
              <a:rPr dirty="0"/>
              <a:t>and </a:t>
            </a:r>
            <a:r>
              <a:rPr b="1" dirty="0"/>
              <a:t>function correctly when applied to the root’s subclasses</a:t>
            </a:r>
            <a:endParaRPr lang="en-US" b="1" dirty="0"/>
          </a:p>
          <a:p>
            <a:r>
              <a:rPr lang="en-US" dirty="0"/>
              <a:t>Message Passing vs. Method Invocation</a:t>
            </a:r>
          </a:p>
          <a:p>
            <a:pPr lvl="1"/>
            <a:r>
              <a:rPr lang="en-US" dirty="0"/>
              <a:t>With polymorphism, a message ostensibly sent to a superclass, may be handled by a subclass</a:t>
            </a:r>
          </a:p>
          <a:p>
            <a:r>
              <a:rPr lang="en-US" dirty="0"/>
              <a:t>Compare this</a:t>
            </a:r>
          </a:p>
          <a:p>
            <a:pPr lvl="2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Animal a = new Animal();</a:t>
            </a:r>
          </a:p>
          <a:p>
            <a:pPr lvl="2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 err="1"/>
              <a:t>a.sleep</a:t>
            </a:r>
            <a:r>
              <a:rPr lang="en-US" dirty="0"/>
              <a:t>(); // sleep() in Animal called</a:t>
            </a:r>
          </a:p>
          <a:p>
            <a:r>
              <a:rPr lang="en-US" dirty="0"/>
              <a:t>with this</a:t>
            </a:r>
          </a:p>
          <a:p>
            <a:pPr lvl="2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/>
              <a:t>Animal a = new Lion();</a:t>
            </a:r>
          </a:p>
          <a:p>
            <a:pPr lvl="2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dirty="0" err="1"/>
              <a:t>a.sleep</a:t>
            </a:r>
            <a:r>
              <a:rPr lang="en-US" dirty="0"/>
              <a:t>(); // sleep() in Lion called</a:t>
            </a:r>
          </a:p>
          <a:p>
            <a:pPr lvl="2"/>
            <a:endParaRPr b="1" dirty="0"/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bout 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Acknowledgement &amp; Materials Copyright</a:t>
            </a:r>
            <a:endParaRPr dirty="0"/>
          </a:p>
        </p:txBody>
      </p:sp>
      <p:sp>
        <p:nvSpPr>
          <p:cNvPr id="225" name="Associate Professo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I’d like to start by acknowledging Dr. Ken Anderson</a:t>
            </a:r>
          </a:p>
          <a:p>
            <a:r>
              <a:rPr lang="en-US" dirty="0"/>
              <a:t>Ken is a Professor and the Chair of the Department of Computer Science</a:t>
            </a:r>
          </a:p>
          <a:p>
            <a:r>
              <a:rPr lang="en-US" dirty="0"/>
              <a:t>Ken taught OOAD on several occasions, and has graciously allowed me to use his copyrighted material for this instance of the class</a:t>
            </a:r>
          </a:p>
          <a:p>
            <a:r>
              <a:rPr lang="en-US" dirty="0"/>
              <a:t>Although I will modify the materials to update and personalize this class, the original materials this class is based on are all copyrighted</a:t>
            </a:r>
            <a:br>
              <a:rPr lang="en-US" dirty="0"/>
            </a:br>
            <a:r>
              <a:rPr lang="en-US" dirty="0"/>
              <a:t>© Kenneth M. Anderson; the materials are used with his consent; and this use in no way challenges his copyright</a:t>
            </a:r>
            <a:endParaRPr dirty="0"/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olymorphism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Polymorphism Example</a:t>
            </a:r>
          </a:p>
        </p:txBody>
      </p:sp>
      <p:sp>
        <p:nvSpPr>
          <p:cNvPr id="334" name="Without polymorphism, the code on the right only calls methods in Animal…"/>
          <p:cNvSpPr txBox="1">
            <a:spLocks noGrp="1"/>
          </p:cNvSpPr>
          <p:nvPr>
            <p:ph type="body" idx="1"/>
          </p:nvPr>
        </p:nvSpPr>
        <p:spPr>
          <a:xfrm>
            <a:off x="894080" y="2596444"/>
            <a:ext cx="5608320" cy="61885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5363" indent="-245363" defTabSz="537463">
              <a:spcBef>
                <a:spcPts val="2200"/>
              </a:spcBef>
              <a:defRPr sz="2392"/>
            </a:pPr>
            <a:r>
              <a:rPr dirty="0"/>
              <a:t>Without polymorphism, the code on the right only calls methods in Animal</a:t>
            </a:r>
          </a:p>
          <a:p>
            <a:pPr marL="654304" lvl="1" indent="-245363" defTabSz="537463">
              <a:spcBef>
                <a:spcPts val="2200"/>
              </a:spcBef>
              <a:defRPr sz="2392"/>
            </a:pPr>
            <a:r>
              <a:rPr dirty="0"/>
              <a:t>Think C++ non-virtual method invocations</a:t>
            </a:r>
          </a:p>
          <a:p>
            <a:pPr marL="245363" indent="-245363" defTabSz="537463">
              <a:spcBef>
                <a:spcPts val="2200"/>
              </a:spcBef>
              <a:defRPr sz="2392"/>
            </a:pPr>
            <a:r>
              <a:rPr dirty="0"/>
              <a:t>With polymorphism</a:t>
            </a:r>
          </a:p>
          <a:p>
            <a:pPr marL="654304" lvl="1" indent="-245363" defTabSz="537463">
              <a:spcBef>
                <a:spcPts val="2200"/>
              </a:spcBef>
              <a:defRPr sz="2392"/>
            </a:pPr>
            <a:r>
              <a:rPr dirty="0" err="1"/>
              <a:t>a.roam</a:t>
            </a:r>
            <a:r>
              <a:rPr dirty="0"/>
              <a:t>() invokes </a:t>
            </a:r>
            <a:r>
              <a:rPr dirty="0" err="1"/>
              <a:t>Feline.roam</a:t>
            </a:r>
            <a:r>
              <a:rPr dirty="0"/>
              <a:t>()</a:t>
            </a:r>
          </a:p>
          <a:p>
            <a:pPr marL="654304" lvl="1" indent="-245363" defTabSz="537463">
              <a:spcBef>
                <a:spcPts val="2200"/>
              </a:spcBef>
              <a:defRPr sz="2392"/>
            </a:pPr>
            <a:r>
              <a:rPr dirty="0" err="1"/>
              <a:t>a.makeNoise</a:t>
            </a:r>
            <a:r>
              <a:rPr dirty="0"/>
              <a:t>() invokes </a:t>
            </a:r>
            <a:r>
              <a:rPr dirty="0" err="1"/>
              <a:t>Lion.makeNoise</a:t>
            </a:r>
            <a:r>
              <a:rPr dirty="0"/>
              <a:t>()</a:t>
            </a:r>
          </a:p>
          <a:p>
            <a:pPr marL="245363" indent="-245363" defTabSz="537463">
              <a:spcBef>
                <a:spcPts val="2200"/>
              </a:spcBef>
              <a:defRPr sz="2392"/>
            </a:pPr>
            <a:r>
              <a:rPr dirty="0"/>
              <a:t>A message sent to Animal travels down the hierarchy looking for the “most specific” method body</a:t>
            </a:r>
          </a:p>
          <a:p>
            <a:pPr marL="654304" lvl="1" indent="-245363" defTabSz="537463">
              <a:spcBef>
                <a:spcPts val="2200"/>
              </a:spcBef>
              <a:defRPr sz="2392"/>
            </a:pPr>
            <a:r>
              <a:rPr dirty="0"/>
              <a:t>In actuality, method lookup starts with Lion and goes up</a:t>
            </a:r>
          </a:p>
        </p:txBody>
      </p:sp>
      <p:sp>
        <p:nvSpPr>
          <p:cNvPr id="3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274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35" name="lion.pdf" descr="lio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2946400"/>
            <a:ext cx="6556343" cy="543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Why is this importan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is this important?</a:t>
            </a:r>
          </a:p>
        </p:txBody>
      </p:sp>
      <p:sp>
        <p:nvSpPr>
          <p:cNvPr id="339" name="Polymorphism allows us to write very abstract code that is robust with respect to the creation of new subclas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Polymorphism allows us to write very abstract code that is robust with respect to the creation of new subclasses</a:t>
            </a:r>
          </a:p>
          <a:p>
            <a:r>
              <a:t>For instance</a:t>
            </a:r>
          </a:p>
        </p:txBody>
      </p:sp>
      <p:sp>
        <p:nvSpPr>
          <p:cNvPr id="3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05252" y="9194800"/>
            <a:ext cx="374962" cy="2274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40" name="goToSleep.pdf" descr="goToSlee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889500"/>
            <a:ext cx="9262718" cy="3492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Importance (I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Importance (I)</a:t>
            </a:r>
          </a:p>
        </p:txBody>
      </p:sp>
      <p:sp>
        <p:nvSpPr>
          <p:cNvPr id="344" name="In the previous cod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the previous code</a:t>
            </a:r>
          </a:p>
          <a:p>
            <a:pPr lvl="1"/>
            <a:r>
              <a:rPr dirty="0"/>
              <a:t>we don’t care what type of animals are contained in the array</a:t>
            </a:r>
          </a:p>
          <a:p>
            <a:pPr lvl="1"/>
            <a:r>
              <a:rPr dirty="0"/>
              <a:t>we just call sleep() and get the correct behavior for each type of animal</a:t>
            </a:r>
            <a:endParaRPr lang="en-US" dirty="0"/>
          </a:p>
          <a:p>
            <a:r>
              <a:rPr lang="en-US" dirty="0"/>
              <a:t>Indeed, if a new subclass of animal is created</a:t>
            </a:r>
          </a:p>
          <a:p>
            <a:pPr lvl="1"/>
            <a:r>
              <a:rPr lang="en-US" dirty="0"/>
              <a:t>the above code still functions correctly AND</a:t>
            </a:r>
          </a:p>
          <a:p>
            <a:pPr lvl="1"/>
            <a:r>
              <a:rPr lang="en-US" dirty="0"/>
              <a:t>it doesn’t need to be recompiled</a:t>
            </a:r>
          </a:p>
          <a:p>
            <a:pPr lvl="1"/>
            <a:r>
              <a:rPr lang="en-US" dirty="0"/>
              <a:t>with dynamic class loading, if the above code was running in a server, you wouldn’t even need to “stop the server”; you could simply load a new subclass and “keep on trucking” </a:t>
            </a:r>
          </a:p>
          <a:p>
            <a:pPr lvl="1"/>
            <a:r>
              <a:rPr lang="en-US" dirty="0"/>
              <a:t>It only cares about Animal, not its subclasses</a:t>
            </a:r>
          </a:p>
          <a:p>
            <a:pPr lvl="1"/>
            <a:r>
              <a:rPr lang="en-US" dirty="0"/>
              <a:t>as long as Animal doesn’t change, the addition/removal of Animal subclasses has no impact</a:t>
            </a:r>
          </a:p>
          <a:p>
            <a:pPr lvl="1"/>
            <a:endParaRPr dirty="0"/>
          </a:p>
        </p:txBody>
      </p:sp>
      <p:sp>
        <p:nvSpPr>
          <p:cNvPr id="3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1877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Importance (I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Importance (I</a:t>
            </a:r>
            <a:r>
              <a:rPr lang="en-US" dirty="0"/>
              <a:t>I</a:t>
            </a:r>
            <a:r>
              <a:rPr dirty="0"/>
              <a:t>)</a:t>
            </a:r>
          </a:p>
        </p:txBody>
      </p:sp>
      <p:sp>
        <p:nvSpPr>
          <p:cNvPr id="353" name="We can view a class’s public methods as establishing a contract that it and its subclasses promise to kee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 can view a class’s public methods as </a:t>
            </a:r>
            <a:r>
              <a:rPr b="1" dirty="0"/>
              <a:t>establishing a contract</a:t>
            </a:r>
            <a:r>
              <a:rPr dirty="0"/>
              <a:t> that it and its subclasses promise to keep</a:t>
            </a:r>
          </a:p>
          <a:p>
            <a:pPr lvl="1"/>
            <a:r>
              <a:rPr dirty="0"/>
              <a:t>if we code to the (root) contract, as we did in the previous example, we can create very robust and easy to maintain software systems</a:t>
            </a:r>
          </a:p>
          <a:p>
            <a:r>
              <a:rPr dirty="0"/>
              <a:t>This perspective is known as </a:t>
            </a:r>
            <a:r>
              <a:rPr b="1" dirty="0"/>
              <a:t>design by contract</a:t>
            </a:r>
            <a:endParaRPr lang="en-US" b="1" dirty="0"/>
          </a:p>
          <a:p>
            <a:r>
              <a:rPr lang="en-US" dirty="0"/>
              <a:t>Earlier, we referred to method overloading as “powerful </a:t>
            </a:r>
            <a:r>
              <a:rPr lang="en-US" b="1" dirty="0"/>
              <a:t>AND</a:t>
            </a:r>
            <a:r>
              <a:rPr lang="en-US" dirty="0"/>
              <a:t> dangerous”</a:t>
            </a:r>
          </a:p>
          <a:p>
            <a:pPr lvl="1"/>
            <a:r>
              <a:rPr lang="en-US" dirty="0"/>
              <a:t>The danger comes from the possibility that a subclass may </a:t>
            </a:r>
            <a:r>
              <a:rPr lang="en-US" b="1" dirty="0"/>
              <a:t>change the behavior of a method</a:t>
            </a:r>
            <a:r>
              <a:rPr lang="en-US" dirty="0"/>
              <a:t> such that it </a:t>
            </a:r>
            <a:r>
              <a:rPr lang="en-US" b="1" dirty="0"/>
              <a:t>no longer follows the contract</a:t>
            </a:r>
            <a:r>
              <a:rPr lang="en-US" dirty="0"/>
              <a:t> established by a superclass</a:t>
            </a:r>
          </a:p>
          <a:p>
            <a:pPr lvl="1"/>
            <a:r>
              <a:rPr lang="en-US" dirty="0"/>
              <a:t>such a change </a:t>
            </a:r>
            <a:r>
              <a:rPr lang="en-US" b="1" dirty="0"/>
              <a:t>will break previously abstract and robust code</a:t>
            </a:r>
          </a:p>
        </p:txBody>
      </p:sp>
      <p:sp>
        <p:nvSpPr>
          <p:cNvPr id="3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274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Importance (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Importance (</a:t>
            </a:r>
            <a:r>
              <a:rPr lang="en-US" dirty="0"/>
              <a:t>III</a:t>
            </a:r>
            <a:r>
              <a:rPr dirty="0"/>
              <a:t>)</a:t>
            </a:r>
          </a:p>
        </p:txBody>
      </p:sp>
      <p:sp>
        <p:nvSpPr>
          <p:cNvPr id="361" name="Consider what would happen if an Animal subclass overrides the sleep() method to make its instances flee from a predator or eat a mea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Consider what would happen if an Animal subclass overrides the sleep() method to make its instances flee from a predator or eat a meal</a:t>
            </a:r>
          </a:p>
          <a:p>
            <a:pPr lvl="1"/>
            <a:r>
              <a:rPr dirty="0"/>
              <a:t>Our </a:t>
            </a:r>
            <a:r>
              <a:rPr dirty="0" err="1"/>
              <a:t>goToSleep</a:t>
            </a:r>
            <a:r>
              <a:rPr dirty="0"/>
              <a:t>() method would no longer succeed in putting all of the Zoo’s animals to sleep</a:t>
            </a:r>
          </a:p>
          <a:p>
            <a:r>
              <a:rPr dirty="0"/>
              <a:t>If we could not change the offending subclass, we would have to modify the </a:t>
            </a:r>
            <a:r>
              <a:rPr dirty="0" err="1"/>
              <a:t>goToSleep</a:t>
            </a:r>
            <a:r>
              <a:rPr dirty="0"/>
              <a:t>() method to contain special case code to handle it</a:t>
            </a:r>
          </a:p>
          <a:p>
            <a:pPr lvl="1"/>
            <a:r>
              <a:rPr dirty="0"/>
              <a:t>this would </a:t>
            </a:r>
            <a:r>
              <a:rPr b="1" dirty="0"/>
              <a:t>break abstraction</a:t>
            </a:r>
            <a:r>
              <a:rPr dirty="0"/>
              <a:t> and </a:t>
            </a:r>
            <a:r>
              <a:rPr b="1" dirty="0"/>
              <a:t>seriously degrade the maintainability</a:t>
            </a:r>
            <a:r>
              <a:rPr dirty="0"/>
              <a:t> of that code</a:t>
            </a:r>
            <a:endParaRPr lang="en-US" dirty="0"/>
          </a:p>
        </p:txBody>
      </p:sp>
      <p:sp>
        <p:nvSpPr>
          <p:cNvPr id="3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40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E7C8-C03C-4203-9D89-376BBD99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vs. Explicit Design By Contract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07CE-E75F-48B0-BD4D-883126CF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233061"/>
            <a:ext cx="11216640" cy="655195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When we talk about </a:t>
            </a:r>
            <a:r>
              <a:rPr lang="en-US" sz="3200" b="1" dirty="0"/>
              <a:t>Design by Contract </a:t>
            </a:r>
            <a:r>
              <a:rPr lang="en-US" sz="3200" dirty="0"/>
              <a:t>here, we’re talking about respecting the schema put in place by the public methods and class/subclass designs in the OO program</a:t>
            </a:r>
          </a:p>
          <a:p>
            <a:pPr lvl="1"/>
            <a:r>
              <a:rPr lang="en-US" sz="2800" dirty="0"/>
              <a:t>This is an implied or </a:t>
            </a:r>
            <a:r>
              <a:rPr lang="en-US" sz="2800" b="1" dirty="0"/>
              <a:t>implicit</a:t>
            </a:r>
            <a:r>
              <a:rPr lang="en-US" sz="2800" dirty="0"/>
              <a:t> contract, we have not forced compliance</a:t>
            </a:r>
          </a:p>
          <a:p>
            <a:r>
              <a:rPr lang="en-US" sz="3200" dirty="0"/>
              <a:t>Compare this with the </a:t>
            </a:r>
            <a:r>
              <a:rPr lang="en-US" sz="3200" b="1" dirty="0"/>
              <a:t>explicit</a:t>
            </a:r>
            <a:r>
              <a:rPr lang="en-US" sz="3200" dirty="0"/>
              <a:t> Design by Contract found in an OO language like Eiffel, where the specification for a routine can be explicitly written in code</a:t>
            </a:r>
          </a:p>
          <a:p>
            <a:pPr marL="975390" lvl="2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set_second</a:t>
            </a:r>
            <a:r>
              <a:rPr lang="en-US" sz="2200" dirty="0">
                <a:latin typeface="Consolas" panose="020B0609020204030204" pitchFamily="49" charset="0"/>
              </a:rPr>
              <a:t> (s: INTEGER)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-- Set the second from `s'.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require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</a:t>
            </a:r>
            <a:r>
              <a:rPr lang="en-US" sz="2200" dirty="0" err="1">
                <a:latin typeface="Consolas" panose="020B0609020204030204" pitchFamily="49" charset="0"/>
              </a:rPr>
              <a:t>valid_argument_for_second</a:t>
            </a:r>
            <a:r>
              <a:rPr lang="en-US" sz="2200" dirty="0">
                <a:latin typeface="Consolas" panose="020B0609020204030204" pitchFamily="49" charset="0"/>
              </a:rPr>
              <a:t>: 0 &lt;= s and s &lt;= 59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ensure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    </a:t>
            </a:r>
            <a:r>
              <a:rPr lang="en-US" sz="2200" dirty="0" err="1">
                <a:latin typeface="Consolas" panose="020B0609020204030204" pitchFamily="49" charset="0"/>
              </a:rPr>
              <a:t>second_set</a:t>
            </a:r>
            <a:r>
              <a:rPr lang="en-US" sz="2200" dirty="0">
                <a:latin typeface="Consolas" panose="020B0609020204030204" pitchFamily="49" charset="0"/>
              </a:rPr>
              <a:t>: second = s</a:t>
            </a:r>
          </a:p>
          <a:p>
            <a:pPr marL="97539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   end</a:t>
            </a:r>
          </a:p>
          <a:p>
            <a:pPr lvl="2"/>
            <a:r>
              <a:rPr lang="en-US" sz="2200" dirty="0">
                <a:hlinkClick r:id="rId2"/>
              </a:rPr>
              <a:t>https://www.eiffel.org/doc/solutions/Design_by_Contract_and_Assertions</a:t>
            </a:r>
            <a:endParaRPr lang="en-US" sz="2200" dirty="0"/>
          </a:p>
          <a:p>
            <a:r>
              <a:rPr lang="en-US" sz="3500" dirty="0"/>
              <a:t>Libraries are available for other languages (like Java and Python) to allow explicit Design by Contract specification</a:t>
            </a:r>
          </a:p>
          <a:p>
            <a:pPr lvl="1"/>
            <a:r>
              <a:rPr lang="en-US" sz="3000" dirty="0"/>
              <a:t>See JML (the Java Modeling Language) or </a:t>
            </a:r>
            <a:r>
              <a:rPr lang="en-US" sz="3000" dirty="0" err="1"/>
              <a:t>PyContract</a:t>
            </a:r>
            <a:r>
              <a:rPr lang="en-US" sz="3000" dirty="0"/>
              <a:t> as examples</a:t>
            </a:r>
          </a:p>
          <a:p>
            <a:pPr lvl="1"/>
            <a:r>
              <a:rPr lang="en-US" sz="2200" dirty="0">
                <a:hlinkClick r:id="rId3"/>
              </a:rPr>
              <a:t>https://wiki.c2.com/?DesignByContract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11267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olymorphism (IV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Polymorphism (I</a:t>
            </a:r>
            <a:r>
              <a:rPr lang="en-US" dirty="0"/>
              <a:t>I</a:t>
            </a:r>
            <a:r>
              <a:rPr dirty="0"/>
              <a:t>)</a:t>
            </a:r>
          </a:p>
        </p:txBody>
      </p:sp>
      <p:sp>
        <p:nvSpPr>
          <p:cNvPr id="369" name="In addition, we can create methods that return polymorphic return values. For exam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Finally, </a:t>
            </a:r>
            <a:r>
              <a:rPr lang="en-US" b="1" dirty="0"/>
              <a:t>polymorphism</a:t>
            </a:r>
            <a:r>
              <a:rPr lang="en-US" dirty="0"/>
              <a:t> is supported in </a:t>
            </a:r>
            <a:r>
              <a:rPr lang="en-US" b="1" dirty="0"/>
              <a:t>arguments to methods</a:t>
            </a:r>
            <a:r>
              <a:rPr lang="en-US" dirty="0"/>
              <a:t> and </a:t>
            </a:r>
            <a:r>
              <a:rPr lang="en-US" b="1" dirty="0"/>
              <a:t>method return types</a:t>
            </a:r>
          </a:p>
          <a:p>
            <a:pPr lvl="1"/>
            <a:r>
              <a:rPr lang="en-US" dirty="0"/>
              <a:t>In our </a:t>
            </a:r>
            <a:r>
              <a:rPr lang="en-US" dirty="0" err="1"/>
              <a:t>goToSleep</a:t>
            </a:r>
            <a:r>
              <a:rPr lang="en-US" dirty="0"/>
              <a:t>() method, we passed in a </a:t>
            </a:r>
            <a:r>
              <a:rPr lang="en-US" b="1" dirty="0"/>
              <a:t>polymorphic argument</a:t>
            </a:r>
            <a:r>
              <a:rPr lang="en-US" dirty="0"/>
              <a:t>, namely an </a:t>
            </a:r>
            <a:r>
              <a:rPr lang="en-US" b="1" dirty="0"/>
              <a:t>array of Animals</a:t>
            </a:r>
          </a:p>
          <a:p>
            <a:pPr lvl="1"/>
            <a:r>
              <a:rPr lang="en-US" dirty="0"/>
              <a:t>The code </a:t>
            </a:r>
            <a:r>
              <a:rPr lang="en-US" b="1" dirty="0"/>
              <a:t>doesn’t care</a:t>
            </a:r>
            <a:r>
              <a:rPr lang="en-US" dirty="0"/>
              <a:t> if the array </a:t>
            </a:r>
            <a:r>
              <a:rPr lang="en-US" b="1" dirty="0"/>
              <a:t>contains Animal instances</a:t>
            </a:r>
            <a:r>
              <a:rPr lang="en-US" dirty="0"/>
              <a:t> or </a:t>
            </a:r>
            <a:r>
              <a:rPr lang="en-US" b="1" dirty="0"/>
              <a:t>any of its subclasses</a:t>
            </a:r>
          </a:p>
          <a:p>
            <a:r>
              <a:rPr dirty="0"/>
              <a:t>In addition, we can create methods that </a:t>
            </a:r>
            <a:r>
              <a:rPr b="1" dirty="0"/>
              <a:t>return polymorphic return values</a:t>
            </a:r>
            <a:r>
              <a:rPr dirty="0"/>
              <a:t>. For example</a:t>
            </a:r>
            <a:r>
              <a:rPr lang="en-US" dirty="0"/>
              <a:t>: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When using the </a:t>
            </a:r>
            <a:r>
              <a:rPr dirty="0" err="1"/>
              <a:t>createRandomAnimal</a:t>
            </a:r>
            <a:r>
              <a:rPr dirty="0"/>
              <a:t>() method, we don’t know ahead of time which instance of an Animal subclass will be returned</a:t>
            </a:r>
          </a:p>
          <a:p>
            <a:pPr lvl="1"/>
            <a:r>
              <a:rPr dirty="0"/>
              <a:t>That’s okay as long as we are happy to interact with it via the API provided by the Animal superclass</a:t>
            </a:r>
          </a:p>
        </p:txBody>
      </p:sp>
      <p:sp>
        <p:nvSpPr>
          <p:cNvPr id="3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 dirty="0"/>
          </a:p>
        </p:txBody>
      </p:sp>
      <p:pic>
        <p:nvPicPr>
          <p:cNvPr id="370" name="polymorphic-return.pdf" descr="polymorphic-retur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815" y="5117851"/>
            <a:ext cx="5669169" cy="16905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D23-D118-4DBA-A1B6-7DAA39E3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vs. Overload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BCF4-37E7-4B9E-B107-516A3FA2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Override – run time polymorphism</a:t>
            </a:r>
          </a:p>
          <a:p>
            <a:pPr lvl="1"/>
            <a:r>
              <a:rPr lang="en-US" dirty="0"/>
              <a:t>Normally what we mean by polymorphic methods</a:t>
            </a:r>
          </a:p>
          <a:p>
            <a:pPr lvl="1"/>
            <a:r>
              <a:rPr lang="en-US" dirty="0"/>
              <a:t>The superclass has a method with a certain signature</a:t>
            </a:r>
          </a:p>
          <a:p>
            <a:pPr lvl="1"/>
            <a:r>
              <a:rPr lang="en-US" dirty="0"/>
              <a:t>The subclass declares the same method and same signature, but with different behavior</a:t>
            </a:r>
          </a:p>
          <a:p>
            <a:r>
              <a:rPr lang="en-US" dirty="0"/>
              <a:t>Overload – compile time polymorphism</a:t>
            </a:r>
          </a:p>
          <a:p>
            <a:pPr lvl="1"/>
            <a:r>
              <a:rPr lang="en-US" dirty="0"/>
              <a:t>The class in question may have two methods of the same name with different signatures and different behavior</a:t>
            </a:r>
          </a:p>
          <a:p>
            <a:pPr lvl="1"/>
            <a:r>
              <a:rPr lang="en-US" dirty="0"/>
              <a:t>Common for constructors, for instance</a:t>
            </a:r>
          </a:p>
          <a:p>
            <a:pPr lvl="1"/>
            <a:r>
              <a:rPr lang="en-US" dirty="0"/>
              <a:t>We can call whichever version by providing the appropriate arguments</a:t>
            </a:r>
          </a:p>
          <a:p>
            <a:r>
              <a:rPr lang="en-US" dirty="0"/>
              <a:t>Some languages (like Python and C++) allow Operator Overloading</a:t>
            </a:r>
          </a:p>
          <a:p>
            <a:pPr lvl="1"/>
            <a:r>
              <a:rPr lang="en-US" dirty="0"/>
              <a:t>The standard operators, like + for instance, can be overloaded in Python by providing an alternate definition for the __add__ function</a:t>
            </a:r>
          </a:p>
          <a:p>
            <a:endParaRPr lang="en-US" dirty="0"/>
          </a:p>
          <a:p>
            <a:r>
              <a:rPr lang="en-US" sz="2200" dirty="0"/>
              <a:t>Java examples: </a:t>
            </a:r>
            <a:r>
              <a:rPr lang="en-US" sz="2200" dirty="0">
                <a:hlinkClick r:id="rId2"/>
              </a:rPr>
              <a:t>https://www.javatpoint.com/method-overloading-vs-method-overriding-in-java</a:t>
            </a:r>
            <a:endParaRPr lang="en-US" sz="2200" dirty="0"/>
          </a:p>
          <a:p>
            <a:pPr marL="48769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8929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Abstract Classes (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Abstract Classes</a:t>
            </a:r>
          </a:p>
        </p:txBody>
      </p:sp>
      <p:sp>
        <p:nvSpPr>
          <p:cNvPr id="374" name="There are times when you want to make the “design by contract” principle explic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are times when you want to make the “design by contract” principle </a:t>
            </a:r>
            <a:r>
              <a:rPr lang="en-US" dirty="0"/>
              <a:t>more </a:t>
            </a:r>
            <a:r>
              <a:rPr dirty="0"/>
              <a:t>explicit</a:t>
            </a:r>
          </a:p>
          <a:p>
            <a:pPr lvl="1">
              <a:defRPr b="1"/>
            </a:pPr>
            <a:r>
              <a:rPr dirty="0"/>
              <a:t>Abstract classes and Interfaces let you do this</a:t>
            </a:r>
          </a:p>
          <a:p>
            <a:r>
              <a:rPr dirty="0"/>
              <a:t>An abstract class is </a:t>
            </a:r>
            <a:r>
              <a:rPr b="1" dirty="0"/>
              <a:t>simply one which cannot be directly instantiated</a:t>
            </a:r>
          </a:p>
          <a:p>
            <a:pPr lvl="1"/>
            <a:r>
              <a:rPr dirty="0"/>
              <a:t>It is </a:t>
            </a:r>
            <a:r>
              <a:rPr b="1" dirty="0"/>
              <a:t>designed</a:t>
            </a:r>
            <a:r>
              <a:rPr dirty="0"/>
              <a:t> from the start </a:t>
            </a:r>
            <a:r>
              <a:rPr b="1" dirty="0"/>
              <a:t>to be </a:t>
            </a:r>
            <a:r>
              <a:rPr b="1" dirty="0" err="1"/>
              <a:t>subclassed</a:t>
            </a:r>
            <a:endParaRPr b="1" dirty="0"/>
          </a:p>
          <a:p>
            <a:pPr lvl="1"/>
            <a:r>
              <a:rPr dirty="0"/>
              <a:t>It does this by declaring a number of method signatures </a:t>
            </a:r>
            <a:r>
              <a:rPr b="1" dirty="0"/>
              <a:t>without</a:t>
            </a:r>
            <a:r>
              <a:rPr dirty="0"/>
              <a:t> providing method implementations for them</a:t>
            </a:r>
          </a:p>
          <a:p>
            <a:pPr lvl="2"/>
            <a:r>
              <a:rPr dirty="0"/>
              <a:t>this sets a contract that each subclass must meet</a:t>
            </a:r>
            <a:endParaRPr lang="en-US" dirty="0"/>
          </a:p>
          <a:p>
            <a:r>
              <a:rPr lang="en-US" dirty="0"/>
              <a:t>Abstract classes are useful since</a:t>
            </a:r>
          </a:p>
          <a:p>
            <a:pPr lvl="1"/>
            <a:r>
              <a:rPr lang="en-US" dirty="0"/>
              <a:t>they allow you to </a:t>
            </a:r>
            <a:r>
              <a:rPr lang="en-US" b="1" dirty="0"/>
              <a:t>provide code for some methods</a:t>
            </a:r>
            <a:r>
              <a:rPr lang="en-US" dirty="0"/>
              <a:t> (enabling code reuse)</a:t>
            </a:r>
          </a:p>
          <a:p>
            <a:pPr lvl="1"/>
            <a:r>
              <a:rPr lang="en-US" dirty="0"/>
              <a:t>while still </a:t>
            </a:r>
            <a:r>
              <a:rPr lang="en-US" b="1" dirty="0"/>
              <a:t>defining an abstract interface</a:t>
            </a:r>
            <a:r>
              <a:rPr lang="en-US" dirty="0"/>
              <a:t> that </a:t>
            </a:r>
            <a:r>
              <a:rPr lang="en-US" b="1" dirty="0"/>
              <a:t>subclasses must implement</a:t>
            </a:r>
            <a:endParaRPr dirty="0"/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799"/>
            <a:ext cx="469494" cy="346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Inte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Interfaces</a:t>
            </a:r>
          </a:p>
        </p:txBody>
      </p:sp>
      <p:sp>
        <p:nvSpPr>
          <p:cNvPr id="386" name="Interfaces go one step further and only allow the declaration of abstract methods…"/>
          <p:cNvSpPr txBox="1">
            <a:spLocks noGrp="1"/>
          </p:cNvSpPr>
          <p:nvPr>
            <p:ph type="body" idx="1"/>
          </p:nvPr>
        </p:nvSpPr>
        <p:spPr>
          <a:xfrm>
            <a:off x="894080" y="2305878"/>
            <a:ext cx="11216640" cy="68889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Interfaces go one step further and only allow the declaration of abstract methods</a:t>
            </a:r>
          </a:p>
          <a:p>
            <a:pPr lvl="1"/>
            <a:r>
              <a:rPr dirty="0"/>
              <a:t>you cannot provide method implementations for any of the methods declared by an interface (in the interface itself)</a:t>
            </a:r>
            <a:endParaRPr lang="en-US" dirty="0"/>
          </a:p>
          <a:p>
            <a:pPr lvl="2"/>
            <a:r>
              <a:rPr lang="en-US" dirty="0"/>
              <a:t>Er… it’s a little complicated in Java, but this is the traditional OO interface definition</a:t>
            </a:r>
            <a:endParaRPr dirty="0"/>
          </a:p>
          <a:p>
            <a:r>
              <a:rPr dirty="0"/>
              <a:t>Interfaces are useful when you want to define a role in your software system that could be played by any number of classes</a:t>
            </a:r>
            <a:endParaRPr lang="en-US" dirty="0"/>
          </a:p>
          <a:p>
            <a:r>
              <a:rPr lang="en-US" dirty="0"/>
              <a:t>Consider modifying the Animal hierarchy to provide operations related to pets (e.g. play() or </a:t>
            </a:r>
            <a:r>
              <a:rPr lang="en-US" dirty="0" err="1"/>
              <a:t>takeForWalk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We have several options, all with pros and cons</a:t>
            </a:r>
          </a:p>
          <a:p>
            <a:pPr lvl="2"/>
            <a:r>
              <a:rPr lang="en-US" dirty="0"/>
              <a:t>add Pet-related methods to Animal</a:t>
            </a:r>
          </a:p>
          <a:p>
            <a:pPr lvl="2"/>
            <a:r>
              <a:rPr lang="en-US" dirty="0"/>
              <a:t>add abstract Pet methods to Animal</a:t>
            </a:r>
          </a:p>
          <a:p>
            <a:pPr lvl="2"/>
            <a:r>
              <a:rPr lang="en-US" dirty="0"/>
              <a:t>add Pet methods only in the classes they belong (no explicit contract)</a:t>
            </a:r>
          </a:p>
          <a:p>
            <a:pPr lvl="2"/>
            <a:r>
              <a:rPr lang="en-US" dirty="0"/>
              <a:t>make a separate Pet superclass and have pets inherit from both Pet and Animal</a:t>
            </a:r>
          </a:p>
          <a:p>
            <a:pPr lvl="2"/>
            <a:r>
              <a:rPr lang="en-US" dirty="0"/>
              <a:t>make a Pet interface and have only pets implement it</a:t>
            </a:r>
          </a:p>
          <a:p>
            <a:pPr lvl="3"/>
            <a:r>
              <a:rPr lang="en-US" dirty="0"/>
              <a:t>This often makes the most sense although it hinders code reuse</a:t>
            </a:r>
          </a:p>
          <a:p>
            <a:pPr lvl="2"/>
            <a:r>
              <a:rPr lang="en-US" dirty="0"/>
              <a:t>Variation: create Pet interface, but then create Pet helper class that is then composed internally and pets delegate if they want the default behavior</a:t>
            </a:r>
          </a:p>
          <a:p>
            <a:pPr marL="975390" lvl="2" indent="0">
              <a:buNone/>
            </a:pPr>
            <a:endParaRPr dirty="0"/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2749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1DB2-FB11-4749-B8D9-D9810284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DAC-30E2-45DC-8866-77C30F2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10878820" cy="6188570"/>
          </a:xfrm>
        </p:spPr>
        <p:txBody>
          <a:bodyPr>
            <a:normAutofit/>
          </a:bodyPr>
          <a:lstStyle/>
          <a:p>
            <a:r>
              <a:rPr lang="en-US" sz="3600" dirty="0"/>
              <a:t>Review key object-oriented concepts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(Some repetition, but we’ll stop with OO basics here)</a:t>
            </a:r>
          </a:p>
          <a:p>
            <a:pPr lvl="1"/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D59170-A4C8-494A-A831-EB77BF72889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001500" y="9086850"/>
            <a:ext cx="578714" cy="4127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00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bject Ident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Identity</a:t>
            </a:r>
          </a:p>
        </p:txBody>
      </p:sp>
      <p:sp>
        <p:nvSpPr>
          <p:cNvPr id="398" name="In OO programming languages, all objects have a unique i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OO programming languages, </a:t>
            </a:r>
            <a:r>
              <a:rPr b="1"/>
              <a:t>all objects have a unique id</a:t>
            </a:r>
          </a:p>
          <a:p>
            <a:pPr lvl="1"/>
            <a:r>
              <a:t>This id might be its memory location or a unique integer assigned to it when it was created</a:t>
            </a:r>
          </a:p>
          <a:p>
            <a:r>
              <a:t>This id is used to enable a comparison of two variables </a:t>
            </a:r>
            <a:r>
              <a:rPr b="1"/>
              <a:t>to see if they point at the same object</a:t>
            </a:r>
          </a:p>
          <a:p>
            <a:pPr lvl="1"/>
            <a:r>
              <a:t>See example next slide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672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"/>
          <p:cNvGrpSpPr/>
          <p:nvPr/>
        </p:nvGrpSpPr>
        <p:grpSpPr>
          <a:xfrm>
            <a:off x="147983" y="1073150"/>
            <a:ext cx="11265167" cy="7607300"/>
            <a:chOff x="0" y="0"/>
            <a:chExt cx="11265165" cy="7607299"/>
          </a:xfrm>
        </p:grpSpPr>
        <p:pic>
          <p:nvPicPr>
            <p:cNvPr id="401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265167" cy="7607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4" name="Group"/>
            <p:cNvGrpSpPr/>
            <p:nvPr/>
          </p:nvGrpSpPr>
          <p:grpSpPr>
            <a:xfrm>
              <a:off x="4610100" y="4876800"/>
              <a:ext cx="3525540" cy="457200"/>
              <a:chOff x="0" y="0"/>
              <a:chExt cx="3525539" cy="457200"/>
            </a:xfrm>
          </p:grpSpPr>
          <p:sp>
            <p:nvSpPr>
              <p:cNvPr id="402" name="Line"/>
              <p:cNvSpPr/>
              <p:nvPr/>
            </p:nvSpPr>
            <p:spPr>
              <a:xfrm>
                <a:off x="0" y="228600"/>
                <a:ext cx="1625600" cy="1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03" name="Not Equal"/>
              <p:cNvSpPr/>
              <p:nvPr/>
            </p:nvSpPr>
            <p:spPr>
              <a:xfrm>
                <a:off x="1854200" y="0"/>
                <a:ext cx="1671340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400" b="1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Not Equal</a:t>
                </a:r>
              </a:p>
            </p:txBody>
          </p:sp>
        </p:grpSp>
        <p:grpSp>
          <p:nvGrpSpPr>
            <p:cNvPr id="407" name="Group"/>
            <p:cNvGrpSpPr/>
            <p:nvPr/>
          </p:nvGrpSpPr>
          <p:grpSpPr>
            <a:xfrm>
              <a:off x="4610100" y="5499100"/>
              <a:ext cx="3312418" cy="457200"/>
              <a:chOff x="0" y="0"/>
              <a:chExt cx="3312417" cy="457200"/>
            </a:xfrm>
          </p:grpSpPr>
          <p:sp>
            <p:nvSpPr>
              <p:cNvPr id="405" name="Line"/>
              <p:cNvSpPr/>
              <p:nvPr/>
            </p:nvSpPr>
            <p:spPr>
              <a:xfrm>
                <a:off x="0" y="228600"/>
                <a:ext cx="1625600" cy="1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06" name="Identical"/>
              <p:cNvSpPr/>
              <p:nvPr/>
            </p:nvSpPr>
            <p:spPr>
              <a:xfrm>
                <a:off x="1854200" y="0"/>
                <a:ext cx="1458218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400" b="1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Identical</a:t>
                </a:r>
              </a:p>
            </p:txBody>
          </p:sp>
        </p:grpSp>
        <p:grpSp>
          <p:nvGrpSpPr>
            <p:cNvPr id="410" name="Group"/>
            <p:cNvGrpSpPr/>
            <p:nvPr/>
          </p:nvGrpSpPr>
          <p:grpSpPr>
            <a:xfrm>
              <a:off x="4610100" y="6159500"/>
              <a:ext cx="2821137" cy="457200"/>
              <a:chOff x="0" y="0"/>
              <a:chExt cx="2821136" cy="457200"/>
            </a:xfrm>
          </p:grpSpPr>
          <p:sp>
            <p:nvSpPr>
              <p:cNvPr id="408" name="Line"/>
              <p:cNvSpPr/>
              <p:nvPr/>
            </p:nvSpPr>
            <p:spPr>
              <a:xfrm>
                <a:off x="0" y="228600"/>
                <a:ext cx="1625600" cy="12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09" name="Equal"/>
              <p:cNvSpPr/>
              <p:nvPr/>
            </p:nvSpPr>
            <p:spPr>
              <a:xfrm>
                <a:off x="1854200" y="0"/>
                <a:ext cx="966937" cy="4572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t">
                <a:spAutoFit/>
              </a:bodyPr>
              <a:lstStyle>
                <a:lvl1pPr>
                  <a:defRPr sz="2400" b="1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r>
                  <a:t>Equal</a:t>
                </a:r>
              </a:p>
            </p:txBody>
          </p:sp>
        </p:grpSp>
      </p:grpSp>
      <p:sp>
        <p:nvSpPr>
          <p:cNvPr id="412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128769" y="9194800"/>
            <a:ext cx="451445" cy="2407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28E99-23A4-4941-AB40-31BE130542C6}"/>
              </a:ext>
            </a:extLst>
          </p:cNvPr>
          <p:cNvSpPr txBox="1"/>
          <p:nvPr/>
        </p:nvSpPr>
        <p:spPr>
          <a:xfrm>
            <a:off x="10511644" y="2089893"/>
            <a:ext cx="249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contents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Identity in OO A&amp;D (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Identity in OO A&amp;D</a:t>
            </a:r>
          </a:p>
        </p:txBody>
      </p:sp>
      <p:sp>
        <p:nvSpPr>
          <p:cNvPr id="415" name="Identity is also important in analysis and desig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Identity</a:t>
            </a:r>
            <a:r>
              <a:rPr dirty="0"/>
              <a:t> is also important in </a:t>
            </a:r>
            <a:r>
              <a:rPr b="1" dirty="0"/>
              <a:t>analysis and design</a:t>
            </a:r>
          </a:p>
          <a:p>
            <a:pPr lvl="1"/>
            <a:r>
              <a:rPr dirty="0"/>
              <a:t>We </a:t>
            </a:r>
            <a:r>
              <a:rPr b="1" dirty="0"/>
              <a:t>do not want to create a class</a:t>
            </a:r>
            <a:r>
              <a:rPr dirty="0"/>
              <a:t> for objects </a:t>
            </a:r>
            <a:br>
              <a:rPr lang="en-US" dirty="0"/>
            </a:br>
            <a:r>
              <a:rPr dirty="0"/>
              <a:t>that </a:t>
            </a:r>
            <a:r>
              <a:rPr b="1" dirty="0"/>
              <a:t>do not have unique identity in our problem domain</a:t>
            </a:r>
          </a:p>
          <a:p>
            <a:pPr lvl="1"/>
            <a:r>
              <a:rPr dirty="0"/>
              <a:t>Consider people in an elevator</a:t>
            </a:r>
          </a:p>
          <a:p>
            <a:pPr lvl="2"/>
            <a:r>
              <a:rPr dirty="0"/>
              <a:t>Does the elevator care who pushes its buttons?</a:t>
            </a:r>
            <a:endParaRPr lang="en-US" dirty="0"/>
          </a:p>
          <a:p>
            <a:pPr lvl="1"/>
            <a:r>
              <a:rPr lang="en-US" dirty="0"/>
              <a:t>Consider a cargo tracking application</a:t>
            </a:r>
          </a:p>
          <a:p>
            <a:pPr lvl="2"/>
            <a:r>
              <a:rPr lang="en-US" dirty="0"/>
              <a:t>Does the system need to monitor every carrot that exists inside a bag? How about each bag of carrots in a crate?</a:t>
            </a:r>
          </a:p>
          <a:p>
            <a:pPr lvl="1"/>
            <a:r>
              <a:rPr lang="en-US" dirty="0"/>
              <a:t>Consider a flight between Denver and Chicago</a:t>
            </a:r>
          </a:p>
          <a:p>
            <a:pPr lvl="2"/>
            <a:r>
              <a:rPr lang="en-US" dirty="0"/>
              <a:t>What uniquely identifies that flight? The plane? The flight number? The cities?</a:t>
            </a:r>
          </a:p>
          <a:p>
            <a:r>
              <a:rPr lang="en-US" dirty="0"/>
              <a:t>When doing analysis, you will confront similar issues</a:t>
            </a:r>
          </a:p>
          <a:p>
            <a:pPr lvl="1"/>
            <a:r>
              <a:rPr lang="en-US" dirty="0"/>
              <a:t>you will be searching for uniquely identifiable objects that help you solve your problem</a:t>
            </a:r>
          </a:p>
          <a:p>
            <a:pPr lvl="3"/>
            <a:endParaRPr dirty="0"/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10720" y="9194800"/>
            <a:ext cx="469494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446" name="In this lecture, we have touched on a variety of OO concep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Be comfortable with the OO concepts and terminology</a:t>
            </a:r>
          </a:p>
          <a:p>
            <a:pPr lvl="1"/>
            <a:r>
              <a:rPr lang="en-US" dirty="0"/>
              <a:t>Delegation – </a:t>
            </a:r>
            <a:r>
              <a:rPr lang="en-US" b="1" dirty="0"/>
              <a:t>Has-A</a:t>
            </a:r>
          </a:p>
          <a:p>
            <a:pPr lvl="1"/>
            <a:r>
              <a:rPr lang="en-US" dirty="0"/>
              <a:t>Inheritance – </a:t>
            </a:r>
            <a:r>
              <a:rPr lang="en-US" b="1" dirty="0"/>
              <a:t>Is-A</a:t>
            </a:r>
          </a:p>
          <a:p>
            <a:pPr lvl="1"/>
            <a:r>
              <a:rPr lang="en-US" dirty="0"/>
              <a:t>Polymorphism</a:t>
            </a:r>
          </a:p>
          <a:p>
            <a:pPr lvl="2"/>
            <a:r>
              <a:rPr lang="en-US" dirty="0"/>
              <a:t>Override vs. Overload</a:t>
            </a:r>
          </a:p>
          <a:p>
            <a:pPr lvl="1"/>
            <a:r>
              <a:rPr lang="en-US" dirty="0"/>
              <a:t>Design by Contract</a:t>
            </a:r>
          </a:p>
          <a:p>
            <a:pPr lvl="1"/>
            <a:r>
              <a:rPr lang="en-US" dirty="0"/>
              <a:t>Abstract classes and Interfaces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4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oming Up N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Next</a:t>
            </a:r>
            <a:r>
              <a:rPr lang="en-US" dirty="0"/>
              <a:t> Steps</a:t>
            </a:r>
            <a:endParaRPr dirty="0"/>
          </a:p>
        </p:txBody>
      </p:sp>
      <p:sp>
        <p:nvSpPr>
          <p:cNvPr id="338" name="Lecture 2: The OO Paradigm…"/>
          <p:cNvSpPr txBox="1">
            <a:spLocks noGrp="1"/>
          </p:cNvSpPr>
          <p:nvPr>
            <p:ph type="body" idx="1"/>
          </p:nvPr>
        </p:nvSpPr>
        <p:spPr>
          <a:xfrm>
            <a:off x="894079" y="2596444"/>
            <a:ext cx="11686135" cy="618857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Latest</a:t>
            </a:r>
          </a:p>
          <a:p>
            <a:pPr lvl="1"/>
            <a:r>
              <a:rPr lang="en-US" dirty="0"/>
              <a:t>All class assignments and dates are loaded on Canvas</a:t>
            </a:r>
          </a:p>
          <a:p>
            <a:pPr lvl="1"/>
            <a:r>
              <a:rPr lang="en-US" dirty="0"/>
              <a:t>Examples of graduate and semester projects posted…</a:t>
            </a:r>
          </a:p>
          <a:p>
            <a:pPr lvl="1"/>
            <a:r>
              <a:rPr lang="en-US" dirty="0"/>
              <a:t>No class Monday 9/5 – CU holiday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New participation discussion topic is up on Piazza, please respond – don’t get behind on these – try to respond every week!  It is 100 points of your grade…</a:t>
            </a:r>
          </a:p>
          <a:p>
            <a:pPr lvl="1"/>
            <a:r>
              <a:rPr lang="en-US" dirty="0"/>
              <a:t>Project 1 is up on Canvas – individual work!</a:t>
            </a:r>
          </a:p>
          <a:p>
            <a:pPr lvl="2"/>
            <a:r>
              <a:rPr lang="en-US" dirty="0"/>
              <a:t>Part 1 (essay questions) is due this week – Wed 8/31</a:t>
            </a:r>
          </a:p>
          <a:p>
            <a:pPr lvl="2"/>
            <a:r>
              <a:rPr lang="en-US" dirty="0"/>
              <a:t>Part 2 (code submission) is due next week – Wed 9/7</a:t>
            </a:r>
          </a:p>
          <a:p>
            <a:pPr lvl="2"/>
            <a:r>
              <a:rPr lang="en-US" dirty="0"/>
              <a:t>We’ll talk about Project 2, the first team programming project on Wed 9/7</a:t>
            </a:r>
          </a:p>
          <a:p>
            <a:pPr lvl="1"/>
            <a:r>
              <a:rPr lang="en-US" dirty="0"/>
              <a:t>The first Quiz is up, due </a:t>
            </a:r>
            <a:r>
              <a:rPr lang="en-US" dirty="0" err="1"/>
              <a:t>Thur</a:t>
            </a:r>
            <a:r>
              <a:rPr lang="en-US" dirty="0"/>
              <a:t> 9/1; Quiz 2 will go up on 9/3</a:t>
            </a:r>
          </a:p>
          <a:p>
            <a:pPr lvl="1"/>
            <a:r>
              <a:rPr lang="en-US" dirty="0"/>
              <a:t>Graduate Research Project team topics are due on 9/16</a:t>
            </a:r>
          </a:p>
          <a:p>
            <a:r>
              <a:rPr lang="en-US" dirty="0"/>
              <a:t>Stay Engaged</a:t>
            </a:r>
          </a:p>
          <a:p>
            <a:pPr lvl="1"/>
            <a:r>
              <a:rPr lang="en-US" dirty="0"/>
              <a:t>Make sure you sign up for Piazza and Canvas notifications</a:t>
            </a:r>
          </a:p>
          <a:p>
            <a:pPr lvl="1"/>
            <a:r>
              <a:rPr lang="en-US" dirty="0"/>
              <a:t>Make sure you can access the Head First Design Patterns textbook – no readings yet</a:t>
            </a:r>
          </a:p>
          <a:p>
            <a:pPr lvl="1"/>
            <a:r>
              <a:rPr lang="en-US" dirty="0"/>
              <a:t>Consider tutorials/resources for Git and Java especially, if you need them</a:t>
            </a:r>
          </a:p>
          <a:p>
            <a:r>
              <a:rPr lang="en-US" dirty="0"/>
              <a:t>Coming up</a:t>
            </a:r>
          </a:p>
          <a:p>
            <a:pPr lvl="1"/>
            <a:r>
              <a:rPr lang="en-US" dirty="0"/>
              <a:t>Next up: the tools – Java, Git/Markdown/</a:t>
            </a:r>
            <a:r>
              <a:rPr lang="en-US" dirty="0" err="1"/>
              <a:t>Github</a:t>
            </a:r>
            <a:r>
              <a:rPr lang="en-US" dirty="0"/>
              <a:t>, UML, Python</a:t>
            </a:r>
          </a:p>
          <a:p>
            <a:r>
              <a:rPr lang="en-US" dirty="0"/>
              <a:t>Please come find us for any help you need or questions you have!</a:t>
            </a:r>
          </a:p>
          <a:p>
            <a:endParaRPr lang="en-US" dirty="0"/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0974" y="9194800"/>
            <a:ext cx="549240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83EEB1-E8EE-A799-AD1F-325CDFF13734}"/>
              </a:ext>
            </a:extLst>
          </p:cNvPr>
          <p:cNvSpPr txBox="1"/>
          <p:nvPr/>
        </p:nvSpPr>
        <p:spPr>
          <a:xfrm>
            <a:off x="7841974" y="327381"/>
            <a:ext cx="467225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staff now providing office hours:</a:t>
            </a:r>
          </a:p>
          <a:p>
            <a:r>
              <a:rPr lang="en-US" dirty="0"/>
              <a:t>Office hours are posted in Canvas Announcements and Piazza posts</a:t>
            </a:r>
          </a:p>
        </p:txBody>
      </p:sp>
    </p:spTree>
    <p:extLst>
      <p:ext uri="{BB962C8B-B14F-4D97-AF65-F5344CB8AC3E}">
        <p14:creationId xmlns:p14="http://schemas.microsoft.com/office/powerpoint/2010/main" val="2992181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erview of OO Fundament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 of OO Fundamentals</a:t>
            </a:r>
          </a:p>
        </p:txBody>
      </p:sp>
      <p:sp>
        <p:nvSpPr>
          <p:cNvPr id="220" name="Deleg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56031" indent="-256031" defTabSz="560831">
              <a:spcBef>
                <a:spcPts val="2300"/>
              </a:spcBef>
              <a:defRPr sz="2496" b="1"/>
            </a:pPr>
            <a:r>
              <a:rPr dirty="0"/>
              <a:t>Delegation</a:t>
            </a:r>
          </a:p>
          <a:p>
            <a:pPr marL="682751" lvl="1" indent="-256031" defTabSz="560831">
              <a:spcBef>
                <a:spcPts val="2300"/>
              </a:spcBef>
              <a:defRPr sz="2496"/>
            </a:pPr>
            <a:r>
              <a:rPr dirty="0"/>
              <a:t>HAS-A</a:t>
            </a:r>
          </a:p>
          <a:p>
            <a:pPr marL="256031" indent="-256031" defTabSz="560831">
              <a:spcBef>
                <a:spcPts val="2300"/>
              </a:spcBef>
              <a:defRPr sz="2496" b="1"/>
            </a:pPr>
            <a:r>
              <a:rPr lang="en-US" dirty="0"/>
              <a:t>Revisit</a:t>
            </a:r>
            <a:r>
              <a:rPr dirty="0"/>
              <a:t> Inheritance</a:t>
            </a:r>
          </a:p>
          <a:p>
            <a:pPr marL="682751" lvl="1" indent="-256031" defTabSz="560831">
              <a:spcBef>
                <a:spcPts val="2300"/>
              </a:spcBef>
              <a:defRPr sz="2496"/>
            </a:pPr>
            <a:r>
              <a:rPr dirty="0"/>
              <a:t>IS-A</a:t>
            </a:r>
          </a:p>
          <a:p>
            <a:pPr marL="256031" indent="-256031" defTabSz="560831">
              <a:spcBef>
                <a:spcPts val="2300"/>
              </a:spcBef>
              <a:defRPr sz="2496" b="1"/>
            </a:pPr>
            <a:r>
              <a:rPr lang="en-US" dirty="0"/>
              <a:t>Revisit </a:t>
            </a:r>
            <a:r>
              <a:rPr dirty="0"/>
              <a:t>Polymorphism</a:t>
            </a:r>
          </a:p>
          <a:p>
            <a:pPr marL="682751" lvl="1" indent="-256031" defTabSz="560831">
              <a:spcBef>
                <a:spcPts val="2300"/>
              </a:spcBef>
              <a:defRPr sz="2496"/>
            </a:pPr>
            <a:r>
              <a:rPr dirty="0"/>
              <a:t>message passing</a:t>
            </a:r>
          </a:p>
          <a:p>
            <a:pPr marL="682751" lvl="1" indent="-256031" defTabSz="560831">
              <a:spcBef>
                <a:spcPts val="2300"/>
              </a:spcBef>
              <a:defRPr sz="2496"/>
            </a:pPr>
            <a:r>
              <a:rPr dirty="0"/>
              <a:t>polymorphic arguments and return types</a:t>
            </a:r>
          </a:p>
          <a:p>
            <a:pPr marL="256031" indent="-256031" defTabSz="560831">
              <a:spcBef>
                <a:spcPts val="2300"/>
              </a:spcBef>
              <a:defRPr sz="2496" b="1"/>
            </a:pPr>
            <a:r>
              <a:rPr dirty="0"/>
              <a:t>Interfaces</a:t>
            </a:r>
          </a:p>
          <a:p>
            <a:pPr marL="682751" lvl="1" indent="-256031" defTabSz="560831">
              <a:spcBef>
                <a:spcPts val="2300"/>
              </a:spcBef>
              <a:defRPr sz="2496"/>
            </a:pPr>
            <a:r>
              <a:rPr dirty="0"/>
              <a:t>Abstract Classes</a:t>
            </a:r>
          </a:p>
          <a:p>
            <a:pPr marL="256031" indent="-256031" defTabSz="560831">
              <a:spcBef>
                <a:spcPts val="2300"/>
              </a:spcBef>
              <a:defRPr sz="2496" b="1"/>
            </a:pPr>
            <a:r>
              <a:rPr dirty="0"/>
              <a:t>Object Identity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elegation (I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Delegation</a:t>
            </a:r>
          </a:p>
        </p:txBody>
      </p:sp>
      <p:sp>
        <p:nvSpPr>
          <p:cNvPr id="223" name="When designing a class, there are four ways to handle an incoming mess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designing a class, there are four ways to handle an incoming message</a:t>
            </a:r>
          </a:p>
          <a:p>
            <a:pPr lvl="1"/>
            <a:r>
              <a:rPr dirty="0"/>
              <a:t>Handle message by </a:t>
            </a:r>
            <a:r>
              <a:rPr b="1" dirty="0"/>
              <a:t>implementing code in a method</a:t>
            </a:r>
          </a:p>
          <a:p>
            <a:pPr lvl="1"/>
            <a:r>
              <a:rPr dirty="0"/>
              <a:t>Let the </a:t>
            </a:r>
            <a:r>
              <a:rPr b="1" dirty="0"/>
              <a:t>class’s superclass</a:t>
            </a:r>
            <a:r>
              <a:rPr dirty="0"/>
              <a:t> handle the request </a:t>
            </a:r>
            <a:r>
              <a:rPr b="1" dirty="0"/>
              <a:t>via inheritance</a:t>
            </a:r>
          </a:p>
          <a:p>
            <a:pPr lvl="1"/>
            <a:r>
              <a:rPr b="1" dirty="0"/>
              <a:t>Pass the request to another object</a:t>
            </a:r>
            <a:r>
              <a:rPr dirty="0"/>
              <a:t> (delegation)</a:t>
            </a:r>
          </a:p>
          <a:p>
            <a:pPr lvl="1"/>
            <a:r>
              <a:rPr dirty="0"/>
              <a:t>some combination of the previous three</a:t>
            </a:r>
            <a:endParaRPr lang="en-US" dirty="0"/>
          </a:p>
          <a:p>
            <a:r>
              <a:rPr lang="en-US" dirty="0"/>
              <a:t>Delegation is employed when </a:t>
            </a:r>
            <a:r>
              <a:rPr lang="en-US" b="1" dirty="0"/>
              <a:t>some other class already exists to handle a request</a:t>
            </a:r>
            <a:r>
              <a:rPr lang="en-US" dirty="0"/>
              <a:t> that might be made on the class being designed</a:t>
            </a:r>
          </a:p>
          <a:p>
            <a:pPr lvl="1"/>
            <a:r>
              <a:rPr lang="en-US" dirty="0"/>
              <a:t>The host class </a:t>
            </a:r>
            <a:r>
              <a:rPr lang="en-US" b="1" dirty="0"/>
              <a:t>simply creates a private instance of the helper class</a:t>
            </a:r>
            <a:r>
              <a:rPr lang="en-US" dirty="0"/>
              <a:t> and </a:t>
            </a:r>
            <a:r>
              <a:rPr lang="en-US" b="1" dirty="0"/>
              <a:t>sends messages to it when appropriate</a:t>
            </a:r>
          </a:p>
          <a:p>
            <a:pPr lvl="1"/>
            <a:r>
              <a:rPr lang="en-US" dirty="0"/>
              <a:t>As such, delegation is often referred to as a “</a:t>
            </a:r>
            <a:r>
              <a:rPr lang="en-US" b="1" dirty="0"/>
              <a:t>HAS-A</a:t>
            </a:r>
            <a:r>
              <a:rPr lang="en-US" dirty="0"/>
              <a:t>” relationship</a:t>
            </a:r>
          </a:p>
          <a:p>
            <a:pPr lvl="2"/>
            <a:r>
              <a:rPr lang="en-US" dirty="0"/>
              <a:t>A Car object HAS-A Engine object</a:t>
            </a:r>
          </a:p>
          <a:p>
            <a:endParaRPr dirty="0"/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3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28700"/>
            <a:ext cx="9245600" cy="7977018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GroceryList delegates all of its work to Java’s LinkedList class (which it accesses via the List interface)."/>
          <p:cNvSpPr/>
          <p:nvPr/>
        </p:nvSpPr>
        <p:spPr>
          <a:xfrm>
            <a:off x="10033000" y="2305050"/>
            <a:ext cx="2819400" cy="5143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600"/>
            </a:lvl1pPr>
          </a:lstStyle>
          <a:p>
            <a:r>
              <a:t>GroceryList delegates all of its work to Java’s LinkedList class (which it accesses via the List interface).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35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03300"/>
            <a:ext cx="7975600" cy="483943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With the delegation, I get a nice abstraction in my client code. I can create grocery lists, add and remove items and get a printout of the current state of the list."/>
          <p:cNvSpPr/>
          <p:nvPr/>
        </p:nvSpPr>
        <p:spPr>
          <a:xfrm>
            <a:off x="228600" y="6066459"/>
            <a:ext cx="12547600" cy="1790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600"/>
            </a:lvl1pPr>
          </a:lstStyle>
          <a:p>
            <a:r>
              <a:t>With the delegation, I get a nice abstraction in my client code. I can create grocery lists, add and remove items and get a printout of the current state of the list.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UML for GroceryList with Dele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UML for GroceryList with Delegation</a:t>
            </a:r>
          </a:p>
        </p:txBody>
      </p:sp>
      <p:sp>
        <p:nvSpPr>
          <p:cNvPr id="2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6470" y="9194800"/>
            <a:ext cx="573744" cy="1744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4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489200"/>
            <a:ext cx="10835841" cy="29591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GroceryList needs “list like” functionality. So, internally, it uses a LinkedList (via a List interface). This is hidden from Test which just sees a “grocery list” with a nice abstraction."/>
          <p:cNvSpPr/>
          <p:nvPr/>
        </p:nvSpPr>
        <p:spPr>
          <a:xfrm>
            <a:off x="342900" y="6013450"/>
            <a:ext cx="12547600" cy="1790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600"/>
            </a:lvl1pPr>
          </a:lstStyle>
          <a:p>
            <a:r>
              <a:t>GroceryList needs “list like” functionality. So, internally, it uses a LinkedList (via a List interface). This is hidden from Test which just sees a “grocery list” with a nice abstraction.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004DA7-59A6-4599-9779-692025500828}"/>
              </a:ext>
            </a:extLst>
          </p:cNvPr>
          <p:cNvSpPr/>
          <p:nvPr/>
        </p:nvSpPr>
        <p:spPr>
          <a:xfrm>
            <a:off x="8945217" y="7396232"/>
            <a:ext cx="3061253" cy="2206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Example of a UML Class Diagram.  Full UML review coming soon…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UML for GroceryList with no Dele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UML for GroceryList with no Delegation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6957" y="9194800"/>
            <a:ext cx="653257" cy="2009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5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2387600"/>
            <a:ext cx="11925519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est needs “grocery list” functionality which the Developer decides is “close enough” to “list like” functionality. Test simply makes use of a List directly, even though the names of the List class (it’s methods, class name, attributes, etc.) do not provide a good abstraction for “grocery list”"/>
          <p:cNvSpPr/>
          <p:nvPr/>
        </p:nvSpPr>
        <p:spPr>
          <a:xfrm>
            <a:off x="215900" y="4298950"/>
            <a:ext cx="12547600" cy="2908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3600"/>
            </a:lvl1pPr>
          </a:lstStyle>
          <a:p>
            <a:r>
              <a:t>Test needs “grocery list” functionality which the Developer decides is “close enough” to “list like” functionality. Test simply makes use of a List directly, even though the names of the List class (it’s methods, class name, attributes, etc.) do not provide a good abstraction for “grocery list”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2829</Words>
  <Application>Microsoft Office PowerPoint</Application>
  <PresentationFormat>Custom</PresentationFormat>
  <Paragraphs>295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Andale Mono</vt:lpstr>
      <vt:lpstr>Arial</vt:lpstr>
      <vt:lpstr>Calibri</vt:lpstr>
      <vt:lpstr>Calibri Light</vt:lpstr>
      <vt:lpstr>Consolas</vt:lpstr>
      <vt:lpstr>Gill Sans</vt:lpstr>
      <vt:lpstr>Helvetica</vt:lpstr>
      <vt:lpstr>Helvetica Neue</vt:lpstr>
      <vt:lpstr>Lucida Grande</vt:lpstr>
      <vt:lpstr>Office Theme</vt:lpstr>
      <vt:lpstr>Object-Oriented Fundamentals</vt:lpstr>
      <vt:lpstr>Acknowledgement &amp; Materials Copyright</vt:lpstr>
      <vt:lpstr>Learning Objectives</vt:lpstr>
      <vt:lpstr>Overview of OO Fundamentals</vt:lpstr>
      <vt:lpstr>Delegation</vt:lpstr>
      <vt:lpstr>PowerPoint Presentation</vt:lpstr>
      <vt:lpstr>PowerPoint Presentation</vt:lpstr>
      <vt:lpstr>UML for GroceryList with Delegation</vt:lpstr>
      <vt:lpstr>UML for GroceryList with no Delegation</vt:lpstr>
      <vt:lpstr>PowerPoint Presentation</vt:lpstr>
      <vt:lpstr>Delegation (II)</vt:lpstr>
      <vt:lpstr>UML for GroceryList with Inheritance</vt:lpstr>
      <vt:lpstr>Delegation (III)</vt:lpstr>
      <vt:lpstr>Inheritance (I)</vt:lpstr>
      <vt:lpstr>Inheritance (II)</vt:lpstr>
      <vt:lpstr>Animals (No Inheritance)</vt:lpstr>
      <vt:lpstr>Animals (With Inheritance)</vt:lpstr>
      <vt:lpstr>Inheritance (III)</vt:lpstr>
      <vt:lpstr>Polymorphism (I)</vt:lpstr>
      <vt:lpstr>Polymorphism Example</vt:lpstr>
      <vt:lpstr>Why is this important?</vt:lpstr>
      <vt:lpstr>Importance (I)</vt:lpstr>
      <vt:lpstr>Importance (II)</vt:lpstr>
      <vt:lpstr>Importance (III)</vt:lpstr>
      <vt:lpstr>Implicit vs. Explicit Design By Contract</vt:lpstr>
      <vt:lpstr>Polymorphism (II)</vt:lpstr>
      <vt:lpstr>Override vs. Overload</vt:lpstr>
      <vt:lpstr>Abstract Classes</vt:lpstr>
      <vt:lpstr>Interfaces</vt:lpstr>
      <vt:lpstr>Object Identity</vt:lpstr>
      <vt:lpstr>PowerPoint Presentation</vt:lpstr>
      <vt:lpstr>Identity in OO A&amp;D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Instructor</dc:title>
  <dc:creator>Bruce Montgomery</dc:creator>
  <cp:lastModifiedBy>Bruce Montgomery</cp:lastModifiedBy>
  <cp:revision>45</cp:revision>
  <dcterms:created xsi:type="dcterms:W3CDTF">2019-08-15T05:04:00Z</dcterms:created>
  <dcterms:modified xsi:type="dcterms:W3CDTF">2022-08-29T14:16:48Z</dcterms:modified>
</cp:coreProperties>
</file>