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88" r:id="rId2"/>
    <p:sldId id="308" r:id="rId3"/>
    <p:sldId id="320" r:id="rId4"/>
    <p:sldId id="323" r:id="rId5"/>
    <p:sldId id="330" r:id="rId6"/>
    <p:sldId id="331" r:id="rId7"/>
    <p:sldId id="332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4" r:id="rId16"/>
    <p:sldId id="345" r:id="rId17"/>
    <p:sldId id="346" r:id="rId18"/>
    <p:sldId id="347" r:id="rId19"/>
    <p:sldId id="348" r:id="rId20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70" autoAdjust="0"/>
    <p:restoredTop sz="76006" autoAdjust="0"/>
  </p:normalViewPr>
  <p:slideViewPr>
    <p:cSldViewPr>
      <p:cViewPr varScale="1">
        <p:scale>
          <a:sx n="84" d="100"/>
          <a:sy n="84" d="100"/>
        </p:scale>
        <p:origin x="199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3F0FA01-B8F0-43EE-8C70-2F0F6E0A8EB5}" type="datetimeFigureOut">
              <a:rPr lang="es-ES"/>
              <a:pPr/>
              <a:t>28/04/2022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06B2693-AD66-4752-93C4-4BDBEE39D95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198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792C92C7-45CD-4E6E-83CA-A85082D29848}" type="datetimeFigureOut">
              <a:rPr lang="en-US"/>
              <a:pPr/>
              <a:t>4/28/2022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023462" y="3372167"/>
            <a:ext cx="8187690" cy="319468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EE571288-03C3-4B02-9F3C-6974C105185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994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charset="-128"/>
            </a:endParaRPr>
          </a:p>
        </p:txBody>
      </p:sp>
      <p:sp>
        <p:nvSpPr>
          <p:cNvPr id="1536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9F8FB4-A028-4EA7-91B3-16FE54E35AF6}" type="slidenum">
              <a:rPr lang="es-ES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231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71288-03C3-4B02-9F3C-6974C105185A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19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41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327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540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493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1115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1388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56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19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7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A41D2E8-B8B0-3649-8B63-7DF68802AA82}" type="datetime1">
              <a:rPr lang="es-ES" smtClean="0"/>
              <a:t>28/04/2022</a:t>
            </a:fld>
            <a:endParaRPr lang="es-ES"/>
          </a:p>
        </p:txBody>
      </p:sp>
      <p:sp>
        <p:nvSpPr>
          <p:cNvPr id="10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ES"/>
              <a:t>Operating Systems – Lab. introduction to concurrency</a:t>
            </a:r>
          </a:p>
        </p:txBody>
      </p:sp>
      <p:sp>
        <p:nvSpPr>
          <p:cNvPr id="11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C7657-1E9C-4271-A43B-973708AAF5D4}" type="slidenum">
              <a:rPr lang="es-ES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5FF661-C3B3-B94F-8A34-ED9200AA3613}" type="datetime1">
              <a:rPr lang="es-ES" smtClean="0"/>
              <a:t>28/04/2022</a:t>
            </a:fld>
            <a:endParaRPr lang="es-E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Operating Systems – Lab. introduction to concurrency</a:t>
            </a:r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BFF3A4-DE5D-4BE7-9603-679F0918392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55174C10-FB8A-674E-A2EE-15C846499B7D}" type="datetime1">
              <a:rPr lang="es-ES" smtClean="0"/>
              <a:t>28/04/2022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Operating Systems – Lab. introduction to concurrency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18E97DC-E0FF-4047-AB01-7AEFBCE4A6ED}" type="slidenum">
              <a:rPr lang="es-ES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B4424D-C2E4-F441-9353-6365B61D9F87}" type="datetime1">
              <a:rPr lang="es-ES" smtClean="0"/>
              <a:t>28/04/2022</a:t>
            </a:fld>
            <a:endParaRPr lang="es-E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Operating Systems – Lab. introduction to concurrency</a:t>
            </a:r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595CF-9FF3-428D-B4A0-5497FE63767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C4F149-93F6-7E45-B801-1306577BB389}" type="datetime1">
              <a:rPr lang="es-ES" smtClean="0"/>
              <a:t>28/04/2022</a:t>
            </a:fld>
            <a:endParaRPr lang="es-ES"/>
          </a:p>
        </p:txBody>
      </p:sp>
      <p:sp>
        <p:nvSpPr>
          <p:cNvPr id="8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F5C5272E-9CF7-4E94-B42D-1C53C21D8092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9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Operating Systems – Lab. introduction to concurrency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3112C4-6DEC-BE41-8AD0-1A178433E2F2}" type="datetime1">
              <a:rPr lang="es-ES" smtClean="0"/>
              <a:t>28/04/2022</a:t>
            </a:fld>
            <a:endParaRPr lang="es-ES"/>
          </a:p>
        </p:txBody>
      </p:sp>
      <p:sp>
        <p:nvSpPr>
          <p:cNvPr id="6" name="9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E5CDD0-CDAB-4676-AB85-32498CC5CE58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7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Operating Systems – Lab. introduction to concurrency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07322F-EA55-6D4D-8316-CB359CC2212F}" type="datetime1">
              <a:rPr lang="es-ES" smtClean="0"/>
              <a:t>28/04/2022</a:t>
            </a:fld>
            <a:endParaRPr lang="es-ES"/>
          </a:p>
        </p:txBody>
      </p:sp>
      <p:sp>
        <p:nvSpPr>
          <p:cNvPr id="8" name="1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2BADFA-0231-4F73-810E-EE66982B375C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9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Operating Systems – Lab. introduction to concurrency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E82419-1E14-374C-B032-6AC06535FF42}" type="datetime1">
              <a:rPr lang="es-ES" smtClean="0"/>
              <a:t>28/04/2022</a:t>
            </a:fld>
            <a:endParaRPr lang="es-ES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Operating Systems – Lab. introduction to concurrency</a:t>
            </a:r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E345E3-E791-4A74-89C7-F44766C133F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33CA5-C0D1-AA4B-9027-ADAB06BB0A1B}" type="datetime1">
              <a:rPr lang="es-ES" smtClean="0"/>
              <a:t>28/04/2022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Operating Systems – Lab. introduction to concurrency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816AA9-2132-4736-ADDA-6F13C51DFD0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24E31C-3466-6D46-BA3E-617EF19052B3}" type="datetime1">
              <a:rPr lang="es-ES" smtClean="0"/>
              <a:t>28/04/2022</a:t>
            </a:fld>
            <a:endParaRPr lang="es-ES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Operating Systems – Lab. introduction to concurrency</a:t>
            </a:r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1F1CC-9B5E-4FFC-96D7-1149BAD852B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Rectángulo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9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fld id="{8CD72EA5-DA65-2847-82AC-D3DA63E3AB83}" type="datetime1">
              <a:rPr lang="es-ES" smtClean="0"/>
              <a:t>28/04/2022</a:t>
            </a:fld>
            <a:endParaRPr lang="es-ES"/>
          </a:p>
        </p:txBody>
      </p:sp>
      <p:sp>
        <p:nvSpPr>
          <p:cNvPr id="10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CE8E15C0-C4FD-4E32-988F-F86555FA47E5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11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Operating Systems – Lab. introduction to concurrency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21 Marcador de título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7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fld id="{CA577452-1804-A14F-9E81-53749EF5B68F}" type="datetime1">
              <a:rPr lang="es-ES" smtClean="0"/>
              <a:t>28/04/2022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Operating Systems – Lab. introduction to concurrency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Rectángulo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itchFamily="34" charset="0"/>
              </a:defRPr>
            </a:lvl1pPr>
          </a:lstStyle>
          <a:p>
            <a:fld id="{B7DB0126-EAC7-4BC8-9066-5469A62B1895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3" r:id="rId2"/>
    <p:sldLayoutId id="2147483738" r:id="rId3"/>
    <p:sldLayoutId id="2147483739" r:id="rId4"/>
    <p:sldLayoutId id="2147483740" r:id="rId5"/>
    <p:sldLayoutId id="2147483734" r:id="rId6"/>
    <p:sldLayoutId id="2147483741" r:id="rId7"/>
    <p:sldLayoutId id="2147483735" r:id="rId8"/>
    <p:sldLayoutId id="2147483742" r:id="rId9"/>
    <p:sldLayoutId id="2147483736" r:id="rId10"/>
    <p:sldLayoutId id="214748374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2780928"/>
            <a:ext cx="7363544" cy="308647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5300" dirty="0">
                <a:ea typeface="+mj-ea"/>
                <a:cs typeface="+mj-cs"/>
              </a:rPr>
              <a:t>INGENIERÍA INFORMÁTICA</a:t>
            </a:r>
            <a:br>
              <a:rPr lang="es-ES" sz="5300" dirty="0">
                <a:ea typeface="+mj-ea"/>
                <a:cs typeface="+mj-cs"/>
              </a:rPr>
            </a:br>
            <a:r>
              <a:rPr lang="es-ES" sz="5300" dirty="0" err="1">
                <a:ea typeface="+mj-ea"/>
                <a:cs typeface="+mj-cs"/>
              </a:rPr>
              <a:t>Operating</a:t>
            </a:r>
            <a:r>
              <a:rPr lang="es-ES" sz="5300" dirty="0">
                <a:ea typeface="+mj-ea"/>
                <a:cs typeface="+mj-cs"/>
              </a:rPr>
              <a:t> </a:t>
            </a:r>
            <a:r>
              <a:rPr lang="es-ES" sz="5300" dirty="0" err="1">
                <a:ea typeface="+mj-ea"/>
                <a:cs typeface="+mj-cs"/>
              </a:rPr>
              <a:t>Systems</a:t>
            </a:r>
            <a:br>
              <a:rPr lang="es-ES" sz="5300" dirty="0">
                <a:ea typeface="+mj-ea"/>
                <a:cs typeface="+mj-cs"/>
              </a:rPr>
            </a:br>
            <a:br>
              <a:rPr lang="es-ES" sz="5300" dirty="0">
                <a:ea typeface="+mj-ea"/>
                <a:cs typeface="+mj-cs"/>
              </a:rPr>
            </a:br>
            <a:br>
              <a:rPr lang="es-ES" sz="5300" dirty="0">
                <a:ea typeface="+mj-ea"/>
                <a:cs typeface="+mj-cs"/>
              </a:rPr>
            </a:br>
            <a:endParaRPr lang="es-ES" dirty="0">
              <a:ea typeface="+mj-ea"/>
              <a:cs typeface="+mj-cs"/>
            </a:endParaRPr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s-ES" dirty="0" err="1">
                <a:solidFill>
                  <a:schemeClr val="bg1"/>
                </a:solidFill>
                <a:ea typeface="ＭＳ Ｐゴシック" charset="-128"/>
              </a:rPr>
              <a:t>Lab</a:t>
            </a:r>
            <a:r>
              <a:rPr lang="es-ES" dirty="0">
                <a:solidFill>
                  <a:schemeClr val="bg1"/>
                </a:solidFill>
                <a:ea typeface="ＭＳ Ｐゴシック" charset="-128"/>
              </a:rPr>
              <a:t>.  </a:t>
            </a:r>
            <a:r>
              <a:rPr lang="es-ES" dirty="0" err="1">
                <a:solidFill>
                  <a:schemeClr val="bg1"/>
                </a:solidFill>
                <a:ea typeface="ＭＳ Ｐゴシック" charset="-128"/>
              </a:rPr>
              <a:t>Introduction</a:t>
            </a:r>
            <a:r>
              <a:rPr lang="es-ES" dirty="0">
                <a:solidFill>
                  <a:schemeClr val="bg1"/>
                </a:solidFill>
                <a:ea typeface="ＭＳ Ｐゴシック" charset="-128"/>
              </a:rPr>
              <a:t> to </a:t>
            </a:r>
            <a:r>
              <a:rPr lang="es-ES" dirty="0" err="1">
                <a:solidFill>
                  <a:schemeClr val="bg1"/>
                </a:solidFill>
                <a:ea typeface="ＭＳ Ｐゴシック" charset="-128"/>
              </a:rPr>
              <a:t>concurrency</a:t>
            </a:r>
            <a:endParaRPr lang="es-ES" dirty="0">
              <a:solidFill>
                <a:schemeClr val="bg1"/>
              </a:solidFill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2.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10</a:t>
            </a:fld>
            <a:endParaRPr lang="es-ES" sz="120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Lab. introduction to concurrency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2127364" y="1844824"/>
            <a:ext cx="156692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print_ssoo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5724128" y="1844824"/>
            <a:ext cx="18002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print_new_line</a:t>
            </a:r>
            <a:endParaRPr lang="es-ES" dirty="0"/>
          </a:p>
        </p:txBody>
      </p:sp>
      <p:cxnSp>
        <p:nvCxnSpPr>
          <p:cNvPr id="4" name="Conector recto 3"/>
          <p:cNvCxnSpPr>
            <a:stCxn id="2" idx="2"/>
          </p:cNvCxnSpPr>
          <p:nvPr/>
        </p:nvCxnSpPr>
        <p:spPr>
          <a:xfrm flipH="1">
            <a:off x="2910826" y="2132856"/>
            <a:ext cx="1" cy="38884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8" idx="2"/>
          </p:cNvCxnSpPr>
          <p:nvPr/>
        </p:nvCxnSpPr>
        <p:spPr>
          <a:xfrm>
            <a:off x="6624228" y="2132856"/>
            <a:ext cx="0" cy="38884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1623309" y="2471929"/>
            <a:ext cx="2448272" cy="3505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lock</a:t>
            </a:r>
            <a:r>
              <a:rPr lang="es-ES" dirty="0"/>
              <a:t>(&amp;mutex1)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623309" y="3067696"/>
            <a:ext cx="2448272" cy="37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lock</a:t>
            </a:r>
            <a:r>
              <a:rPr lang="es-ES" dirty="0"/>
              <a:t>(&amp;mutex2)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623309" y="4274797"/>
            <a:ext cx="2448272" cy="365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unlock</a:t>
            </a:r>
            <a:r>
              <a:rPr lang="es-ES" dirty="0"/>
              <a:t>(&amp;mutex2)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623309" y="3689674"/>
            <a:ext cx="2448272" cy="37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printf</a:t>
            </a:r>
            <a:r>
              <a:rPr lang="es-ES" dirty="0"/>
              <a:t>(“</a:t>
            </a:r>
            <a:r>
              <a:rPr lang="es-ES" dirty="0" err="1"/>
              <a:t>ssoo</a:t>
            </a:r>
            <a:r>
              <a:rPr lang="es-ES" dirty="0"/>
              <a:t>”)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400092" y="2475284"/>
            <a:ext cx="2448272" cy="37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lock</a:t>
            </a:r>
            <a:r>
              <a:rPr lang="es-ES" dirty="0"/>
              <a:t>(&amp;mutex2)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5400092" y="3081607"/>
            <a:ext cx="2448272" cy="3505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lock</a:t>
            </a:r>
            <a:r>
              <a:rPr lang="es-ES" dirty="0"/>
              <a:t>(&amp;mutex1)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619672" y="4866439"/>
            <a:ext cx="2448272" cy="365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unlock</a:t>
            </a:r>
            <a:r>
              <a:rPr lang="es-ES" dirty="0"/>
              <a:t>(&amp;mutex1)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5400092" y="3680672"/>
            <a:ext cx="2448272" cy="37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printf</a:t>
            </a:r>
            <a:r>
              <a:rPr lang="es-ES" dirty="0"/>
              <a:t>(“\n”)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5400092" y="4298600"/>
            <a:ext cx="2448272" cy="365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unlock</a:t>
            </a:r>
            <a:r>
              <a:rPr lang="es-ES" dirty="0"/>
              <a:t>(&amp;mutex1)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5400092" y="4860136"/>
            <a:ext cx="2448272" cy="365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unlock</a:t>
            </a:r>
            <a:r>
              <a:rPr lang="es-ES" dirty="0"/>
              <a:t>(&amp;mutex2)</a:t>
            </a:r>
          </a:p>
        </p:txBody>
      </p:sp>
      <p:sp>
        <p:nvSpPr>
          <p:cNvPr id="7" name="Elipse 6"/>
          <p:cNvSpPr/>
          <p:nvPr/>
        </p:nvSpPr>
        <p:spPr>
          <a:xfrm>
            <a:off x="739954" y="2400626"/>
            <a:ext cx="438200" cy="45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1" name="Elipse 30"/>
          <p:cNvSpPr/>
          <p:nvPr/>
        </p:nvSpPr>
        <p:spPr>
          <a:xfrm>
            <a:off x="741241" y="3040731"/>
            <a:ext cx="438200" cy="45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32" name="Elipse 31"/>
          <p:cNvSpPr/>
          <p:nvPr/>
        </p:nvSpPr>
        <p:spPr>
          <a:xfrm>
            <a:off x="4752581" y="2437954"/>
            <a:ext cx="438200" cy="45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33" name="Elipse 32"/>
          <p:cNvSpPr/>
          <p:nvPr/>
        </p:nvSpPr>
        <p:spPr>
          <a:xfrm>
            <a:off x="4740666" y="3040730"/>
            <a:ext cx="438200" cy="45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57773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56D2A-9F15-774E-A799-B831B3B2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454B8B-ADB9-8244-B92C-1EB360E881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schema</a:t>
            </a:r>
            <a:r>
              <a:rPr lang="es-ES" dirty="0"/>
              <a:t>:</a:t>
            </a:r>
          </a:p>
          <a:p>
            <a:pPr marL="320675" lvl="1" indent="0">
              <a:buNone/>
            </a:pPr>
            <a:r>
              <a:rPr lang="es-ES" b="1" dirty="0" err="1"/>
              <a:t>Process</a:t>
            </a:r>
            <a:r>
              <a:rPr lang="es-ES" b="1" dirty="0"/>
              <a:t> P1		</a:t>
            </a:r>
            <a:r>
              <a:rPr lang="es-ES" b="1" dirty="0" err="1"/>
              <a:t>Process</a:t>
            </a:r>
            <a:r>
              <a:rPr lang="es-ES" b="1" dirty="0"/>
              <a:t> P2</a:t>
            </a:r>
            <a:endParaRPr lang="es-ES" dirty="0"/>
          </a:p>
          <a:p>
            <a:pPr marL="320675" lvl="1" indent="0">
              <a:buNone/>
            </a:pPr>
            <a:r>
              <a:rPr lang="es-ES" dirty="0"/>
              <a:t>...			…</a:t>
            </a:r>
          </a:p>
          <a:p>
            <a:pPr marL="320675" lvl="1" indent="0">
              <a:buNone/>
            </a:pPr>
            <a:r>
              <a:rPr lang="es-ES" dirty="0"/>
              <a:t>action1()		action2()</a:t>
            </a:r>
          </a:p>
          <a:p>
            <a:pPr marL="0" indent="0">
              <a:buNone/>
            </a:pPr>
            <a:r>
              <a:rPr lang="es-ES" dirty="0" err="1"/>
              <a:t>Assure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action1() </a:t>
            </a:r>
            <a:r>
              <a:rPr lang="es-ES" dirty="0" err="1"/>
              <a:t>always</a:t>
            </a:r>
            <a:r>
              <a:rPr lang="es-ES" dirty="0"/>
              <a:t> </a:t>
            </a:r>
            <a:r>
              <a:rPr lang="es-ES" dirty="0" err="1"/>
              <a:t>executes</a:t>
            </a:r>
            <a:r>
              <a:rPr lang="es-ES" dirty="0"/>
              <a:t> </a:t>
            </a:r>
            <a:r>
              <a:rPr lang="es-ES" dirty="0" err="1"/>
              <a:t>before</a:t>
            </a:r>
            <a:r>
              <a:rPr lang="es-ES" dirty="0"/>
              <a:t> action2(), </a:t>
            </a:r>
            <a:r>
              <a:rPr lang="es-ES" dirty="0" err="1"/>
              <a:t>using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semaphores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Mutex</a:t>
            </a:r>
            <a:r>
              <a:rPr lang="es-ES" dirty="0"/>
              <a:t> y </a:t>
            </a:r>
            <a:r>
              <a:rPr lang="es-ES" dirty="0" err="1"/>
              <a:t>conditional</a:t>
            </a:r>
            <a:r>
              <a:rPr lang="es-ES" dirty="0"/>
              <a:t> variables.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F83EEF-CFB5-3F4D-BA71-506403F6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Operating Systems – Lab. introduction to concurrency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DBDFF3-08BC-C64E-B251-900B73E8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431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98B4B-F01C-754F-AB53-15A003BF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Solution (Exercise 4 concurrency notebook)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A0527E-9BC2-164E-8B26-BF9D918D3E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_tradnl" b="1" dirty="0"/>
              <a:t>a) </a:t>
            </a:r>
            <a:r>
              <a:rPr lang="es-ES_tradnl" b="1" dirty="0" err="1"/>
              <a:t>semaphores</a:t>
            </a:r>
            <a:r>
              <a:rPr lang="es-ES_tradnl" b="1" dirty="0"/>
              <a:t> (</a:t>
            </a:r>
            <a:r>
              <a:rPr lang="es-ES_tradnl" b="1" dirty="0" err="1"/>
              <a:t>semaphore</a:t>
            </a:r>
            <a:r>
              <a:rPr lang="es-ES_tradnl" b="1" dirty="0"/>
              <a:t> s </a:t>
            </a:r>
            <a:r>
              <a:rPr lang="es-ES_tradnl" b="1" dirty="0" err="1"/>
              <a:t>init</a:t>
            </a:r>
            <a:r>
              <a:rPr lang="es-ES_tradnl" b="1" dirty="0"/>
              <a:t> to 0)</a:t>
            </a:r>
            <a:endParaRPr lang="es-ES" dirty="0"/>
          </a:p>
          <a:p>
            <a:pPr marL="320675" lvl="1" indent="0">
              <a:buNone/>
            </a:pPr>
            <a:r>
              <a:rPr lang="es-ES" sz="2000" b="1" dirty="0" err="1"/>
              <a:t>Process</a:t>
            </a:r>
            <a:r>
              <a:rPr lang="es-ES" sz="2000" b="1" dirty="0"/>
              <a:t> P1		</a:t>
            </a:r>
            <a:r>
              <a:rPr lang="es-ES" sz="2000" b="1" dirty="0" err="1"/>
              <a:t>Process</a:t>
            </a:r>
            <a:r>
              <a:rPr lang="es-ES" sz="2000" b="1" dirty="0"/>
              <a:t> P2</a:t>
            </a:r>
            <a:endParaRPr lang="es-ES" sz="2000" dirty="0"/>
          </a:p>
          <a:p>
            <a:pPr marL="320675" lvl="1" indent="0">
              <a:buNone/>
            </a:pPr>
            <a:r>
              <a:rPr lang="es-ES" sz="2000" dirty="0"/>
              <a:t>...			…</a:t>
            </a:r>
          </a:p>
          <a:p>
            <a:pPr marL="320675" lvl="1" indent="0">
              <a:buNone/>
            </a:pPr>
            <a:r>
              <a:rPr lang="es-ES" sz="2000" i="1" dirty="0"/>
              <a:t>			</a:t>
            </a:r>
            <a:r>
              <a:rPr lang="en-GB" sz="2000" i="1" dirty="0"/>
              <a:t>wait (s)</a:t>
            </a:r>
            <a:endParaRPr lang="es-ES" sz="2000" dirty="0"/>
          </a:p>
          <a:p>
            <a:pPr marL="320675" lvl="1" indent="0">
              <a:buNone/>
            </a:pPr>
            <a:r>
              <a:rPr lang="en-GB" sz="2000" dirty="0"/>
              <a:t>action1 ( )		action2 ( )</a:t>
            </a:r>
            <a:endParaRPr lang="es-ES" sz="2000" dirty="0"/>
          </a:p>
          <a:p>
            <a:pPr marL="320675" lvl="1" indent="0">
              <a:buNone/>
            </a:pPr>
            <a:r>
              <a:rPr lang="en-GB" sz="2000" i="1" dirty="0"/>
              <a:t>signal (s)</a:t>
            </a:r>
            <a:endParaRPr lang="es-ES" sz="2000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B1CFCE-0318-C34F-982A-C2D1894F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Operating Systems – Lab. introduction to concurrency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12A60F-6C7D-B94E-8CF4-30B413C5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0068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98B4B-F01C-754F-AB53-15A003BF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Solution (Exercise 4 concurrency notebook)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A0527E-9BC2-164E-8B26-BF9D918D3E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b="1" dirty="0"/>
              <a:t>b)</a:t>
            </a:r>
            <a:r>
              <a:rPr lang="en-GB" b="1" dirty="0"/>
              <a:t> Process P1			Process P2</a:t>
            </a:r>
            <a:endParaRPr lang="es-ES" dirty="0"/>
          </a:p>
          <a:p>
            <a:pPr marL="0" indent="0">
              <a:buNone/>
            </a:pPr>
            <a:r>
              <a:rPr lang="en-GB" sz="2400" dirty="0"/>
              <a:t>...				…</a:t>
            </a:r>
            <a:endParaRPr lang="es-ES" sz="2400" dirty="0"/>
          </a:p>
          <a:p>
            <a:pPr marL="0" indent="0">
              <a:buNone/>
            </a:pPr>
            <a:r>
              <a:rPr lang="en-GB" sz="2400" dirty="0"/>
              <a:t>action1 ( )			</a:t>
            </a:r>
            <a:r>
              <a:rPr lang="en-GB" sz="2400" i="1" dirty="0"/>
              <a:t>lock (mutex);</a:t>
            </a:r>
            <a:endParaRPr lang="es-ES" sz="2400" dirty="0"/>
          </a:p>
          <a:p>
            <a:pPr marL="0" indent="0">
              <a:buNone/>
            </a:pPr>
            <a:r>
              <a:rPr lang="en-GB" sz="2400" i="1" dirty="0"/>
              <a:t>lock (mutex);			continue </a:t>
            </a:r>
            <a:r>
              <a:rPr lang="en-GB" sz="2400" i="1"/>
              <a:t>= false;</a:t>
            </a:r>
            <a:r>
              <a:rPr lang="en-GB" sz="2400" i="1" dirty="0"/>
              <a:t>	</a:t>
            </a:r>
            <a:endParaRPr lang="es-ES" sz="2400" dirty="0"/>
          </a:p>
          <a:p>
            <a:pPr marL="0" indent="0">
              <a:buNone/>
            </a:pPr>
            <a:r>
              <a:rPr lang="en-GB" sz="2400" i="1" dirty="0" err="1"/>
              <a:t>cond_signal</a:t>
            </a:r>
            <a:r>
              <a:rPr lang="en-GB" sz="2400" i="1" dirty="0"/>
              <a:t>(</a:t>
            </a:r>
            <a:r>
              <a:rPr lang="en-GB" sz="2400" i="1" dirty="0" err="1"/>
              <a:t>var_cond</a:t>
            </a:r>
            <a:r>
              <a:rPr lang="en-GB" sz="2400" i="1" dirty="0"/>
              <a:t>);	while(continue != true) {</a:t>
            </a:r>
            <a:endParaRPr lang="es-ES" sz="2400" dirty="0"/>
          </a:p>
          <a:p>
            <a:pPr marL="0" indent="0">
              <a:buNone/>
            </a:pPr>
            <a:r>
              <a:rPr lang="en-GB" sz="2400" i="1" dirty="0"/>
              <a:t>unlock (mutex);	 		</a:t>
            </a:r>
            <a:r>
              <a:rPr lang="en-GB" sz="2400" i="1" dirty="0" err="1"/>
              <a:t>cond_wait</a:t>
            </a:r>
            <a:r>
              <a:rPr lang="en-GB" sz="2400" i="1" dirty="0"/>
              <a:t>(mutex, </a:t>
            </a:r>
            <a:r>
              <a:rPr lang="en-GB" sz="2400" i="1" dirty="0" err="1"/>
              <a:t>var_cond</a:t>
            </a:r>
            <a:r>
              <a:rPr lang="en-GB" sz="2400" i="1" dirty="0"/>
              <a:t>);</a:t>
            </a:r>
            <a:endParaRPr lang="es-ES" sz="2400" dirty="0"/>
          </a:p>
          <a:p>
            <a:pPr marL="0" indent="0">
              <a:buNone/>
            </a:pPr>
            <a:r>
              <a:rPr lang="en-GB" sz="2400" i="1" dirty="0"/>
              <a:t>				}</a:t>
            </a:r>
            <a:endParaRPr lang="es-ES" sz="2400" dirty="0"/>
          </a:p>
          <a:p>
            <a:pPr marL="0" indent="0">
              <a:buNone/>
            </a:pPr>
            <a:r>
              <a:rPr lang="en-GB" sz="2400" i="1" dirty="0"/>
              <a:t>				unlock (mutex);</a:t>
            </a:r>
            <a:endParaRPr lang="es-ES" sz="2400" dirty="0"/>
          </a:p>
          <a:p>
            <a:r>
              <a:rPr lang="en-GB" sz="2400" dirty="0"/>
              <a:t>					action2 ( )</a:t>
            </a:r>
            <a:endParaRPr lang="es-ES" sz="2400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B1CFCE-0318-C34F-982A-C2D1894F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Operating Systems – Lab. introduction to concurrency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12A60F-6C7D-B94E-8CF4-30B413C5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592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A396D-3DD3-544B-845A-CE06246E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4608AA-2804-444D-AD53-B8798777223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Create</a:t>
            </a:r>
            <a:r>
              <a:rPr lang="es-ES" dirty="0"/>
              <a:t> a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creates</a:t>
            </a:r>
            <a:r>
              <a:rPr lang="es-ES" dirty="0"/>
              <a:t> 2 ”dormir" </a:t>
            </a:r>
            <a:r>
              <a:rPr lang="es-ES" dirty="0" err="1"/>
              <a:t>threads</a:t>
            </a:r>
            <a:r>
              <a:rPr lang="es-ES" dirty="0"/>
              <a:t>, </a:t>
            </a:r>
            <a:r>
              <a:rPr lang="es-ES" dirty="0" err="1"/>
              <a:t>leaving</a:t>
            </a:r>
            <a:r>
              <a:rPr lang="es-ES" dirty="0"/>
              <a:t> 2 </a:t>
            </a:r>
            <a:r>
              <a:rPr lang="es-ES" dirty="0" err="1"/>
              <a:t>seconds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second</a:t>
            </a:r>
            <a:r>
              <a:rPr lang="es-ES" dirty="0"/>
              <a:t>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</a:t>
            </a:r>
            <a:r>
              <a:rPr lang="es-ES" dirty="0" err="1"/>
              <a:t>always</a:t>
            </a:r>
            <a:r>
              <a:rPr lang="es-ES" dirty="0"/>
              <a:t> be </a:t>
            </a:r>
            <a:r>
              <a:rPr lang="es-ES" dirty="0" err="1"/>
              <a:t>executed</a:t>
            </a:r>
            <a:r>
              <a:rPr lang="es-ES" dirty="0"/>
              <a:t> </a:t>
            </a:r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second</a:t>
            </a:r>
            <a:r>
              <a:rPr lang="es-ES" dirty="0"/>
              <a:t>. </a:t>
            </a:r>
          </a:p>
          <a:p>
            <a:r>
              <a:rPr lang="es-ES" dirty="0" err="1"/>
              <a:t>The</a:t>
            </a:r>
            <a:r>
              <a:rPr lang="es-ES" dirty="0"/>
              <a:t> “dormir” </a:t>
            </a:r>
            <a:r>
              <a:rPr lang="es-ES" dirty="0" err="1"/>
              <a:t>thread</a:t>
            </a:r>
            <a:r>
              <a:rPr lang="es-ES" dirty="0"/>
              <a:t> has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of sleeping 4 </a:t>
            </a:r>
            <a:r>
              <a:rPr lang="es-ES" dirty="0" err="1"/>
              <a:t>seconds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7B5E83-124D-AD44-B9B1-058C177C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Operating Systems – Lab. introduction to concurrency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C66CBD5-B425-A746-9794-F8B07CD2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034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>
                <a:ea typeface="ＭＳ Ｐゴシック" charset="-128"/>
              </a:rPr>
              <a:t>4.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" sz="3600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Lab. introduction to concurrency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90678" y="1662336"/>
            <a:ext cx="3893290" cy="43589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s-ES" sz="1200" dirty="0"/>
              <a:t>#</a:t>
            </a:r>
            <a:r>
              <a:rPr lang="es-ES" sz="1200" dirty="0" err="1"/>
              <a:t>include</a:t>
            </a:r>
            <a:r>
              <a:rPr lang="es-ES" sz="1200" dirty="0"/>
              <a:t> &lt;</a:t>
            </a:r>
            <a:r>
              <a:rPr lang="es-ES" sz="1200" dirty="0" err="1"/>
              <a:t>stdio.h</a:t>
            </a:r>
            <a:r>
              <a:rPr lang="es-ES" sz="1200" dirty="0"/>
              <a:t>&gt;</a:t>
            </a:r>
          </a:p>
          <a:p>
            <a:r>
              <a:rPr lang="es-ES" sz="1200" dirty="0"/>
              <a:t>#</a:t>
            </a:r>
            <a:r>
              <a:rPr lang="es-ES" sz="1200" dirty="0" err="1"/>
              <a:t>include</a:t>
            </a:r>
            <a:r>
              <a:rPr lang="es-ES" sz="1200" dirty="0"/>
              <a:t> &lt;</a:t>
            </a:r>
            <a:r>
              <a:rPr lang="es-ES" sz="1200" dirty="0" err="1"/>
              <a:t>pthread.h</a:t>
            </a:r>
            <a:r>
              <a:rPr lang="es-ES" sz="1200" dirty="0"/>
              <a:t>&gt;</a:t>
            </a:r>
          </a:p>
          <a:p>
            <a:r>
              <a:rPr lang="es-ES" sz="1200" dirty="0"/>
              <a:t>#</a:t>
            </a:r>
            <a:r>
              <a:rPr lang="es-ES" sz="1200" dirty="0" err="1"/>
              <a:t>include</a:t>
            </a:r>
            <a:r>
              <a:rPr lang="es-ES" sz="1200" dirty="0"/>
              <a:t> &lt;</a:t>
            </a:r>
            <a:r>
              <a:rPr lang="es-ES" sz="1200" dirty="0" err="1"/>
              <a:t>semaphore.h</a:t>
            </a:r>
            <a:r>
              <a:rPr lang="es-ES" sz="1200" dirty="0"/>
              <a:t>&gt;</a:t>
            </a:r>
          </a:p>
          <a:p>
            <a:r>
              <a:rPr lang="es-ES" sz="1200" dirty="0"/>
              <a:t>#</a:t>
            </a:r>
            <a:r>
              <a:rPr lang="es-ES" sz="1200" dirty="0" err="1"/>
              <a:t>include</a:t>
            </a:r>
            <a:r>
              <a:rPr lang="es-ES" sz="1200" dirty="0"/>
              <a:t> &lt;</a:t>
            </a:r>
            <a:r>
              <a:rPr lang="es-ES" sz="1200" dirty="0" err="1"/>
              <a:t>unistd.h</a:t>
            </a:r>
            <a:r>
              <a:rPr lang="es-ES" sz="1200" dirty="0"/>
              <a:t>&gt;</a:t>
            </a:r>
          </a:p>
          <a:p>
            <a:r>
              <a:rPr lang="es-ES" sz="1200" dirty="0"/>
              <a:t>  </a:t>
            </a:r>
          </a:p>
          <a:p>
            <a:r>
              <a:rPr lang="es-ES" sz="1200" dirty="0" err="1"/>
              <a:t>sem_t</a:t>
            </a:r>
            <a:r>
              <a:rPr lang="es-ES" sz="1200" dirty="0"/>
              <a:t> </a:t>
            </a:r>
            <a:r>
              <a:rPr lang="es-ES" sz="1200" dirty="0" err="1"/>
              <a:t>mutex</a:t>
            </a:r>
            <a:r>
              <a:rPr lang="es-ES" sz="1200" dirty="0"/>
              <a:t>;</a:t>
            </a:r>
          </a:p>
          <a:p>
            <a:r>
              <a:rPr lang="es-ES" sz="1200" dirty="0"/>
              <a:t>  </a:t>
            </a:r>
          </a:p>
          <a:p>
            <a:r>
              <a:rPr lang="es-ES" sz="1200" dirty="0" err="1"/>
              <a:t>void</a:t>
            </a:r>
            <a:r>
              <a:rPr lang="es-ES" sz="1200" dirty="0"/>
              <a:t>* dormir(</a:t>
            </a:r>
            <a:r>
              <a:rPr lang="es-ES" sz="1200" dirty="0" err="1"/>
              <a:t>void</a:t>
            </a:r>
            <a:r>
              <a:rPr lang="es-ES" sz="1200" dirty="0"/>
              <a:t>* </a:t>
            </a:r>
            <a:r>
              <a:rPr lang="es-ES" sz="1200" dirty="0" err="1"/>
              <a:t>arg</a:t>
            </a:r>
            <a:r>
              <a:rPr lang="es-ES" sz="1200" dirty="0"/>
              <a:t>)</a:t>
            </a:r>
          </a:p>
          <a:p>
            <a:r>
              <a:rPr lang="es-ES" sz="1200" dirty="0"/>
              <a:t>{</a:t>
            </a:r>
          </a:p>
          <a:p>
            <a:r>
              <a:rPr lang="es-ES" sz="1200" dirty="0"/>
              <a:t>    //</a:t>
            </a:r>
            <a:r>
              <a:rPr lang="es-ES" sz="1200" dirty="0" err="1"/>
              <a:t>wait</a:t>
            </a:r>
            <a:endParaRPr lang="es-ES" sz="1200" dirty="0"/>
          </a:p>
          <a:p>
            <a:r>
              <a:rPr lang="es-ES" sz="1200" dirty="0"/>
              <a:t>    </a:t>
            </a:r>
            <a:r>
              <a:rPr lang="es-ES" sz="1200" dirty="0" err="1"/>
              <a:t>sem_wait</a:t>
            </a:r>
            <a:r>
              <a:rPr lang="es-ES" sz="1200" dirty="0"/>
              <a:t>(&amp;</a:t>
            </a:r>
            <a:r>
              <a:rPr lang="es-ES" sz="1200" dirty="0" err="1"/>
              <a:t>mutex</a:t>
            </a:r>
            <a:r>
              <a:rPr lang="es-ES" sz="1200" dirty="0"/>
              <a:t>);</a:t>
            </a:r>
          </a:p>
          <a:p>
            <a:r>
              <a:rPr lang="es-ES" sz="1200" dirty="0"/>
              <a:t>    </a:t>
            </a:r>
            <a:r>
              <a:rPr lang="es-ES" sz="1200" dirty="0" err="1"/>
              <a:t>printf</a:t>
            </a:r>
            <a:r>
              <a:rPr lang="es-ES" sz="1200" dirty="0"/>
              <a:t>("\n Primero..\n");</a:t>
            </a:r>
          </a:p>
          <a:p>
            <a:r>
              <a:rPr lang="es-ES" sz="1200" dirty="0"/>
              <a:t>  </a:t>
            </a:r>
          </a:p>
          <a:p>
            <a:r>
              <a:rPr lang="es-ES" sz="1200" dirty="0"/>
              <a:t>    //</a:t>
            </a:r>
            <a:r>
              <a:rPr lang="es-ES" sz="1200" dirty="0" err="1"/>
              <a:t>critical</a:t>
            </a:r>
            <a:r>
              <a:rPr lang="es-ES" sz="1200" dirty="0"/>
              <a:t> </a:t>
            </a:r>
            <a:r>
              <a:rPr lang="es-ES" sz="1200" dirty="0" err="1"/>
              <a:t>section</a:t>
            </a:r>
            <a:endParaRPr lang="es-ES" sz="1200" dirty="0"/>
          </a:p>
          <a:p>
            <a:r>
              <a:rPr lang="es-ES" sz="1200" dirty="0"/>
              <a:t>    </a:t>
            </a:r>
            <a:r>
              <a:rPr lang="es-ES" sz="1200" dirty="0" err="1"/>
              <a:t>sleep</a:t>
            </a:r>
            <a:r>
              <a:rPr lang="es-ES" sz="1200" dirty="0"/>
              <a:t>(4);</a:t>
            </a:r>
          </a:p>
          <a:p>
            <a:r>
              <a:rPr lang="es-ES" sz="1200" dirty="0"/>
              <a:t>      </a:t>
            </a:r>
          </a:p>
          <a:p>
            <a:r>
              <a:rPr lang="es-ES" sz="1200" dirty="0"/>
              <a:t>    //</a:t>
            </a:r>
            <a:r>
              <a:rPr lang="es-ES" sz="1200" dirty="0" err="1"/>
              <a:t>signal</a:t>
            </a:r>
            <a:endParaRPr lang="es-ES" sz="1200" dirty="0"/>
          </a:p>
          <a:p>
            <a:r>
              <a:rPr lang="es-ES" sz="1200" dirty="0"/>
              <a:t>    </a:t>
            </a:r>
            <a:r>
              <a:rPr lang="es-ES" sz="1200" dirty="0" err="1"/>
              <a:t>printf</a:t>
            </a:r>
            <a:r>
              <a:rPr lang="es-ES" sz="1200" dirty="0"/>
              <a:t>("\n Segundo...\n");</a:t>
            </a:r>
          </a:p>
          <a:p>
            <a:r>
              <a:rPr lang="es-ES" sz="1200" dirty="0"/>
              <a:t>    </a:t>
            </a:r>
            <a:r>
              <a:rPr lang="es-ES" sz="1200" dirty="0" err="1"/>
              <a:t>sem_post</a:t>
            </a:r>
            <a:r>
              <a:rPr lang="es-ES" sz="1200" dirty="0"/>
              <a:t>(&amp;</a:t>
            </a:r>
            <a:r>
              <a:rPr lang="es-ES" sz="1200" dirty="0" err="1"/>
              <a:t>mutex</a:t>
            </a:r>
            <a:r>
              <a:rPr lang="es-ES" sz="1200" dirty="0"/>
              <a:t>);</a:t>
            </a:r>
          </a:p>
          <a:p>
            <a:r>
              <a:rPr lang="es-ES" sz="1200" dirty="0"/>
              <a:t>}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571999" y="1662336"/>
            <a:ext cx="4194049" cy="435895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main</a:t>
            </a:r>
            <a:r>
              <a:rPr lang="es-ES" sz="1200" dirty="0"/>
              <a:t>()</a:t>
            </a:r>
          </a:p>
          <a:p>
            <a:r>
              <a:rPr lang="es-ES" sz="1200" dirty="0"/>
              <a:t>{</a:t>
            </a:r>
          </a:p>
          <a:p>
            <a:r>
              <a:rPr lang="es-ES" sz="1200" dirty="0"/>
              <a:t>    </a:t>
            </a:r>
            <a:r>
              <a:rPr lang="es-ES" sz="1200" dirty="0" err="1"/>
              <a:t>sem_init</a:t>
            </a:r>
            <a:r>
              <a:rPr lang="es-ES" sz="1200" dirty="0"/>
              <a:t>(&amp;</a:t>
            </a:r>
            <a:r>
              <a:rPr lang="es-ES" sz="1200" dirty="0" err="1"/>
              <a:t>mutex</a:t>
            </a:r>
            <a:r>
              <a:rPr lang="es-ES" sz="1200" dirty="0"/>
              <a:t>, 0, 1);</a:t>
            </a:r>
          </a:p>
          <a:p>
            <a:r>
              <a:rPr lang="es-ES" sz="1200" dirty="0"/>
              <a:t>    </a:t>
            </a:r>
            <a:r>
              <a:rPr lang="es-ES" sz="1200" dirty="0" err="1"/>
              <a:t>pthread_t</a:t>
            </a:r>
            <a:r>
              <a:rPr lang="es-ES" sz="1200" dirty="0"/>
              <a:t> t1,t2;</a:t>
            </a:r>
          </a:p>
          <a:p>
            <a:r>
              <a:rPr lang="es-ES" sz="1200" dirty="0"/>
              <a:t>    </a:t>
            </a:r>
            <a:r>
              <a:rPr lang="es-ES" sz="1200" dirty="0" err="1"/>
              <a:t>pthread_create</a:t>
            </a:r>
            <a:r>
              <a:rPr lang="es-ES" sz="1200" dirty="0"/>
              <a:t>(&amp;t1,NULL,dormir,NULL);</a:t>
            </a:r>
          </a:p>
          <a:p>
            <a:r>
              <a:rPr lang="es-ES" sz="1200" dirty="0"/>
              <a:t>    </a:t>
            </a:r>
            <a:r>
              <a:rPr lang="es-ES" sz="1200" dirty="0" err="1"/>
              <a:t>sleep</a:t>
            </a:r>
            <a:r>
              <a:rPr lang="es-ES" sz="1200" dirty="0"/>
              <a:t>(2);</a:t>
            </a:r>
          </a:p>
          <a:p>
            <a:r>
              <a:rPr lang="es-ES" sz="1200" dirty="0"/>
              <a:t>    </a:t>
            </a:r>
            <a:r>
              <a:rPr lang="es-ES" sz="1200" dirty="0" err="1"/>
              <a:t>pthread_create</a:t>
            </a:r>
            <a:r>
              <a:rPr lang="es-ES" sz="1200" dirty="0"/>
              <a:t>(&amp;t2,NULL,dormir,NULL);</a:t>
            </a:r>
          </a:p>
          <a:p>
            <a:r>
              <a:rPr lang="es-ES" sz="1200" dirty="0"/>
              <a:t>    </a:t>
            </a:r>
            <a:r>
              <a:rPr lang="es-ES" sz="1200" dirty="0" err="1"/>
              <a:t>pthread_join</a:t>
            </a:r>
            <a:r>
              <a:rPr lang="es-ES" sz="1200" dirty="0"/>
              <a:t>(t1,NULL);</a:t>
            </a:r>
          </a:p>
          <a:p>
            <a:r>
              <a:rPr lang="es-ES" sz="1200" dirty="0"/>
              <a:t>    </a:t>
            </a:r>
            <a:r>
              <a:rPr lang="es-ES" sz="1200" dirty="0" err="1"/>
              <a:t>pthread_join</a:t>
            </a:r>
            <a:r>
              <a:rPr lang="es-ES" sz="1200" dirty="0"/>
              <a:t>(t2,NULL);</a:t>
            </a:r>
          </a:p>
          <a:p>
            <a:r>
              <a:rPr lang="es-ES" sz="1200" dirty="0"/>
              <a:t>    </a:t>
            </a:r>
            <a:r>
              <a:rPr lang="es-ES" sz="1200" dirty="0" err="1"/>
              <a:t>sem_destroy</a:t>
            </a:r>
            <a:r>
              <a:rPr lang="es-ES" sz="1200" dirty="0"/>
              <a:t>(&amp;</a:t>
            </a:r>
            <a:r>
              <a:rPr lang="es-ES" sz="1200" dirty="0" err="1"/>
              <a:t>mutex</a:t>
            </a:r>
            <a:r>
              <a:rPr lang="es-ES" sz="1200" dirty="0"/>
              <a:t>);</a:t>
            </a:r>
          </a:p>
          <a:p>
            <a:r>
              <a:rPr lang="es-ES" sz="1200" dirty="0"/>
              <a:t>    </a:t>
            </a:r>
            <a:r>
              <a:rPr lang="es-ES" sz="1200" dirty="0" err="1"/>
              <a:t>return</a:t>
            </a:r>
            <a:r>
              <a:rPr lang="es-ES" sz="1200" dirty="0"/>
              <a:t> 0;</a:t>
            </a:r>
          </a:p>
          <a:p>
            <a:r>
              <a:rPr lang="es-E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525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03031-8713-A440-B829-45A6EBD2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2E590F-F988-6640-BAD2-DBFC88FD78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400" dirty="0" err="1"/>
              <a:t>Analyze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following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and </a:t>
            </a:r>
            <a:r>
              <a:rPr lang="es-ES" sz="2400" dirty="0" err="1"/>
              <a:t>say</a:t>
            </a:r>
            <a:r>
              <a:rPr lang="es-ES" sz="2400" dirty="0"/>
              <a:t> </a:t>
            </a:r>
            <a:r>
              <a:rPr lang="es-ES" sz="2400" dirty="0" err="1"/>
              <a:t>what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value</a:t>
            </a:r>
            <a:r>
              <a:rPr lang="es-ES" sz="2400" dirty="0"/>
              <a:t> of "data" </a:t>
            </a:r>
            <a:r>
              <a:rPr lang="es-ES" sz="2400" dirty="0" err="1"/>
              <a:t>will</a:t>
            </a:r>
            <a:r>
              <a:rPr lang="es-ES" sz="2400" dirty="0"/>
              <a:t> be. </a:t>
            </a:r>
            <a:r>
              <a:rPr lang="es-ES" sz="2400" dirty="0" err="1"/>
              <a:t>If</a:t>
            </a:r>
            <a:r>
              <a:rPr lang="es-ES" sz="2400" dirty="0"/>
              <a:t> </a:t>
            </a:r>
            <a:r>
              <a:rPr lang="es-ES" sz="2400" dirty="0" err="1"/>
              <a:t>there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any</a:t>
            </a:r>
            <a:r>
              <a:rPr lang="es-ES" sz="2400" dirty="0"/>
              <a:t> </a:t>
            </a:r>
            <a:r>
              <a:rPr lang="es-ES" sz="2400" dirty="0" err="1"/>
              <a:t>problem</a:t>
            </a:r>
            <a:r>
              <a:rPr lang="es-ES" sz="2400" dirty="0"/>
              <a:t>, </a:t>
            </a:r>
            <a:r>
              <a:rPr lang="es-ES" sz="2400" dirty="0" err="1"/>
              <a:t>fix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semaphores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9B2725-0FE8-7F40-9ABA-6F79373A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Operating Systems – Lab. introduction to concurrency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4C02495-F38B-CB42-86D5-223BF2E3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CC1E00B-825B-0048-AA98-2AB3B68D224A}"/>
              </a:ext>
            </a:extLst>
          </p:cNvPr>
          <p:cNvSpPr/>
          <p:nvPr/>
        </p:nvSpPr>
        <p:spPr>
          <a:xfrm>
            <a:off x="827584" y="2708920"/>
            <a:ext cx="42484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40424E"/>
                </a:solidFill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srgbClr val="40424E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40424E"/>
                </a:solidFill>
                <a:latin typeface="Consolas" panose="020B0609020204030204" pitchFamily="49" charset="0"/>
              </a:rPr>
              <a:t>main</a:t>
            </a:r>
            <a:r>
              <a:rPr lang="es-ES" dirty="0">
                <a:solidFill>
                  <a:srgbClr val="40424E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ES" dirty="0">
                <a:solidFill>
                  <a:srgbClr val="40424E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dirty="0">
                <a:solidFill>
                  <a:srgbClr val="40424E"/>
                </a:solidFill>
                <a:latin typeface="Consolas" panose="020B0609020204030204" pitchFamily="49" charset="0"/>
              </a:rPr>
              <a:t>    </a:t>
            </a:r>
            <a:r>
              <a:rPr lang="es-ES" dirty="0" err="1">
                <a:solidFill>
                  <a:srgbClr val="40424E"/>
                </a:solidFill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srgbClr val="40424E"/>
                </a:solidFill>
                <a:latin typeface="Consolas" panose="020B0609020204030204" pitchFamily="49" charset="0"/>
              </a:rPr>
              <a:t> data = 0;</a:t>
            </a:r>
          </a:p>
          <a:p>
            <a:r>
              <a:rPr lang="es-ES" dirty="0">
                <a:solidFill>
                  <a:srgbClr val="40424E"/>
                </a:solidFill>
                <a:latin typeface="Consolas" panose="020B0609020204030204" pitchFamily="49" charset="0"/>
              </a:rPr>
              <a:t>    </a:t>
            </a:r>
            <a:r>
              <a:rPr lang="es-ES" dirty="0" err="1">
                <a:solidFill>
                  <a:srgbClr val="40424E"/>
                </a:solidFill>
                <a:latin typeface="Consolas" panose="020B0609020204030204" pitchFamily="49" charset="0"/>
              </a:rPr>
              <a:t>pthread_create</a:t>
            </a:r>
            <a:r>
              <a:rPr lang="es-ES" dirty="0">
                <a:solidFill>
                  <a:srgbClr val="40424E"/>
                </a:solidFill>
                <a:latin typeface="Consolas" panose="020B0609020204030204" pitchFamily="49" charset="0"/>
              </a:rPr>
              <a:t>(&amp;t1,NULL,thr1,NULL);</a:t>
            </a:r>
          </a:p>
          <a:p>
            <a:r>
              <a:rPr lang="es-ES" dirty="0">
                <a:solidFill>
                  <a:srgbClr val="40424E"/>
                </a:solidFill>
                <a:latin typeface="Consolas" panose="020B0609020204030204" pitchFamily="49" charset="0"/>
              </a:rPr>
              <a:t>    </a:t>
            </a:r>
            <a:r>
              <a:rPr lang="es-ES" dirty="0" err="1">
                <a:solidFill>
                  <a:srgbClr val="40424E"/>
                </a:solidFill>
                <a:latin typeface="Consolas" panose="020B0609020204030204" pitchFamily="49" charset="0"/>
              </a:rPr>
              <a:t>pthread_create</a:t>
            </a:r>
            <a:r>
              <a:rPr lang="es-ES" dirty="0">
                <a:solidFill>
                  <a:srgbClr val="40424E"/>
                </a:solidFill>
                <a:latin typeface="Consolas" panose="020B0609020204030204" pitchFamily="49" charset="0"/>
              </a:rPr>
              <a:t>(&amp;t2,NULL,thr2,NULL);</a:t>
            </a:r>
          </a:p>
          <a:p>
            <a:r>
              <a:rPr lang="es-ES" dirty="0">
                <a:solidFill>
                  <a:srgbClr val="40424E"/>
                </a:solidFill>
                <a:latin typeface="Consolas" panose="020B0609020204030204" pitchFamily="49" charset="0"/>
              </a:rPr>
              <a:t>    </a:t>
            </a:r>
            <a:r>
              <a:rPr lang="es-ES" dirty="0" err="1">
                <a:solidFill>
                  <a:srgbClr val="40424E"/>
                </a:solidFill>
                <a:latin typeface="Consolas" panose="020B0609020204030204" pitchFamily="49" charset="0"/>
              </a:rPr>
              <a:t>pthread_join</a:t>
            </a:r>
            <a:r>
              <a:rPr lang="es-ES" dirty="0">
                <a:solidFill>
                  <a:srgbClr val="40424E"/>
                </a:solidFill>
                <a:latin typeface="Consolas" panose="020B0609020204030204" pitchFamily="49" charset="0"/>
              </a:rPr>
              <a:t>(t1,NULL);</a:t>
            </a:r>
          </a:p>
          <a:p>
            <a:r>
              <a:rPr lang="es-ES" dirty="0">
                <a:solidFill>
                  <a:srgbClr val="40424E"/>
                </a:solidFill>
                <a:latin typeface="Consolas" panose="020B0609020204030204" pitchFamily="49" charset="0"/>
              </a:rPr>
              <a:t>    </a:t>
            </a:r>
            <a:r>
              <a:rPr lang="es-ES" dirty="0" err="1">
                <a:solidFill>
                  <a:srgbClr val="40424E"/>
                </a:solidFill>
                <a:latin typeface="Consolas" panose="020B0609020204030204" pitchFamily="49" charset="0"/>
              </a:rPr>
              <a:t>pthread_join</a:t>
            </a:r>
            <a:r>
              <a:rPr lang="es-ES" dirty="0">
                <a:solidFill>
                  <a:srgbClr val="40424E"/>
                </a:solidFill>
                <a:latin typeface="Consolas" panose="020B0609020204030204" pitchFamily="49" charset="0"/>
              </a:rPr>
              <a:t>(t2,NULL);</a:t>
            </a:r>
          </a:p>
          <a:p>
            <a:r>
              <a:rPr lang="es-ES" dirty="0">
                <a:solidFill>
                  <a:srgbClr val="40424E"/>
                </a:solidFill>
                <a:latin typeface="Consolas" panose="020B0609020204030204" pitchFamily="49" charset="0"/>
              </a:rPr>
              <a:t>    </a:t>
            </a:r>
            <a:r>
              <a:rPr lang="es-ES" dirty="0" err="1">
                <a:solidFill>
                  <a:srgbClr val="40424E"/>
                </a:solidFill>
                <a:latin typeface="Consolas" panose="020B0609020204030204" pitchFamily="49" charset="0"/>
              </a:rPr>
              <a:t>return</a:t>
            </a:r>
            <a:r>
              <a:rPr lang="es-ES" dirty="0">
                <a:solidFill>
                  <a:srgbClr val="40424E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s-ES" dirty="0">
                <a:solidFill>
                  <a:srgbClr val="40424E"/>
                </a:solidFill>
                <a:latin typeface="Consolas" panose="020B0609020204030204" pitchFamily="49" charset="0"/>
              </a:rPr>
              <a:t>}</a:t>
            </a:r>
            <a:endParaRPr lang="es-ES" b="0" i="0" dirty="0">
              <a:solidFill>
                <a:srgbClr val="40424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9CC63FE-3FD0-C447-A659-8991C4D50A8A}"/>
              </a:ext>
            </a:extLst>
          </p:cNvPr>
          <p:cNvSpPr/>
          <p:nvPr/>
        </p:nvSpPr>
        <p:spPr>
          <a:xfrm>
            <a:off x="6030913" y="2564904"/>
            <a:ext cx="35283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40424E"/>
                </a:solidFill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srgbClr val="40424E"/>
                </a:solidFill>
                <a:latin typeface="Consolas" panose="020B0609020204030204" pitchFamily="49" charset="0"/>
              </a:rPr>
              <a:t> thr1()</a:t>
            </a:r>
          </a:p>
          <a:p>
            <a:r>
              <a:rPr lang="es-ES" dirty="0">
                <a:solidFill>
                  <a:srgbClr val="40424E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dirty="0">
                <a:solidFill>
                  <a:srgbClr val="40424E"/>
                </a:solidFill>
                <a:latin typeface="Consolas" panose="020B0609020204030204" pitchFamily="49" charset="0"/>
              </a:rPr>
              <a:t>   </a:t>
            </a:r>
            <a:r>
              <a:rPr lang="es-ES" dirty="0" err="1">
                <a:solidFill>
                  <a:srgbClr val="40424E"/>
                </a:solidFill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srgbClr val="40424E"/>
                </a:solidFill>
                <a:latin typeface="Consolas" panose="020B0609020204030204" pitchFamily="49" charset="0"/>
              </a:rPr>
              <a:t> a=0;</a:t>
            </a:r>
          </a:p>
          <a:p>
            <a:r>
              <a:rPr lang="es-ES" dirty="0">
                <a:solidFill>
                  <a:srgbClr val="40424E"/>
                </a:solidFill>
                <a:latin typeface="Consolas" panose="020B0609020204030204" pitchFamily="49" charset="0"/>
              </a:rPr>
              <a:t>   a = data; </a:t>
            </a:r>
          </a:p>
          <a:p>
            <a:r>
              <a:rPr lang="es-ES" dirty="0">
                <a:solidFill>
                  <a:srgbClr val="40424E"/>
                </a:solidFill>
                <a:latin typeface="Consolas" panose="020B0609020204030204" pitchFamily="49" charset="0"/>
              </a:rPr>
              <a:t>   a++;</a:t>
            </a:r>
          </a:p>
          <a:p>
            <a:r>
              <a:rPr lang="es-ES" dirty="0">
                <a:solidFill>
                  <a:srgbClr val="40424E"/>
                </a:solidFill>
                <a:latin typeface="Consolas" panose="020B0609020204030204" pitchFamily="49" charset="0"/>
              </a:rPr>
              <a:t>   data = a; </a:t>
            </a:r>
          </a:p>
          <a:p>
            <a:r>
              <a:rPr lang="es-ES" dirty="0">
                <a:solidFill>
                  <a:srgbClr val="40424E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dirty="0">
              <a:solidFill>
                <a:srgbClr val="40424E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40424E"/>
                </a:solidFill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srgbClr val="40424E"/>
                </a:solidFill>
                <a:latin typeface="Consolas" panose="020B0609020204030204" pitchFamily="49" charset="0"/>
              </a:rPr>
              <a:t> thr2()</a:t>
            </a:r>
          </a:p>
          <a:p>
            <a:r>
              <a:rPr lang="es-ES" dirty="0">
                <a:solidFill>
                  <a:srgbClr val="40424E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dirty="0">
                <a:solidFill>
                  <a:srgbClr val="40424E"/>
                </a:solidFill>
                <a:latin typeface="Consolas" panose="020B0609020204030204" pitchFamily="49" charset="0"/>
              </a:rPr>
              <a:t>   </a:t>
            </a:r>
            <a:r>
              <a:rPr lang="es-ES" dirty="0" err="1">
                <a:solidFill>
                  <a:srgbClr val="40424E"/>
                </a:solidFill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srgbClr val="40424E"/>
                </a:solidFill>
                <a:latin typeface="Consolas" panose="020B0609020204030204" pitchFamily="49" charset="0"/>
              </a:rPr>
              <a:t> b=0;</a:t>
            </a:r>
          </a:p>
          <a:p>
            <a:r>
              <a:rPr lang="es-ES" dirty="0">
                <a:solidFill>
                  <a:srgbClr val="40424E"/>
                </a:solidFill>
                <a:latin typeface="Consolas" panose="020B0609020204030204" pitchFamily="49" charset="0"/>
              </a:rPr>
              <a:t>   b = data; </a:t>
            </a:r>
          </a:p>
          <a:p>
            <a:r>
              <a:rPr lang="es-ES" dirty="0">
                <a:solidFill>
                  <a:srgbClr val="40424E"/>
                </a:solidFill>
                <a:latin typeface="Consolas" panose="020B0609020204030204" pitchFamily="49" charset="0"/>
              </a:rPr>
              <a:t>   b--;</a:t>
            </a:r>
          </a:p>
          <a:p>
            <a:r>
              <a:rPr lang="es-ES" dirty="0">
                <a:solidFill>
                  <a:srgbClr val="40424E"/>
                </a:solidFill>
                <a:latin typeface="Consolas" panose="020B0609020204030204" pitchFamily="49" charset="0"/>
              </a:rPr>
              <a:t>   data = b; </a:t>
            </a:r>
          </a:p>
          <a:p>
            <a:r>
              <a:rPr lang="es-ES" dirty="0">
                <a:solidFill>
                  <a:srgbClr val="40424E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4626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21AEA-04AF-9C46-B4BD-710FE0C2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Solution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68F14A-8C41-DF4B-88DA-7F1A4B8216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data can be 1, 0 </a:t>
            </a:r>
            <a:r>
              <a:rPr lang="es-ES" dirty="0" err="1"/>
              <a:t>or</a:t>
            </a:r>
            <a:r>
              <a:rPr lang="es-ES" dirty="0"/>
              <a:t> -1 </a:t>
            </a:r>
            <a:r>
              <a:rPr lang="es-ES" dirty="0" err="1"/>
              <a:t>depending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order</a:t>
            </a:r>
            <a:r>
              <a:rPr lang="es-ES" dirty="0"/>
              <a:t> of </a:t>
            </a:r>
            <a:r>
              <a:rPr lang="es-ES" dirty="0" err="1"/>
              <a:t>execution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threads</a:t>
            </a:r>
            <a:r>
              <a:rPr lang="es-ES" dirty="0"/>
              <a:t>.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able</a:t>
            </a:r>
            <a:r>
              <a:rPr lang="es-ES" dirty="0"/>
              <a:t> to </a:t>
            </a:r>
            <a:r>
              <a:rPr lang="es-ES" dirty="0" err="1"/>
              <a:t>avoid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sleep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similar.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happens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doing</a:t>
            </a:r>
            <a:r>
              <a:rPr lang="es-ES" dirty="0"/>
              <a:t>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executions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can be </a:t>
            </a:r>
            <a:r>
              <a:rPr lang="es-ES" dirty="0" err="1"/>
              <a:t>fixed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semaphores</a:t>
            </a:r>
            <a:r>
              <a:rPr lang="es-ES" dirty="0"/>
              <a:t> as </a:t>
            </a:r>
            <a:r>
              <a:rPr lang="es-ES" dirty="0" err="1"/>
              <a:t>follows</a:t>
            </a:r>
            <a:r>
              <a:rPr lang="es-ES" dirty="0"/>
              <a:t>: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9F1063-D999-7147-AC7C-F81F7DDA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Operating Systems – Lab. introduction to concurrency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68EEEC-6510-1C4D-9B21-0DEC5877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609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03031-8713-A440-B829-45A6EBD2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Solution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9B2725-0FE8-7F40-9ABA-6F79373A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Operating Systems – Lab. introduction to concurrency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4C02495-F38B-CB42-86D5-223BF2E3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CC1E00B-825B-0048-AA98-2AB3B68D224A}"/>
              </a:ext>
            </a:extLst>
          </p:cNvPr>
          <p:cNvSpPr/>
          <p:nvPr/>
        </p:nvSpPr>
        <p:spPr>
          <a:xfrm>
            <a:off x="609600" y="1859339"/>
            <a:ext cx="4248472" cy="452431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endParaRPr lang="es-E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s-ES" dirty="0" err="1">
                <a:solidFill>
                  <a:schemeClr val="bg1"/>
                </a:solidFill>
              </a:rPr>
              <a:t>sem_t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mut</a:t>
            </a:r>
            <a:r>
              <a:rPr lang="es-ES" dirty="0">
                <a:solidFill>
                  <a:schemeClr val="bg1"/>
                </a:solidFill>
              </a:rPr>
              <a:t>;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chemeClr val="bg1"/>
                </a:solidFill>
              </a:rPr>
              <a:t>        </a:t>
            </a:r>
            <a:r>
              <a:rPr lang="es-ES" dirty="0" err="1">
                <a:solidFill>
                  <a:schemeClr val="bg1"/>
                </a:solidFill>
              </a:rPr>
              <a:t>sem_init</a:t>
            </a:r>
            <a:r>
              <a:rPr lang="es-ES" dirty="0">
                <a:solidFill>
                  <a:schemeClr val="bg1"/>
                </a:solidFill>
              </a:rPr>
              <a:t>(&amp;</a:t>
            </a:r>
            <a:r>
              <a:rPr lang="es-ES" dirty="0" err="1">
                <a:solidFill>
                  <a:schemeClr val="bg1"/>
                </a:solidFill>
              </a:rPr>
              <a:t>mut</a:t>
            </a:r>
            <a:r>
              <a:rPr lang="es-ES" dirty="0">
                <a:solidFill>
                  <a:schemeClr val="bg1"/>
                </a:solidFill>
              </a:rPr>
              <a:t>, 0, 1);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data = 0;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pthread_create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(&amp;t1,NULL,thr1,NULL);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pthread_create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(&amp;t2,NULL,thr2,NULL);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pthread_join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(t1,NULL);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pthread_join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(t2,NULL);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s-ES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9CC63FE-3FD0-C447-A659-8991C4D50A8A}"/>
              </a:ext>
            </a:extLst>
          </p:cNvPr>
          <p:cNvSpPr/>
          <p:nvPr/>
        </p:nvSpPr>
        <p:spPr>
          <a:xfrm>
            <a:off x="5961365" y="1516063"/>
            <a:ext cx="2804683" cy="535531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thr1()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a=0;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s-ES" dirty="0" err="1">
                <a:solidFill>
                  <a:schemeClr val="bg1"/>
                </a:solidFill>
              </a:rPr>
              <a:t>sem_wait</a:t>
            </a:r>
            <a:r>
              <a:rPr lang="es-ES" dirty="0">
                <a:solidFill>
                  <a:schemeClr val="bg1"/>
                </a:solidFill>
              </a:rPr>
              <a:t> (&amp;</a:t>
            </a:r>
            <a:r>
              <a:rPr lang="es-ES" dirty="0" err="1">
                <a:solidFill>
                  <a:schemeClr val="bg1"/>
                </a:solidFill>
              </a:rPr>
              <a:t>mut</a:t>
            </a:r>
            <a:r>
              <a:rPr lang="es-ES" dirty="0">
                <a:solidFill>
                  <a:schemeClr val="bg1"/>
                </a:solidFill>
              </a:rPr>
              <a:t>); 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  a = data; 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  a++;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  data = a; </a:t>
            </a:r>
          </a:p>
          <a:p>
            <a:r>
              <a:rPr lang="es-ES" dirty="0">
                <a:solidFill>
                  <a:schemeClr val="bg1"/>
                </a:solidFill>
              </a:rPr>
              <a:t>      </a:t>
            </a:r>
            <a:r>
              <a:rPr lang="es-ES" dirty="0" err="1">
                <a:solidFill>
                  <a:schemeClr val="bg1"/>
                </a:solidFill>
              </a:rPr>
              <a:t>sem_post</a:t>
            </a:r>
            <a:r>
              <a:rPr lang="es-ES" dirty="0">
                <a:solidFill>
                  <a:schemeClr val="bg1"/>
                </a:solidFill>
              </a:rPr>
              <a:t> (&amp;</a:t>
            </a:r>
            <a:r>
              <a:rPr lang="es-ES" dirty="0" err="1">
                <a:solidFill>
                  <a:schemeClr val="bg1"/>
                </a:solidFill>
              </a:rPr>
              <a:t>mut</a:t>
            </a:r>
            <a:r>
              <a:rPr lang="es-ES" dirty="0">
                <a:solidFill>
                  <a:schemeClr val="bg1"/>
                </a:solidFill>
              </a:rPr>
              <a:t>);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thr2()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b=0;</a:t>
            </a:r>
          </a:p>
          <a:p>
            <a:r>
              <a:rPr lang="es-ES" dirty="0">
                <a:solidFill>
                  <a:schemeClr val="bg1"/>
                </a:solidFill>
              </a:rPr>
              <a:t>      </a:t>
            </a:r>
            <a:r>
              <a:rPr lang="es-ES" dirty="0" err="1">
                <a:solidFill>
                  <a:schemeClr val="bg1"/>
                </a:solidFill>
              </a:rPr>
              <a:t>sem_wait</a:t>
            </a:r>
            <a:r>
              <a:rPr lang="es-ES" dirty="0">
                <a:solidFill>
                  <a:schemeClr val="bg1"/>
                </a:solidFill>
              </a:rPr>
              <a:t> (&amp;</a:t>
            </a:r>
            <a:r>
              <a:rPr lang="es-ES" dirty="0" err="1">
                <a:solidFill>
                  <a:schemeClr val="bg1"/>
                </a:solidFill>
              </a:rPr>
              <a:t>mut</a:t>
            </a:r>
            <a:r>
              <a:rPr lang="es-ES" dirty="0">
                <a:solidFill>
                  <a:schemeClr val="bg1"/>
                </a:solidFill>
              </a:rPr>
              <a:t>);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  b = data; 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  b++;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  data = b; </a:t>
            </a:r>
          </a:p>
          <a:p>
            <a:r>
              <a:rPr lang="es-ES" dirty="0">
                <a:solidFill>
                  <a:schemeClr val="bg1"/>
                </a:solidFill>
              </a:rPr>
              <a:t>      </a:t>
            </a:r>
            <a:r>
              <a:rPr lang="es-ES" dirty="0" err="1">
                <a:solidFill>
                  <a:schemeClr val="bg1"/>
                </a:solidFill>
              </a:rPr>
              <a:t>sem_post</a:t>
            </a:r>
            <a:r>
              <a:rPr lang="es-ES" dirty="0">
                <a:solidFill>
                  <a:schemeClr val="bg1"/>
                </a:solidFill>
              </a:rPr>
              <a:t> (&amp;</a:t>
            </a:r>
            <a:r>
              <a:rPr lang="es-ES" dirty="0" err="1">
                <a:solidFill>
                  <a:schemeClr val="bg1"/>
                </a:solidFill>
              </a:rPr>
              <a:t>mut</a:t>
            </a:r>
            <a:r>
              <a:rPr lang="es-ES" dirty="0">
                <a:solidFill>
                  <a:schemeClr val="bg1"/>
                </a:solidFill>
              </a:rPr>
              <a:t>);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3319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81747-B7D5-BD45-AC3E-944F8D09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Proposed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35165B-8FFD-BF45-9D81-C179179B1AF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Write</a:t>
            </a:r>
            <a:r>
              <a:rPr lang="es-ES" dirty="0"/>
              <a:t> a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: </a:t>
            </a:r>
          </a:p>
          <a:p>
            <a:pPr lvl="1"/>
            <a:r>
              <a:rPr lang="es-ES" dirty="0" err="1"/>
              <a:t>Creates</a:t>
            </a:r>
            <a:r>
              <a:rPr lang="es-ES" dirty="0"/>
              <a:t> a vector of 100 </a:t>
            </a:r>
            <a:r>
              <a:rPr lang="es-ES" dirty="0" err="1"/>
              <a:t>elements</a:t>
            </a:r>
            <a:r>
              <a:rPr lang="es-ES" dirty="0"/>
              <a:t> </a:t>
            </a:r>
            <a:r>
              <a:rPr lang="es-ES" dirty="0" err="1"/>
              <a:t>initialized</a:t>
            </a:r>
            <a:r>
              <a:rPr lang="es-ES" dirty="0"/>
              <a:t> to1 and a global variable “suma” to 0. </a:t>
            </a:r>
          </a:p>
          <a:p>
            <a:pPr lvl="1"/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creates</a:t>
            </a:r>
            <a:r>
              <a:rPr lang="es-ES" dirty="0"/>
              <a:t> 2 </a:t>
            </a:r>
            <a:r>
              <a:rPr lang="es-ES" dirty="0" err="1"/>
              <a:t>threads</a:t>
            </a:r>
            <a:r>
              <a:rPr lang="es-ES" dirty="0"/>
              <a:t>, </a:t>
            </a:r>
            <a:r>
              <a:rPr lang="es-ES" dirty="0" err="1"/>
              <a:t>each</a:t>
            </a:r>
            <a:r>
              <a:rPr lang="es-ES" dirty="0"/>
              <a:t> of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adds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vector </a:t>
            </a:r>
            <a:r>
              <a:rPr lang="es-ES" dirty="0" err="1"/>
              <a:t>elements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global variable. </a:t>
            </a:r>
          </a:p>
          <a:p>
            <a:pPr lvl="1"/>
            <a:r>
              <a:rPr lang="es-ES" dirty="0"/>
              <a:t>At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end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sum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printed</a:t>
            </a:r>
            <a:r>
              <a:rPr lang="es-ES" dirty="0"/>
              <a:t>. </a:t>
            </a:r>
          </a:p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happens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concurrency</a:t>
            </a:r>
            <a:r>
              <a:rPr lang="es-ES" dirty="0"/>
              <a:t> control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? </a:t>
            </a:r>
          </a:p>
          <a:p>
            <a:r>
              <a:rPr lang="es-ES" dirty="0"/>
              <a:t>Use </a:t>
            </a:r>
            <a:r>
              <a:rPr lang="es-ES" dirty="0" err="1"/>
              <a:t>semaphores</a:t>
            </a:r>
            <a:r>
              <a:rPr lang="es-ES" dirty="0"/>
              <a:t> so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sum </a:t>
            </a:r>
            <a:r>
              <a:rPr lang="es-ES" dirty="0" err="1"/>
              <a:t>always</a:t>
            </a:r>
            <a:r>
              <a:rPr lang="es-ES" dirty="0"/>
              <a:t> has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at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end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43025D-7E41-B74E-B623-C3DF54A3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Operating Systems – Lab. introduction to concurrency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D92F05-34E3-074B-AFEE-3E8AF999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10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s-ES_tradnl" dirty="0" err="1">
                <a:ea typeface="ＭＳ Ｐゴシック" charset="-128"/>
              </a:rPr>
              <a:t>Goal</a:t>
            </a:r>
            <a:endParaRPr lang="es-ES_tradnl" dirty="0">
              <a:ea typeface="ＭＳ Ｐゴシック" charset="-128"/>
            </a:endParaRPr>
          </a:p>
        </p:txBody>
      </p:sp>
      <p:sp>
        <p:nvSpPr>
          <p:cNvPr id="16386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charset="-128"/>
              </a:rPr>
              <a:t>Work with basic concepts of concurrency and synchronization mechanisms</a:t>
            </a:r>
            <a:r>
              <a:rPr lang="es-ES" sz="2400" dirty="0">
                <a:ea typeface="ＭＳ Ｐゴシック" charset="-128"/>
              </a:rPr>
              <a:t>:</a:t>
            </a:r>
          </a:p>
          <a:p>
            <a:pPr lvl="1" eaLnBrk="1" hangingPunct="1"/>
            <a:r>
              <a:rPr lang="es-ES" sz="2100" dirty="0" err="1">
                <a:ea typeface="ＭＳ Ｐゴシック" charset="-128"/>
              </a:rPr>
              <a:t>Semaphores</a:t>
            </a:r>
            <a:endParaRPr lang="es-ES" sz="2100" dirty="0">
              <a:ea typeface="ＭＳ Ｐゴシック" charset="-128"/>
            </a:endParaRPr>
          </a:p>
          <a:p>
            <a:pPr lvl="1" eaLnBrk="1" hangingPunct="1"/>
            <a:r>
              <a:rPr lang="es-ES" sz="2100" dirty="0" err="1">
                <a:ea typeface="ＭＳ Ｐゴシック" charset="-128"/>
              </a:rPr>
              <a:t>Mutexes</a:t>
            </a:r>
            <a:endParaRPr lang="es-ES" sz="2100" dirty="0">
              <a:ea typeface="ＭＳ Ｐゴシック" charset="-128"/>
            </a:endParaRPr>
          </a:p>
          <a:p>
            <a:pPr lvl="1" eaLnBrk="1" hangingPunct="1"/>
            <a:endParaRPr lang="es-ES" sz="2100" dirty="0">
              <a:ea typeface="ＭＳ Ｐゴシック" charset="-128"/>
            </a:endParaRPr>
          </a:p>
          <a:p>
            <a:pPr eaLnBrk="1" hangingPunct="1"/>
            <a:endParaRPr lang="es-ES" sz="2400" dirty="0">
              <a:ea typeface="ＭＳ Ｐゴシック" charset="-128"/>
            </a:endParaRPr>
          </a:p>
          <a:p>
            <a:pPr marL="0" indent="0" eaLnBrk="1" hangingPunct="1">
              <a:buNone/>
            </a:pPr>
            <a:endParaRPr lang="es-ES_tradnl" sz="24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2</a:t>
            </a:fld>
            <a:endParaRPr lang="es-ES" sz="1200"/>
          </a:p>
        </p:txBody>
      </p:sp>
      <p:sp>
        <p:nvSpPr>
          <p:cNvPr id="10245" name="4 Marcador de pie de página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Lab. introduction to concurrency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846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1. </a:t>
            </a:r>
            <a:r>
              <a:rPr lang="es-ES_tradnl" sz="3600" dirty="0" err="1">
                <a:ea typeface="ＭＳ Ｐゴシック" charset="-128"/>
              </a:rPr>
              <a:t>Statement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6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algn="just">
              <a:buNone/>
            </a:pPr>
            <a:r>
              <a:rPr lang="es-ES" sz="2400" dirty="0"/>
              <a:t>Dado el siguiente diagrama de secuencia:</a:t>
            </a:r>
          </a:p>
          <a:p>
            <a:pPr marL="0" indent="0" algn="just">
              <a:buNone/>
            </a:pPr>
            <a:endParaRPr lang="es-ES" sz="2400" dirty="0"/>
          </a:p>
          <a:p>
            <a:pPr marL="0" indent="0" algn="just">
              <a:buNone/>
            </a:pPr>
            <a:endParaRPr lang="es-ES" sz="2400" dirty="0"/>
          </a:p>
          <a:p>
            <a:pPr marL="0" indent="0" algn="just">
              <a:buNone/>
            </a:pPr>
            <a:endParaRPr lang="es-ES" sz="2400" dirty="0"/>
          </a:p>
          <a:p>
            <a:pPr marL="0" indent="0" algn="just">
              <a:buNone/>
            </a:pPr>
            <a:endParaRPr lang="es-ES" sz="2400" dirty="0"/>
          </a:p>
          <a:p>
            <a:pPr marL="0" indent="0" algn="just">
              <a:buNone/>
            </a:pPr>
            <a:endParaRPr lang="es-ES" sz="2400" dirty="0"/>
          </a:p>
          <a:p>
            <a:pPr marL="0" indent="0" algn="just">
              <a:buNone/>
            </a:pPr>
            <a:endParaRPr lang="es-ES" sz="2400" dirty="0"/>
          </a:p>
          <a:p>
            <a:pPr marL="0" indent="0" algn="just">
              <a:buNone/>
            </a:pPr>
            <a:endParaRPr lang="es-ES" sz="2400" dirty="0"/>
          </a:p>
          <a:p>
            <a:pPr marL="0" indent="0" algn="just">
              <a:buNone/>
            </a:pPr>
            <a:r>
              <a:rPr lang="es-ES" sz="2400" dirty="0"/>
              <a:t>¿Cuál de las siguientes implementaciones asegura que la action1() se ejecuta siempre antes que la action2()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3</a:t>
            </a:fld>
            <a:endParaRPr lang="es-ES" sz="120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Lab. introduction to concurrency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1979712" y="2276872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Process</a:t>
            </a:r>
            <a:r>
              <a:rPr lang="es-ES" dirty="0"/>
              <a:t> 1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662761" y="2276872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Process</a:t>
            </a:r>
            <a:r>
              <a:rPr lang="es-ES" dirty="0"/>
              <a:t> 2</a:t>
            </a:r>
          </a:p>
        </p:txBody>
      </p:sp>
      <p:cxnSp>
        <p:nvCxnSpPr>
          <p:cNvPr id="4" name="Conector recto 3"/>
          <p:cNvCxnSpPr>
            <a:stCxn id="2" idx="2"/>
          </p:cNvCxnSpPr>
          <p:nvPr/>
        </p:nvCxnSpPr>
        <p:spPr>
          <a:xfrm>
            <a:off x="2663788" y="2564904"/>
            <a:ext cx="0" cy="266429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8" idx="2"/>
          </p:cNvCxnSpPr>
          <p:nvPr/>
        </p:nvCxnSpPr>
        <p:spPr>
          <a:xfrm>
            <a:off x="5346837" y="2564904"/>
            <a:ext cx="0" cy="266429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4689475" y="3789040"/>
            <a:ext cx="1341438" cy="365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action2()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2010990" y="3789040"/>
            <a:ext cx="1341438" cy="365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action1()</a:t>
            </a:r>
          </a:p>
        </p:txBody>
      </p:sp>
    </p:spTree>
    <p:extLst>
      <p:ext uri="{BB962C8B-B14F-4D97-AF65-F5344CB8AC3E}">
        <p14:creationId xmlns:p14="http://schemas.microsoft.com/office/powerpoint/2010/main" val="287548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1.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r>
              <a:rPr lang="es-ES_tradnl" sz="3600" dirty="0">
                <a:ea typeface="ＭＳ Ｐゴシック" charset="-128"/>
              </a:rPr>
              <a:t>. </a:t>
            </a:r>
            <a:r>
              <a:rPr lang="es-ES_tradnl" sz="3600" dirty="0" err="1">
                <a:ea typeface="ＭＳ Ｐゴシック" charset="-128"/>
              </a:rPr>
              <a:t>Option</a:t>
            </a:r>
            <a:r>
              <a:rPr lang="es-ES_tradnl" sz="3600" dirty="0">
                <a:ea typeface="ＭＳ Ｐゴシック" charset="-128"/>
              </a:rPr>
              <a:t> A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4</a:t>
            </a:fld>
            <a:endParaRPr lang="es-ES" sz="120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Lab. introduction to concurrency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2699793" y="184482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Process</a:t>
            </a:r>
            <a:r>
              <a:rPr lang="es-ES" dirty="0"/>
              <a:t> 1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958906" y="184482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Process</a:t>
            </a:r>
            <a:r>
              <a:rPr lang="es-ES" dirty="0"/>
              <a:t> 2</a:t>
            </a:r>
          </a:p>
        </p:txBody>
      </p:sp>
      <p:cxnSp>
        <p:nvCxnSpPr>
          <p:cNvPr id="4" name="Conector recto 3"/>
          <p:cNvCxnSpPr>
            <a:stCxn id="2" idx="2"/>
          </p:cNvCxnSpPr>
          <p:nvPr/>
        </p:nvCxnSpPr>
        <p:spPr>
          <a:xfrm>
            <a:off x="3383869" y="2132856"/>
            <a:ext cx="12057" cy="41155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8" idx="2"/>
          </p:cNvCxnSpPr>
          <p:nvPr/>
        </p:nvCxnSpPr>
        <p:spPr>
          <a:xfrm>
            <a:off x="6642982" y="2132856"/>
            <a:ext cx="0" cy="41155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5972263" y="4297603"/>
            <a:ext cx="1341438" cy="365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action2()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2725207" y="2471929"/>
            <a:ext cx="1341438" cy="365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action1()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123729" y="3067696"/>
            <a:ext cx="2448272" cy="37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lock</a:t>
            </a:r>
            <a:r>
              <a:rPr lang="es-ES" dirty="0"/>
              <a:t>(</a:t>
            </a:r>
            <a:r>
              <a:rPr lang="es-ES" dirty="0" err="1"/>
              <a:t>mutex</a:t>
            </a:r>
            <a:r>
              <a:rPr lang="es-ES" dirty="0"/>
              <a:t>)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123729" y="3706344"/>
            <a:ext cx="2448272" cy="3773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cond_signal</a:t>
            </a:r>
            <a:r>
              <a:rPr lang="en-GB" dirty="0"/>
              <a:t>(</a:t>
            </a:r>
            <a:r>
              <a:rPr lang="en-GB" dirty="0" err="1"/>
              <a:t>var_cond</a:t>
            </a:r>
            <a:r>
              <a:rPr lang="en-GB" dirty="0"/>
              <a:t>);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2123729" y="4287385"/>
            <a:ext cx="2448272" cy="365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unlock</a:t>
            </a:r>
            <a:r>
              <a:rPr lang="es-ES" dirty="0"/>
              <a:t>(</a:t>
            </a:r>
            <a:r>
              <a:rPr lang="es-ES" dirty="0" err="1"/>
              <a:t>mutex</a:t>
            </a:r>
            <a:r>
              <a:rPr lang="es-ES" dirty="0"/>
              <a:t>)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508105" y="2453277"/>
            <a:ext cx="2448272" cy="37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lock</a:t>
            </a:r>
            <a:r>
              <a:rPr lang="es-ES" dirty="0"/>
              <a:t>(</a:t>
            </a:r>
            <a:r>
              <a:rPr lang="es-ES" dirty="0" err="1"/>
              <a:t>mutex</a:t>
            </a:r>
            <a:r>
              <a:rPr lang="es-ES" dirty="0"/>
              <a:t>)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5505783" y="3703357"/>
            <a:ext cx="2448272" cy="365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unlock</a:t>
            </a:r>
            <a:r>
              <a:rPr lang="es-ES" dirty="0"/>
              <a:t>(</a:t>
            </a:r>
            <a:r>
              <a:rPr lang="es-ES" dirty="0" err="1"/>
              <a:t>mutex</a:t>
            </a:r>
            <a:r>
              <a:rPr lang="es-ES" dirty="0"/>
              <a:t>)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5505783" y="3068960"/>
            <a:ext cx="2448272" cy="3773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cond_wait</a:t>
            </a:r>
            <a:r>
              <a:rPr lang="en-GB" dirty="0"/>
              <a:t>(</a:t>
            </a:r>
            <a:r>
              <a:rPr lang="en-GB" dirty="0" err="1"/>
              <a:t>var_cond</a:t>
            </a:r>
            <a:r>
              <a:rPr lang="en-GB" dirty="0"/>
              <a:t>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03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2.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r>
              <a:rPr lang="es-ES_tradnl" sz="3600" dirty="0">
                <a:ea typeface="ＭＳ Ｐゴシック" charset="-128"/>
              </a:rPr>
              <a:t>. </a:t>
            </a:r>
            <a:r>
              <a:rPr lang="es-ES_tradnl" sz="3600" dirty="0" err="1">
                <a:ea typeface="ＭＳ Ｐゴシック" charset="-128"/>
              </a:rPr>
              <a:t>Option</a:t>
            </a:r>
            <a:r>
              <a:rPr lang="es-ES_tradnl" sz="3600" dirty="0">
                <a:ea typeface="ＭＳ Ｐゴシック" charset="-128"/>
              </a:rPr>
              <a:t> B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5</a:t>
            </a:fld>
            <a:endParaRPr lang="es-ES" sz="120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Lab. introduction to concurrency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2699793" y="184482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Process</a:t>
            </a:r>
            <a:r>
              <a:rPr lang="es-ES" dirty="0"/>
              <a:t> 1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958906" y="184482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Process</a:t>
            </a:r>
            <a:r>
              <a:rPr lang="es-ES" dirty="0"/>
              <a:t> 2</a:t>
            </a:r>
          </a:p>
        </p:txBody>
      </p:sp>
      <p:cxnSp>
        <p:nvCxnSpPr>
          <p:cNvPr id="4" name="Conector recto 3"/>
          <p:cNvCxnSpPr>
            <a:stCxn id="2" idx="2"/>
          </p:cNvCxnSpPr>
          <p:nvPr/>
        </p:nvCxnSpPr>
        <p:spPr>
          <a:xfrm>
            <a:off x="3383869" y="2132856"/>
            <a:ext cx="12057" cy="41155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8" idx="2"/>
          </p:cNvCxnSpPr>
          <p:nvPr/>
        </p:nvCxnSpPr>
        <p:spPr>
          <a:xfrm>
            <a:off x="6642982" y="2132856"/>
            <a:ext cx="0" cy="41155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5931442" y="3123599"/>
            <a:ext cx="1341438" cy="365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action2()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2725207" y="2471929"/>
            <a:ext cx="1341438" cy="365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action1()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123729" y="3136276"/>
            <a:ext cx="2448272" cy="37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signal</a:t>
            </a:r>
            <a:r>
              <a:rPr lang="es-ES" dirty="0"/>
              <a:t>(</a:t>
            </a:r>
            <a:r>
              <a:rPr lang="es-ES" dirty="0" err="1"/>
              <a:t>sem</a:t>
            </a:r>
            <a:r>
              <a:rPr lang="es-ES" dirty="0"/>
              <a:t>)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508105" y="2453277"/>
            <a:ext cx="2448272" cy="37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wait</a:t>
            </a:r>
            <a:r>
              <a:rPr lang="es-ES" dirty="0"/>
              <a:t>(</a:t>
            </a:r>
            <a:r>
              <a:rPr lang="es-ES" dirty="0" err="1"/>
              <a:t>sem</a:t>
            </a:r>
            <a:r>
              <a:rPr lang="es-ES" dirty="0"/>
              <a:t>)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258529" y="1769170"/>
            <a:ext cx="1865200" cy="37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sem</a:t>
            </a:r>
            <a:r>
              <a:rPr lang="es-ES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407734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5090073" y="3068960"/>
            <a:ext cx="3298351" cy="990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2.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r>
              <a:rPr lang="es-ES_tradnl" sz="3600" dirty="0">
                <a:ea typeface="ＭＳ Ｐゴシック" charset="-128"/>
              </a:rPr>
              <a:t>. </a:t>
            </a:r>
            <a:r>
              <a:rPr lang="es-ES_tradnl" sz="3600" dirty="0" err="1">
                <a:ea typeface="ＭＳ Ｐゴシック" charset="-128"/>
              </a:rPr>
              <a:t>Option</a:t>
            </a:r>
            <a:r>
              <a:rPr lang="es-ES_tradnl" sz="3600" dirty="0">
                <a:ea typeface="ＭＳ Ｐゴシック" charset="-128"/>
              </a:rPr>
              <a:t> C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6</a:t>
            </a:fld>
            <a:endParaRPr lang="es-ES" sz="120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Lab. introduction to concurrency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2699793" y="184482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Process</a:t>
            </a:r>
            <a:r>
              <a:rPr lang="es-ES" dirty="0"/>
              <a:t> 1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958906" y="184482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Process</a:t>
            </a:r>
            <a:r>
              <a:rPr lang="es-ES" dirty="0"/>
              <a:t> 2</a:t>
            </a:r>
          </a:p>
        </p:txBody>
      </p:sp>
      <p:cxnSp>
        <p:nvCxnSpPr>
          <p:cNvPr id="4" name="Conector recto 3"/>
          <p:cNvCxnSpPr>
            <a:stCxn id="2" idx="2"/>
          </p:cNvCxnSpPr>
          <p:nvPr/>
        </p:nvCxnSpPr>
        <p:spPr>
          <a:xfrm>
            <a:off x="3383869" y="2132856"/>
            <a:ext cx="12057" cy="41155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8" idx="2"/>
          </p:cNvCxnSpPr>
          <p:nvPr/>
        </p:nvCxnSpPr>
        <p:spPr>
          <a:xfrm>
            <a:off x="6642982" y="2132856"/>
            <a:ext cx="0" cy="41155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5972263" y="4790657"/>
            <a:ext cx="1341438" cy="365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action2()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2725207" y="2471929"/>
            <a:ext cx="1341438" cy="365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action1()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123729" y="3067696"/>
            <a:ext cx="2448272" cy="37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lock</a:t>
            </a:r>
            <a:r>
              <a:rPr lang="es-ES" dirty="0"/>
              <a:t>(</a:t>
            </a:r>
            <a:r>
              <a:rPr lang="es-ES" dirty="0" err="1"/>
              <a:t>mutex</a:t>
            </a:r>
            <a:r>
              <a:rPr lang="es-ES" dirty="0"/>
              <a:t>)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123729" y="4381439"/>
            <a:ext cx="2448272" cy="3773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cond_signal</a:t>
            </a:r>
            <a:r>
              <a:rPr lang="en-GB" dirty="0"/>
              <a:t>(</a:t>
            </a:r>
            <a:r>
              <a:rPr lang="en-GB" dirty="0" err="1"/>
              <a:t>var_cond</a:t>
            </a:r>
            <a:r>
              <a:rPr lang="en-GB" dirty="0"/>
              <a:t>);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2123729" y="4962480"/>
            <a:ext cx="2448272" cy="365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unlock</a:t>
            </a:r>
            <a:r>
              <a:rPr lang="es-ES" dirty="0"/>
              <a:t>(</a:t>
            </a:r>
            <a:r>
              <a:rPr lang="es-ES" dirty="0" err="1"/>
              <a:t>mutex</a:t>
            </a:r>
            <a:r>
              <a:rPr lang="es-ES" dirty="0"/>
              <a:t>)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508105" y="2453277"/>
            <a:ext cx="2448272" cy="37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lock</a:t>
            </a:r>
            <a:r>
              <a:rPr lang="es-ES" dirty="0"/>
              <a:t>(</a:t>
            </a:r>
            <a:r>
              <a:rPr lang="es-ES" dirty="0" err="1"/>
              <a:t>mutex</a:t>
            </a:r>
            <a:r>
              <a:rPr lang="es-ES" dirty="0"/>
              <a:t>)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2123729" y="3757848"/>
            <a:ext cx="2448272" cy="37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continue</a:t>
            </a:r>
            <a:r>
              <a:rPr lang="es-ES" dirty="0"/>
              <a:t> = true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5090072" y="3068960"/>
            <a:ext cx="2308993" cy="3783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while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continue</a:t>
            </a:r>
            <a:r>
              <a:rPr lang="es-ES" dirty="0">
                <a:solidFill>
                  <a:schemeClr val="bg1"/>
                </a:solidFill>
              </a:rPr>
              <a:t> != true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5505783" y="4196411"/>
            <a:ext cx="2448272" cy="365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unlock</a:t>
            </a:r>
            <a:r>
              <a:rPr lang="es-ES" dirty="0"/>
              <a:t>(</a:t>
            </a:r>
            <a:r>
              <a:rPr lang="es-ES" dirty="0" err="1"/>
              <a:t>mutex</a:t>
            </a:r>
            <a:r>
              <a:rPr lang="es-ES" dirty="0"/>
              <a:t>)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5505783" y="3562014"/>
            <a:ext cx="2448272" cy="3773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cond_wait</a:t>
            </a:r>
            <a:r>
              <a:rPr lang="en-GB" dirty="0"/>
              <a:t>(</a:t>
            </a:r>
            <a:r>
              <a:rPr lang="en-GB" dirty="0" err="1"/>
              <a:t>var_cond</a:t>
            </a:r>
            <a:r>
              <a:rPr lang="en-GB" dirty="0"/>
              <a:t>);</a:t>
            </a:r>
            <a:endParaRPr lang="es-ES" dirty="0"/>
          </a:p>
        </p:txBody>
      </p:sp>
      <p:sp>
        <p:nvSpPr>
          <p:cNvPr id="26" name="Rectángulo 25"/>
          <p:cNvSpPr/>
          <p:nvPr/>
        </p:nvSpPr>
        <p:spPr>
          <a:xfrm>
            <a:off x="258529" y="1769170"/>
            <a:ext cx="1865200" cy="37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continue</a:t>
            </a:r>
            <a:r>
              <a:rPr lang="es-ES" dirty="0"/>
              <a:t> = false</a:t>
            </a:r>
          </a:p>
        </p:txBody>
      </p:sp>
    </p:spTree>
    <p:extLst>
      <p:ext uri="{BB962C8B-B14F-4D97-AF65-F5344CB8AC3E}">
        <p14:creationId xmlns:p14="http://schemas.microsoft.com/office/powerpoint/2010/main" val="149135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5090073" y="3068960"/>
            <a:ext cx="3298351" cy="990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2.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r>
              <a:rPr lang="es-ES_tradnl" sz="3600" dirty="0">
                <a:ea typeface="ＭＳ Ｐゴシック" charset="-128"/>
              </a:rPr>
              <a:t>. </a:t>
            </a:r>
            <a:r>
              <a:rPr lang="es-ES_tradnl" sz="3600" dirty="0" err="1">
                <a:ea typeface="ＭＳ Ｐゴシック" charset="-128"/>
              </a:rPr>
              <a:t>Option</a:t>
            </a:r>
            <a:r>
              <a:rPr lang="es-ES_tradnl" sz="3600" dirty="0">
                <a:ea typeface="ＭＳ Ｐゴシック" charset="-128"/>
              </a:rPr>
              <a:t> D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7</a:t>
            </a:fld>
            <a:endParaRPr lang="es-ES" sz="120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Lab. introduction to concurrency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2699793" y="184482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Process</a:t>
            </a:r>
            <a:r>
              <a:rPr lang="es-ES" dirty="0"/>
              <a:t> 1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958906" y="184482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Process</a:t>
            </a:r>
            <a:r>
              <a:rPr lang="es-ES" dirty="0"/>
              <a:t> 2</a:t>
            </a:r>
          </a:p>
        </p:txBody>
      </p:sp>
      <p:cxnSp>
        <p:nvCxnSpPr>
          <p:cNvPr id="4" name="Conector recto 3"/>
          <p:cNvCxnSpPr>
            <a:stCxn id="2" idx="2"/>
          </p:cNvCxnSpPr>
          <p:nvPr/>
        </p:nvCxnSpPr>
        <p:spPr>
          <a:xfrm>
            <a:off x="3383869" y="2132856"/>
            <a:ext cx="12057" cy="41155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8" idx="2"/>
          </p:cNvCxnSpPr>
          <p:nvPr/>
        </p:nvCxnSpPr>
        <p:spPr>
          <a:xfrm>
            <a:off x="6642982" y="2132856"/>
            <a:ext cx="0" cy="41155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5972263" y="4790657"/>
            <a:ext cx="1341438" cy="365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action2()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2725207" y="2471929"/>
            <a:ext cx="1341438" cy="365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action1()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123729" y="3067696"/>
            <a:ext cx="2448272" cy="37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lock</a:t>
            </a:r>
            <a:r>
              <a:rPr lang="es-ES" dirty="0"/>
              <a:t>(</a:t>
            </a:r>
            <a:r>
              <a:rPr lang="es-ES" dirty="0" err="1"/>
              <a:t>mutex</a:t>
            </a:r>
            <a:r>
              <a:rPr lang="es-ES" dirty="0"/>
              <a:t>)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123729" y="4381439"/>
            <a:ext cx="2448272" cy="3773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cond_signal</a:t>
            </a:r>
            <a:r>
              <a:rPr lang="en-GB" dirty="0"/>
              <a:t>(</a:t>
            </a:r>
            <a:r>
              <a:rPr lang="en-GB" dirty="0" err="1"/>
              <a:t>var_cond</a:t>
            </a:r>
            <a:r>
              <a:rPr lang="en-GB" dirty="0"/>
              <a:t>);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2123729" y="4962480"/>
            <a:ext cx="2448272" cy="365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unlock</a:t>
            </a:r>
            <a:r>
              <a:rPr lang="es-ES" dirty="0"/>
              <a:t>(</a:t>
            </a:r>
            <a:r>
              <a:rPr lang="es-ES" dirty="0" err="1"/>
              <a:t>mutex</a:t>
            </a:r>
            <a:r>
              <a:rPr lang="es-ES" dirty="0"/>
              <a:t>)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508105" y="2453277"/>
            <a:ext cx="2448272" cy="37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lock</a:t>
            </a:r>
            <a:r>
              <a:rPr lang="es-ES" dirty="0"/>
              <a:t>(</a:t>
            </a:r>
            <a:r>
              <a:rPr lang="es-ES" dirty="0" err="1"/>
              <a:t>mutex</a:t>
            </a:r>
            <a:r>
              <a:rPr lang="es-ES" dirty="0"/>
              <a:t>)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2123729" y="3757848"/>
            <a:ext cx="2448272" cy="37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continue</a:t>
            </a:r>
            <a:r>
              <a:rPr lang="es-ES" dirty="0"/>
              <a:t> = false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5090072" y="3068960"/>
            <a:ext cx="2308993" cy="3783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while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continue</a:t>
            </a:r>
            <a:r>
              <a:rPr lang="es-ES" dirty="0">
                <a:solidFill>
                  <a:schemeClr val="bg1"/>
                </a:solidFill>
              </a:rPr>
              <a:t> != true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5505783" y="4196411"/>
            <a:ext cx="2448272" cy="365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unlock</a:t>
            </a:r>
            <a:r>
              <a:rPr lang="es-ES" dirty="0"/>
              <a:t>(</a:t>
            </a:r>
            <a:r>
              <a:rPr lang="es-ES" dirty="0" err="1"/>
              <a:t>mutex</a:t>
            </a:r>
            <a:r>
              <a:rPr lang="es-ES" dirty="0"/>
              <a:t>)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5505783" y="3562014"/>
            <a:ext cx="2448272" cy="3773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cond_wait</a:t>
            </a:r>
            <a:r>
              <a:rPr lang="en-GB" dirty="0"/>
              <a:t>(</a:t>
            </a:r>
            <a:r>
              <a:rPr lang="en-GB" dirty="0" err="1"/>
              <a:t>var_cond</a:t>
            </a:r>
            <a:r>
              <a:rPr lang="en-GB" dirty="0"/>
              <a:t>);</a:t>
            </a:r>
            <a:endParaRPr lang="es-ES" dirty="0"/>
          </a:p>
        </p:txBody>
      </p:sp>
      <p:sp>
        <p:nvSpPr>
          <p:cNvPr id="26" name="Rectángulo 25"/>
          <p:cNvSpPr/>
          <p:nvPr/>
        </p:nvSpPr>
        <p:spPr>
          <a:xfrm>
            <a:off x="258529" y="1769170"/>
            <a:ext cx="1865200" cy="37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continue</a:t>
            </a:r>
            <a:r>
              <a:rPr lang="es-ES" dirty="0"/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1767437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061048"/>
          </a:xfrm>
        </p:spPr>
        <p:txBody>
          <a:bodyPr/>
          <a:lstStyle/>
          <a:p>
            <a:pPr marL="0" indent="0" algn="just">
              <a:buNone/>
            </a:pPr>
            <a:r>
              <a:rPr lang="es-ES" sz="2400" dirty="0" err="1"/>
              <a:t>What</a:t>
            </a:r>
            <a:r>
              <a:rPr lang="es-ES" sz="2400" dirty="0"/>
              <a:t> </a:t>
            </a:r>
            <a:r>
              <a:rPr lang="es-ES" sz="2400" dirty="0" err="1"/>
              <a:t>execution</a:t>
            </a:r>
            <a:r>
              <a:rPr lang="es-ES" sz="2400" dirty="0"/>
              <a:t> </a:t>
            </a:r>
            <a:r>
              <a:rPr lang="es-ES" sz="2400" dirty="0" err="1"/>
              <a:t>secuence</a:t>
            </a:r>
            <a:r>
              <a:rPr lang="es-ES" sz="2400" dirty="0"/>
              <a:t> </a:t>
            </a:r>
            <a:r>
              <a:rPr lang="es-ES" sz="2400" dirty="0" err="1"/>
              <a:t>will</a:t>
            </a:r>
            <a:r>
              <a:rPr lang="es-ES" sz="2400" dirty="0"/>
              <a:t> </a:t>
            </a:r>
            <a:r>
              <a:rPr lang="es-ES" sz="2400" dirty="0" err="1"/>
              <a:t>create</a:t>
            </a:r>
            <a:r>
              <a:rPr lang="es-ES" sz="2400" dirty="0"/>
              <a:t> a </a:t>
            </a:r>
            <a:r>
              <a:rPr lang="es-ES" sz="2400" dirty="0" err="1"/>
              <a:t>deadlock</a:t>
            </a:r>
            <a:r>
              <a:rPr lang="es-ES" sz="2400" dirty="0"/>
              <a:t>?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>
                <a:ea typeface="ＭＳ Ｐゴシック" charset="-128"/>
              </a:rPr>
              <a:t>2. </a:t>
            </a:r>
            <a:r>
              <a:rPr lang="es-ES_tradnl" sz="3600" dirty="0" err="1">
                <a:ea typeface="ＭＳ Ｐゴシック" charset="-128"/>
              </a:rPr>
              <a:t>Statement</a:t>
            </a:r>
            <a:endParaRPr lang="es-ES" sz="3600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Lab. introduction to concurrency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90678" y="2191222"/>
            <a:ext cx="4541361" cy="36140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GB" sz="1200" dirty="0"/>
              <a:t>#include &lt;</a:t>
            </a:r>
            <a:r>
              <a:rPr lang="en-GB" sz="1200" dirty="0" err="1"/>
              <a:t>stdio.h</a:t>
            </a:r>
            <a:r>
              <a:rPr lang="en-GB" sz="1200" dirty="0"/>
              <a:t>&gt;</a:t>
            </a:r>
          </a:p>
          <a:p>
            <a:r>
              <a:rPr lang="en-GB" sz="1200" dirty="0"/>
              <a:t>#include &lt;</a:t>
            </a:r>
            <a:r>
              <a:rPr lang="en-GB" sz="1200" dirty="0" err="1"/>
              <a:t>stdlib.h</a:t>
            </a:r>
            <a:r>
              <a:rPr lang="en-GB" sz="1200" dirty="0"/>
              <a:t>&gt;</a:t>
            </a:r>
          </a:p>
          <a:p>
            <a:r>
              <a:rPr lang="en-GB" sz="1200" dirty="0"/>
              <a:t>#include &lt;</a:t>
            </a:r>
            <a:r>
              <a:rPr lang="en-GB" sz="1200" dirty="0" err="1"/>
              <a:t>string.h</a:t>
            </a:r>
            <a:r>
              <a:rPr lang="en-GB" sz="1200" dirty="0"/>
              <a:t>&gt;</a:t>
            </a:r>
          </a:p>
          <a:p>
            <a:r>
              <a:rPr lang="en-GB" sz="1200" dirty="0"/>
              <a:t>#include &lt;</a:t>
            </a:r>
            <a:r>
              <a:rPr lang="en-GB" sz="1200" dirty="0" err="1"/>
              <a:t>pthread.h</a:t>
            </a:r>
            <a:r>
              <a:rPr lang="en-GB" sz="1200" dirty="0"/>
              <a:t>&gt;</a:t>
            </a:r>
          </a:p>
          <a:p>
            <a:r>
              <a:rPr lang="en-GB" sz="1200" dirty="0"/>
              <a:t>#include &lt;</a:t>
            </a:r>
            <a:r>
              <a:rPr lang="en-GB" sz="1200" dirty="0" err="1"/>
              <a:t>unistd.h</a:t>
            </a:r>
            <a:r>
              <a:rPr lang="en-GB" sz="1200" dirty="0"/>
              <a:t>&gt;</a:t>
            </a:r>
          </a:p>
          <a:p>
            <a:endParaRPr lang="en-GB" sz="1200" dirty="0"/>
          </a:p>
          <a:p>
            <a:r>
              <a:rPr lang="en-GB" sz="1200" dirty="0" err="1"/>
              <a:t>pthread_mutex_t</a:t>
            </a:r>
            <a:r>
              <a:rPr lang="en-GB" sz="1200" dirty="0"/>
              <a:t> mutex1 = PTHREAD_MUTEX_INITIALIZER;</a:t>
            </a:r>
          </a:p>
          <a:p>
            <a:r>
              <a:rPr lang="en-GB" sz="1200" dirty="0" err="1"/>
              <a:t>pthread_mutex_t</a:t>
            </a:r>
            <a:r>
              <a:rPr lang="en-GB" sz="1200" dirty="0"/>
              <a:t> mutex2 = PTHREAD_MUTEX_INITIALIZER;</a:t>
            </a:r>
          </a:p>
          <a:p>
            <a:endParaRPr lang="en-GB" sz="1200" dirty="0"/>
          </a:p>
          <a:p>
            <a:r>
              <a:rPr lang="en-GB" sz="1200" dirty="0" err="1"/>
              <a:t>int</a:t>
            </a:r>
            <a:r>
              <a:rPr lang="en-GB" sz="1200" dirty="0"/>
              <a:t> main() {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pthread_t</a:t>
            </a:r>
            <a:r>
              <a:rPr lang="en-GB" sz="1200" dirty="0"/>
              <a:t> t1, t2;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pthread_create</a:t>
            </a:r>
            <a:r>
              <a:rPr lang="en-GB" sz="1200" dirty="0"/>
              <a:t>(&amp;t1, NULL, </a:t>
            </a:r>
            <a:r>
              <a:rPr lang="en-GB" sz="1200" dirty="0" err="1"/>
              <a:t>print_ssoo</a:t>
            </a:r>
            <a:r>
              <a:rPr lang="en-GB" sz="1200" dirty="0"/>
              <a:t>, NULL);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pthread_create</a:t>
            </a:r>
            <a:r>
              <a:rPr lang="en-GB" sz="1200" dirty="0"/>
              <a:t>(&amp;t2, NULL, </a:t>
            </a:r>
            <a:r>
              <a:rPr lang="en-GB" sz="1200" dirty="0" err="1"/>
              <a:t>print_new_line</a:t>
            </a:r>
            <a:r>
              <a:rPr lang="en-GB" sz="1200" dirty="0"/>
              <a:t>, NULL);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pthread_join</a:t>
            </a:r>
            <a:r>
              <a:rPr lang="en-GB" sz="1200" dirty="0"/>
              <a:t>(t1,NULL);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pthread_join</a:t>
            </a:r>
            <a:r>
              <a:rPr lang="en-GB" sz="1200" dirty="0"/>
              <a:t>(t2,NULL);</a:t>
            </a:r>
          </a:p>
          <a:p>
            <a:r>
              <a:rPr lang="en-GB" sz="1200" dirty="0"/>
              <a:t>}</a:t>
            </a:r>
          </a:p>
          <a:p>
            <a:endParaRPr lang="en-GB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150961" y="2173871"/>
            <a:ext cx="3615087" cy="36313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GB" sz="1200" dirty="0"/>
              <a:t>void* </a:t>
            </a:r>
            <a:r>
              <a:rPr lang="en-GB" sz="1200" dirty="0" err="1"/>
              <a:t>print_ssoo</a:t>
            </a:r>
            <a:r>
              <a:rPr lang="en-GB" sz="1200" dirty="0"/>
              <a:t>(void *</a:t>
            </a:r>
            <a:r>
              <a:rPr lang="en-GB" sz="1200" dirty="0" err="1"/>
              <a:t>ptr</a:t>
            </a:r>
            <a:r>
              <a:rPr lang="en-GB" sz="1200" dirty="0"/>
              <a:t>) {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pthread_mutex_lock</a:t>
            </a:r>
            <a:r>
              <a:rPr lang="en-GB" sz="1200" dirty="0"/>
              <a:t>(&amp;mutex1);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pthread_mutex_lock</a:t>
            </a:r>
            <a:r>
              <a:rPr lang="en-GB" sz="1200" dirty="0"/>
              <a:t>(&amp;mutex2);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printf</a:t>
            </a:r>
            <a:r>
              <a:rPr lang="en-GB" sz="1200" dirty="0"/>
              <a:t>("SSOO");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pthread_mutex_unlock</a:t>
            </a:r>
            <a:r>
              <a:rPr lang="en-GB" sz="1200" dirty="0"/>
              <a:t>(&amp;mutex2);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pthread_mutex_unlock</a:t>
            </a:r>
            <a:r>
              <a:rPr lang="en-GB" sz="1200" dirty="0"/>
              <a:t>(&amp;mutex1);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pthread_exit</a:t>
            </a:r>
            <a:r>
              <a:rPr lang="en-GB" sz="1200" dirty="0"/>
              <a:t>(0);</a:t>
            </a:r>
          </a:p>
          <a:p>
            <a:r>
              <a:rPr lang="en-GB" sz="1200" dirty="0"/>
              <a:t>}</a:t>
            </a:r>
          </a:p>
          <a:p>
            <a:endParaRPr lang="en-GB" sz="1200" dirty="0"/>
          </a:p>
          <a:p>
            <a:r>
              <a:rPr lang="en-GB" sz="1200" dirty="0"/>
              <a:t>void* </a:t>
            </a:r>
            <a:r>
              <a:rPr lang="en-GB" sz="1200" dirty="0" err="1"/>
              <a:t>print_new_line</a:t>
            </a:r>
            <a:r>
              <a:rPr lang="en-GB" sz="1200" dirty="0"/>
              <a:t>(void *</a:t>
            </a:r>
            <a:r>
              <a:rPr lang="en-GB" sz="1200" dirty="0" err="1"/>
              <a:t>ptr</a:t>
            </a:r>
            <a:r>
              <a:rPr lang="en-GB" sz="1200" dirty="0"/>
              <a:t>) {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pthread_mutex_lock</a:t>
            </a:r>
            <a:r>
              <a:rPr lang="en-GB" sz="1200" dirty="0"/>
              <a:t>(&amp;mutex2);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pthread_mutex_lock</a:t>
            </a:r>
            <a:r>
              <a:rPr lang="en-GB" sz="1200" dirty="0"/>
              <a:t>(&amp;mutex1);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printf</a:t>
            </a:r>
            <a:r>
              <a:rPr lang="en-GB" sz="1200" dirty="0"/>
              <a:t>("\n");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pthread_mutex_unlock</a:t>
            </a:r>
            <a:r>
              <a:rPr lang="en-GB" sz="1200" dirty="0"/>
              <a:t>(&amp;mutex1);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pthread_mutex_unlock</a:t>
            </a:r>
            <a:r>
              <a:rPr lang="en-GB" sz="1200" dirty="0"/>
              <a:t>(&amp;mutex2);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pthread_exit</a:t>
            </a:r>
            <a:r>
              <a:rPr lang="en-GB" sz="1200" dirty="0"/>
              <a:t>(0);</a:t>
            </a:r>
          </a:p>
          <a:p>
            <a:r>
              <a:rPr lang="en-GB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3897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2.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9</a:t>
            </a:fld>
            <a:endParaRPr lang="es-ES" sz="120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Lab. introduction to concurrency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2127364" y="1844824"/>
            <a:ext cx="156692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print_ssoo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5724128" y="1844824"/>
            <a:ext cx="18002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print_new_line</a:t>
            </a:r>
            <a:endParaRPr lang="es-ES" dirty="0"/>
          </a:p>
        </p:txBody>
      </p:sp>
      <p:cxnSp>
        <p:nvCxnSpPr>
          <p:cNvPr id="4" name="Conector recto 3"/>
          <p:cNvCxnSpPr>
            <a:stCxn id="2" idx="2"/>
          </p:cNvCxnSpPr>
          <p:nvPr/>
        </p:nvCxnSpPr>
        <p:spPr>
          <a:xfrm flipH="1">
            <a:off x="2910826" y="2132856"/>
            <a:ext cx="1" cy="38884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8" idx="2"/>
          </p:cNvCxnSpPr>
          <p:nvPr/>
        </p:nvCxnSpPr>
        <p:spPr>
          <a:xfrm>
            <a:off x="6624228" y="2132856"/>
            <a:ext cx="0" cy="38884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1623309" y="2471929"/>
            <a:ext cx="2448272" cy="3505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lock</a:t>
            </a:r>
            <a:r>
              <a:rPr lang="es-ES" dirty="0"/>
              <a:t>(&amp;mutex1)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623309" y="3067696"/>
            <a:ext cx="2448272" cy="37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lock</a:t>
            </a:r>
            <a:r>
              <a:rPr lang="es-ES" dirty="0"/>
              <a:t>(&amp;mutex2)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623309" y="4274797"/>
            <a:ext cx="2448272" cy="365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unlock</a:t>
            </a:r>
            <a:r>
              <a:rPr lang="es-ES" dirty="0"/>
              <a:t>(&amp;mutex2)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623309" y="3689674"/>
            <a:ext cx="2448272" cy="37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printf</a:t>
            </a:r>
            <a:r>
              <a:rPr lang="es-ES" dirty="0"/>
              <a:t>(“</a:t>
            </a:r>
            <a:r>
              <a:rPr lang="es-ES" dirty="0" err="1"/>
              <a:t>ssoo</a:t>
            </a:r>
            <a:r>
              <a:rPr lang="es-ES" dirty="0"/>
              <a:t>”)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400092" y="2475284"/>
            <a:ext cx="2448272" cy="37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lock</a:t>
            </a:r>
            <a:r>
              <a:rPr lang="es-ES" dirty="0"/>
              <a:t>(&amp;mutex2)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5400092" y="3081607"/>
            <a:ext cx="2448272" cy="3505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lock</a:t>
            </a:r>
            <a:r>
              <a:rPr lang="es-ES" dirty="0"/>
              <a:t>(&amp;mutex1)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619672" y="4866439"/>
            <a:ext cx="2448272" cy="365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unlock</a:t>
            </a:r>
            <a:r>
              <a:rPr lang="es-ES" dirty="0"/>
              <a:t>(&amp;mutex1)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5400092" y="3680672"/>
            <a:ext cx="2448272" cy="37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printf</a:t>
            </a:r>
            <a:r>
              <a:rPr lang="es-ES" dirty="0"/>
              <a:t>(“\n”)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5400092" y="4298600"/>
            <a:ext cx="2448272" cy="365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unlock</a:t>
            </a:r>
            <a:r>
              <a:rPr lang="es-ES" dirty="0"/>
              <a:t>(&amp;mutex1)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5400092" y="4860136"/>
            <a:ext cx="2448272" cy="365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unlock</a:t>
            </a:r>
            <a:r>
              <a:rPr lang="es-ES" dirty="0"/>
              <a:t>(&amp;mutex2)</a:t>
            </a:r>
          </a:p>
        </p:txBody>
      </p:sp>
      <p:sp>
        <p:nvSpPr>
          <p:cNvPr id="7" name="Elipse 6"/>
          <p:cNvSpPr/>
          <p:nvPr/>
        </p:nvSpPr>
        <p:spPr>
          <a:xfrm>
            <a:off x="739954" y="2400626"/>
            <a:ext cx="438200" cy="45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Elipse 30"/>
          <p:cNvSpPr/>
          <p:nvPr/>
        </p:nvSpPr>
        <p:spPr>
          <a:xfrm>
            <a:off x="741241" y="3040731"/>
            <a:ext cx="438200" cy="45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Elipse 33"/>
          <p:cNvSpPr/>
          <p:nvPr/>
        </p:nvSpPr>
        <p:spPr>
          <a:xfrm>
            <a:off x="735059" y="3652344"/>
            <a:ext cx="438200" cy="45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Elipse 34"/>
          <p:cNvSpPr/>
          <p:nvPr/>
        </p:nvSpPr>
        <p:spPr>
          <a:xfrm>
            <a:off x="735059" y="4231164"/>
            <a:ext cx="438200" cy="45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Elipse 35"/>
          <p:cNvSpPr/>
          <p:nvPr/>
        </p:nvSpPr>
        <p:spPr>
          <a:xfrm>
            <a:off x="743473" y="4807502"/>
            <a:ext cx="438200" cy="45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Elipse 36"/>
          <p:cNvSpPr/>
          <p:nvPr/>
        </p:nvSpPr>
        <p:spPr>
          <a:xfrm>
            <a:off x="4664372" y="2400626"/>
            <a:ext cx="438200" cy="45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Elipse 37"/>
          <p:cNvSpPr/>
          <p:nvPr/>
        </p:nvSpPr>
        <p:spPr>
          <a:xfrm>
            <a:off x="4665659" y="3040731"/>
            <a:ext cx="438200" cy="45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Elipse 38"/>
          <p:cNvSpPr/>
          <p:nvPr/>
        </p:nvSpPr>
        <p:spPr>
          <a:xfrm>
            <a:off x="4659477" y="3652344"/>
            <a:ext cx="438200" cy="45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Elipse 39"/>
          <p:cNvSpPr/>
          <p:nvPr/>
        </p:nvSpPr>
        <p:spPr>
          <a:xfrm>
            <a:off x="4648394" y="4231164"/>
            <a:ext cx="438200" cy="45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Elipse 40"/>
          <p:cNvSpPr/>
          <p:nvPr/>
        </p:nvSpPr>
        <p:spPr>
          <a:xfrm>
            <a:off x="4659477" y="4807502"/>
            <a:ext cx="438200" cy="45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6755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Personalizado 1">
      <a:dk1>
        <a:sysClr val="windowText" lastClr="000000"/>
      </a:dk1>
      <a:lt1>
        <a:sysClr val="window" lastClr="FFFFFF"/>
      </a:lt1>
      <a:dk2>
        <a:srgbClr val="26435C"/>
      </a:dk2>
      <a:lt2>
        <a:srgbClr val="EBDDC3"/>
      </a:lt2>
      <a:accent1>
        <a:srgbClr val="94B6D2"/>
      </a:accent1>
      <a:accent2>
        <a:srgbClr val="345D7E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ersonalizado 1">
    <a:dk1>
      <a:sysClr val="windowText" lastClr="000000"/>
    </a:dk1>
    <a:lt1>
      <a:sysClr val="window" lastClr="FFFFFF"/>
    </a:lt1>
    <a:dk2>
      <a:srgbClr val="26435C"/>
    </a:dk2>
    <a:lt2>
      <a:srgbClr val="EBDDC3"/>
    </a:lt2>
    <a:accent1>
      <a:srgbClr val="94B6D2"/>
    </a:accent1>
    <a:accent2>
      <a:srgbClr val="345D7E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11161</TotalTime>
  <Words>1626</Words>
  <Application>Microsoft Office PowerPoint</Application>
  <PresentationFormat>Presentación en pantalla (4:3)</PresentationFormat>
  <Paragraphs>309</Paragraphs>
  <Slides>19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Tw Cen MT</vt:lpstr>
      <vt:lpstr>Wingdings</vt:lpstr>
      <vt:lpstr>Wingdings 2</vt:lpstr>
      <vt:lpstr>Intermedio</vt:lpstr>
      <vt:lpstr>INGENIERÍA INFORMÁTICA Operating Systems   </vt:lpstr>
      <vt:lpstr>Goal</vt:lpstr>
      <vt:lpstr>1. Statement</vt:lpstr>
      <vt:lpstr>1. Solution. Option A</vt:lpstr>
      <vt:lpstr>2. Solution. Option B</vt:lpstr>
      <vt:lpstr>2. Solution. Option C</vt:lpstr>
      <vt:lpstr>2. Solution. Option D</vt:lpstr>
      <vt:lpstr>2. Statement</vt:lpstr>
      <vt:lpstr>2. Solution</vt:lpstr>
      <vt:lpstr>2. Solution</vt:lpstr>
      <vt:lpstr>3. Statement</vt:lpstr>
      <vt:lpstr>3. Solution (Exercise 4 concurrency notebook)</vt:lpstr>
      <vt:lpstr>3. Solution (Exercise 4 concurrency notebook)</vt:lpstr>
      <vt:lpstr>4. Statement</vt:lpstr>
      <vt:lpstr>4. Solution</vt:lpstr>
      <vt:lpstr>5 Statement</vt:lpstr>
      <vt:lpstr>5. Solution</vt:lpstr>
      <vt:lpstr>5 Solution</vt:lpstr>
      <vt:lpstr>6. Proposed statement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José Daniel García Sánchez</dc:creator>
  <cp:lastModifiedBy>Federación Madrileña de Ajedrez</cp:lastModifiedBy>
  <cp:revision>178</cp:revision>
  <cp:lastPrinted>2020-04-21T22:48:38Z</cp:lastPrinted>
  <dcterms:created xsi:type="dcterms:W3CDTF">2007-11-14T20:15:32Z</dcterms:created>
  <dcterms:modified xsi:type="dcterms:W3CDTF">2022-04-28T17:05:37Z</dcterms:modified>
</cp:coreProperties>
</file>