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88" r:id="rId2"/>
    <p:sldId id="308" r:id="rId3"/>
    <p:sldId id="314" r:id="rId4"/>
    <p:sldId id="322" r:id="rId5"/>
    <p:sldId id="327" r:id="rId6"/>
    <p:sldId id="328" r:id="rId7"/>
    <p:sldId id="329" r:id="rId8"/>
    <p:sldId id="321" r:id="rId9"/>
    <p:sldId id="334" r:id="rId10"/>
    <p:sldId id="335" r:id="rId11"/>
    <p:sldId id="326" r:id="rId12"/>
    <p:sldId id="333" r:id="rId13"/>
    <p:sldId id="336" r:id="rId14"/>
    <p:sldId id="337" r:id="rId15"/>
    <p:sldId id="338" r:id="rId16"/>
    <p:sldId id="349" r:id="rId17"/>
    <p:sldId id="350" r:id="rId18"/>
    <p:sldId id="351" r:id="rId19"/>
    <p:sldId id="352" r:id="rId20"/>
    <p:sldId id="353" r:id="rId21"/>
    <p:sldId id="348" r:id="rId22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00" autoAdjust="0"/>
    <p:restoredTop sz="76000" autoAdjust="0"/>
  </p:normalViewPr>
  <p:slideViewPr>
    <p:cSldViewPr>
      <p:cViewPr varScale="1">
        <p:scale>
          <a:sx n="101" d="100"/>
          <a:sy n="101" d="100"/>
        </p:scale>
        <p:origin x="27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5797247" y="0"/>
            <a:ext cx="4434998" cy="35496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3F0FA01-B8F0-43EE-8C70-2F0F6E0A8EB5}" type="datetimeFigureOut">
              <a:rPr lang="es-ES"/>
              <a:pPr/>
              <a:t>5/5/21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1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5797247" y="6743103"/>
            <a:ext cx="4434998" cy="35496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406B2693-AD66-4752-93C4-4BDBEE39D957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198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797247" y="0"/>
            <a:ext cx="4434998" cy="35496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fld id="{792C92C7-45CD-4E6E-83CA-A85082D29848}" type="datetimeFigureOut">
              <a:rPr lang="en-US"/>
              <a:pPr/>
              <a:t>5/5/21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343275" y="533400"/>
            <a:ext cx="3548063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1023462" y="3372167"/>
            <a:ext cx="8187690" cy="319468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797247" y="6743103"/>
            <a:ext cx="4434998" cy="35496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fld id="{EE571288-03C3-4B02-9F3C-6974C105185A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89945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536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9F8FB4-A028-4EA7-91B3-16FE54E35AF6}" type="slidenum">
              <a:rPr lang="es-ES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2231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4195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71288-03C3-4B02-9F3C-6974C105185A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4564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71288-03C3-4B02-9F3C-6974C105185A}" type="slidenum">
              <a:rPr lang="es-ES" smtClean="0"/>
              <a:pPr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0798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241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3820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8516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0952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554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5644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71288-03C3-4B02-9F3C-6974C105185A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5167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656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4 Rectángulo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7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8479C46-B39E-094A-83C7-EEE8A29813A4}" type="datetime1">
              <a:rPr lang="es-ES" smtClean="0"/>
              <a:t>5/5/21</a:t>
            </a:fld>
            <a:endParaRPr lang="es-ES"/>
          </a:p>
        </p:txBody>
      </p:sp>
      <p:sp>
        <p:nvSpPr>
          <p:cNvPr id="10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r>
              <a:rPr lang="es-ES"/>
              <a:t>Operating Systems – Lab mutex and condition variables</a:t>
            </a:r>
          </a:p>
        </p:txBody>
      </p:sp>
      <p:sp>
        <p:nvSpPr>
          <p:cNvPr id="11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4C7657-1E9C-4271-A43B-973708AAF5D4}" type="slidenum">
              <a:rPr lang="es-ES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D48BA2-1AE3-EE45-9EFD-1A86046559D5}" type="datetime1">
              <a:rPr lang="es-ES" smtClean="0"/>
              <a:t>5/5/21</a:t>
            </a:fld>
            <a:endParaRPr lang="es-ES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Operating Systems – Lab mutex and condition variables</a:t>
            </a:r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BFF3A4-DE5D-4BE7-9603-679F0918392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4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8FD6953A-D4FA-4B40-BCD8-E371E098FADD}" type="datetime1">
              <a:rPr lang="es-ES" smtClean="0"/>
              <a:t>5/5/21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s-ES"/>
              <a:t>Operating Systems – Lab mutex and condition variables</a:t>
            </a: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B18E97DC-E0FF-4047-AB01-7AEFBCE4A6ED}" type="slidenum">
              <a:rPr lang="es-ES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7FF734-00F0-E94F-A0C7-297D8A1EA0F3}" type="datetime1">
              <a:rPr lang="es-ES" smtClean="0"/>
              <a:t>5/5/21</a:t>
            </a:fld>
            <a:endParaRPr lang="es-ES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Operating Systems – Lab mutex and condition variables</a:t>
            </a:r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595CF-9FF3-428D-B4A0-5497FE63767F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4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147C0E-FCE7-014D-A756-2A73600A4ADC}" type="datetime1">
              <a:rPr lang="es-ES" smtClean="0"/>
              <a:t>5/5/21</a:t>
            </a:fld>
            <a:endParaRPr lang="es-ES"/>
          </a:p>
        </p:txBody>
      </p:sp>
      <p:sp>
        <p:nvSpPr>
          <p:cNvPr id="8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F5C5272E-9CF7-4E94-B42D-1C53C21D8092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9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s-ES"/>
              <a:t>Operating Systems – Lab mutex and condition variables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E417D2-E4B7-CF44-8592-148972BFFE44}" type="datetime1">
              <a:rPr lang="es-ES" smtClean="0"/>
              <a:t>5/5/21</a:t>
            </a:fld>
            <a:endParaRPr lang="es-ES"/>
          </a:p>
        </p:txBody>
      </p:sp>
      <p:sp>
        <p:nvSpPr>
          <p:cNvPr id="6" name="9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E5CDD0-CDAB-4676-AB85-32498CC5CE58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7" name="1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r>
              <a:rPr lang="es-ES"/>
              <a:t>Operating Systems – Lab mutex and condition variables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136E2E-D3B6-A346-B6CC-DCA6DAECD720}" type="datetime1">
              <a:rPr lang="es-ES" smtClean="0"/>
              <a:t>5/5/21</a:t>
            </a:fld>
            <a:endParaRPr lang="es-ES"/>
          </a:p>
        </p:txBody>
      </p:sp>
      <p:sp>
        <p:nvSpPr>
          <p:cNvPr id="8" name="11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2BADFA-0231-4F73-810E-EE66982B375C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9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r>
              <a:rPr lang="es-ES"/>
              <a:t>Operating Systems – Lab mutex and condition variables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9BF25C-2D80-9145-96E6-AB6570E87AE5}" type="datetime1">
              <a:rPr lang="es-ES" smtClean="0"/>
              <a:t>5/5/21</a:t>
            </a:fld>
            <a:endParaRPr lang="es-ES"/>
          </a:p>
        </p:txBody>
      </p:sp>
      <p:sp>
        <p:nvSpPr>
          <p:cNvPr id="4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Operating Systems – Lab mutex and condition variables</a:t>
            </a:r>
          </a:p>
        </p:txBody>
      </p:sp>
      <p:sp>
        <p:nvSpPr>
          <p:cNvPr id="5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E345E3-E791-4A74-89C7-F44766C133F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B58762-7D24-5C4D-AAC3-90A65C642B03}" type="datetime1">
              <a:rPr lang="es-ES" smtClean="0"/>
              <a:t>5/5/21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s-ES"/>
              <a:t>Operating Systems – Lab mutex and condition variables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816AA9-2132-4736-ADDA-6F13C51DFD0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8D957B-8C02-C544-894D-BE53CC2E1C47}" type="datetime1">
              <a:rPr lang="es-ES" smtClean="0"/>
              <a:t>5/5/21</a:t>
            </a:fld>
            <a:endParaRPr lang="es-ES"/>
          </a:p>
        </p:txBody>
      </p:sp>
      <p:sp>
        <p:nvSpPr>
          <p:cNvPr id="6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Operating Systems – Lab mutex and condition variables</a:t>
            </a:r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31F1CC-9B5E-4FFC-96D7-1149BAD852B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6 Rectángulo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7 Rectángulo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9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fld id="{499FB4AF-A965-1245-A6AA-84C5BCA0F073}" type="datetime1">
              <a:rPr lang="es-ES" smtClean="0"/>
              <a:t>5/5/21</a:t>
            </a:fld>
            <a:endParaRPr lang="es-ES"/>
          </a:p>
        </p:txBody>
      </p:sp>
      <p:sp>
        <p:nvSpPr>
          <p:cNvPr id="10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CE8E15C0-C4FD-4E32-988F-F86555FA47E5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11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 smtClean="0"/>
            </a:lvl1pPr>
          </a:lstStyle>
          <a:p>
            <a:r>
              <a:rPr lang="es-ES"/>
              <a:t>Operating Systems – Lab mutex and condition variables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21 Marcador de título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27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Tw Cen MT" pitchFamily="34" charset="0"/>
              </a:defRPr>
            </a:lvl1pPr>
          </a:lstStyle>
          <a:p>
            <a:fld id="{519A4BB5-F2B4-F547-8DD5-185C0F9F95BC}" type="datetime1">
              <a:rPr lang="es-ES" smtClean="0"/>
              <a:t>5/5/21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/>
              <a:t>Operating Systems – Lab mutex and condition variables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7 Rectángulo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itchFamily="34" charset="0"/>
              </a:defRPr>
            </a:lvl1pPr>
          </a:lstStyle>
          <a:p>
            <a:fld id="{B7DB0126-EAC7-4BC8-9066-5469A62B1895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3" r:id="rId2"/>
    <p:sldLayoutId id="2147483738" r:id="rId3"/>
    <p:sldLayoutId id="2147483739" r:id="rId4"/>
    <p:sldLayoutId id="2147483740" r:id="rId5"/>
    <p:sldLayoutId id="2147483734" r:id="rId6"/>
    <p:sldLayoutId id="2147483741" r:id="rId7"/>
    <p:sldLayoutId id="2147483735" r:id="rId8"/>
    <p:sldLayoutId id="2147483742" r:id="rId9"/>
    <p:sldLayoutId id="2147483736" r:id="rId10"/>
    <p:sldLayoutId id="214748374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75656" y="2780928"/>
            <a:ext cx="7363544" cy="308647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5300" dirty="0">
                <a:ea typeface="+mj-ea"/>
                <a:cs typeface="+mj-cs"/>
              </a:rPr>
              <a:t>INGENIERÍA INFORMÁTICA</a:t>
            </a:r>
            <a:br>
              <a:rPr lang="es-ES" sz="5300" dirty="0">
                <a:ea typeface="+mj-ea"/>
                <a:cs typeface="+mj-cs"/>
              </a:rPr>
            </a:br>
            <a:r>
              <a:rPr lang="es-ES" sz="5300" dirty="0" err="1">
                <a:ea typeface="+mj-ea"/>
                <a:cs typeface="+mj-cs"/>
              </a:rPr>
              <a:t>Operating</a:t>
            </a:r>
            <a:r>
              <a:rPr lang="es-ES" sz="5300" dirty="0">
                <a:ea typeface="+mj-ea"/>
                <a:cs typeface="+mj-cs"/>
              </a:rPr>
              <a:t> </a:t>
            </a:r>
            <a:r>
              <a:rPr lang="es-ES" sz="5300" dirty="0" err="1">
                <a:ea typeface="+mj-ea"/>
                <a:cs typeface="+mj-cs"/>
              </a:rPr>
              <a:t>systems</a:t>
            </a:r>
            <a:br>
              <a:rPr lang="es-ES" sz="5300" dirty="0">
                <a:ea typeface="+mj-ea"/>
                <a:cs typeface="+mj-cs"/>
              </a:rPr>
            </a:br>
            <a:br>
              <a:rPr lang="es-ES" sz="5300" dirty="0">
                <a:ea typeface="+mj-ea"/>
                <a:cs typeface="+mj-cs"/>
              </a:rPr>
            </a:br>
            <a:br>
              <a:rPr lang="es-ES" sz="5300" dirty="0">
                <a:ea typeface="+mj-ea"/>
                <a:cs typeface="+mj-cs"/>
              </a:rPr>
            </a:br>
            <a:endParaRPr lang="es-ES" dirty="0">
              <a:ea typeface="+mj-ea"/>
              <a:cs typeface="+mj-cs"/>
            </a:endParaRPr>
          </a:p>
        </p:txBody>
      </p:sp>
      <p:sp>
        <p:nvSpPr>
          <p:cNvPr id="14338" name="2 Subtítulo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s-ES" dirty="0" err="1">
                <a:solidFill>
                  <a:schemeClr val="bg1"/>
                </a:solidFill>
                <a:ea typeface="ＭＳ Ｐゴシック" charset="-128"/>
              </a:rPr>
              <a:t>Lab</a:t>
            </a:r>
            <a:r>
              <a:rPr lang="es-ES" dirty="0">
                <a:solidFill>
                  <a:schemeClr val="bg1"/>
                </a:solidFill>
                <a:ea typeface="ＭＳ Ｐゴシック" charset="-128"/>
              </a:rPr>
              <a:t> </a:t>
            </a:r>
            <a:r>
              <a:rPr lang="es-ES" dirty="0" err="1">
                <a:solidFill>
                  <a:schemeClr val="bg1"/>
                </a:solidFill>
                <a:ea typeface="ＭＳ Ｐゴシック" charset="-128"/>
              </a:rPr>
              <a:t>mutex</a:t>
            </a:r>
            <a:r>
              <a:rPr lang="es-ES" dirty="0">
                <a:solidFill>
                  <a:schemeClr val="bg1"/>
                </a:solidFill>
                <a:ea typeface="ＭＳ Ｐゴシック" charset="-128"/>
              </a:rPr>
              <a:t> and </a:t>
            </a:r>
            <a:r>
              <a:rPr lang="es-ES" dirty="0" err="1">
                <a:solidFill>
                  <a:schemeClr val="bg1"/>
                </a:solidFill>
                <a:ea typeface="ＭＳ Ｐゴシック" charset="-128"/>
              </a:rPr>
              <a:t>condition</a:t>
            </a:r>
            <a:r>
              <a:rPr lang="es-ES" dirty="0">
                <a:solidFill>
                  <a:schemeClr val="bg1"/>
                </a:solidFill>
                <a:ea typeface="ＭＳ Ｐゴシック" charset="-128"/>
              </a:rPr>
              <a:t> variables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7919665" cy="4061048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 err="1"/>
              <a:t>After</a:t>
            </a:r>
            <a:r>
              <a:rPr lang="es-ES" sz="2400" dirty="0"/>
              <a:t> </a:t>
            </a:r>
            <a:r>
              <a:rPr lang="es-ES" sz="2400" dirty="0" err="1"/>
              <a:t>executing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program</a:t>
            </a:r>
            <a:r>
              <a:rPr lang="es-ES" sz="2400" dirty="0"/>
              <a:t>, </a:t>
            </a:r>
            <a:r>
              <a:rPr lang="es-ES" sz="2400" dirty="0" err="1"/>
              <a:t>which</a:t>
            </a:r>
            <a:r>
              <a:rPr lang="es-ES" sz="2400" dirty="0"/>
              <a:t> of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following</a:t>
            </a:r>
            <a:r>
              <a:rPr lang="es-ES" sz="2400" dirty="0"/>
              <a:t> </a:t>
            </a:r>
            <a:r>
              <a:rPr lang="es-ES" sz="2400" dirty="0" err="1"/>
              <a:t>results</a:t>
            </a:r>
            <a:r>
              <a:rPr lang="es-ES" sz="2400" dirty="0"/>
              <a:t> </a:t>
            </a:r>
            <a:r>
              <a:rPr lang="es-ES" sz="2400" dirty="0" err="1"/>
              <a:t>could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obtain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screen</a:t>
            </a:r>
            <a:r>
              <a:rPr lang="es-ES" sz="2400" dirty="0"/>
              <a:t>?</a:t>
            </a:r>
          </a:p>
          <a:p>
            <a:pPr marL="0" indent="0">
              <a:buNone/>
            </a:pPr>
            <a:r>
              <a:rPr lang="es-ES" sz="2400" dirty="0"/>
              <a:t>1                                2                                  3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600" dirty="0">
                <a:ea typeface="ＭＳ Ｐゴシック" charset="-128"/>
              </a:rPr>
              <a:t>2. </a:t>
            </a:r>
            <a:r>
              <a:rPr lang="es-ES_tradnl" sz="3600" dirty="0" err="1">
                <a:ea typeface="ＭＳ Ｐゴシック" charset="-128"/>
              </a:rPr>
              <a:t>Statement</a:t>
            </a:r>
            <a:r>
              <a:rPr lang="es-ES_tradnl" sz="3600" dirty="0">
                <a:ea typeface="ＭＳ Ｐゴシック" charset="-128"/>
              </a:rPr>
              <a:t> (</a:t>
            </a:r>
            <a:r>
              <a:rPr lang="es-ES_tradnl" sz="3600" dirty="0" err="1">
                <a:ea typeface="ＭＳ Ｐゴシック" charset="-128"/>
              </a:rPr>
              <a:t>continue</a:t>
            </a:r>
            <a:r>
              <a:rPr lang="es-ES_tradnl" sz="3600" dirty="0">
                <a:ea typeface="ＭＳ Ｐゴシック" charset="-128"/>
              </a:rPr>
              <a:t>)</a:t>
            </a:r>
            <a:endParaRPr lang="es-ES" sz="3600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248400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ES"/>
              <a:t>Operating Systems – Lab mutex and condition variables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609600" y="2913780"/>
            <a:ext cx="1656183" cy="153010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GB" sz="1800" dirty="0" err="1"/>
              <a:t>Hola</a:t>
            </a:r>
            <a:r>
              <a:rPr lang="en-GB" sz="1800" dirty="0"/>
              <a:t> </a:t>
            </a:r>
            <a:r>
              <a:rPr lang="en-GB" sz="1800" dirty="0" err="1"/>
              <a:t>mundo</a:t>
            </a:r>
            <a:endParaRPr lang="en-GB" sz="1800" dirty="0"/>
          </a:p>
          <a:p>
            <a:r>
              <a:rPr lang="en-GB" sz="1800" dirty="0" err="1"/>
              <a:t>Hola</a:t>
            </a:r>
            <a:r>
              <a:rPr lang="en-GB" sz="1800" dirty="0"/>
              <a:t> </a:t>
            </a:r>
            <a:r>
              <a:rPr lang="en-GB" sz="1800" dirty="0" err="1"/>
              <a:t>mundo</a:t>
            </a:r>
            <a:endParaRPr lang="en-GB" sz="1800" dirty="0"/>
          </a:p>
          <a:p>
            <a:r>
              <a:rPr lang="en-GB" sz="1800" dirty="0" err="1"/>
              <a:t>Hola</a:t>
            </a:r>
            <a:r>
              <a:rPr lang="en-GB" sz="1800" dirty="0"/>
              <a:t> </a:t>
            </a:r>
            <a:r>
              <a:rPr lang="en-GB" sz="1800" dirty="0" err="1"/>
              <a:t>mundo</a:t>
            </a:r>
            <a:endParaRPr lang="en-GB" sz="1800" dirty="0"/>
          </a:p>
          <a:p>
            <a:endParaRPr lang="en-GB" sz="1800" dirty="0"/>
          </a:p>
        </p:txBody>
      </p:sp>
      <p:sp>
        <p:nvSpPr>
          <p:cNvPr id="7" name="CuadroTexto 6"/>
          <p:cNvSpPr txBox="1"/>
          <p:nvPr/>
        </p:nvSpPr>
        <p:spPr>
          <a:xfrm>
            <a:off x="2964414" y="2913780"/>
            <a:ext cx="2367868" cy="153010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GB" sz="1800" dirty="0" err="1"/>
              <a:t>mundo</a:t>
            </a:r>
            <a:endParaRPr lang="en-GB" sz="1800" dirty="0"/>
          </a:p>
          <a:p>
            <a:r>
              <a:rPr lang="en-GB" sz="1800" dirty="0" err="1"/>
              <a:t>Hola</a:t>
            </a:r>
            <a:r>
              <a:rPr lang="en-GB" sz="1800" dirty="0"/>
              <a:t> </a:t>
            </a:r>
            <a:r>
              <a:rPr lang="en-GB" sz="1800" dirty="0" err="1"/>
              <a:t>mundo</a:t>
            </a:r>
            <a:endParaRPr lang="en-GB" sz="1800" dirty="0"/>
          </a:p>
          <a:p>
            <a:r>
              <a:rPr lang="en-GB" sz="1800" dirty="0" err="1"/>
              <a:t>Hola</a:t>
            </a:r>
            <a:r>
              <a:rPr lang="en-GB" sz="1800" dirty="0"/>
              <a:t> </a:t>
            </a:r>
            <a:r>
              <a:rPr lang="en-GB" sz="1800" dirty="0" err="1"/>
              <a:t>mundo</a:t>
            </a:r>
            <a:endParaRPr lang="en-GB" sz="1800" dirty="0"/>
          </a:p>
          <a:p>
            <a:r>
              <a:rPr lang="en-GB" sz="1800" dirty="0" err="1"/>
              <a:t>Hola</a:t>
            </a:r>
            <a:endParaRPr lang="en-GB" sz="1800" dirty="0"/>
          </a:p>
        </p:txBody>
      </p:sp>
      <p:sp>
        <p:nvSpPr>
          <p:cNvPr id="9" name="CuadroTexto 8"/>
          <p:cNvSpPr txBox="1"/>
          <p:nvPr/>
        </p:nvSpPr>
        <p:spPr>
          <a:xfrm>
            <a:off x="6030913" y="2913780"/>
            <a:ext cx="2367868" cy="153010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GB" sz="1800" dirty="0" err="1"/>
              <a:t>mundo</a:t>
            </a:r>
            <a:endParaRPr lang="en-GB" sz="1800" dirty="0"/>
          </a:p>
          <a:p>
            <a:r>
              <a:rPr lang="en-GB" sz="1800" dirty="0" err="1"/>
              <a:t>Hola</a:t>
            </a:r>
            <a:r>
              <a:rPr lang="en-GB" sz="1800" dirty="0"/>
              <a:t> </a:t>
            </a:r>
            <a:r>
              <a:rPr lang="en-GB" sz="1800" dirty="0" err="1"/>
              <a:t>mundo</a:t>
            </a:r>
            <a:endParaRPr lang="en-GB" sz="1800" dirty="0"/>
          </a:p>
          <a:p>
            <a:r>
              <a:rPr lang="en-GB" sz="1800" dirty="0" err="1"/>
              <a:t>mundo</a:t>
            </a:r>
            <a:endParaRPr lang="en-GB" sz="1800" dirty="0"/>
          </a:p>
          <a:p>
            <a:r>
              <a:rPr lang="en-GB" sz="1800" dirty="0" err="1"/>
              <a:t>Hola</a:t>
            </a:r>
            <a:r>
              <a:rPr lang="en-GB" sz="1800" dirty="0"/>
              <a:t> </a:t>
            </a:r>
            <a:r>
              <a:rPr lang="en-GB" sz="1800" dirty="0" err="1"/>
              <a:t>Hola</a:t>
            </a:r>
            <a:endParaRPr lang="en-GB" sz="1800" dirty="0"/>
          </a:p>
        </p:txBody>
      </p:sp>
      <p:sp>
        <p:nvSpPr>
          <p:cNvPr id="11" name="2 Marcador de contenido"/>
          <p:cNvSpPr txBox="1">
            <a:spLocks/>
          </p:cNvSpPr>
          <p:nvPr/>
        </p:nvSpPr>
        <p:spPr bwMode="auto">
          <a:xfrm>
            <a:off x="755576" y="4684556"/>
            <a:ext cx="3564514" cy="2369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AutoNum type="alphaLcParenR"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a) </a:t>
            </a:r>
            <a:r>
              <a:rPr lang="es-ES" sz="2400" dirty="0" err="1"/>
              <a:t>Option</a:t>
            </a:r>
            <a:r>
              <a:rPr lang="es-ES" sz="2400" dirty="0"/>
              <a:t> 1</a:t>
            </a:r>
          </a:p>
          <a:p>
            <a:pPr marL="0" indent="0">
              <a:buNone/>
            </a:pPr>
            <a:r>
              <a:rPr lang="es-ES" sz="2400" dirty="0"/>
              <a:t>b) </a:t>
            </a:r>
            <a:r>
              <a:rPr lang="es-ES" sz="2400" dirty="0" err="1"/>
              <a:t>Option</a:t>
            </a:r>
            <a:r>
              <a:rPr lang="es-ES" sz="2400" dirty="0"/>
              <a:t> 2</a:t>
            </a:r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 bwMode="auto">
          <a:xfrm>
            <a:off x="5014930" y="4645546"/>
            <a:ext cx="3357523" cy="159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AutoNum type="alphaLcParenR"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c) </a:t>
            </a:r>
            <a:r>
              <a:rPr lang="es-ES" sz="2400" dirty="0" err="1"/>
              <a:t>Option</a:t>
            </a:r>
            <a:r>
              <a:rPr lang="es-ES" sz="2400" dirty="0"/>
              <a:t> 3</a:t>
            </a:r>
          </a:p>
          <a:p>
            <a:pPr marL="0" indent="0">
              <a:buNone/>
            </a:pPr>
            <a:r>
              <a:rPr lang="es-ES" sz="2400" dirty="0"/>
              <a:t>d) </a:t>
            </a:r>
            <a:r>
              <a:rPr lang="es-ES" sz="2400" dirty="0" err="1"/>
              <a:t>All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option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5646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061048"/>
          </a:xfrm>
        </p:spPr>
        <p:txBody>
          <a:bodyPr/>
          <a:lstStyle/>
          <a:p>
            <a:pPr marL="0" indent="0" algn="just">
              <a:buNone/>
            </a:pPr>
            <a:r>
              <a:rPr lang="es-ES" sz="2400" dirty="0" err="1"/>
              <a:t>Implementation</a:t>
            </a:r>
            <a:r>
              <a:rPr lang="es-ES" sz="2400" dirty="0"/>
              <a:t> de la </a:t>
            </a:r>
            <a:r>
              <a:rPr lang="es-ES" sz="2400" dirty="0" err="1"/>
              <a:t>solution</a:t>
            </a:r>
            <a:r>
              <a:rPr lang="es-ES" sz="2400" dirty="0"/>
              <a:t> to </a:t>
            </a:r>
            <a:r>
              <a:rPr lang="es-ES" sz="2400" dirty="0" err="1"/>
              <a:t>reader-writers</a:t>
            </a:r>
            <a:r>
              <a:rPr lang="es-ES" sz="2400" dirty="0"/>
              <a:t> </a:t>
            </a:r>
            <a:r>
              <a:rPr lang="es-ES" sz="2400" dirty="0" err="1"/>
              <a:t>problems</a:t>
            </a:r>
            <a:endParaRPr lang="es-ES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600" dirty="0">
                <a:ea typeface="ＭＳ Ｐゴシック" charset="-128"/>
              </a:rPr>
              <a:t>3. </a:t>
            </a:r>
            <a:r>
              <a:rPr lang="es-ES_tradnl" sz="3600" dirty="0" err="1">
                <a:ea typeface="ＭＳ Ｐゴシック" charset="-128"/>
              </a:rPr>
              <a:t>Statement</a:t>
            </a:r>
            <a:endParaRPr lang="es-ES" sz="3600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248400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ES"/>
              <a:t>Operating Systems – Lab mutex and condition variables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440876" y="2406030"/>
            <a:ext cx="4150050" cy="37555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GB" sz="1100" dirty="0"/>
              <a:t>void * Lector(void *p) {</a:t>
            </a:r>
          </a:p>
          <a:p>
            <a:r>
              <a:rPr lang="en-GB" sz="1100" dirty="0"/>
              <a:t>    long </a:t>
            </a:r>
            <a:r>
              <a:rPr lang="en-GB" sz="1100" dirty="0" err="1"/>
              <a:t>i</a:t>
            </a:r>
            <a:r>
              <a:rPr lang="en-GB" sz="1100" dirty="0"/>
              <a:t>=(long)p;</a:t>
            </a:r>
          </a:p>
          <a:p>
            <a:r>
              <a:rPr lang="en-GB" sz="1100" dirty="0"/>
              <a:t>    while(1) {</a:t>
            </a:r>
          </a:p>
          <a:p>
            <a:r>
              <a:rPr lang="en-GB" sz="1100" dirty="0"/>
              <a:t>        </a:t>
            </a:r>
            <a:r>
              <a:rPr lang="en-GB" sz="1100" dirty="0" err="1"/>
              <a:t>pthread_mutex_lock</a:t>
            </a:r>
            <a:r>
              <a:rPr lang="en-GB" sz="1100" dirty="0"/>
              <a:t>(&amp;</a:t>
            </a:r>
            <a:r>
              <a:rPr lang="en-GB" sz="1100" dirty="0" err="1"/>
              <a:t>mutex</a:t>
            </a:r>
            <a:r>
              <a:rPr lang="en-GB" sz="1100" dirty="0"/>
              <a:t>);</a:t>
            </a:r>
          </a:p>
          <a:p>
            <a:r>
              <a:rPr lang="en-GB" sz="1100" dirty="0"/>
              <a:t>        if(</a:t>
            </a:r>
            <a:r>
              <a:rPr lang="en-GB" sz="1100" dirty="0" err="1"/>
              <a:t>escribiendo</a:t>
            </a:r>
            <a:r>
              <a:rPr lang="en-GB" sz="1100" dirty="0"/>
              <a:t>)</a:t>
            </a:r>
          </a:p>
          <a:p>
            <a:r>
              <a:rPr lang="en-GB" sz="1100" dirty="0"/>
              <a:t>            </a:t>
            </a:r>
            <a:r>
              <a:rPr lang="en-GB" sz="1100" dirty="0" err="1"/>
              <a:t>pthread_cond_wait</a:t>
            </a:r>
            <a:r>
              <a:rPr lang="en-GB" sz="1100" dirty="0"/>
              <a:t>(&amp;leer,&amp;</a:t>
            </a:r>
            <a:r>
              <a:rPr lang="en-GB" sz="1100" dirty="0" err="1"/>
              <a:t>mutex</a:t>
            </a:r>
            <a:r>
              <a:rPr lang="en-GB" sz="1100" dirty="0"/>
              <a:t>);</a:t>
            </a:r>
          </a:p>
          <a:p>
            <a:r>
              <a:rPr lang="en-GB" sz="1100" dirty="0"/>
              <a:t>        </a:t>
            </a:r>
            <a:r>
              <a:rPr lang="en-GB" sz="1100" dirty="0" err="1"/>
              <a:t>leyendo</a:t>
            </a:r>
            <a:r>
              <a:rPr lang="en-GB" sz="1100" dirty="0"/>
              <a:t>++;</a:t>
            </a:r>
          </a:p>
          <a:p>
            <a:r>
              <a:rPr lang="en-GB" sz="1100" dirty="0"/>
              <a:t>        </a:t>
            </a:r>
            <a:r>
              <a:rPr lang="en-GB" sz="1100" dirty="0" err="1"/>
              <a:t>pthread_mutex_unlock</a:t>
            </a:r>
            <a:r>
              <a:rPr lang="en-GB" sz="1100" dirty="0"/>
              <a:t>(&amp;</a:t>
            </a:r>
            <a:r>
              <a:rPr lang="en-GB" sz="1100" dirty="0" err="1"/>
              <a:t>mutex</a:t>
            </a:r>
            <a:r>
              <a:rPr lang="en-GB" sz="1100" dirty="0"/>
              <a:t>);</a:t>
            </a:r>
          </a:p>
          <a:p>
            <a:endParaRPr lang="en-GB" sz="1100" dirty="0"/>
          </a:p>
          <a:p>
            <a:r>
              <a:rPr lang="en-GB" sz="1100" dirty="0"/>
              <a:t>        </a:t>
            </a:r>
            <a:r>
              <a:rPr lang="en-GB" sz="1100" dirty="0" err="1"/>
              <a:t>printf</a:t>
            </a:r>
            <a:r>
              <a:rPr lang="en-GB" sz="1100" dirty="0"/>
              <a:t>(“Lector %</a:t>
            </a:r>
            <a:r>
              <a:rPr lang="en-GB" sz="1100" dirty="0" err="1"/>
              <a:t>ld</a:t>
            </a:r>
            <a:r>
              <a:rPr lang="en-GB" sz="1100" dirty="0"/>
              <a:t>: </a:t>
            </a:r>
            <a:r>
              <a:rPr lang="en-GB" sz="1100" dirty="0" err="1"/>
              <a:t>Dato</a:t>
            </a:r>
            <a:r>
              <a:rPr lang="en-GB" sz="1100" dirty="0"/>
              <a:t> = %d\n", </a:t>
            </a:r>
            <a:r>
              <a:rPr lang="en-GB" sz="1100" dirty="0" err="1"/>
              <a:t>i</a:t>
            </a:r>
            <a:r>
              <a:rPr lang="en-GB" sz="1100" dirty="0"/>
              <a:t>, </a:t>
            </a:r>
            <a:r>
              <a:rPr lang="en-GB" sz="1100" dirty="0" err="1"/>
              <a:t>dato</a:t>
            </a:r>
            <a:r>
              <a:rPr lang="en-GB" sz="1100" dirty="0"/>
              <a:t>);</a:t>
            </a:r>
          </a:p>
          <a:p>
            <a:r>
              <a:rPr lang="en-GB" sz="1100" dirty="0"/>
              <a:t>        sleep(1); //</a:t>
            </a:r>
            <a:r>
              <a:rPr lang="en-GB" sz="1100" dirty="0" err="1"/>
              <a:t>tardo</a:t>
            </a:r>
            <a:r>
              <a:rPr lang="en-GB" sz="1100" dirty="0"/>
              <a:t> 1s </a:t>
            </a:r>
            <a:r>
              <a:rPr lang="en-GB" sz="1100" dirty="0" err="1"/>
              <a:t>en</a:t>
            </a:r>
            <a:r>
              <a:rPr lang="en-GB" sz="1100" dirty="0"/>
              <a:t> leer</a:t>
            </a:r>
          </a:p>
          <a:p>
            <a:endParaRPr lang="en-GB" sz="1100" dirty="0"/>
          </a:p>
          <a:p>
            <a:r>
              <a:rPr lang="en-GB" sz="1100" dirty="0"/>
              <a:t>        </a:t>
            </a:r>
            <a:r>
              <a:rPr lang="en-GB" sz="1100" dirty="0" err="1"/>
              <a:t>pthread_mutex_lock</a:t>
            </a:r>
            <a:r>
              <a:rPr lang="en-GB" sz="1100" dirty="0"/>
              <a:t>(&amp;</a:t>
            </a:r>
            <a:r>
              <a:rPr lang="en-GB" sz="1100" dirty="0" err="1"/>
              <a:t>mutex</a:t>
            </a:r>
            <a:r>
              <a:rPr lang="en-GB" sz="1100" dirty="0"/>
              <a:t>);</a:t>
            </a:r>
          </a:p>
          <a:p>
            <a:r>
              <a:rPr lang="en-GB" sz="1100" dirty="0"/>
              <a:t>        </a:t>
            </a:r>
            <a:r>
              <a:rPr lang="en-GB" sz="1100" dirty="0" err="1"/>
              <a:t>leyendo</a:t>
            </a:r>
            <a:r>
              <a:rPr lang="en-GB" sz="1100" dirty="0"/>
              <a:t>--;</a:t>
            </a:r>
          </a:p>
          <a:p>
            <a:r>
              <a:rPr lang="en-GB" sz="1100" dirty="0"/>
              <a:t>        if(!</a:t>
            </a:r>
            <a:r>
              <a:rPr lang="en-GB" sz="1100" dirty="0" err="1"/>
              <a:t>leyendo</a:t>
            </a:r>
            <a:r>
              <a:rPr lang="en-GB" sz="1100" dirty="0"/>
              <a:t>)</a:t>
            </a:r>
          </a:p>
          <a:p>
            <a:r>
              <a:rPr lang="en-GB" sz="1100" dirty="0"/>
              <a:t>            </a:t>
            </a:r>
            <a:r>
              <a:rPr lang="en-GB" sz="1100" dirty="0" err="1"/>
              <a:t>pthread_cond_signal</a:t>
            </a:r>
            <a:r>
              <a:rPr lang="en-GB" sz="1100" dirty="0"/>
              <a:t>(&amp;</a:t>
            </a:r>
            <a:r>
              <a:rPr lang="en-GB" sz="1100" dirty="0" err="1"/>
              <a:t>escribir</a:t>
            </a:r>
            <a:r>
              <a:rPr lang="en-GB" sz="1100" dirty="0"/>
              <a:t>);</a:t>
            </a:r>
          </a:p>
          <a:p>
            <a:r>
              <a:rPr lang="en-GB" sz="1100" dirty="0"/>
              <a:t>        </a:t>
            </a:r>
            <a:r>
              <a:rPr lang="en-GB" sz="1100" dirty="0" err="1"/>
              <a:t>pthread_mutex_unlock</a:t>
            </a:r>
            <a:r>
              <a:rPr lang="en-GB" sz="1100" dirty="0"/>
              <a:t>(&amp;</a:t>
            </a:r>
            <a:r>
              <a:rPr lang="en-GB" sz="1100" dirty="0" err="1"/>
              <a:t>mutex</a:t>
            </a:r>
            <a:r>
              <a:rPr lang="en-GB" sz="1100" dirty="0"/>
              <a:t>);</a:t>
            </a:r>
          </a:p>
          <a:p>
            <a:r>
              <a:rPr lang="en-GB" sz="1100" dirty="0"/>
              <a:t>    }</a:t>
            </a:r>
          </a:p>
          <a:p>
            <a:r>
              <a:rPr lang="en-GB" sz="1100" dirty="0"/>
              <a:t>}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4762785" y="2406030"/>
            <a:ext cx="4244055" cy="386296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GB" sz="1100" dirty="0"/>
              <a:t>void * </a:t>
            </a:r>
            <a:r>
              <a:rPr lang="en-GB" sz="1100" dirty="0" err="1"/>
              <a:t>Escritor</a:t>
            </a:r>
            <a:r>
              <a:rPr lang="en-GB" sz="1100" dirty="0"/>
              <a:t>(void * p)</a:t>
            </a:r>
          </a:p>
          <a:p>
            <a:r>
              <a:rPr lang="en-GB" sz="1100" dirty="0"/>
              <a:t>{</a:t>
            </a:r>
          </a:p>
          <a:p>
            <a:r>
              <a:rPr lang="en-GB" sz="1100" dirty="0"/>
              <a:t>   long </a:t>
            </a:r>
            <a:r>
              <a:rPr lang="en-GB" sz="1100" dirty="0" err="1"/>
              <a:t>i</a:t>
            </a:r>
            <a:r>
              <a:rPr lang="en-GB" sz="1100" dirty="0"/>
              <a:t>=(long)p;</a:t>
            </a:r>
          </a:p>
          <a:p>
            <a:r>
              <a:rPr lang="en-GB" sz="1100" dirty="0"/>
              <a:t>   while(1)</a:t>
            </a:r>
          </a:p>
          <a:p>
            <a:r>
              <a:rPr lang="en-GB" sz="1100" dirty="0"/>
              <a:t>   {</a:t>
            </a:r>
          </a:p>
          <a:p>
            <a:r>
              <a:rPr lang="en-GB" sz="1100" dirty="0"/>
              <a:t>        </a:t>
            </a:r>
            <a:r>
              <a:rPr lang="en-GB" sz="1100" dirty="0" err="1"/>
              <a:t>pthread_mutex_lock</a:t>
            </a:r>
            <a:r>
              <a:rPr lang="en-GB" sz="1100" dirty="0"/>
              <a:t>(&amp;</a:t>
            </a:r>
            <a:r>
              <a:rPr lang="en-GB" sz="1100" dirty="0" err="1"/>
              <a:t>mutex</a:t>
            </a:r>
            <a:r>
              <a:rPr lang="en-GB" sz="1100" dirty="0"/>
              <a:t>);</a:t>
            </a:r>
          </a:p>
          <a:p>
            <a:r>
              <a:rPr lang="en-GB" sz="1100" dirty="0"/>
              <a:t>        while(</a:t>
            </a:r>
            <a:r>
              <a:rPr lang="en-GB" sz="1100" dirty="0" err="1"/>
              <a:t>leyendo</a:t>
            </a:r>
            <a:r>
              <a:rPr lang="en-GB" sz="1100" dirty="0"/>
              <a:t>||</a:t>
            </a:r>
            <a:r>
              <a:rPr lang="en-GB" sz="1100" dirty="0" err="1"/>
              <a:t>escribiendo</a:t>
            </a:r>
            <a:r>
              <a:rPr lang="en-GB" sz="1100" dirty="0"/>
              <a:t>)</a:t>
            </a:r>
          </a:p>
          <a:p>
            <a:r>
              <a:rPr lang="en-GB" sz="1100" dirty="0"/>
              <a:t>            </a:t>
            </a:r>
            <a:r>
              <a:rPr lang="en-GB" sz="1100" dirty="0" err="1"/>
              <a:t>pthread_cond_wait</a:t>
            </a:r>
            <a:r>
              <a:rPr lang="en-GB" sz="1100" dirty="0"/>
              <a:t>(&amp;</a:t>
            </a:r>
            <a:r>
              <a:rPr lang="en-GB" sz="1100" dirty="0" err="1"/>
              <a:t>escribir</a:t>
            </a:r>
            <a:r>
              <a:rPr lang="en-GB" sz="1100" dirty="0"/>
              <a:t>,&amp;</a:t>
            </a:r>
            <a:r>
              <a:rPr lang="en-GB" sz="1100" dirty="0" err="1"/>
              <a:t>mutex</a:t>
            </a:r>
            <a:r>
              <a:rPr lang="en-GB" sz="1100" dirty="0"/>
              <a:t>);</a:t>
            </a:r>
          </a:p>
          <a:p>
            <a:r>
              <a:rPr lang="en-GB" sz="1100" dirty="0"/>
              <a:t>        </a:t>
            </a:r>
            <a:r>
              <a:rPr lang="en-GB" sz="1100" dirty="0" err="1"/>
              <a:t>escribiendo</a:t>
            </a:r>
            <a:r>
              <a:rPr lang="en-GB" sz="1100" dirty="0"/>
              <a:t>++;</a:t>
            </a:r>
          </a:p>
          <a:p>
            <a:r>
              <a:rPr lang="en-GB" sz="1100" dirty="0"/>
              <a:t>        </a:t>
            </a:r>
            <a:r>
              <a:rPr lang="en-GB" sz="1100" dirty="0" err="1"/>
              <a:t>pthread_mutex_unlock</a:t>
            </a:r>
            <a:r>
              <a:rPr lang="en-GB" sz="1100" dirty="0"/>
              <a:t>(&amp;</a:t>
            </a:r>
            <a:r>
              <a:rPr lang="en-GB" sz="1100" dirty="0" err="1"/>
              <a:t>mutex</a:t>
            </a:r>
            <a:r>
              <a:rPr lang="en-GB" sz="1100" dirty="0"/>
              <a:t>);</a:t>
            </a:r>
          </a:p>
          <a:p>
            <a:r>
              <a:rPr lang="en-GB" sz="1100" dirty="0"/>
              <a:t>        sleep(1); //</a:t>
            </a:r>
            <a:r>
              <a:rPr lang="en-GB" sz="1100" dirty="0" err="1"/>
              <a:t>tardo</a:t>
            </a:r>
            <a:r>
              <a:rPr lang="en-GB" sz="1100" dirty="0"/>
              <a:t> 1 sg </a:t>
            </a:r>
            <a:r>
              <a:rPr lang="en-GB" sz="1100" dirty="0" err="1"/>
              <a:t>en</a:t>
            </a:r>
            <a:r>
              <a:rPr lang="en-GB" sz="1100" dirty="0"/>
              <a:t> </a:t>
            </a:r>
            <a:r>
              <a:rPr lang="en-GB" sz="1100" dirty="0" err="1"/>
              <a:t>escribir</a:t>
            </a:r>
            <a:endParaRPr lang="en-GB" sz="1100" dirty="0"/>
          </a:p>
          <a:p>
            <a:r>
              <a:rPr lang="en-GB" sz="1100" dirty="0"/>
              <a:t>        </a:t>
            </a:r>
            <a:r>
              <a:rPr lang="en-GB" sz="1100" dirty="0" err="1"/>
              <a:t>dato</a:t>
            </a:r>
            <a:r>
              <a:rPr lang="en-GB" sz="1100" dirty="0"/>
              <a:t>+=2;</a:t>
            </a:r>
          </a:p>
          <a:p>
            <a:r>
              <a:rPr lang="en-GB" sz="1100" dirty="0"/>
              <a:t>        </a:t>
            </a:r>
            <a:r>
              <a:rPr lang="en-GB" sz="1100" dirty="0" err="1"/>
              <a:t>printf</a:t>
            </a:r>
            <a:r>
              <a:rPr lang="en-GB" sz="1100" dirty="0"/>
              <a:t>(“</a:t>
            </a:r>
            <a:r>
              <a:rPr lang="en-GB" sz="1100" dirty="0" err="1"/>
              <a:t>Escritor</a:t>
            </a:r>
            <a:r>
              <a:rPr lang="en-GB" sz="1100" dirty="0"/>
              <a:t> %</a:t>
            </a:r>
            <a:r>
              <a:rPr lang="en-GB" sz="1100" dirty="0" err="1"/>
              <a:t>ld</a:t>
            </a:r>
            <a:r>
              <a:rPr lang="en-GB" sz="1100" dirty="0"/>
              <a:t>: </a:t>
            </a:r>
            <a:r>
              <a:rPr lang="en-GB" sz="1100" dirty="0" err="1"/>
              <a:t>Dato</a:t>
            </a:r>
            <a:r>
              <a:rPr lang="en-GB" sz="1100" dirty="0"/>
              <a:t> = %d\n", </a:t>
            </a:r>
            <a:r>
              <a:rPr lang="en-GB" sz="1100" dirty="0" err="1"/>
              <a:t>i</a:t>
            </a:r>
            <a:r>
              <a:rPr lang="en-GB" sz="1100" dirty="0"/>
              <a:t>, </a:t>
            </a:r>
            <a:r>
              <a:rPr lang="en-GB" sz="1100" dirty="0" err="1"/>
              <a:t>dato</a:t>
            </a:r>
            <a:r>
              <a:rPr lang="en-GB" sz="1100" dirty="0"/>
              <a:t>);</a:t>
            </a:r>
          </a:p>
          <a:p>
            <a:r>
              <a:rPr lang="en-GB" sz="1100" dirty="0"/>
              <a:t>        </a:t>
            </a:r>
            <a:r>
              <a:rPr lang="en-GB" sz="1100" dirty="0" err="1"/>
              <a:t>pthread_mutex_lock</a:t>
            </a:r>
            <a:r>
              <a:rPr lang="en-GB" sz="1100" dirty="0"/>
              <a:t>(&amp;</a:t>
            </a:r>
            <a:r>
              <a:rPr lang="en-GB" sz="1100" dirty="0" err="1"/>
              <a:t>mutex</a:t>
            </a:r>
            <a:r>
              <a:rPr lang="en-GB" sz="1100" dirty="0"/>
              <a:t>);</a:t>
            </a:r>
          </a:p>
          <a:p>
            <a:r>
              <a:rPr lang="en-GB" sz="1100" dirty="0"/>
              <a:t>        </a:t>
            </a:r>
            <a:r>
              <a:rPr lang="en-GB" sz="1100" dirty="0" err="1"/>
              <a:t>escribiendo</a:t>
            </a:r>
            <a:r>
              <a:rPr lang="en-GB" sz="1100" dirty="0"/>
              <a:t>--;</a:t>
            </a:r>
          </a:p>
          <a:p>
            <a:r>
              <a:rPr lang="en-GB" sz="1100" dirty="0"/>
              <a:t>        </a:t>
            </a:r>
            <a:r>
              <a:rPr lang="en-GB" sz="1100" dirty="0" err="1"/>
              <a:t>pthread_cond_broadcast</a:t>
            </a:r>
            <a:r>
              <a:rPr lang="en-GB" sz="1100" dirty="0"/>
              <a:t>(&amp;</a:t>
            </a:r>
            <a:r>
              <a:rPr lang="en-GB" sz="1100" dirty="0" err="1"/>
              <a:t>escribir</a:t>
            </a:r>
            <a:r>
              <a:rPr lang="en-GB" sz="1100" dirty="0"/>
              <a:t>);</a:t>
            </a:r>
          </a:p>
          <a:p>
            <a:r>
              <a:rPr lang="en-GB" sz="1100" dirty="0"/>
              <a:t>        </a:t>
            </a:r>
            <a:r>
              <a:rPr lang="en-GB" sz="1100" dirty="0" err="1"/>
              <a:t>pthread_cond_broadcast</a:t>
            </a:r>
            <a:r>
              <a:rPr lang="en-GB" sz="1100" dirty="0"/>
              <a:t>(&amp;leer);</a:t>
            </a:r>
          </a:p>
          <a:p>
            <a:r>
              <a:rPr lang="en-GB" sz="1100" dirty="0"/>
              <a:t>        </a:t>
            </a:r>
            <a:r>
              <a:rPr lang="en-GB" sz="1100" dirty="0" err="1"/>
              <a:t>pthread_mutex_unlock</a:t>
            </a:r>
            <a:r>
              <a:rPr lang="en-GB" sz="1100" dirty="0"/>
              <a:t>(&amp;</a:t>
            </a:r>
            <a:r>
              <a:rPr lang="en-GB" sz="1100" dirty="0" err="1"/>
              <a:t>mutex</a:t>
            </a:r>
            <a:r>
              <a:rPr lang="en-GB" sz="1100" dirty="0"/>
              <a:t>);</a:t>
            </a:r>
          </a:p>
          <a:p>
            <a:r>
              <a:rPr lang="en-GB" sz="1100" dirty="0"/>
              <a:t>   }</a:t>
            </a:r>
          </a:p>
          <a:p>
            <a:r>
              <a:rPr lang="en-GB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3971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061048"/>
          </a:xfrm>
        </p:spPr>
        <p:txBody>
          <a:bodyPr/>
          <a:lstStyle/>
          <a:p>
            <a:pPr marL="0" indent="0" algn="just">
              <a:buNone/>
            </a:pPr>
            <a:r>
              <a:rPr lang="es-ES" sz="2400" dirty="0" err="1"/>
              <a:t>Which</a:t>
            </a:r>
            <a:r>
              <a:rPr lang="es-ES" sz="2400" dirty="0"/>
              <a:t> </a:t>
            </a:r>
            <a:r>
              <a:rPr lang="es-ES" sz="2400" dirty="0" err="1"/>
              <a:t>alternative</a:t>
            </a:r>
            <a:r>
              <a:rPr lang="es-ES" sz="2400" dirty="0"/>
              <a:t> to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readers</a:t>
            </a:r>
            <a:r>
              <a:rPr lang="es-ES" sz="2400" dirty="0"/>
              <a:t> and </a:t>
            </a:r>
            <a:r>
              <a:rPr lang="es-ES" sz="2400" dirty="0" err="1"/>
              <a:t>writers</a:t>
            </a:r>
            <a:r>
              <a:rPr lang="es-ES" sz="2400" dirty="0"/>
              <a:t> </a:t>
            </a:r>
            <a:r>
              <a:rPr lang="es-ES" sz="2400" dirty="0" err="1"/>
              <a:t>problem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solved</a:t>
            </a:r>
            <a:r>
              <a:rPr lang="es-ES" sz="2400" dirty="0"/>
              <a:t> </a:t>
            </a:r>
            <a:r>
              <a:rPr lang="es-ES" sz="2400" dirty="0" err="1"/>
              <a:t>by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following</a:t>
            </a:r>
            <a:r>
              <a:rPr lang="es-ES" sz="2400" dirty="0"/>
              <a:t> </a:t>
            </a:r>
            <a:r>
              <a:rPr lang="es-ES" sz="2400" dirty="0" err="1"/>
              <a:t>code</a:t>
            </a:r>
            <a:r>
              <a:rPr lang="es-ES" sz="2400" dirty="0"/>
              <a:t>? </a:t>
            </a:r>
          </a:p>
          <a:p>
            <a:pPr marL="457200" indent="-457200" algn="just">
              <a:buAutoNum type="alphaLcParenR"/>
            </a:pPr>
            <a:r>
              <a:rPr lang="es-ES" sz="2400" dirty="0" err="1"/>
              <a:t>Priority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Readers</a:t>
            </a:r>
            <a:r>
              <a:rPr lang="es-ES" sz="2400" dirty="0"/>
              <a:t> </a:t>
            </a:r>
          </a:p>
          <a:p>
            <a:pPr marL="457200" indent="-457200" algn="just">
              <a:buAutoNum type="alphaLcParenR"/>
            </a:pPr>
            <a:r>
              <a:rPr lang="es-ES" sz="2400" dirty="0" err="1"/>
              <a:t>Priority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Writers</a:t>
            </a:r>
            <a:endParaRPr lang="es-ES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600" dirty="0">
                <a:ea typeface="ＭＳ Ｐゴシック" charset="-128"/>
              </a:rPr>
              <a:t>3. </a:t>
            </a:r>
            <a:r>
              <a:rPr lang="es-ES_tradnl" sz="3600" dirty="0" err="1">
                <a:ea typeface="ＭＳ Ｐゴシック" charset="-128"/>
              </a:rPr>
              <a:t>Statement</a:t>
            </a:r>
            <a:r>
              <a:rPr lang="es-ES_tradnl" sz="3600" dirty="0">
                <a:ea typeface="ＭＳ Ｐゴシック" charset="-128"/>
              </a:rPr>
              <a:t> (</a:t>
            </a:r>
            <a:r>
              <a:rPr lang="es-ES_tradnl" sz="3600" dirty="0" err="1">
                <a:ea typeface="ＭＳ Ｐゴシック" charset="-128"/>
              </a:rPr>
              <a:t>continue</a:t>
            </a:r>
            <a:r>
              <a:rPr lang="es-ES_tradnl" sz="3600" dirty="0">
                <a:ea typeface="ＭＳ Ｐゴシック" charset="-128"/>
              </a:rPr>
              <a:t>)</a:t>
            </a:r>
            <a:endParaRPr lang="es-ES" sz="3600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248400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ES"/>
              <a:t>Operating Systems – Lab mutex and condition variables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2276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061048"/>
          </a:xfrm>
        </p:spPr>
        <p:txBody>
          <a:bodyPr/>
          <a:lstStyle/>
          <a:p>
            <a:pPr marL="0" indent="0" algn="just">
              <a:buNone/>
            </a:pPr>
            <a:r>
              <a:rPr lang="es-ES" sz="2400" dirty="0" err="1"/>
              <a:t>What</a:t>
            </a:r>
            <a:r>
              <a:rPr lang="es-ES" sz="2400" dirty="0"/>
              <a:t> </a:t>
            </a:r>
            <a:r>
              <a:rPr lang="es-ES" sz="2400" dirty="0" err="1"/>
              <a:t>execution</a:t>
            </a:r>
            <a:r>
              <a:rPr lang="es-ES" sz="2400" dirty="0"/>
              <a:t> </a:t>
            </a:r>
            <a:r>
              <a:rPr lang="es-ES" sz="2400" dirty="0" err="1"/>
              <a:t>sequence</a:t>
            </a:r>
            <a:r>
              <a:rPr lang="es-ES" sz="2400" dirty="0"/>
              <a:t> </a:t>
            </a:r>
            <a:r>
              <a:rPr lang="es-ES" sz="2400" dirty="0" err="1"/>
              <a:t>will</a:t>
            </a:r>
            <a:r>
              <a:rPr lang="es-ES" sz="2400" dirty="0"/>
              <a:t> créate a </a:t>
            </a:r>
            <a:r>
              <a:rPr lang="es-ES" sz="2400" dirty="0" err="1"/>
              <a:t>deadlock</a:t>
            </a:r>
            <a:r>
              <a:rPr lang="es-ES" sz="2400" dirty="0"/>
              <a:t>?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600" dirty="0">
                <a:ea typeface="ＭＳ Ｐゴシック" charset="-128"/>
              </a:rPr>
              <a:t>4. </a:t>
            </a:r>
            <a:r>
              <a:rPr lang="es-ES_tradnl" sz="3600" dirty="0" err="1">
                <a:ea typeface="ＭＳ Ｐゴシック" charset="-128"/>
              </a:rPr>
              <a:t>Statement</a:t>
            </a:r>
            <a:endParaRPr lang="es-ES" sz="3600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248400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ES"/>
              <a:t>Operating Systems – Lab mutex and condition variables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90678" y="2191222"/>
            <a:ext cx="4541361" cy="36140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GB" sz="1200" dirty="0"/>
              <a:t>#include &lt;</a:t>
            </a:r>
            <a:r>
              <a:rPr lang="en-GB" sz="1200" dirty="0" err="1"/>
              <a:t>stdio.h</a:t>
            </a:r>
            <a:r>
              <a:rPr lang="en-GB" sz="1200" dirty="0"/>
              <a:t>&gt;</a:t>
            </a:r>
          </a:p>
          <a:p>
            <a:r>
              <a:rPr lang="en-GB" sz="1200" dirty="0"/>
              <a:t>#include &lt;</a:t>
            </a:r>
            <a:r>
              <a:rPr lang="en-GB" sz="1200" dirty="0" err="1"/>
              <a:t>stdlib.h</a:t>
            </a:r>
            <a:r>
              <a:rPr lang="en-GB" sz="1200" dirty="0"/>
              <a:t>&gt;</a:t>
            </a:r>
          </a:p>
          <a:p>
            <a:r>
              <a:rPr lang="en-GB" sz="1200" dirty="0"/>
              <a:t>#include &lt;</a:t>
            </a:r>
            <a:r>
              <a:rPr lang="en-GB" sz="1200" dirty="0" err="1"/>
              <a:t>string.h</a:t>
            </a:r>
            <a:r>
              <a:rPr lang="en-GB" sz="1200" dirty="0"/>
              <a:t>&gt;</a:t>
            </a:r>
          </a:p>
          <a:p>
            <a:r>
              <a:rPr lang="en-GB" sz="1200" dirty="0"/>
              <a:t>#include &lt;</a:t>
            </a:r>
            <a:r>
              <a:rPr lang="en-GB" sz="1200" dirty="0" err="1"/>
              <a:t>pthread.h</a:t>
            </a:r>
            <a:r>
              <a:rPr lang="en-GB" sz="1200" dirty="0"/>
              <a:t>&gt;</a:t>
            </a:r>
          </a:p>
          <a:p>
            <a:r>
              <a:rPr lang="en-GB" sz="1200" dirty="0"/>
              <a:t>#include &lt;</a:t>
            </a:r>
            <a:r>
              <a:rPr lang="en-GB" sz="1200" dirty="0" err="1"/>
              <a:t>unistd.h</a:t>
            </a:r>
            <a:r>
              <a:rPr lang="en-GB" sz="1200" dirty="0"/>
              <a:t>&gt;</a:t>
            </a:r>
          </a:p>
          <a:p>
            <a:endParaRPr lang="en-GB" sz="1200" dirty="0"/>
          </a:p>
          <a:p>
            <a:r>
              <a:rPr lang="en-GB" sz="1200" dirty="0" err="1"/>
              <a:t>pthread_mutex_t</a:t>
            </a:r>
            <a:r>
              <a:rPr lang="en-GB" sz="1200" dirty="0"/>
              <a:t> mutex1 = PTHREAD_MUTEX_INITIALIZER;</a:t>
            </a:r>
          </a:p>
          <a:p>
            <a:r>
              <a:rPr lang="en-GB" sz="1200" dirty="0" err="1"/>
              <a:t>pthread_mutex_t</a:t>
            </a:r>
            <a:r>
              <a:rPr lang="en-GB" sz="1200" dirty="0"/>
              <a:t> mutex2 = PTHREAD_MUTEX_INITIALIZER;</a:t>
            </a:r>
          </a:p>
          <a:p>
            <a:endParaRPr lang="en-GB" sz="1200" dirty="0"/>
          </a:p>
          <a:p>
            <a:r>
              <a:rPr lang="en-GB" sz="1200" dirty="0" err="1"/>
              <a:t>int</a:t>
            </a:r>
            <a:r>
              <a:rPr lang="en-GB" sz="1200" dirty="0"/>
              <a:t> main() {</a:t>
            </a:r>
          </a:p>
          <a:p>
            <a:r>
              <a:rPr lang="en-GB" sz="1200" dirty="0"/>
              <a:t>   </a:t>
            </a:r>
            <a:r>
              <a:rPr lang="en-GB" sz="1200" dirty="0" err="1"/>
              <a:t>pthread_t</a:t>
            </a:r>
            <a:r>
              <a:rPr lang="en-GB" sz="1200" dirty="0"/>
              <a:t> t1, t2;</a:t>
            </a:r>
          </a:p>
          <a:p>
            <a:r>
              <a:rPr lang="en-GB" sz="1200" dirty="0"/>
              <a:t>   </a:t>
            </a:r>
            <a:r>
              <a:rPr lang="en-GB" sz="1200" dirty="0" err="1"/>
              <a:t>pthread_create</a:t>
            </a:r>
            <a:r>
              <a:rPr lang="en-GB" sz="1200" dirty="0"/>
              <a:t>(&amp;t1, NULL, </a:t>
            </a:r>
            <a:r>
              <a:rPr lang="en-GB" sz="1200" dirty="0" err="1"/>
              <a:t>print_ssoo</a:t>
            </a:r>
            <a:r>
              <a:rPr lang="en-GB" sz="1200" dirty="0"/>
              <a:t>, NULL);</a:t>
            </a:r>
          </a:p>
          <a:p>
            <a:r>
              <a:rPr lang="en-GB" sz="1200" dirty="0"/>
              <a:t>   </a:t>
            </a:r>
            <a:r>
              <a:rPr lang="en-GB" sz="1200" dirty="0" err="1"/>
              <a:t>pthread_create</a:t>
            </a:r>
            <a:r>
              <a:rPr lang="en-GB" sz="1200" dirty="0"/>
              <a:t>(&amp;t2, NULL, </a:t>
            </a:r>
            <a:r>
              <a:rPr lang="en-GB" sz="1200" dirty="0" err="1"/>
              <a:t>print_new_line</a:t>
            </a:r>
            <a:r>
              <a:rPr lang="en-GB" sz="1200" dirty="0"/>
              <a:t>, NULL);</a:t>
            </a:r>
          </a:p>
          <a:p>
            <a:r>
              <a:rPr lang="en-GB" sz="1200" dirty="0"/>
              <a:t>   </a:t>
            </a:r>
            <a:r>
              <a:rPr lang="en-GB" sz="1200" dirty="0" err="1"/>
              <a:t>pthread_join</a:t>
            </a:r>
            <a:r>
              <a:rPr lang="en-GB" sz="1200" dirty="0"/>
              <a:t>(t1,NULL);</a:t>
            </a:r>
          </a:p>
          <a:p>
            <a:r>
              <a:rPr lang="en-GB" sz="1200" dirty="0"/>
              <a:t>   </a:t>
            </a:r>
            <a:r>
              <a:rPr lang="en-GB" sz="1200" dirty="0" err="1"/>
              <a:t>pthread_join</a:t>
            </a:r>
            <a:r>
              <a:rPr lang="en-GB" sz="1200" dirty="0"/>
              <a:t>(t2,NULL);</a:t>
            </a:r>
          </a:p>
          <a:p>
            <a:r>
              <a:rPr lang="en-GB" sz="1200" dirty="0"/>
              <a:t>}</a:t>
            </a:r>
          </a:p>
          <a:p>
            <a:endParaRPr lang="en-GB" sz="1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5150961" y="2173871"/>
            <a:ext cx="3615087" cy="363139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GB" sz="1200" dirty="0"/>
              <a:t>void* </a:t>
            </a:r>
            <a:r>
              <a:rPr lang="en-GB" sz="1200" dirty="0" err="1"/>
              <a:t>print_ssoo</a:t>
            </a:r>
            <a:r>
              <a:rPr lang="en-GB" sz="1200" dirty="0"/>
              <a:t>(void *</a:t>
            </a:r>
            <a:r>
              <a:rPr lang="en-GB" sz="1200" dirty="0" err="1"/>
              <a:t>ptr</a:t>
            </a:r>
            <a:r>
              <a:rPr lang="en-GB" sz="1200" dirty="0"/>
              <a:t>) {</a:t>
            </a:r>
          </a:p>
          <a:p>
            <a:r>
              <a:rPr lang="en-GB" sz="1200" dirty="0"/>
              <a:t>   </a:t>
            </a:r>
            <a:r>
              <a:rPr lang="en-GB" sz="1200" dirty="0" err="1"/>
              <a:t>pthread_mutex_lock</a:t>
            </a:r>
            <a:r>
              <a:rPr lang="en-GB" sz="1200" dirty="0"/>
              <a:t>(&amp;mutex1);</a:t>
            </a:r>
          </a:p>
          <a:p>
            <a:r>
              <a:rPr lang="en-GB" sz="1200" dirty="0"/>
              <a:t>   </a:t>
            </a:r>
            <a:r>
              <a:rPr lang="en-GB" sz="1200" dirty="0" err="1"/>
              <a:t>pthread_mutex_lock</a:t>
            </a:r>
            <a:r>
              <a:rPr lang="en-GB" sz="1200" dirty="0"/>
              <a:t>(&amp;mutex2);</a:t>
            </a:r>
          </a:p>
          <a:p>
            <a:r>
              <a:rPr lang="en-GB" sz="1200" dirty="0"/>
              <a:t>   </a:t>
            </a:r>
            <a:r>
              <a:rPr lang="en-GB" sz="1200" dirty="0" err="1"/>
              <a:t>printf</a:t>
            </a:r>
            <a:r>
              <a:rPr lang="en-GB" sz="1200" dirty="0"/>
              <a:t>("SSOO");</a:t>
            </a:r>
          </a:p>
          <a:p>
            <a:r>
              <a:rPr lang="en-GB" sz="1200" dirty="0"/>
              <a:t>   </a:t>
            </a:r>
            <a:r>
              <a:rPr lang="en-GB" sz="1200" dirty="0" err="1"/>
              <a:t>pthread_mutex_unlock</a:t>
            </a:r>
            <a:r>
              <a:rPr lang="en-GB" sz="1200" dirty="0"/>
              <a:t>(&amp;mutex2);</a:t>
            </a:r>
          </a:p>
          <a:p>
            <a:r>
              <a:rPr lang="en-GB" sz="1200" dirty="0"/>
              <a:t>   </a:t>
            </a:r>
            <a:r>
              <a:rPr lang="en-GB" sz="1200" dirty="0" err="1"/>
              <a:t>pthread_mutex_unlock</a:t>
            </a:r>
            <a:r>
              <a:rPr lang="en-GB" sz="1200" dirty="0"/>
              <a:t>(&amp;mutex1);</a:t>
            </a:r>
          </a:p>
          <a:p>
            <a:r>
              <a:rPr lang="en-GB" sz="1200" dirty="0"/>
              <a:t>   </a:t>
            </a:r>
            <a:r>
              <a:rPr lang="en-GB" sz="1200" dirty="0" err="1"/>
              <a:t>pthread_exit</a:t>
            </a:r>
            <a:r>
              <a:rPr lang="en-GB" sz="1200" dirty="0"/>
              <a:t>(0);</a:t>
            </a:r>
          </a:p>
          <a:p>
            <a:r>
              <a:rPr lang="en-GB" sz="1200" dirty="0"/>
              <a:t>}</a:t>
            </a:r>
          </a:p>
          <a:p>
            <a:endParaRPr lang="en-GB" sz="1200" dirty="0"/>
          </a:p>
          <a:p>
            <a:r>
              <a:rPr lang="en-GB" sz="1200" dirty="0"/>
              <a:t>void* </a:t>
            </a:r>
            <a:r>
              <a:rPr lang="en-GB" sz="1200" dirty="0" err="1"/>
              <a:t>print_new_line</a:t>
            </a:r>
            <a:r>
              <a:rPr lang="en-GB" sz="1200" dirty="0"/>
              <a:t>(void *</a:t>
            </a:r>
            <a:r>
              <a:rPr lang="en-GB" sz="1200" dirty="0" err="1"/>
              <a:t>ptr</a:t>
            </a:r>
            <a:r>
              <a:rPr lang="en-GB" sz="1200" dirty="0"/>
              <a:t>) {</a:t>
            </a:r>
          </a:p>
          <a:p>
            <a:r>
              <a:rPr lang="en-GB" sz="1200" dirty="0"/>
              <a:t>   </a:t>
            </a:r>
            <a:r>
              <a:rPr lang="en-GB" sz="1200" dirty="0" err="1"/>
              <a:t>pthread_mutex_lock</a:t>
            </a:r>
            <a:r>
              <a:rPr lang="en-GB" sz="1200" dirty="0"/>
              <a:t>(&amp;mutex2);</a:t>
            </a:r>
          </a:p>
          <a:p>
            <a:r>
              <a:rPr lang="en-GB" sz="1200" dirty="0"/>
              <a:t>   </a:t>
            </a:r>
            <a:r>
              <a:rPr lang="en-GB" sz="1200" dirty="0" err="1"/>
              <a:t>pthread_mutex_lock</a:t>
            </a:r>
            <a:r>
              <a:rPr lang="en-GB" sz="1200" dirty="0"/>
              <a:t>(&amp;mutex1);</a:t>
            </a:r>
          </a:p>
          <a:p>
            <a:r>
              <a:rPr lang="en-GB" sz="1200" dirty="0"/>
              <a:t>   </a:t>
            </a:r>
            <a:r>
              <a:rPr lang="en-GB" sz="1200" dirty="0" err="1"/>
              <a:t>printf</a:t>
            </a:r>
            <a:r>
              <a:rPr lang="en-GB" sz="1200" dirty="0"/>
              <a:t>("\n");</a:t>
            </a:r>
          </a:p>
          <a:p>
            <a:r>
              <a:rPr lang="en-GB" sz="1200" dirty="0"/>
              <a:t>   </a:t>
            </a:r>
            <a:r>
              <a:rPr lang="en-GB" sz="1200" dirty="0" err="1"/>
              <a:t>pthread_mutex_unlock</a:t>
            </a:r>
            <a:r>
              <a:rPr lang="en-GB" sz="1200" dirty="0"/>
              <a:t>(&amp;mutex1);</a:t>
            </a:r>
          </a:p>
          <a:p>
            <a:r>
              <a:rPr lang="en-GB" sz="1200" dirty="0"/>
              <a:t>   </a:t>
            </a:r>
            <a:r>
              <a:rPr lang="en-GB" sz="1200" dirty="0" err="1"/>
              <a:t>pthread_mutex_unlock</a:t>
            </a:r>
            <a:r>
              <a:rPr lang="en-GB" sz="1200" dirty="0"/>
              <a:t>(&amp;mutex2);</a:t>
            </a:r>
          </a:p>
          <a:p>
            <a:r>
              <a:rPr lang="en-GB" sz="1200" dirty="0"/>
              <a:t>   </a:t>
            </a:r>
            <a:r>
              <a:rPr lang="en-GB" sz="1200" dirty="0" err="1"/>
              <a:t>pthread_exit</a:t>
            </a:r>
            <a:r>
              <a:rPr lang="en-GB" sz="1200" dirty="0"/>
              <a:t>(0);</a:t>
            </a:r>
          </a:p>
          <a:p>
            <a:r>
              <a:rPr lang="en-GB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3897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4.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endParaRPr lang="es-ES_tradnl" sz="3600" dirty="0">
              <a:ea typeface="ＭＳ Ｐゴシック" charset="-128"/>
            </a:endParaRP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14</a:t>
            </a:fld>
            <a:endParaRPr lang="es-ES" sz="120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248400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ES"/>
              <a:t>Operating Systems – Lab mutex and condition variables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2127364" y="1844824"/>
            <a:ext cx="156692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print_ssoo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5724128" y="1844824"/>
            <a:ext cx="180020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print_new_line</a:t>
            </a:r>
            <a:endParaRPr lang="es-ES" dirty="0"/>
          </a:p>
        </p:txBody>
      </p:sp>
      <p:cxnSp>
        <p:nvCxnSpPr>
          <p:cNvPr id="4" name="Conector recto 3"/>
          <p:cNvCxnSpPr>
            <a:stCxn id="2" idx="2"/>
          </p:cNvCxnSpPr>
          <p:nvPr/>
        </p:nvCxnSpPr>
        <p:spPr>
          <a:xfrm flipH="1">
            <a:off x="2910826" y="2132856"/>
            <a:ext cx="1" cy="388843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recto 10"/>
          <p:cNvCxnSpPr>
            <a:stCxn id="8" idx="2"/>
          </p:cNvCxnSpPr>
          <p:nvPr/>
        </p:nvCxnSpPr>
        <p:spPr>
          <a:xfrm>
            <a:off x="6624228" y="2132856"/>
            <a:ext cx="0" cy="388843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1623309" y="2471929"/>
            <a:ext cx="2448272" cy="3505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lock</a:t>
            </a:r>
            <a:r>
              <a:rPr lang="es-ES" dirty="0"/>
              <a:t>(&amp;mutex1)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1623309" y="3067696"/>
            <a:ext cx="2448272" cy="3783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lock</a:t>
            </a:r>
            <a:r>
              <a:rPr lang="es-ES" dirty="0"/>
              <a:t>(&amp;mutex2)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623309" y="4274797"/>
            <a:ext cx="2448272" cy="3657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unlock</a:t>
            </a:r>
            <a:r>
              <a:rPr lang="es-ES" dirty="0"/>
              <a:t>(&amp;mutex2)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1623309" y="3689674"/>
            <a:ext cx="2448272" cy="3783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printf</a:t>
            </a:r>
            <a:r>
              <a:rPr lang="es-ES" dirty="0"/>
              <a:t>(“</a:t>
            </a:r>
            <a:r>
              <a:rPr lang="es-ES" dirty="0" err="1"/>
              <a:t>ssoo</a:t>
            </a:r>
            <a:r>
              <a:rPr lang="es-ES" dirty="0"/>
              <a:t>”)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5400092" y="2475284"/>
            <a:ext cx="2448272" cy="3783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lock</a:t>
            </a:r>
            <a:r>
              <a:rPr lang="es-ES" dirty="0"/>
              <a:t>(&amp;mutex2)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5400092" y="3081607"/>
            <a:ext cx="2448272" cy="3505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lock</a:t>
            </a:r>
            <a:r>
              <a:rPr lang="es-ES" dirty="0"/>
              <a:t>(&amp;mutex1)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1619672" y="4866439"/>
            <a:ext cx="2448272" cy="3657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unlock</a:t>
            </a:r>
            <a:r>
              <a:rPr lang="es-ES" dirty="0"/>
              <a:t>(&amp;mutex1)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5400092" y="3680672"/>
            <a:ext cx="2448272" cy="3783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printf</a:t>
            </a:r>
            <a:r>
              <a:rPr lang="es-ES" dirty="0"/>
              <a:t>(“\n”)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5400092" y="4298600"/>
            <a:ext cx="2448272" cy="3657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unlock</a:t>
            </a:r>
            <a:r>
              <a:rPr lang="es-ES" dirty="0"/>
              <a:t>(&amp;mutex1)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5400092" y="4860136"/>
            <a:ext cx="2448272" cy="3657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unlock</a:t>
            </a:r>
            <a:r>
              <a:rPr lang="es-ES" dirty="0"/>
              <a:t>(&amp;mutex2)</a:t>
            </a:r>
          </a:p>
        </p:txBody>
      </p:sp>
      <p:sp>
        <p:nvSpPr>
          <p:cNvPr id="7" name="Elipse 6"/>
          <p:cNvSpPr/>
          <p:nvPr/>
        </p:nvSpPr>
        <p:spPr>
          <a:xfrm>
            <a:off x="739954" y="2400626"/>
            <a:ext cx="438200" cy="453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Elipse 30"/>
          <p:cNvSpPr/>
          <p:nvPr/>
        </p:nvSpPr>
        <p:spPr>
          <a:xfrm>
            <a:off x="741241" y="3040731"/>
            <a:ext cx="438200" cy="453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Elipse 33"/>
          <p:cNvSpPr/>
          <p:nvPr/>
        </p:nvSpPr>
        <p:spPr>
          <a:xfrm>
            <a:off x="735059" y="3652344"/>
            <a:ext cx="438200" cy="453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Elipse 34"/>
          <p:cNvSpPr/>
          <p:nvPr/>
        </p:nvSpPr>
        <p:spPr>
          <a:xfrm>
            <a:off x="735059" y="4231164"/>
            <a:ext cx="438200" cy="453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Elipse 35"/>
          <p:cNvSpPr/>
          <p:nvPr/>
        </p:nvSpPr>
        <p:spPr>
          <a:xfrm>
            <a:off x="743473" y="4807502"/>
            <a:ext cx="438200" cy="453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Elipse 36"/>
          <p:cNvSpPr/>
          <p:nvPr/>
        </p:nvSpPr>
        <p:spPr>
          <a:xfrm>
            <a:off x="4664372" y="2400626"/>
            <a:ext cx="438200" cy="453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Elipse 37"/>
          <p:cNvSpPr/>
          <p:nvPr/>
        </p:nvSpPr>
        <p:spPr>
          <a:xfrm>
            <a:off x="4665659" y="3040731"/>
            <a:ext cx="438200" cy="453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9" name="Elipse 38"/>
          <p:cNvSpPr/>
          <p:nvPr/>
        </p:nvSpPr>
        <p:spPr>
          <a:xfrm>
            <a:off x="4659477" y="3652344"/>
            <a:ext cx="438200" cy="453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0" name="Elipse 39"/>
          <p:cNvSpPr/>
          <p:nvPr/>
        </p:nvSpPr>
        <p:spPr>
          <a:xfrm>
            <a:off x="4648394" y="4231164"/>
            <a:ext cx="438200" cy="453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Elipse 40"/>
          <p:cNvSpPr/>
          <p:nvPr/>
        </p:nvSpPr>
        <p:spPr>
          <a:xfrm>
            <a:off x="4659477" y="4807502"/>
            <a:ext cx="438200" cy="453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6755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4.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endParaRPr lang="es-ES_tradnl" sz="3600" dirty="0">
              <a:ea typeface="ＭＳ Ｐゴシック" charset="-128"/>
            </a:endParaRP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15</a:t>
            </a:fld>
            <a:endParaRPr lang="es-ES" sz="120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248400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ES"/>
              <a:t>Operating Systems – Lab mutex and condition variables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2127364" y="1844824"/>
            <a:ext cx="156692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print_ssoo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5724128" y="1844824"/>
            <a:ext cx="180020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print_new_line</a:t>
            </a:r>
            <a:endParaRPr lang="es-ES" dirty="0"/>
          </a:p>
        </p:txBody>
      </p:sp>
      <p:cxnSp>
        <p:nvCxnSpPr>
          <p:cNvPr id="4" name="Conector recto 3"/>
          <p:cNvCxnSpPr>
            <a:stCxn id="2" idx="2"/>
          </p:cNvCxnSpPr>
          <p:nvPr/>
        </p:nvCxnSpPr>
        <p:spPr>
          <a:xfrm flipH="1">
            <a:off x="2910826" y="2132856"/>
            <a:ext cx="1" cy="388843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recto 10"/>
          <p:cNvCxnSpPr>
            <a:stCxn id="8" idx="2"/>
          </p:cNvCxnSpPr>
          <p:nvPr/>
        </p:nvCxnSpPr>
        <p:spPr>
          <a:xfrm>
            <a:off x="6624228" y="2132856"/>
            <a:ext cx="0" cy="388843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1623309" y="2471929"/>
            <a:ext cx="2448272" cy="3505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lock</a:t>
            </a:r>
            <a:r>
              <a:rPr lang="es-ES" dirty="0"/>
              <a:t>(&amp;mutex1)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1623309" y="3067696"/>
            <a:ext cx="2448272" cy="3783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lock</a:t>
            </a:r>
            <a:r>
              <a:rPr lang="es-ES" dirty="0"/>
              <a:t>(&amp;mutex2)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623309" y="4274797"/>
            <a:ext cx="2448272" cy="3657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unlock</a:t>
            </a:r>
            <a:r>
              <a:rPr lang="es-ES" dirty="0"/>
              <a:t>(&amp;mutex2)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1623309" y="3689674"/>
            <a:ext cx="2448272" cy="3783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printf</a:t>
            </a:r>
            <a:r>
              <a:rPr lang="es-ES" dirty="0"/>
              <a:t>(“</a:t>
            </a:r>
            <a:r>
              <a:rPr lang="es-ES" dirty="0" err="1"/>
              <a:t>ssoo</a:t>
            </a:r>
            <a:r>
              <a:rPr lang="es-ES" dirty="0"/>
              <a:t>”)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5400092" y="2475284"/>
            <a:ext cx="2448272" cy="3783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lock</a:t>
            </a:r>
            <a:r>
              <a:rPr lang="es-ES" dirty="0"/>
              <a:t>(&amp;mutex2)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5400092" y="3081607"/>
            <a:ext cx="2448272" cy="3505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lock</a:t>
            </a:r>
            <a:r>
              <a:rPr lang="es-ES" dirty="0"/>
              <a:t>(&amp;mutex1)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1619672" y="4866439"/>
            <a:ext cx="2448272" cy="3657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unlock</a:t>
            </a:r>
            <a:r>
              <a:rPr lang="es-ES" dirty="0"/>
              <a:t>(&amp;mutex1)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5400092" y="3680672"/>
            <a:ext cx="2448272" cy="3783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printf</a:t>
            </a:r>
            <a:r>
              <a:rPr lang="es-ES" dirty="0"/>
              <a:t>(“\n”)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5400092" y="4298600"/>
            <a:ext cx="2448272" cy="3657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unlock</a:t>
            </a:r>
            <a:r>
              <a:rPr lang="es-ES" dirty="0"/>
              <a:t>(&amp;mutex1)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5400092" y="4860136"/>
            <a:ext cx="2448272" cy="3657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unlock</a:t>
            </a:r>
            <a:r>
              <a:rPr lang="es-ES" dirty="0"/>
              <a:t>(&amp;mutex2)</a:t>
            </a:r>
          </a:p>
        </p:txBody>
      </p:sp>
      <p:sp>
        <p:nvSpPr>
          <p:cNvPr id="7" name="Elipse 6"/>
          <p:cNvSpPr/>
          <p:nvPr/>
        </p:nvSpPr>
        <p:spPr>
          <a:xfrm>
            <a:off x="739954" y="2400626"/>
            <a:ext cx="438200" cy="453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1" name="Elipse 30"/>
          <p:cNvSpPr/>
          <p:nvPr/>
        </p:nvSpPr>
        <p:spPr>
          <a:xfrm>
            <a:off x="741241" y="3040731"/>
            <a:ext cx="438200" cy="453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32" name="Elipse 31"/>
          <p:cNvSpPr/>
          <p:nvPr/>
        </p:nvSpPr>
        <p:spPr>
          <a:xfrm>
            <a:off x="4752581" y="2437954"/>
            <a:ext cx="438200" cy="453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33" name="Elipse 32"/>
          <p:cNvSpPr/>
          <p:nvPr/>
        </p:nvSpPr>
        <p:spPr>
          <a:xfrm>
            <a:off x="4740666" y="3040730"/>
            <a:ext cx="438200" cy="453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57773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3096"/>
          </a:xfrm>
        </p:spPr>
        <p:txBody>
          <a:bodyPr/>
          <a:lstStyle/>
          <a:p>
            <a:pPr marL="0" indent="0" algn="just">
              <a:buNone/>
            </a:pPr>
            <a:r>
              <a:rPr lang="es-ES" sz="2400" dirty="0" err="1"/>
              <a:t>Implement</a:t>
            </a:r>
            <a:r>
              <a:rPr lang="es-ES" sz="2400" dirty="0"/>
              <a:t> a </a:t>
            </a:r>
            <a:r>
              <a:rPr lang="es-ES" sz="2400" dirty="0" err="1"/>
              <a:t>program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solves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producer-consumer</a:t>
            </a:r>
            <a:r>
              <a:rPr lang="es-ES" sz="2400" dirty="0"/>
              <a:t> </a:t>
            </a:r>
            <a:r>
              <a:rPr lang="es-ES" sz="2400" dirty="0" err="1"/>
              <a:t>problem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MUTEX.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program</a:t>
            </a:r>
            <a:r>
              <a:rPr lang="es-ES" sz="2400" dirty="0"/>
              <a:t> describes </a:t>
            </a:r>
            <a:r>
              <a:rPr lang="es-ES" sz="2400" dirty="0" err="1"/>
              <a:t>two</a:t>
            </a:r>
            <a:r>
              <a:rPr lang="es-ES" sz="2400" dirty="0"/>
              <a:t> </a:t>
            </a:r>
            <a:r>
              <a:rPr lang="es-ES" sz="2400" dirty="0" err="1"/>
              <a:t>threads</a:t>
            </a:r>
            <a:r>
              <a:rPr lang="es-ES" sz="2400" dirty="0"/>
              <a:t>, </a:t>
            </a:r>
            <a:r>
              <a:rPr lang="es-ES" sz="2400" dirty="0" err="1"/>
              <a:t>producer</a:t>
            </a:r>
            <a:r>
              <a:rPr lang="es-ES" sz="2400" dirty="0"/>
              <a:t> and </a:t>
            </a:r>
            <a:r>
              <a:rPr lang="es-ES" sz="2400" dirty="0" err="1"/>
              <a:t>consumer</a:t>
            </a:r>
            <a:r>
              <a:rPr lang="es-ES" sz="2400" dirty="0"/>
              <a:t>, </a:t>
            </a:r>
            <a:r>
              <a:rPr lang="es-ES" sz="2400" dirty="0" err="1"/>
              <a:t>that</a:t>
            </a:r>
            <a:r>
              <a:rPr lang="es-ES" sz="2400" dirty="0"/>
              <a:t> share a </a:t>
            </a:r>
            <a:r>
              <a:rPr lang="es-ES" sz="2400" dirty="0" err="1"/>
              <a:t>finite</a:t>
            </a:r>
            <a:r>
              <a:rPr lang="es-ES" sz="2400" dirty="0"/>
              <a:t> </a:t>
            </a:r>
            <a:r>
              <a:rPr lang="es-ES" sz="2400" dirty="0" err="1"/>
              <a:t>size</a:t>
            </a:r>
            <a:r>
              <a:rPr lang="es-ES" sz="2400" dirty="0"/>
              <a:t> buffer. </a:t>
            </a:r>
          </a:p>
          <a:p>
            <a:pPr marL="0" indent="0" algn="just">
              <a:buNone/>
            </a:pPr>
            <a:endParaRPr lang="es-ES" sz="2400" dirty="0"/>
          </a:p>
          <a:p>
            <a:pPr algn="just"/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producer's</a:t>
            </a:r>
            <a:r>
              <a:rPr lang="es-ES" sz="2400" dirty="0"/>
              <a:t> </a:t>
            </a:r>
            <a:r>
              <a:rPr lang="es-ES" sz="2400" dirty="0" err="1"/>
              <a:t>task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to </a:t>
            </a:r>
            <a:r>
              <a:rPr lang="es-ES" sz="2400" dirty="0" err="1"/>
              <a:t>generate</a:t>
            </a:r>
            <a:r>
              <a:rPr lang="es-ES" sz="2400" dirty="0"/>
              <a:t> </a:t>
            </a:r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integer</a:t>
            </a:r>
            <a:r>
              <a:rPr lang="es-ES" sz="2400" dirty="0"/>
              <a:t>, store </a:t>
            </a:r>
            <a:r>
              <a:rPr lang="es-ES" sz="2400" dirty="0" err="1"/>
              <a:t>it</a:t>
            </a:r>
            <a:r>
              <a:rPr lang="es-ES" sz="2400" dirty="0"/>
              <a:t>, and </a:t>
            </a:r>
            <a:r>
              <a:rPr lang="es-ES" sz="2400" dirty="0" err="1"/>
              <a:t>start</a:t>
            </a:r>
            <a:r>
              <a:rPr lang="es-ES" sz="2400" dirty="0"/>
              <a:t> </a:t>
            </a:r>
            <a:r>
              <a:rPr lang="es-ES" sz="2400" dirty="0" err="1"/>
              <a:t>over</a:t>
            </a:r>
            <a:r>
              <a:rPr lang="es-ES" sz="2400" dirty="0"/>
              <a:t>; </a:t>
            </a:r>
          </a:p>
          <a:p>
            <a:pPr algn="just"/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consumer</a:t>
            </a:r>
            <a:r>
              <a:rPr lang="es-ES" sz="2400" dirty="0"/>
              <a:t> </a:t>
            </a:r>
            <a:r>
              <a:rPr lang="es-ES" sz="2400" dirty="0" err="1"/>
              <a:t>takes</a:t>
            </a:r>
            <a:r>
              <a:rPr lang="es-ES" sz="2400" dirty="0"/>
              <a:t> (</a:t>
            </a:r>
            <a:r>
              <a:rPr lang="es-ES" sz="2400" dirty="0" err="1"/>
              <a:t>simultaneously</a:t>
            </a:r>
            <a:r>
              <a:rPr lang="es-ES" sz="2400" dirty="0"/>
              <a:t>) </a:t>
            </a:r>
            <a:r>
              <a:rPr lang="es-ES" sz="2400" dirty="0" err="1"/>
              <a:t>numbers</a:t>
            </a:r>
            <a:r>
              <a:rPr lang="es-ES" sz="2400" dirty="0"/>
              <a:t> </a:t>
            </a:r>
            <a:r>
              <a:rPr lang="es-ES" sz="2400" dirty="0" err="1"/>
              <a:t>one</a:t>
            </a:r>
            <a:r>
              <a:rPr lang="es-ES" sz="2400" dirty="0"/>
              <a:t> </a:t>
            </a:r>
            <a:r>
              <a:rPr lang="es-ES" sz="2400" dirty="0" err="1"/>
              <a:t>by</a:t>
            </a:r>
            <a:r>
              <a:rPr lang="es-ES" sz="2400" dirty="0"/>
              <a:t> </a:t>
            </a:r>
            <a:r>
              <a:rPr lang="es-ES" sz="2400" dirty="0" err="1"/>
              <a:t>one</a:t>
            </a:r>
            <a:r>
              <a:rPr lang="es-ES" sz="2400" dirty="0"/>
              <a:t>. </a:t>
            </a:r>
          </a:p>
          <a:p>
            <a:pPr algn="just"/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problem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producer</a:t>
            </a:r>
            <a:r>
              <a:rPr lang="es-ES" sz="2400" dirty="0"/>
              <a:t> </a:t>
            </a:r>
            <a:r>
              <a:rPr lang="es-ES" sz="2400" dirty="0" err="1"/>
              <a:t>does</a:t>
            </a:r>
            <a:r>
              <a:rPr lang="es-ES" sz="2400" dirty="0"/>
              <a:t> </a:t>
            </a:r>
            <a:r>
              <a:rPr lang="es-ES" sz="2400" dirty="0" err="1"/>
              <a:t>not</a:t>
            </a:r>
            <a:r>
              <a:rPr lang="es-ES" sz="2400" dirty="0"/>
              <a:t> </a:t>
            </a:r>
            <a:r>
              <a:rPr lang="es-ES" sz="2400" dirty="0" err="1"/>
              <a:t>add</a:t>
            </a:r>
            <a:r>
              <a:rPr lang="es-ES" sz="2400" dirty="0"/>
              <a:t> more </a:t>
            </a:r>
            <a:r>
              <a:rPr lang="es-ES" sz="2400" dirty="0" err="1"/>
              <a:t>numbers</a:t>
            </a:r>
            <a:r>
              <a:rPr lang="es-ES" sz="2400" dirty="0"/>
              <a:t> </a:t>
            </a:r>
            <a:r>
              <a:rPr lang="es-ES" sz="2400" dirty="0" err="1"/>
              <a:t>than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buffer </a:t>
            </a:r>
            <a:r>
              <a:rPr lang="es-ES" sz="2400" dirty="0" err="1"/>
              <a:t>capacity</a:t>
            </a:r>
            <a:r>
              <a:rPr lang="es-ES" sz="2400" dirty="0"/>
              <a:t> and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consumer</a:t>
            </a:r>
            <a:r>
              <a:rPr lang="es-ES" sz="2400" dirty="0"/>
              <a:t> </a:t>
            </a:r>
            <a:r>
              <a:rPr lang="es-ES" sz="2400" dirty="0" err="1"/>
              <a:t>does</a:t>
            </a:r>
            <a:r>
              <a:rPr lang="es-ES" sz="2400" dirty="0"/>
              <a:t> </a:t>
            </a:r>
            <a:r>
              <a:rPr lang="es-ES" sz="2400" dirty="0" err="1"/>
              <a:t>not</a:t>
            </a:r>
            <a:r>
              <a:rPr lang="es-ES" sz="2400" dirty="0"/>
              <a:t> try to </a:t>
            </a:r>
            <a:r>
              <a:rPr lang="es-ES" sz="2400" dirty="0" err="1"/>
              <a:t>take</a:t>
            </a:r>
            <a:r>
              <a:rPr lang="es-ES" sz="2400" dirty="0"/>
              <a:t> a </a:t>
            </a:r>
            <a:r>
              <a:rPr lang="es-ES" sz="2400" dirty="0" err="1"/>
              <a:t>number</a:t>
            </a:r>
            <a:r>
              <a:rPr lang="es-ES" sz="2400" dirty="0"/>
              <a:t> </a:t>
            </a:r>
            <a:r>
              <a:rPr lang="es-ES" sz="2400" dirty="0" err="1"/>
              <a:t>if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buffer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empty</a:t>
            </a:r>
            <a:r>
              <a:rPr lang="es-ES" sz="2400" dirty="0"/>
              <a:t>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600" dirty="0">
                <a:ea typeface="ＭＳ Ｐゴシック" charset="-128"/>
              </a:rPr>
              <a:t>5. </a:t>
            </a:r>
            <a:r>
              <a:rPr lang="es-ES_tradnl" sz="3600" dirty="0" err="1">
                <a:ea typeface="ＭＳ Ｐゴシック" charset="-128"/>
              </a:rPr>
              <a:t>Statement</a:t>
            </a:r>
            <a:endParaRPr lang="es-ES" sz="3600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248400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ES"/>
              <a:t>Operating Systems – Lab mutex and condition variables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8774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24504-D370-8D44-9E36-B68AEABA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Solution. Pseudocode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389611-71E9-6340-9087-797EBE6AC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Operating Systems – Lab mutex and condition variables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F923B0B-6AB3-E14D-8E3F-C4F5934E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17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2143C3C-1D10-3F4F-96E2-5BE1B9D1041A}"/>
              </a:ext>
            </a:extLst>
          </p:cNvPr>
          <p:cNvSpPr txBox="1"/>
          <p:nvPr/>
        </p:nvSpPr>
        <p:spPr>
          <a:xfrm>
            <a:off x="625288" y="1516062"/>
            <a:ext cx="8267192" cy="479325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GB" sz="1200" dirty="0" err="1"/>
              <a:t>definir</a:t>
            </a:r>
            <a:r>
              <a:rPr lang="en-GB" sz="1200" dirty="0"/>
              <a:t> buffer</a:t>
            </a:r>
          </a:p>
          <a:p>
            <a:r>
              <a:rPr lang="en-GB" sz="1200" dirty="0" err="1"/>
              <a:t>definir</a:t>
            </a:r>
            <a:r>
              <a:rPr lang="en-GB" sz="1200" dirty="0"/>
              <a:t> </a:t>
            </a:r>
            <a:r>
              <a:rPr lang="en-GB" sz="1200" dirty="0" err="1"/>
              <a:t>datos</a:t>
            </a:r>
            <a:r>
              <a:rPr lang="en-GB" sz="1200" dirty="0"/>
              <a:t> a </a:t>
            </a:r>
            <a:r>
              <a:rPr lang="en-GB" sz="1200" dirty="0" err="1"/>
              <a:t>producir</a:t>
            </a:r>
            <a:endParaRPr lang="en-GB" sz="1200" dirty="0"/>
          </a:p>
          <a:p>
            <a:r>
              <a:rPr lang="en-GB" sz="1200" dirty="0" err="1"/>
              <a:t>proceso</a:t>
            </a:r>
            <a:r>
              <a:rPr lang="en-GB" sz="1200" dirty="0"/>
              <a:t> principal:</a:t>
            </a:r>
          </a:p>
          <a:p>
            <a:r>
              <a:rPr lang="en-GB" sz="1200" dirty="0"/>
              <a:t>	</a:t>
            </a:r>
            <a:r>
              <a:rPr lang="en-GB" sz="1200" dirty="0" err="1"/>
              <a:t>crear</a:t>
            </a:r>
            <a:r>
              <a:rPr lang="en-GB" sz="1200" dirty="0"/>
              <a:t> un </a:t>
            </a:r>
            <a:r>
              <a:rPr lang="en-GB" sz="1200" dirty="0" err="1"/>
              <a:t>hilo</a:t>
            </a:r>
            <a:r>
              <a:rPr lang="en-GB" sz="1200" dirty="0"/>
              <a:t> para el productor	</a:t>
            </a:r>
          </a:p>
          <a:p>
            <a:r>
              <a:rPr lang="en-GB" sz="1200" dirty="0"/>
              <a:t>	</a:t>
            </a:r>
            <a:r>
              <a:rPr lang="en-GB" sz="1200" dirty="0" err="1"/>
              <a:t>crear</a:t>
            </a:r>
            <a:r>
              <a:rPr lang="en-GB" sz="1200" dirty="0"/>
              <a:t> un </a:t>
            </a:r>
            <a:r>
              <a:rPr lang="en-GB" sz="1200" dirty="0" err="1"/>
              <a:t>hilo</a:t>
            </a:r>
            <a:r>
              <a:rPr lang="en-GB" sz="1200" dirty="0"/>
              <a:t> para el </a:t>
            </a:r>
            <a:r>
              <a:rPr lang="en-GB" sz="1200" dirty="0" err="1"/>
              <a:t>consumidor</a:t>
            </a:r>
            <a:endParaRPr lang="en-GB" sz="1200" dirty="0"/>
          </a:p>
          <a:p>
            <a:r>
              <a:rPr lang="en-GB" sz="1200" dirty="0"/>
              <a:t>	</a:t>
            </a:r>
            <a:r>
              <a:rPr lang="en-GB" sz="1200" dirty="0" err="1"/>
              <a:t>esperar</a:t>
            </a:r>
            <a:r>
              <a:rPr lang="en-GB" sz="1200" dirty="0"/>
              <a:t> a que </a:t>
            </a:r>
            <a:r>
              <a:rPr lang="en-GB" sz="1200" dirty="0" err="1"/>
              <a:t>acaben</a:t>
            </a:r>
            <a:r>
              <a:rPr lang="en-GB" sz="1200" dirty="0"/>
              <a:t> los dos </a:t>
            </a:r>
            <a:r>
              <a:rPr lang="en-GB" sz="1200" dirty="0" err="1"/>
              <a:t>hilos</a:t>
            </a:r>
            <a:r>
              <a:rPr lang="en-GB" sz="1200" dirty="0"/>
              <a:t>	</a:t>
            </a:r>
          </a:p>
          <a:p>
            <a:r>
              <a:rPr lang="en-GB" sz="1200" dirty="0"/>
              <a:t>	</a:t>
            </a:r>
            <a:r>
              <a:rPr lang="en-GB" sz="1200" dirty="0" err="1"/>
              <a:t>finalizar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 err="1"/>
              <a:t>proceso</a:t>
            </a:r>
            <a:r>
              <a:rPr lang="en-GB" sz="1200" dirty="0"/>
              <a:t> productor</a:t>
            </a:r>
          </a:p>
          <a:p>
            <a:r>
              <a:rPr lang="en-GB" sz="1200" dirty="0"/>
              <a:t>	</a:t>
            </a:r>
            <a:r>
              <a:rPr lang="en-GB" sz="1200" dirty="0" err="1"/>
              <a:t>definir</a:t>
            </a:r>
            <a:r>
              <a:rPr lang="en-GB" sz="1200" dirty="0"/>
              <a:t> el primer </a:t>
            </a:r>
            <a:r>
              <a:rPr lang="en-GB" sz="1200" dirty="0" err="1"/>
              <a:t>hueco</a:t>
            </a:r>
            <a:r>
              <a:rPr lang="en-GB" sz="1200" dirty="0"/>
              <a:t> </a:t>
            </a:r>
            <a:r>
              <a:rPr lang="en-GB" sz="1200" dirty="0" err="1"/>
              <a:t>donde</a:t>
            </a:r>
            <a:r>
              <a:rPr lang="en-GB" sz="1200" dirty="0"/>
              <a:t> </a:t>
            </a:r>
            <a:r>
              <a:rPr lang="en-GB" sz="1200" dirty="0" err="1"/>
              <a:t>colocar</a:t>
            </a:r>
            <a:r>
              <a:rPr lang="en-GB" sz="1200" dirty="0"/>
              <a:t> el </a:t>
            </a:r>
            <a:r>
              <a:rPr lang="en-GB" sz="1200" dirty="0" err="1"/>
              <a:t>dato</a:t>
            </a:r>
            <a:endParaRPr lang="en-GB" sz="1200" dirty="0"/>
          </a:p>
          <a:p>
            <a:r>
              <a:rPr lang="en-GB" sz="1200" dirty="0"/>
              <a:t>	</a:t>
            </a:r>
            <a:r>
              <a:rPr lang="en-GB" sz="1200" dirty="0" err="1"/>
              <a:t>bucle</a:t>
            </a:r>
            <a:r>
              <a:rPr lang="en-GB" sz="1200" dirty="0"/>
              <a:t> </a:t>
            </a:r>
            <a:r>
              <a:rPr lang="en-GB" sz="1200" dirty="0" err="1"/>
              <a:t>desde</a:t>
            </a:r>
            <a:r>
              <a:rPr lang="en-GB" sz="1200" dirty="0"/>
              <a:t> 0 hasta el </a:t>
            </a:r>
            <a:r>
              <a:rPr lang="en-GB" sz="1200" dirty="0" err="1"/>
              <a:t>número</a:t>
            </a:r>
            <a:r>
              <a:rPr lang="en-GB" sz="1200" dirty="0"/>
              <a:t> de </a:t>
            </a:r>
            <a:r>
              <a:rPr lang="en-GB" sz="1200" dirty="0" err="1"/>
              <a:t>datos</a:t>
            </a:r>
            <a:r>
              <a:rPr lang="en-GB" sz="1200" dirty="0"/>
              <a:t> a </a:t>
            </a:r>
            <a:r>
              <a:rPr lang="en-GB" sz="1200" dirty="0" err="1"/>
              <a:t>producir</a:t>
            </a:r>
            <a:endParaRPr lang="en-GB" sz="1200" dirty="0"/>
          </a:p>
          <a:p>
            <a:r>
              <a:rPr lang="en-GB" sz="1200" dirty="0"/>
              <a:t>		</a:t>
            </a:r>
            <a:r>
              <a:rPr lang="en-GB" sz="1200" dirty="0" err="1"/>
              <a:t>almacenar</a:t>
            </a:r>
            <a:r>
              <a:rPr lang="en-GB" sz="1200" dirty="0"/>
              <a:t> </a:t>
            </a:r>
            <a:r>
              <a:rPr lang="en-GB" sz="1200" dirty="0" err="1"/>
              <a:t>en</a:t>
            </a:r>
            <a:r>
              <a:rPr lang="en-GB" sz="1200" dirty="0"/>
              <a:t> la </a:t>
            </a:r>
            <a:r>
              <a:rPr lang="en-GB" sz="1200" dirty="0" err="1"/>
              <a:t>posición</a:t>
            </a:r>
            <a:r>
              <a:rPr lang="en-GB" sz="1200" dirty="0"/>
              <a:t> </a:t>
            </a:r>
            <a:r>
              <a:rPr lang="en-GB" sz="1200" dirty="0" err="1"/>
              <a:t>correspondiente</a:t>
            </a:r>
            <a:r>
              <a:rPr lang="en-GB" sz="1200" dirty="0"/>
              <a:t> el </a:t>
            </a:r>
            <a:r>
              <a:rPr lang="en-GB" sz="1200" dirty="0" err="1"/>
              <a:t>datoproducido</a:t>
            </a:r>
            <a:endParaRPr lang="en-GB" sz="1200" dirty="0"/>
          </a:p>
          <a:p>
            <a:r>
              <a:rPr lang="en-GB" sz="1200" dirty="0"/>
              <a:t>		</a:t>
            </a:r>
            <a:r>
              <a:rPr lang="en-GB" sz="1200" dirty="0" err="1"/>
              <a:t>escribir</a:t>
            </a:r>
            <a:r>
              <a:rPr lang="en-GB" sz="1200" dirty="0"/>
              <a:t> </a:t>
            </a:r>
            <a:r>
              <a:rPr lang="en-GB" sz="1200" dirty="0" err="1"/>
              <a:t>en</a:t>
            </a:r>
            <a:r>
              <a:rPr lang="en-GB" sz="1200" dirty="0"/>
              <a:t> </a:t>
            </a:r>
            <a:r>
              <a:rPr lang="en-GB" sz="1200" dirty="0" err="1"/>
              <a:t>pantalla</a:t>
            </a:r>
            <a:r>
              <a:rPr lang="en-GB" sz="1200" dirty="0"/>
              <a:t> </a:t>
            </a:r>
            <a:r>
              <a:rPr lang="en-GB" sz="1200" dirty="0" err="1"/>
              <a:t>qué</a:t>
            </a:r>
            <a:r>
              <a:rPr lang="en-GB" sz="1200" dirty="0"/>
              <a:t> </a:t>
            </a:r>
            <a:r>
              <a:rPr lang="en-GB" sz="1200" dirty="0" err="1"/>
              <a:t>datos</a:t>
            </a:r>
            <a:r>
              <a:rPr lang="en-GB" sz="1200" dirty="0"/>
              <a:t> </a:t>
            </a:r>
            <a:r>
              <a:rPr lang="en-GB" sz="1200" dirty="0" err="1"/>
              <a:t>hemos</a:t>
            </a:r>
            <a:r>
              <a:rPr lang="en-GB" sz="1200" dirty="0"/>
              <a:t> </a:t>
            </a:r>
            <a:r>
              <a:rPr lang="en-GB" sz="1200" dirty="0" err="1"/>
              <a:t>producido</a:t>
            </a:r>
            <a:endParaRPr lang="en-GB" sz="1200" dirty="0"/>
          </a:p>
          <a:p>
            <a:r>
              <a:rPr lang="en-GB" sz="1200" dirty="0"/>
              <a:t>		</a:t>
            </a:r>
            <a:r>
              <a:rPr lang="en-GB" sz="1200" dirty="0" err="1"/>
              <a:t>calcular</a:t>
            </a:r>
            <a:r>
              <a:rPr lang="en-GB" sz="1200" dirty="0"/>
              <a:t> la  </a:t>
            </a:r>
            <a:r>
              <a:rPr lang="en-GB" sz="1200" dirty="0" err="1"/>
              <a:t>nueva</a:t>
            </a:r>
            <a:r>
              <a:rPr lang="en-GB" sz="1200" dirty="0"/>
              <a:t> </a:t>
            </a:r>
            <a:r>
              <a:rPr lang="en-GB" sz="1200" dirty="0" err="1"/>
              <a:t>posición</a:t>
            </a:r>
            <a:r>
              <a:rPr lang="en-GB" sz="1200" dirty="0"/>
              <a:t> del buffer </a:t>
            </a:r>
            <a:r>
              <a:rPr lang="en-GB" sz="1200" dirty="0" err="1"/>
              <a:t>donde</a:t>
            </a:r>
            <a:r>
              <a:rPr lang="en-GB" sz="1200" dirty="0"/>
              <a:t> </a:t>
            </a:r>
            <a:r>
              <a:rPr lang="en-GB" sz="1200" dirty="0" err="1"/>
              <a:t>almacenar</a:t>
            </a:r>
            <a:r>
              <a:rPr lang="en-GB" sz="1200" dirty="0"/>
              <a:t> el </a:t>
            </a:r>
            <a:r>
              <a:rPr lang="en-GB" sz="1200" dirty="0" err="1"/>
              <a:t>datosiguiente</a:t>
            </a:r>
            <a:endParaRPr lang="en-GB" sz="1200" dirty="0"/>
          </a:p>
          <a:p>
            <a:r>
              <a:rPr lang="en-GB" sz="1200" dirty="0"/>
              <a:t>	</a:t>
            </a:r>
            <a:r>
              <a:rPr lang="en-GB" sz="1200" dirty="0" err="1"/>
              <a:t>terminar</a:t>
            </a:r>
            <a:endParaRPr lang="en-GB" sz="1200" dirty="0"/>
          </a:p>
          <a:p>
            <a:r>
              <a:rPr lang="en-GB" sz="1200" dirty="0" err="1"/>
              <a:t>proceso</a:t>
            </a:r>
            <a:r>
              <a:rPr lang="en-GB" sz="1200" dirty="0"/>
              <a:t> </a:t>
            </a:r>
            <a:r>
              <a:rPr lang="en-GB" sz="1200" dirty="0" err="1"/>
              <a:t>consumidor</a:t>
            </a:r>
            <a:endParaRPr lang="en-GB" sz="1200" dirty="0"/>
          </a:p>
          <a:p>
            <a:r>
              <a:rPr lang="en-GB" sz="1200" dirty="0"/>
              <a:t>	</a:t>
            </a:r>
            <a:r>
              <a:rPr lang="en-GB" sz="1200" dirty="0" err="1"/>
              <a:t>definir</a:t>
            </a:r>
            <a:r>
              <a:rPr lang="en-GB" sz="1200" dirty="0"/>
              <a:t> el primer </a:t>
            </a:r>
            <a:r>
              <a:rPr lang="en-GB" sz="1200" dirty="0" err="1"/>
              <a:t>dato</a:t>
            </a:r>
            <a:r>
              <a:rPr lang="en-GB" sz="1200" dirty="0"/>
              <a:t> que </a:t>
            </a:r>
            <a:r>
              <a:rPr lang="en-GB" sz="1200" dirty="0" err="1"/>
              <a:t>vamos</a:t>
            </a:r>
            <a:r>
              <a:rPr lang="en-GB" sz="1200" dirty="0"/>
              <a:t> a </a:t>
            </a:r>
            <a:r>
              <a:rPr lang="en-GB" sz="1200" dirty="0" err="1"/>
              <a:t>consumir</a:t>
            </a:r>
            <a:endParaRPr lang="en-GB" sz="1200" dirty="0"/>
          </a:p>
          <a:p>
            <a:r>
              <a:rPr lang="en-GB" sz="1200" dirty="0"/>
              <a:t>	</a:t>
            </a:r>
            <a:r>
              <a:rPr lang="en-GB" sz="1200" dirty="0" err="1"/>
              <a:t>bucle</a:t>
            </a:r>
            <a:r>
              <a:rPr lang="en-GB" sz="1200" dirty="0"/>
              <a:t> </a:t>
            </a:r>
            <a:r>
              <a:rPr lang="en-GB" sz="1200" dirty="0" err="1"/>
              <a:t>desde</a:t>
            </a:r>
            <a:r>
              <a:rPr lang="en-GB" sz="1200" dirty="0"/>
              <a:t> 0 hasta el </a:t>
            </a:r>
            <a:r>
              <a:rPr lang="en-GB" sz="1200" dirty="0" err="1"/>
              <a:t>número</a:t>
            </a:r>
            <a:r>
              <a:rPr lang="en-GB" sz="1200" dirty="0"/>
              <a:t> de </a:t>
            </a:r>
            <a:r>
              <a:rPr lang="en-GB" sz="1200" dirty="0" err="1"/>
              <a:t>datos</a:t>
            </a:r>
            <a:r>
              <a:rPr lang="en-GB" sz="1200" dirty="0"/>
              <a:t> a </a:t>
            </a:r>
            <a:r>
              <a:rPr lang="en-GB" sz="1200" dirty="0" err="1"/>
              <a:t>producir</a:t>
            </a:r>
            <a:endParaRPr lang="en-GB" sz="1200" dirty="0"/>
          </a:p>
          <a:p>
            <a:r>
              <a:rPr lang="en-GB" sz="1200" dirty="0"/>
              <a:t>		</a:t>
            </a:r>
            <a:r>
              <a:rPr lang="en-GB" sz="1200" dirty="0" err="1"/>
              <a:t>consumir</a:t>
            </a:r>
            <a:r>
              <a:rPr lang="en-GB" sz="1200" dirty="0"/>
              <a:t> el </a:t>
            </a:r>
            <a:r>
              <a:rPr lang="en-GB" sz="1200" dirty="0" err="1"/>
              <a:t>dato</a:t>
            </a:r>
            <a:endParaRPr lang="en-GB" sz="1200" dirty="0"/>
          </a:p>
          <a:p>
            <a:r>
              <a:rPr lang="en-GB" sz="1200" dirty="0"/>
              <a:t>		</a:t>
            </a:r>
            <a:r>
              <a:rPr lang="en-GB" sz="1200" dirty="0" err="1"/>
              <a:t>calcular</a:t>
            </a:r>
            <a:r>
              <a:rPr lang="en-GB" sz="1200" dirty="0"/>
              <a:t> la  </a:t>
            </a:r>
            <a:r>
              <a:rPr lang="en-GB" sz="1200" dirty="0" err="1"/>
              <a:t>nueva</a:t>
            </a:r>
            <a:r>
              <a:rPr lang="en-GB" sz="1200" dirty="0"/>
              <a:t> </a:t>
            </a:r>
            <a:r>
              <a:rPr lang="en-GB" sz="1200" dirty="0" err="1"/>
              <a:t>posición</a:t>
            </a:r>
            <a:r>
              <a:rPr lang="en-GB" sz="1200" dirty="0"/>
              <a:t> del buffer </a:t>
            </a:r>
            <a:r>
              <a:rPr lang="en-GB" sz="1200" dirty="0" err="1"/>
              <a:t>donde</a:t>
            </a:r>
            <a:r>
              <a:rPr lang="en-GB" sz="1200" dirty="0"/>
              <a:t> </a:t>
            </a:r>
            <a:r>
              <a:rPr lang="en-GB" sz="1200" dirty="0" err="1"/>
              <a:t>recoger</a:t>
            </a:r>
            <a:r>
              <a:rPr lang="en-GB" sz="1200" dirty="0"/>
              <a:t> el </a:t>
            </a:r>
            <a:r>
              <a:rPr lang="en-GB" sz="1200" dirty="0" err="1"/>
              <a:t>dato</a:t>
            </a:r>
            <a:r>
              <a:rPr lang="en-GB" sz="1200" dirty="0"/>
              <a:t> </a:t>
            </a:r>
            <a:r>
              <a:rPr lang="en-GB" sz="1200" dirty="0" err="1"/>
              <a:t>siguiente</a:t>
            </a:r>
            <a:endParaRPr lang="en-GB" sz="1200" dirty="0"/>
          </a:p>
          <a:p>
            <a:r>
              <a:rPr lang="en-GB" sz="1200" dirty="0"/>
              <a:t>                     </a:t>
            </a:r>
            <a:r>
              <a:rPr lang="en-GB" sz="1200" dirty="0" err="1"/>
              <a:t>escribir</a:t>
            </a:r>
            <a:r>
              <a:rPr lang="en-GB" sz="1200" dirty="0"/>
              <a:t> </a:t>
            </a:r>
            <a:r>
              <a:rPr lang="en-GB" sz="1200" dirty="0" err="1"/>
              <a:t>en</a:t>
            </a:r>
            <a:r>
              <a:rPr lang="en-GB" sz="1200" dirty="0"/>
              <a:t> </a:t>
            </a:r>
            <a:r>
              <a:rPr lang="en-GB" sz="1200" dirty="0" err="1"/>
              <a:t>pantalla</a:t>
            </a:r>
            <a:r>
              <a:rPr lang="en-GB" sz="1200" dirty="0"/>
              <a:t> </a:t>
            </a:r>
            <a:r>
              <a:rPr lang="en-GB" sz="1200" dirty="0" err="1"/>
              <a:t>qué</a:t>
            </a:r>
            <a:r>
              <a:rPr lang="en-GB" sz="1200" dirty="0"/>
              <a:t> </a:t>
            </a:r>
            <a:r>
              <a:rPr lang="en-GB" sz="1200" dirty="0" err="1"/>
              <a:t>datos</a:t>
            </a:r>
            <a:r>
              <a:rPr lang="en-GB" sz="1200" dirty="0"/>
              <a:t> </a:t>
            </a:r>
            <a:r>
              <a:rPr lang="en-GB" sz="1200" dirty="0" err="1"/>
              <a:t>hemos</a:t>
            </a:r>
            <a:r>
              <a:rPr lang="en-GB" sz="1200" dirty="0"/>
              <a:t> </a:t>
            </a:r>
            <a:r>
              <a:rPr lang="en-GB" sz="1200" dirty="0" err="1"/>
              <a:t>consumido</a:t>
            </a:r>
            <a:endParaRPr lang="en-GB" sz="1200" dirty="0"/>
          </a:p>
          <a:p>
            <a:r>
              <a:rPr lang="en-GB" sz="1200" dirty="0"/>
              <a:t>	</a:t>
            </a:r>
            <a:r>
              <a:rPr lang="en-GB" sz="1200" dirty="0" err="1"/>
              <a:t>terminar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301144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24504-D370-8D44-9E36-B68AEABA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Solution. Main code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389611-71E9-6340-9087-797EBE6AC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Operating Systems – Lab mutex and condition variables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F923B0B-6AB3-E14D-8E3F-C4F5934E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18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2143C3C-1D10-3F4F-96E2-5BE1B9D1041A}"/>
              </a:ext>
            </a:extLst>
          </p:cNvPr>
          <p:cNvSpPr txBox="1"/>
          <p:nvPr/>
        </p:nvSpPr>
        <p:spPr>
          <a:xfrm>
            <a:off x="625288" y="1516062"/>
            <a:ext cx="8267192" cy="479325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endParaRPr lang="en-GB" sz="1200" dirty="0"/>
          </a:p>
          <a:p>
            <a:r>
              <a:rPr lang="en-GB" sz="1200" dirty="0"/>
              <a:t>int main(void)</a:t>
            </a:r>
          </a:p>
          <a:p>
            <a:r>
              <a:rPr lang="en-GB" sz="1200" dirty="0"/>
              <a:t>{</a:t>
            </a:r>
          </a:p>
          <a:p>
            <a:r>
              <a:rPr lang="en-GB" sz="1200" dirty="0"/>
              <a:t>   </a:t>
            </a:r>
            <a:r>
              <a:rPr lang="en-GB" sz="1200" dirty="0" err="1"/>
              <a:t>pthread_t</a:t>
            </a:r>
            <a:r>
              <a:rPr lang="en-GB" sz="1200" dirty="0"/>
              <a:t> th1, th2;  /* </a:t>
            </a:r>
            <a:r>
              <a:rPr lang="en-GB" sz="1200" dirty="0" err="1"/>
              <a:t>identificadores</a:t>
            </a:r>
            <a:r>
              <a:rPr lang="en-GB" sz="1200" dirty="0"/>
              <a:t> de threads */</a:t>
            </a:r>
          </a:p>
          <a:p>
            <a:endParaRPr lang="en-GB" sz="1200" dirty="0"/>
          </a:p>
          <a:p>
            <a:r>
              <a:rPr lang="en-GB" sz="1200" dirty="0"/>
              <a:t>   /* </a:t>
            </a:r>
            <a:r>
              <a:rPr lang="en-GB" sz="1200" dirty="0" err="1"/>
              <a:t>inicializar</a:t>
            </a:r>
            <a:r>
              <a:rPr lang="en-GB" sz="1200" dirty="0"/>
              <a:t> los </a:t>
            </a:r>
            <a:r>
              <a:rPr lang="en-GB" sz="1200" dirty="0" err="1"/>
              <a:t>semaforos</a:t>
            </a:r>
            <a:r>
              <a:rPr lang="en-GB" sz="1200" dirty="0"/>
              <a:t> */</a:t>
            </a:r>
          </a:p>
          <a:p>
            <a:r>
              <a:rPr lang="en-GB" sz="1200" dirty="0"/>
              <a:t>   </a:t>
            </a:r>
            <a:r>
              <a:rPr lang="en-GB" sz="1200" dirty="0" err="1"/>
              <a:t>sem_init</a:t>
            </a:r>
            <a:r>
              <a:rPr lang="en-GB" sz="1200" dirty="0"/>
              <a:t>(&amp;</a:t>
            </a:r>
            <a:r>
              <a:rPr lang="en-GB" sz="1200" dirty="0" err="1"/>
              <a:t>elementos</a:t>
            </a:r>
            <a:r>
              <a:rPr lang="en-GB" sz="1200" dirty="0"/>
              <a:t>, 0, 0);</a:t>
            </a:r>
          </a:p>
          <a:p>
            <a:r>
              <a:rPr lang="en-GB" sz="1200" dirty="0"/>
              <a:t>   </a:t>
            </a:r>
            <a:r>
              <a:rPr lang="en-GB" sz="1200" dirty="0" err="1"/>
              <a:t>sem_init</a:t>
            </a:r>
            <a:r>
              <a:rPr lang="en-GB" sz="1200" dirty="0"/>
              <a:t>(&amp;</a:t>
            </a:r>
            <a:r>
              <a:rPr lang="en-GB" sz="1200" dirty="0" err="1"/>
              <a:t>huecos</a:t>
            </a:r>
            <a:r>
              <a:rPr lang="en-GB" sz="1200" dirty="0"/>
              <a:t>, 0, MAX_BUFFER);</a:t>
            </a:r>
          </a:p>
          <a:p>
            <a:r>
              <a:rPr lang="en-GB" sz="1200" dirty="0"/>
              <a:t>/* </a:t>
            </a:r>
            <a:r>
              <a:rPr lang="en-GB" sz="1200" dirty="0" err="1"/>
              <a:t>crear</a:t>
            </a:r>
            <a:r>
              <a:rPr lang="en-GB" sz="1200" dirty="0"/>
              <a:t> los </a:t>
            </a:r>
            <a:r>
              <a:rPr lang="en-GB" sz="1200" dirty="0" err="1"/>
              <a:t>procesos</a:t>
            </a:r>
            <a:r>
              <a:rPr lang="en-GB" sz="1200" dirty="0"/>
              <a:t> </a:t>
            </a:r>
            <a:r>
              <a:rPr lang="en-GB" sz="1200" dirty="0" err="1"/>
              <a:t>ligeros</a:t>
            </a:r>
            <a:r>
              <a:rPr lang="en-GB" sz="1200" dirty="0"/>
              <a:t> */</a:t>
            </a:r>
          </a:p>
          <a:p>
            <a:r>
              <a:rPr lang="en-GB" sz="1200" dirty="0"/>
              <a:t>   </a:t>
            </a:r>
            <a:r>
              <a:rPr lang="en-GB" sz="1200" dirty="0" err="1"/>
              <a:t>pthread_create</a:t>
            </a:r>
            <a:r>
              <a:rPr lang="en-GB" sz="1200" dirty="0"/>
              <a:t>(&amp;th1, NULL, Productor, NULL);</a:t>
            </a:r>
          </a:p>
          <a:p>
            <a:r>
              <a:rPr lang="en-GB" sz="1200" dirty="0"/>
              <a:t>   </a:t>
            </a:r>
            <a:r>
              <a:rPr lang="en-GB" sz="1200" dirty="0" err="1"/>
              <a:t>pthread_create</a:t>
            </a:r>
            <a:r>
              <a:rPr lang="en-GB" sz="1200" dirty="0"/>
              <a:t>(&amp;th2, NULL, </a:t>
            </a:r>
            <a:r>
              <a:rPr lang="en-GB" sz="1200" dirty="0" err="1"/>
              <a:t>Consumidor</a:t>
            </a:r>
            <a:r>
              <a:rPr lang="en-GB" sz="1200" dirty="0"/>
              <a:t>, NULL);</a:t>
            </a:r>
          </a:p>
          <a:p>
            <a:endParaRPr lang="en-GB" sz="1200" dirty="0"/>
          </a:p>
          <a:p>
            <a:r>
              <a:rPr lang="en-GB" sz="1200" dirty="0"/>
              <a:t>   /* </a:t>
            </a:r>
            <a:r>
              <a:rPr lang="en-GB" sz="1200" dirty="0" err="1"/>
              <a:t>esperar</a:t>
            </a:r>
            <a:r>
              <a:rPr lang="en-GB" sz="1200" dirty="0"/>
              <a:t> </a:t>
            </a:r>
            <a:r>
              <a:rPr lang="en-GB" sz="1200" dirty="0" err="1"/>
              <a:t>su</a:t>
            </a:r>
            <a:r>
              <a:rPr lang="en-GB" sz="1200" dirty="0"/>
              <a:t> </a:t>
            </a:r>
            <a:r>
              <a:rPr lang="en-GB" sz="1200" dirty="0" err="1"/>
              <a:t>finalizacion</a:t>
            </a:r>
            <a:r>
              <a:rPr lang="en-GB" sz="1200" dirty="0"/>
              <a:t> */</a:t>
            </a:r>
          </a:p>
          <a:p>
            <a:r>
              <a:rPr lang="en-GB" sz="1200" dirty="0"/>
              <a:t>   </a:t>
            </a:r>
            <a:r>
              <a:rPr lang="en-GB" sz="1200" dirty="0" err="1"/>
              <a:t>pthread_join</a:t>
            </a:r>
            <a:r>
              <a:rPr lang="en-GB" sz="1200" dirty="0"/>
              <a:t>(th1, NULL);</a:t>
            </a:r>
          </a:p>
          <a:p>
            <a:r>
              <a:rPr lang="en-GB" sz="1200" dirty="0"/>
              <a:t>   </a:t>
            </a:r>
            <a:r>
              <a:rPr lang="en-GB" sz="1200" dirty="0" err="1"/>
              <a:t>pthread_join</a:t>
            </a:r>
            <a:r>
              <a:rPr lang="en-GB" sz="1200" dirty="0"/>
              <a:t>(th2, NULL);</a:t>
            </a:r>
          </a:p>
          <a:p>
            <a:endParaRPr lang="en-GB" sz="1200" dirty="0"/>
          </a:p>
          <a:p>
            <a:r>
              <a:rPr lang="en-GB" sz="1200" dirty="0"/>
              <a:t>   </a:t>
            </a:r>
            <a:r>
              <a:rPr lang="en-GB" sz="1200" dirty="0" err="1"/>
              <a:t>sem_destroy</a:t>
            </a:r>
            <a:r>
              <a:rPr lang="en-GB" sz="1200" dirty="0"/>
              <a:t>(&amp;</a:t>
            </a:r>
            <a:r>
              <a:rPr lang="en-GB" sz="1200" dirty="0" err="1"/>
              <a:t>huecos</a:t>
            </a:r>
            <a:r>
              <a:rPr lang="en-GB" sz="1200" dirty="0"/>
              <a:t>);</a:t>
            </a:r>
          </a:p>
          <a:p>
            <a:r>
              <a:rPr lang="en-GB" sz="1200" dirty="0"/>
              <a:t>   </a:t>
            </a:r>
            <a:r>
              <a:rPr lang="en-GB" sz="1200" dirty="0" err="1"/>
              <a:t>sem_destroy</a:t>
            </a:r>
            <a:r>
              <a:rPr lang="en-GB" sz="1200" dirty="0"/>
              <a:t>(&amp;</a:t>
            </a:r>
            <a:r>
              <a:rPr lang="en-GB" sz="1200" dirty="0" err="1"/>
              <a:t>elementos</a:t>
            </a:r>
            <a:r>
              <a:rPr lang="en-GB" sz="1200" dirty="0"/>
              <a:t>);</a:t>
            </a:r>
          </a:p>
          <a:p>
            <a:r>
              <a:rPr lang="en-GB" sz="1200" dirty="0"/>
              <a:t>   exit(0);</a:t>
            </a:r>
          </a:p>
          <a:p>
            <a:r>
              <a:rPr lang="en-GB" sz="1200" dirty="0"/>
              <a:t>}</a:t>
            </a: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763660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24504-D370-8D44-9E36-B68AEABA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Solution. Producer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389611-71E9-6340-9087-797EBE6AC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Operating Systems – Lab mutex and condition variables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F923B0B-6AB3-E14D-8E3F-C4F5934E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19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2143C3C-1D10-3F4F-96E2-5BE1B9D1041A}"/>
              </a:ext>
            </a:extLst>
          </p:cNvPr>
          <p:cNvSpPr txBox="1"/>
          <p:nvPr/>
        </p:nvSpPr>
        <p:spPr>
          <a:xfrm>
            <a:off x="625288" y="1516062"/>
            <a:ext cx="8267192" cy="479325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endParaRPr lang="en-GB" sz="1200" dirty="0"/>
          </a:p>
          <a:p>
            <a:r>
              <a:rPr lang="en-GB" sz="1200" dirty="0"/>
              <a:t>void *Productor(void *kk)   /* </a:t>
            </a:r>
            <a:r>
              <a:rPr lang="en-GB" sz="1200" dirty="0" err="1"/>
              <a:t>codigo</a:t>
            </a:r>
            <a:r>
              <a:rPr lang="en-GB" sz="1200" dirty="0"/>
              <a:t> del productor */</a:t>
            </a:r>
          </a:p>
          <a:p>
            <a:r>
              <a:rPr lang="en-GB" sz="1200" dirty="0"/>
              <a:t>{</a:t>
            </a:r>
          </a:p>
          <a:p>
            <a:r>
              <a:rPr lang="en-GB" sz="1200" dirty="0"/>
              <a:t>   int </a:t>
            </a:r>
            <a:r>
              <a:rPr lang="en-GB" sz="1200" dirty="0" err="1"/>
              <a:t>pos</a:t>
            </a:r>
            <a:r>
              <a:rPr lang="en-GB" sz="1200" dirty="0"/>
              <a:t> = 0;  /* </a:t>
            </a:r>
            <a:r>
              <a:rPr lang="en-GB" sz="1200" dirty="0" err="1"/>
              <a:t>posicion</a:t>
            </a:r>
            <a:r>
              <a:rPr lang="en-GB" sz="1200" dirty="0"/>
              <a:t> dentro del buffer */</a:t>
            </a:r>
          </a:p>
          <a:p>
            <a:r>
              <a:rPr lang="en-GB" sz="1200" dirty="0"/>
              <a:t>   int </a:t>
            </a:r>
            <a:r>
              <a:rPr lang="en-GB" sz="1200" dirty="0" err="1"/>
              <a:t>dato</a:t>
            </a:r>
            <a:r>
              <a:rPr lang="en-GB" sz="1200" dirty="0"/>
              <a:t>;     /* </a:t>
            </a:r>
            <a:r>
              <a:rPr lang="en-GB" sz="1200" dirty="0" err="1"/>
              <a:t>dato</a:t>
            </a:r>
            <a:r>
              <a:rPr lang="en-GB" sz="1200" dirty="0"/>
              <a:t> a </a:t>
            </a:r>
            <a:r>
              <a:rPr lang="en-GB" sz="1200" dirty="0" err="1"/>
              <a:t>producir</a:t>
            </a:r>
            <a:r>
              <a:rPr lang="en-GB" sz="1200" dirty="0"/>
              <a:t> */</a:t>
            </a:r>
          </a:p>
          <a:p>
            <a:r>
              <a:rPr lang="en-GB" sz="1200" dirty="0"/>
              <a:t>   int </a:t>
            </a:r>
            <a:r>
              <a:rPr lang="en-GB" sz="1200" dirty="0" err="1"/>
              <a:t>i</a:t>
            </a:r>
            <a:r>
              <a:rPr lang="en-GB" sz="1200" dirty="0"/>
              <a:t>;</a:t>
            </a:r>
          </a:p>
          <a:p>
            <a:endParaRPr lang="en-GB" sz="1200" dirty="0"/>
          </a:p>
          <a:p>
            <a:r>
              <a:rPr lang="en-GB" sz="1200" dirty="0"/>
              <a:t>   for(</a:t>
            </a:r>
            <a:r>
              <a:rPr lang="en-GB" sz="1200" dirty="0" err="1"/>
              <a:t>i</a:t>
            </a:r>
            <a:r>
              <a:rPr lang="en-GB" sz="1200" dirty="0"/>
              <a:t>=0; </a:t>
            </a:r>
            <a:r>
              <a:rPr lang="en-GB" sz="1200" dirty="0" err="1"/>
              <a:t>i</a:t>
            </a:r>
            <a:r>
              <a:rPr lang="en-GB" sz="1200" dirty="0"/>
              <a:t> &lt; DATOS_A_PRODUCIR; </a:t>
            </a:r>
            <a:r>
              <a:rPr lang="en-GB" sz="1200" dirty="0" err="1"/>
              <a:t>i</a:t>
            </a:r>
            <a:r>
              <a:rPr lang="en-GB" sz="1200" dirty="0"/>
              <a:t>++ )   {</a:t>
            </a:r>
          </a:p>
          <a:p>
            <a:r>
              <a:rPr lang="en-GB" sz="1200" dirty="0"/>
              <a:t>      </a:t>
            </a:r>
            <a:r>
              <a:rPr lang="en-GB" sz="1200" dirty="0" err="1"/>
              <a:t>dato</a:t>
            </a:r>
            <a:r>
              <a:rPr lang="en-GB" sz="1200" dirty="0"/>
              <a:t> = </a:t>
            </a:r>
            <a:r>
              <a:rPr lang="en-GB" sz="1200" dirty="0" err="1"/>
              <a:t>i</a:t>
            </a:r>
            <a:r>
              <a:rPr lang="en-GB" sz="1200" dirty="0"/>
              <a:t>;           /* </a:t>
            </a:r>
            <a:r>
              <a:rPr lang="en-GB" sz="1200" dirty="0" err="1"/>
              <a:t>producir</a:t>
            </a:r>
            <a:r>
              <a:rPr lang="en-GB" sz="1200" dirty="0"/>
              <a:t> </a:t>
            </a:r>
            <a:r>
              <a:rPr lang="en-GB" sz="1200" dirty="0" err="1"/>
              <a:t>dato</a:t>
            </a:r>
            <a:r>
              <a:rPr lang="en-GB" sz="1200" dirty="0"/>
              <a:t> */</a:t>
            </a:r>
          </a:p>
          <a:p>
            <a:r>
              <a:rPr lang="en-GB" sz="1200" dirty="0"/>
              <a:t>      </a:t>
            </a:r>
            <a:r>
              <a:rPr lang="en-GB" sz="1200" dirty="0" err="1"/>
              <a:t>sem_wait</a:t>
            </a:r>
            <a:r>
              <a:rPr lang="en-GB" sz="1200" dirty="0"/>
              <a:t>(&amp;</a:t>
            </a:r>
            <a:r>
              <a:rPr lang="en-GB" sz="1200" dirty="0" err="1"/>
              <a:t>huecos</a:t>
            </a:r>
            <a:r>
              <a:rPr lang="en-GB" sz="1200" dirty="0"/>
              <a:t>);  /* un </a:t>
            </a:r>
            <a:r>
              <a:rPr lang="en-GB" sz="1200" dirty="0" err="1"/>
              <a:t>hueco</a:t>
            </a:r>
            <a:r>
              <a:rPr lang="en-GB" sz="1200" dirty="0"/>
              <a:t> </a:t>
            </a:r>
            <a:r>
              <a:rPr lang="en-GB" sz="1200" dirty="0" err="1"/>
              <a:t>menos</a:t>
            </a:r>
            <a:r>
              <a:rPr lang="en-GB" sz="1200" dirty="0"/>
              <a:t> */</a:t>
            </a:r>
          </a:p>
          <a:p>
            <a:r>
              <a:rPr lang="en-GB" sz="1200" dirty="0"/>
              <a:t>      buffer[</a:t>
            </a:r>
            <a:r>
              <a:rPr lang="en-GB" sz="1200" dirty="0" err="1"/>
              <a:t>pos</a:t>
            </a:r>
            <a:r>
              <a:rPr lang="en-GB" sz="1200" dirty="0"/>
              <a:t>] = </a:t>
            </a:r>
            <a:r>
              <a:rPr lang="en-GB" sz="1200" dirty="0" err="1"/>
              <a:t>dato</a:t>
            </a:r>
            <a:r>
              <a:rPr lang="en-GB" sz="1200" dirty="0"/>
              <a:t>;</a:t>
            </a:r>
          </a:p>
          <a:p>
            <a:r>
              <a:rPr lang="en-GB" sz="1200" dirty="0"/>
              <a:t>      </a:t>
            </a:r>
            <a:r>
              <a:rPr lang="en-GB" sz="1200" dirty="0" err="1"/>
              <a:t>printf</a:t>
            </a:r>
            <a:r>
              <a:rPr lang="en-GB" sz="1200" dirty="0"/>
              <a:t>("produce %d \n", buffer[</a:t>
            </a:r>
            <a:r>
              <a:rPr lang="en-GB" sz="1200" dirty="0" err="1"/>
              <a:t>pos</a:t>
            </a:r>
            <a:r>
              <a:rPr lang="en-GB" sz="1200" dirty="0"/>
              <a:t>]);     /* produce </a:t>
            </a:r>
            <a:r>
              <a:rPr lang="en-GB" sz="1200" dirty="0" err="1"/>
              <a:t>dato</a:t>
            </a:r>
            <a:r>
              <a:rPr lang="en-GB" sz="1200" dirty="0"/>
              <a:t> */</a:t>
            </a:r>
          </a:p>
          <a:p>
            <a:r>
              <a:rPr lang="en-GB" sz="1200" dirty="0"/>
              <a:t>      </a:t>
            </a:r>
            <a:r>
              <a:rPr lang="en-GB" sz="1200" dirty="0" err="1"/>
              <a:t>pos</a:t>
            </a:r>
            <a:r>
              <a:rPr lang="en-GB" sz="1200" dirty="0"/>
              <a:t> = (</a:t>
            </a:r>
            <a:r>
              <a:rPr lang="en-GB" sz="1200" dirty="0" err="1"/>
              <a:t>pos</a:t>
            </a:r>
            <a:r>
              <a:rPr lang="en-GB" sz="1200" dirty="0"/>
              <a:t> + 1) % MAX_BUFFER;</a:t>
            </a:r>
          </a:p>
          <a:p>
            <a:r>
              <a:rPr lang="en-GB" sz="1200" dirty="0"/>
              <a:t>      </a:t>
            </a:r>
            <a:r>
              <a:rPr lang="en-GB" sz="1200" dirty="0" err="1"/>
              <a:t>sem_post</a:t>
            </a:r>
            <a:r>
              <a:rPr lang="en-GB" sz="1200" dirty="0"/>
              <a:t>(&amp;</a:t>
            </a:r>
            <a:r>
              <a:rPr lang="en-GB" sz="1200" dirty="0" err="1"/>
              <a:t>elementos</a:t>
            </a:r>
            <a:r>
              <a:rPr lang="en-GB" sz="1200" dirty="0"/>
              <a:t>);  /* un </a:t>
            </a:r>
            <a:r>
              <a:rPr lang="en-GB" sz="1200" dirty="0" err="1"/>
              <a:t>elemento</a:t>
            </a:r>
            <a:r>
              <a:rPr lang="en-GB" sz="1200" dirty="0"/>
              <a:t> mas */</a:t>
            </a:r>
          </a:p>
          <a:p>
            <a:r>
              <a:rPr lang="en-GB" sz="1200" dirty="0"/>
              <a:t>  }</a:t>
            </a:r>
          </a:p>
          <a:p>
            <a:r>
              <a:rPr lang="en-GB" sz="1200" dirty="0"/>
              <a:t>  </a:t>
            </a:r>
            <a:r>
              <a:rPr lang="en-GB" sz="1200" dirty="0" err="1"/>
              <a:t>pthread_exit</a:t>
            </a:r>
            <a:r>
              <a:rPr lang="en-GB" sz="1200" dirty="0"/>
              <a:t>(0);</a:t>
            </a:r>
          </a:p>
          <a:p>
            <a:r>
              <a:rPr lang="en-GB" sz="1200" dirty="0"/>
              <a:t>}</a:t>
            </a: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234054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s-ES_tradnl" dirty="0" err="1">
                <a:ea typeface="ＭＳ Ｐゴシック" charset="-128"/>
              </a:rPr>
              <a:t>Goals</a:t>
            </a:r>
            <a:endParaRPr lang="es-ES_tradnl" dirty="0">
              <a:ea typeface="ＭＳ Ｐゴシック" charset="-128"/>
            </a:endParaRPr>
          </a:p>
        </p:txBody>
      </p:sp>
      <p:sp>
        <p:nvSpPr>
          <p:cNvPr id="16386" name="2 Marcador de contenido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lvl="1" eaLnBrk="1" hangingPunct="1"/>
            <a:r>
              <a:rPr lang="es-ES" sz="2400" dirty="0" err="1"/>
              <a:t>Practice</a:t>
            </a:r>
            <a:r>
              <a:rPr lang="es-ES" sz="2400" dirty="0"/>
              <a:t> </a:t>
            </a:r>
            <a:r>
              <a:rPr lang="es-ES" sz="2400" dirty="0" err="1"/>
              <a:t>using</a:t>
            </a:r>
            <a:r>
              <a:rPr lang="es-ES" sz="2400" dirty="0"/>
              <a:t> </a:t>
            </a:r>
            <a:r>
              <a:rPr lang="es-ES" sz="2400" dirty="0" err="1"/>
              <a:t>some</a:t>
            </a:r>
            <a:r>
              <a:rPr lang="es-ES" sz="2400" dirty="0"/>
              <a:t> of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synchronization</a:t>
            </a:r>
            <a:r>
              <a:rPr lang="es-ES" sz="2400" dirty="0"/>
              <a:t> </a:t>
            </a:r>
            <a:r>
              <a:rPr lang="es-ES" sz="2400" dirty="0" err="1"/>
              <a:t>mechanisms</a:t>
            </a:r>
            <a:r>
              <a:rPr lang="es-ES" sz="2400" dirty="0"/>
              <a:t>:</a:t>
            </a:r>
          </a:p>
          <a:p>
            <a:pPr lvl="2" eaLnBrk="1" hangingPunct="1"/>
            <a:r>
              <a:rPr lang="es-ES" sz="2100" dirty="0"/>
              <a:t> </a:t>
            </a:r>
            <a:r>
              <a:rPr lang="es-ES" sz="2100" dirty="0" err="1"/>
              <a:t>Threads</a:t>
            </a:r>
            <a:r>
              <a:rPr lang="es-ES" sz="2100" dirty="0"/>
              <a:t> </a:t>
            </a:r>
          </a:p>
          <a:p>
            <a:pPr lvl="2" eaLnBrk="1" hangingPunct="1"/>
            <a:r>
              <a:rPr lang="es-ES" sz="2100" dirty="0" err="1"/>
              <a:t>Mutex</a:t>
            </a:r>
            <a:r>
              <a:rPr lang="es-ES" sz="2100" dirty="0"/>
              <a:t> and </a:t>
            </a:r>
            <a:r>
              <a:rPr lang="es-ES" sz="2100" dirty="0" err="1"/>
              <a:t>Condition</a:t>
            </a:r>
            <a:r>
              <a:rPr lang="es-ES" sz="2100" dirty="0"/>
              <a:t> variables</a:t>
            </a:r>
            <a:endParaRPr lang="es-ES" sz="1800" dirty="0">
              <a:ea typeface="ＭＳ Ｐゴシック" charset="-128"/>
            </a:endParaRPr>
          </a:p>
          <a:p>
            <a:pPr eaLnBrk="1" hangingPunct="1"/>
            <a:endParaRPr lang="es-ES" sz="2400" dirty="0">
              <a:ea typeface="ＭＳ Ｐゴシック" charset="-128"/>
            </a:endParaRPr>
          </a:p>
          <a:p>
            <a:pPr marL="0" indent="0" eaLnBrk="1" hangingPunct="1">
              <a:buNone/>
            </a:pPr>
            <a:endParaRPr lang="es-ES_tradnl" sz="2400" dirty="0">
              <a:ea typeface="ＭＳ Ｐゴシック" charset="-128"/>
            </a:endParaRP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2</a:t>
            </a:fld>
            <a:endParaRPr lang="es-ES" sz="1200"/>
          </a:p>
        </p:txBody>
      </p:sp>
      <p:sp>
        <p:nvSpPr>
          <p:cNvPr id="10245" name="4 Marcador de pie de página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ES" dirty="0" err="1"/>
              <a:t>Operating</a:t>
            </a:r>
            <a:r>
              <a:rPr lang="es-ES" dirty="0"/>
              <a:t> </a:t>
            </a:r>
            <a:r>
              <a:rPr lang="es-ES" dirty="0" err="1"/>
              <a:t>Systems</a:t>
            </a:r>
            <a:r>
              <a:rPr lang="es-ES" dirty="0"/>
              <a:t> – </a:t>
            </a:r>
            <a:r>
              <a:rPr lang="es-ES" dirty="0" err="1"/>
              <a:t>Lab</a:t>
            </a:r>
            <a:r>
              <a:rPr lang="es-ES" dirty="0"/>
              <a:t> </a:t>
            </a:r>
            <a:r>
              <a:rPr lang="es-ES" dirty="0" err="1"/>
              <a:t>mutex</a:t>
            </a:r>
            <a:r>
              <a:rPr lang="es-ES" dirty="0"/>
              <a:t> and </a:t>
            </a:r>
            <a:r>
              <a:rPr lang="es-ES" dirty="0" err="1"/>
              <a:t>condition</a:t>
            </a:r>
            <a:r>
              <a:rPr lang="es-ES" dirty="0"/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988466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24504-D370-8D44-9E36-B68AEABA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Solution. Consumer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389611-71E9-6340-9087-797EBE6AC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Operating Systems – Lab mutex and condition variables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F923B0B-6AB3-E14D-8E3F-C4F5934E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20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2143C3C-1D10-3F4F-96E2-5BE1B9D1041A}"/>
              </a:ext>
            </a:extLst>
          </p:cNvPr>
          <p:cNvSpPr txBox="1"/>
          <p:nvPr/>
        </p:nvSpPr>
        <p:spPr>
          <a:xfrm>
            <a:off x="625288" y="1516062"/>
            <a:ext cx="8267192" cy="479325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GB" sz="1200" dirty="0"/>
              <a:t>void *</a:t>
            </a:r>
            <a:r>
              <a:rPr lang="en-GB" sz="1200" dirty="0" err="1"/>
              <a:t>Consumidor</a:t>
            </a:r>
            <a:r>
              <a:rPr lang="en-GB" sz="1200" dirty="0"/>
              <a:t>(void *kk)  /* </a:t>
            </a:r>
            <a:r>
              <a:rPr lang="en-GB" sz="1200" dirty="0" err="1"/>
              <a:t>codigo</a:t>
            </a:r>
            <a:r>
              <a:rPr lang="en-GB" sz="1200" dirty="0"/>
              <a:t> del </a:t>
            </a:r>
            <a:r>
              <a:rPr lang="en-GB" sz="1200" dirty="0" err="1"/>
              <a:t>Consumidor</a:t>
            </a:r>
            <a:r>
              <a:rPr lang="en-GB" sz="1200" dirty="0"/>
              <a:t> */</a:t>
            </a:r>
          </a:p>
          <a:p>
            <a:r>
              <a:rPr lang="en-GB" sz="1200" dirty="0"/>
              <a:t>{</a:t>
            </a:r>
          </a:p>
          <a:p>
            <a:r>
              <a:rPr lang="en-GB" sz="1200" dirty="0"/>
              <a:t>   int </a:t>
            </a:r>
            <a:r>
              <a:rPr lang="en-GB" sz="1200" dirty="0" err="1"/>
              <a:t>pos</a:t>
            </a:r>
            <a:r>
              <a:rPr lang="en-GB" sz="1200" dirty="0"/>
              <a:t> = 0;</a:t>
            </a:r>
          </a:p>
          <a:p>
            <a:r>
              <a:rPr lang="en-GB" sz="1200" dirty="0"/>
              <a:t>   int </a:t>
            </a:r>
            <a:r>
              <a:rPr lang="en-GB" sz="1200" dirty="0" err="1"/>
              <a:t>dato</a:t>
            </a:r>
            <a:r>
              <a:rPr lang="en-GB" sz="1200" dirty="0"/>
              <a:t>;</a:t>
            </a:r>
          </a:p>
          <a:p>
            <a:r>
              <a:rPr lang="en-GB" sz="1200" dirty="0"/>
              <a:t>   int </a:t>
            </a:r>
            <a:r>
              <a:rPr lang="en-GB" sz="1200" dirty="0" err="1"/>
              <a:t>i</a:t>
            </a:r>
            <a:r>
              <a:rPr lang="en-GB" sz="1200" dirty="0"/>
              <a:t>;</a:t>
            </a:r>
          </a:p>
          <a:p>
            <a:endParaRPr lang="en-GB" sz="1200" dirty="0"/>
          </a:p>
          <a:p>
            <a:r>
              <a:rPr lang="en-GB" sz="1200" dirty="0"/>
              <a:t>   for(</a:t>
            </a:r>
            <a:r>
              <a:rPr lang="en-GB" sz="1200" dirty="0" err="1"/>
              <a:t>i</a:t>
            </a:r>
            <a:r>
              <a:rPr lang="en-GB" sz="1200" dirty="0"/>
              <a:t>=0; </a:t>
            </a:r>
            <a:r>
              <a:rPr lang="en-GB" sz="1200" dirty="0" err="1"/>
              <a:t>i</a:t>
            </a:r>
            <a:r>
              <a:rPr lang="en-GB" sz="1200" dirty="0"/>
              <a:t> &lt; DATOS_A_PRODUCIR; </a:t>
            </a:r>
            <a:r>
              <a:rPr lang="en-GB" sz="1200" dirty="0" err="1"/>
              <a:t>i</a:t>
            </a:r>
            <a:r>
              <a:rPr lang="en-GB" sz="1200" dirty="0"/>
              <a:t>++ ) {</a:t>
            </a:r>
          </a:p>
          <a:p>
            <a:r>
              <a:rPr lang="en-GB" sz="1200" dirty="0"/>
              <a:t>      </a:t>
            </a:r>
            <a:r>
              <a:rPr lang="en-GB" sz="1200" dirty="0" err="1"/>
              <a:t>sem_wait</a:t>
            </a:r>
            <a:r>
              <a:rPr lang="en-GB" sz="1200" dirty="0"/>
              <a:t>(&amp;</a:t>
            </a:r>
            <a:r>
              <a:rPr lang="en-GB" sz="1200" dirty="0" err="1"/>
              <a:t>elementos</a:t>
            </a:r>
            <a:r>
              <a:rPr lang="en-GB" sz="1200" dirty="0"/>
              <a:t>);    /* un </a:t>
            </a:r>
            <a:r>
              <a:rPr lang="en-GB" sz="1200" dirty="0" err="1"/>
              <a:t>elemento</a:t>
            </a:r>
            <a:r>
              <a:rPr lang="en-GB" sz="1200" dirty="0"/>
              <a:t> </a:t>
            </a:r>
            <a:r>
              <a:rPr lang="en-GB" sz="1200" dirty="0" err="1"/>
              <a:t>menos</a:t>
            </a:r>
            <a:r>
              <a:rPr lang="en-GB" sz="1200" dirty="0"/>
              <a:t> */</a:t>
            </a:r>
          </a:p>
          <a:p>
            <a:r>
              <a:rPr lang="en-GB" sz="1200" dirty="0"/>
              <a:t>      </a:t>
            </a:r>
            <a:r>
              <a:rPr lang="en-GB" sz="1200" dirty="0" err="1"/>
              <a:t>dato</a:t>
            </a:r>
            <a:r>
              <a:rPr lang="en-GB" sz="1200" dirty="0"/>
              <a:t> = buffer[</a:t>
            </a:r>
            <a:r>
              <a:rPr lang="en-GB" sz="1200" dirty="0" err="1"/>
              <a:t>pos</a:t>
            </a:r>
            <a:r>
              <a:rPr lang="en-GB" sz="1200" dirty="0"/>
              <a:t>];</a:t>
            </a:r>
          </a:p>
          <a:p>
            <a:r>
              <a:rPr lang="en-GB" sz="1200" dirty="0"/>
              <a:t>      </a:t>
            </a:r>
            <a:r>
              <a:rPr lang="en-GB" sz="1200" dirty="0" err="1"/>
              <a:t>pos</a:t>
            </a:r>
            <a:r>
              <a:rPr lang="en-GB" sz="1200" dirty="0"/>
              <a:t> = (</a:t>
            </a:r>
            <a:r>
              <a:rPr lang="en-GB" sz="1200" dirty="0" err="1"/>
              <a:t>pos</a:t>
            </a:r>
            <a:r>
              <a:rPr lang="en-GB" sz="1200" dirty="0"/>
              <a:t> + 1) % MAX_BUFFER;</a:t>
            </a:r>
          </a:p>
          <a:p>
            <a:r>
              <a:rPr lang="en-GB" sz="1200" dirty="0"/>
              <a:t>      </a:t>
            </a:r>
            <a:r>
              <a:rPr lang="en-GB" sz="1200" dirty="0" err="1"/>
              <a:t>sem_post</a:t>
            </a:r>
            <a:r>
              <a:rPr lang="en-GB" sz="1200" dirty="0"/>
              <a:t>(&amp;</a:t>
            </a:r>
            <a:r>
              <a:rPr lang="en-GB" sz="1200" dirty="0" err="1"/>
              <a:t>huecos</a:t>
            </a:r>
            <a:r>
              <a:rPr lang="en-GB" sz="1200" dirty="0"/>
              <a:t>);    /* un </a:t>
            </a:r>
            <a:r>
              <a:rPr lang="en-GB" sz="1200" dirty="0" err="1"/>
              <a:t>hueco</a:t>
            </a:r>
            <a:r>
              <a:rPr lang="en-GB" sz="1200" dirty="0"/>
              <a:t> mas */</a:t>
            </a:r>
          </a:p>
          <a:p>
            <a:r>
              <a:rPr lang="en-GB" sz="1200" dirty="0"/>
              <a:t>      </a:t>
            </a:r>
            <a:r>
              <a:rPr lang="en-GB" sz="1200" dirty="0" err="1"/>
              <a:t>printf</a:t>
            </a:r>
            <a:r>
              <a:rPr lang="en-GB" sz="1200" dirty="0"/>
              <a:t>("Consume %d \n", </a:t>
            </a:r>
            <a:r>
              <a:rPr lang="en-GB" sz="1200" dirty="0" err="1"/>
              <a:t>dato</a:t>
            </a:r>
            <a:r>
              <a:rPr lang="en-GB" sz="1200" dirty="0"/>
              <a:t>);     /* consume </a:t>
            </a:r>
            <a:r>
              <a:rPr lang="en-GB" sz="1200" dirty="0" err="1"/>
              <a:t>dato</a:t>
            </a:r>
            <a:r>
              <a:rPr lang="en-GB" sz="1200" dirty="0"/>
              <a:t> */</a:t>
            </a:r>
          </a:p>
          <a:p>
            <a:r>
              <a:rPr lang="en-GB" sz="1200" dirty="0"/>
              <a:t>   }</a:t>
            </a:r>
          </a:p>
          <a:p>
            <a:r>
              <a:rPr lang="en-GB" sz="1200" dirty="0"/>
              <a:t>   </a:t>
            </a:r>
            <a:r>
              <a:rPr lang="en-GB" sz="1200" dirty="0" err="1"/>
              <a:t>pthread_exit</a:t>
            </a:r>
            <a:r>
              <a:rPr lang="en-GB" sz="1200" dirty="0"/>
              <a:t>(0);</a:t>
            </a:r>
          </a:p>
          <a:p>
            <a:r>
              <a:rPr lang="en-GB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6528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81747-B7D5-BD45-AC3E-944F8D09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Proposed statement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35165B-8FFD-BF45-9D81-C179179B1AF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z="2400" dirty="0" err="1"/>
              <a:t>Implement</a:t>
            </a:r>
            <a:r>
              <a:rPr lang="es-ES" sz="2400" dirty="0"/>
              <a:t> a </a:t>
            </a:r>
            <a:r>
              <a:rPr lang="es-ES" sz="2400" dirty="0" err="1"/>
              <a:t>program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solves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producer-consumer</a:t>
            </a:r>
            <a:r>
              <a:rPr lang="es-ES" sz="2400" dirty="0"/>
              <a:t> </a:t>
            </a:r>
            <a:r>
              <a:rPr lang="es-ES" sz="2400" dirty="0" err="1"/>
              <a:t>problem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POSIX </a:t>
            </a:r>
            <a:r>
              <a:rPr lang="es-ES" sz="2400" dirty="0" err="1"/>
              <a:t>Semaphores</a:t>
            </a:r>
            <a:r>
              <a:rPr lang="es-ES" sz="2400" dirty="0"/>
              <a:t>.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program</a:t>
            </a:r>
            <a:r>
              <a:rPr lang="es-ES" sz="2400" dirty="0"/>
              <a:t> describes </a:t>
            </a:r>
            <a:r>
              <a:rPr lang="es-ES" sz="2400" dirty="0" err="1"/>
              <a:t>two</a:t>
            </a:r>
            <a:r>
              <a:rPr lang="es-ES" sz="2400" dirty="0"/>
              <a:t> </a:t>
            </a:r>
            <a:r>
              <a:rPr lang="es-ES" sz="2400" dirty="0" err="1"/>
              <a:t>threads</a:t>
            </a:r>
            <a:r>
              <a:rPr lang="es-ES" sz="2400" dirty="0"/>
              <a:t>, </a:t>
            </a:r>
            <a:r>
              <a:rPr lang="es-ES" sz="2400" dirty="0" err="1"/>
              <a:t>producer</a:t>
            </a:r>
            <a:r>
              <a:rPr lang="es-ES" sz="2400" dirty="0"/>
              <a:t> and </a:t>
            </a:r>
            <a:r>
              <a:rPr lang="es-ES" sz="2400" dirty="0" err="1"/>
              <a:t>consumer</a:t>
            </a:r>
            <a:r>
              <a:rPr lang="es-ES" sz="2400" dirty="0"/>
              <a:t>, </a:t>
            </a:r>
            <a:r>
              <a:rPr lang="es-ES" sz="2400" dirty="0" err="1"/>
              <a:t>that</a:t>
            </a:r>
            <a:r>
              <a:rPr lang="es-ES" sz="2400" dirty="0"/>
              <a:t> share a </a:t>
            </a:r>
            <a:r>
              <a:rPr lang="es-ES" sz="2400" dirty="0" err="1"/>
              <a:t>finite</a:t>
            </a:r>
            <a:r>
              <a:rPr lang="es-ES" sz="2400" dirty="0"/>
              <a:t> </a:t>
            </a:r>
            <a:r>
              <a:rPr lang="es-ES" sz="2400" dirty="0" err="1"/>
              <a:t>size</a:t>
            </a:r>
            <a:r>
              <a:rPr lang="es-ES" sz="2400" dirty="0"/>
              <a:t> buffer. </a:t>
            </a:r>
          </a:p>
          <a:p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producer's</a:t>
            </a:r>
            <a:r>
              <a:rPr lang="es-ES" sz="2400" dirty="0"/>
              <a:t> </a:t>
            </a:r>
            <a:r>
              <a:rPr lang="es-ES" sz="2400" dirty="0" err="1"/>
              <a:t>task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to </a:t>
            </a:r>
            <a:r>
              <a:rPr lang="es-ES" sz="2400" dirty="0" err="1"/>
              <a:t>generate</a:t>
            </a:r>
            <a:r>
              <a:rPr lang="es-ES" sz="2400" dirty="0"/>
              <a:t> </a:t>
            </a:r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integer</a:t>
            </a:r>
            <a:r>
              <a:rPr lang="es-ES" sz="2400" dirty="0"/>
              <a:t>, store </a:t>
            </a:r>
            <a:r>
              <a:rPr lang="es-ES" sz="2400" dirty="0" err="1"/>
              <a:t>it</a:t>
            </a:r>
            <a:r>
              <a:rPr lang="es-ES" sz="2400" dirty="0"/>
              <a:t>, and </a:t>
            </a:r>
            <a:r>
              <a:rPr lang="es-ES" sz="2400" dirty="0" err="1"/>
              <a:t>start</a:t>
            </a:r>
            <a:r>
              <a:rPr lang="es-ES" sz="2400" dirty="0"/>
              <a:t> </a:t>
            </a:r>
            <a:r>
              <a:rPr lang="es-ES" sz="2400" dirty="0" err="1"/>
              <a:t>over</a:t>
            </a:r>
            <a:r>
              <a:rPr lang="es-ES" sz="2400" dirty="0"/>
              <a:t>; </a:t>
            </a:r>
          </a:p>
          <a:p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consumer</a:t>
            </a:r>
            <a:r>
              <a:rPr lang="es-ES" sz="2400" dirty="0"/>
              <a:t> </a:t>
            </a:r>
            <a:r>
              <a:rPr lang="es-ES" sz="2400" dirty="0" err="1"/>
              <a:t>takes</a:t>
            </a:r>
            <a:r>
              <a:rPr lang="es-ES" sz="2400" dirty="0"/>
              <a:t> (</a:t>
            </a:r>
            <a:r>
              <a:rPr lang="es-ES" sz="2400" dirty="0" err="1"/>
              <a:t>simultaneously</a:t>
            </a:r>
            <a:r>
              <a:rPr lang="es-ES" sz="2400" dirty="0"/>
              <a:t>) </a:t>
            </a:r>
            <a:r>
              <a:rPr lang="es-ES" sz="2400" dirty="0" err="1"/>
              <a:t>numbers</a:t>
            </a:r>
            <a:r>
              <a:rPr lang="es-ES" sz="2400" dirty="0"/>
              <a:t> </a:t>
            </a:r>
            <a:r>
              <a:rPr lang="es-ES" sz="2400" dirty="0" err="1"/>
              <a:t>one</a:t>
            </a:r>
            <a:r>
              <a:rPr lang="es-ES" sz="2400" dirty="0"/>
              <a:t> </a:t>
            </a:r>
            <a:r>
              <a:rPr lang="es-ES" sz="2400" dirty="0" err="1"/>
              <a:t>by</a:t>
            </a:r>
            <a:r>
              <a:rPr lang="es-ES" sz="2400" dirty="0"/>
              <a:t> </a:t>
            </a:r>
            <a:r>
              <a:rPr lang="es-ES" sz="2400" dirty="0" err="1"/>
              <a:t>one</a:t>
            </a:r>
            <a:r>
              <a:rPr lang="es-ES" sz="2400" dirty="0"/>
              <a:t>. </a:t>
            </a:r>
          </a:p>
          <a:p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problem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producer</a:t>
            </a:r>
            <a:r>
              <a:rPr lang="es-ES" sz="2400" dirty="0"/>
              <a:t> </a:t>
            </a:r>
            <a:r>
              <a:rPr lang="es-ES" sz="2400" dirty="0" err="1"/>
              <a:t>does</a:t>
            </a:r>
            <a:r>
              <a:rPr lang="es-ES" sz="2400" dirty="0"/>
              <a:t> </a:t>
            </a:r>
            <a:r>
              <a:rPr lang="es-ES" sz="2400" dirty="0" err="1"/>
              <a:t>not</a:t>
            </a:r>
            <a:r>
              <a:rPr lang="es-ES" sz="2400" dirty="0"/>
              <a:t> </a:t>
            </a:r>
            <a:r>
              <a:rPr lang="es-ES" sz="2400" dirty="0" err="1"/>
              <a:t>add</a:t>
            </a:r>
            <a:r>
              <a:rPr lang="es-ES" sz="2400" dirty="0"/>
              <a:t> more </a:t>
            </a:r>
            <a:r>
              <a:rPr lang="es-ES" sz="2400" dirty="0" err="1"/>
              <a:t>numbers</a:t>
            </a:r>
            <a:r>
              <a:rPr lang="es-ES" sz="2400" dirty="0"/>
              <a:t> </a:t>
            </a:r>
            <a:r>
              <a:rPr lang="es-ES" sz="2400" dirty="0" err="1"/>
              <a:t>than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buffer </a:t>
            </a:r>
            <a:r>
              <a:rPr lang="es-ES" sz="2400" dirty="0" err="1"/>
              <a:t>capacity</a:t>
            </a:r>
            <a:r>
              <a:rPr lang="es-ES" sz="2400" dirty="0"/>
              <a:t> and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consumer</a:t>
            </a:r>
            <a:r>
              <a:rPr lang="es-ES" sz="2400" dirty="0"/>
              <a:t> </a:t>
            </a:r>
            <a:r>
              <a:rPr lang="es-ES" sz="2400" dirty="0" err="1"/>
              <a:t>does</a:t>
            </a:r>
            <a:r>
              <a:rPr lang="es-ES" sz="2400" dirty="0"/>
              <a:t> </a:t>
            </a:r>
            <a:r>
              <a:rPr lang="es-ES" sz="2400" dirty="0" err="1"/>
              <a:t>not</a:t>
            </a:r>
            <a:r>
              <a:rPr lang="es-ES" sz="2400" dirty="0"/>
              <a:t> try to </a:t>
            </a:r>
            <a:r>
              <a:rPr lang="es-ES" sz="2400" dirty="0" err="1"/>
              <a:t>take</a:t>
            </a:r>
            <a:r>
              <a:rPr lang="es-ES" sz="2400" dirty="0"/>
              <a:t> a </a:t>
            </a:r>
            <a:r>
              <a:rPr lang="es-ES" sz="2400" dirty="0" err="1"/>
              <a:t>number</a:t>
            </a:r>
            <a:r>
              <a:rPr lang="es-ES" sz="2400" dirty="0"/>
              <a:t> </a:t>
            </a:r>
            <a:r>
              <a:rPr lang="es-ES" sz="2400" dirty="0" err="1"/>
              <a:t>if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buffer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empty</a:t>
            </a:r>
            <a:r>
              <a:rPr lang="es-ES" sz="2400" dirty="0"/>
              <a:t>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43025D-7E41-B74E-B623-C3DF54A3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Operating Systems – Lab mutex and condition variables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D92F05-34E3-074B-AFEE-3E8AF9999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310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1. </a:t>
            </a:r>
            <a:r>
              <a:rPr lang="es-ES_tradnl" sz="3600" dirty="0" err="1">
                <a:ea typeface="ＭＳ Ｐゴシック" charset="-128"/>
              </a:rPr>
              <a:t>Statement</a:t>
            </a:r>
            <a:endParaRPr lang="es-ES_tradnl" sz="3600" dirty="0">
              <a:ea typeface="ＭＳ Ｐゴシック" charset="-128"/>
            </a:endParaRPr>
          </a:p>
        </p:txBody>
      </p:sp>
      <p:sp>
        <p:nvSpPr>
          <p:cNvPr id="16386" name="2 Marcador de contenido"/>
          <p:cNvSpPr>
            <a:spLocks noGrp="1"/>
          </p:cNvSpPr>
          <p:nvPr>
            <p:ph sz="quarter" idx="1"/>
          </p:nvPr>
        </p:nvSpPr>
        <p:spPr>
          <a:xfrm>
            <a:off x="612775" y="1556792"/>
            <a:ext cx="3167137" cy="4495800"/>
          </a:xfrm>
        </p:spPr>
        <p:txBody>
          <a:bodyPr/>
          <a:lstStyle/>
          <a:p>
            <a:pPr marL="0" indent="0">
              <a:buNone/>
            </a:pPr>
            <a:r>
              <a:rPr lang="es-ES" sz="1800" dirty="0" err="1"/>
              <a:t>Given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following</a:t>
            </a:r>
            <a:r>
              <a:rPr lang="es-ES" sz="1800" dirty="0"/>
              <a:t> </a:t>
            </a:r>
            <a:r>
              <a:rPr lang="es-ES" sz="1800" dirty="0" err="1"/>
              <a:t>code</a:t>
            </a:r>
            <a:r>
              <a:rPr lang="es-ES" sz="1800" dirty="0"/>
              <a:t>, </a:t>
            </a:r>
            <a:r>
              <a:rPr lang="es-ES" sz="1800" dirty="0" err="1"/>
              <a:t>it</a:t>
            </a:r>
            <a:r>
              <a:rPr lang="es-ES" sz="1800" dirty="0"/>
              <a:t> </a:t>
            </a:r>
            <a:r>
              <a:rPr lang="es-ES" sz="1800" dirty="0" err="1"/>
              <a:t>is</a:t>
            </a:r>
            <a:r>
              <a:rPr lang="es-ES" sz="1800" dirty="0"/>
              <a:t> </a:t>
            </a:r>
            <a:r>
              <a:rPr lang="es-ES" sz="1800" dirty="0" err="1"/>
              <a:t>requested</a:t>
            </a:r>
            <a:r>
              <a:rPr lang="es-ES" sz="1800" dirty="0"/>
              <a:t> to </a:t>
            </a:r>
            <a:r>
              <a:rPr lang="es-ES" sz="1800" dirty="0" err="1"/>
              <a:t>implement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odd</a:t>
            </a:r>
            <a:r>
              <a:rPr lang="es-ES" sz="1800" dirty="0"/>
              <a:t> and </a:t>
            </a:r>
            <a:r>
              <a:rPr lang="es-ES" sz="1800" dirty="0" err="1"/>
              <a:t>even</a:t>
            </a:r>
            <a:r>
              <a:rPr lang="es-ES" sz="1800" dirty="0"/>
              <a:t> </a:t>
            </a:r>
            <a:r>
              <a:rPr lang="es-ES" sz="1800" dirty="0" err="1"/>
              <a:t>functions</a:t>
            </a:r>
            <a:r>
              <a:rPr lang="es-ES" sz="1800" dirty="0"/>
              <a:t> so </a:t>
            </a:r>
            <a:r>
              <a:rPr lang="es-ES" sz="1800" dirty="0" err="1"/>
              <a:t>that</a:t>
            </a:r>
            <a:r>
              <a:rPr lang="es-ES" sz="1800" dirty="0"/>
              <a:t> </a:t>
            </a:r>
            <a:r>
              <a:rPr lang="es-ES" sz="1800" dirty="0" err="1"/>
              <a:t>one</a:t>
            </a:r>
            <a:r>
              <a:rPr lang="es-ES" sz="1800" dirty="0"/>
              <a:t> </a:t>
            </a:r>
            <a:r>
              <a:rPr lang="es-ES" sz="1800" dirty="0" err="1"/>
              <a:t>thread</a:t>
            </a:r>
            <a:r>
              <a:rPr lang="es-ES" sz="1800" dirty="0"/>
              <a:t> </a:t>
            </a:r>
            <a:r>
              <a:rPr lang="es-ES" sz="1800" dirty="0" err="1"/>
              <a:t>prints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even</a:t>
            </a:r>
            <a:r>
              <a:rPr lang="es-ES" sz="1800" dirty="0"/>
              <a:t> </a:t>
            </a:r>
            <a:r>
              <a:rPr lang="es-ES" sz="1800" dirty="0" err="1"/>
              <a:t>numbers</a:t>
            </a:r>
            <a:r>
              <a:rPr lang="es-ES" sz="1800" dirty="0"/>
              <a:t> </a:t>
            </a:r>
            <a:r>
              <a:rPr lang="es-ES" sz="1800" dirty="0" err="1"/>
              <a:t>from</a:t>
            </a:r>
            <a:r>
              <a:rPr lang="es-ES" sz="1800" dirty="0"/>
              <a:t> 0 to 199 and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other</a:t>
            </a:r>
            <a:r>
              <a:rPr lang="es-ES" sz="1800" dirty="0"/>
              <a:t>,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odd</a:t>
            </a:r>
            <a:r>
              <a:rPr lang="es-ES" sz="1800" dirty="0"/>
              <a:t> </a:t>
            </a:r>
            <a:r>
              <a:rPr lang="es-ES" sz="1800" dirty="0" err="1"/>
              <a:t>numbers</a:t>
            </a:r>
            <a:r>
              <a:rPr lang="es-ES" sz="1800" dirty="0"/>
              <a:t> </a:t>
            </a:r>
            <a:r>
              <a:rPr lang="es-ES" sz="1800" dirty="0" err="1"/>
              <a:t>from</a:t>
            </a:r>
            <a:r>
              <a:rPr lang="es-ES" sz="1800" dirty="0"/>
              <a:t> 0 to 199 </a:t>
            </a:r>
            <a:r>
              <a:rPr lang="es-ES" sz="1800" dirty="0" err="1"/>
              <a:t>consecutively</a:t>
            </a:r>
            <a:r>
              <a:rPr lang="es-ES" sz="1800" dirty="0"/>
              <a:t>. </a:t>
            </a:r>
            <a:r>
              <a:rPr lang="es-ES" sz="1800" dirty="0" err="1"/>
              <a:t>An</a:t>
            </a:r>
            <a:r>
              <a:rPr lang="es-ES" sz="1800" dirty="0"/>
              <a:t> </a:t>
            </a:r>
            <a:r>
              <a:rPr lang="es-ES" sz="1800" dirty="0" err="1"/>
              <a:t>example</a:t>
            </a:r>
            <a:r>
              <a:rPr lang="es-ES" sz="1800" dirty="0"/>
              <a:t> of </a:t>
            </a:r>
            <a:r>
              <a:rPr lang="es-ES" sz="1800" dirty="0" err="1"/>
              <a:t>the</a:t>
            </a:r>
            <a:r>
              <a:rPr lang="es-ES" sz="1800" dirty="0"/>
              <a:t> output </a:t>
            </a:r>
            <a:r>
              <a:rPr lang="es-ES" sz="1800" dirty="0" err="1"/>
              <a:t>would</a:t>
            </a:r>
            <a:r>
              <a:rPr lang="es-ES" sz="1800" dirty="0"/>
              <a:t> be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following</a:t>
            </a:r>
            <a:r>
              <a:rPr lang="es-ES" sz="1800" dirty="0"/>
              <a:t>:</a:t>
            </a:r>
          </a:p>
          <a:p>
            <a:pPr marL="0" indent="0">
              <a:buNone/>
            </a:pPr>
            <a:endParaRPr lang="es-ES" sz="900" dirty="0"/>
          </a:p>
          <a:p>
            <a:pPr marL="0" indent="0">
              <a:buNone/>
            </a:pPr>
            <a:endParaRPr lang="es-ES" sz="900" dirty="0"/>
          </a:p>
          <a:p>
            <a:pPr marL="0" indent="0">
              <a:buNone/>
            </a:pPr>
            <a:endParaRPr lang="es-ES" sz="900" dirty="0"/>
          </a:p>
          <a:p>
            <a:pPr marL="0" indent="0">
              <a:buNone/>
            </a:pPr>
            <a:endParaRPr lang="es-ES" sz="900" dirty="0"/>
          </a:p>
          <a:p>
            <a:pPr marL="0" indent="0">
              <a:buNone/>
            </a:pPr>
            <a:endParaRPr lang="es-ES" sz="900" dirty="0"/>
          </a:p>
          <a:p>
            <a:pPr marL="0" indent="0">
              <a:buNone/>
            </a:pPr>
            <a:endParaRPr lang="es-ES" sz="900" dirty="0"/>
          </a:p>
          <a:p>
            <a:pPr marL="0" indent="0">
              <a:buNone/>
            </a:pPr>
            <a:endParaRPr lang="es-ES" sz="900" dirty="0"/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3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4067944" y="1556792"/>
            <a:ext cx="4752528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GB" sz="1100" dirty="0"/>
              <a:t>#include &lt;</a:t>
            </a:r>
            <a:r>
              <a:rPr lang="en-GB" sz="1100" dirty="0" err="1"/>
              <a:t>stdio.h</a:t>
            </a:r>
            <a:r>
              <a:rPr lang="en-GB" sz="1100" dirty="0"/>
              <a:t>&gt;</a:t>
            </a:r>
          </a:p>
          <a:p>
            <a:r>
              <a:rPr lang="en-GB" sz="1100" dirty="0"/>
              <a:t>#include &lt;</a:t>
            </a:r>
            <a:r>
              <a:rPr lang="en-GB" sz="1100" dirty="0" err="1"/>
              <a:t>unistd.h</a:t>
            </a:r>
            <a:r>
              <a:rPr lang="en-GB" sz="1100" dirty="0"/>
              <a:t>&gt;</a:t>
            </a:r>
          </a:p>
          <a:p>
            <a:r>
              <a:rPr lang="en-GB" sz="1100" dirty="0"/>
              <a:t>#include &lt;</a:t>
            </a:r>
            <a:r>
              <a:rPr lang="en-GB" sz="1100" dirty="0" err="1"/>
              <a:t>stdlib.h</a:t>
            </a:r>
            <a:r>
              <a:rPr lang="en-GB" sz="1100" dirty="0"/>
              <a:t>&gt;</a:t>
            </a:r>
          </a:p>
          <a:p>
            <a:r>
              <a:rPr lang="en-GB" sz="1100" dirty="0"/>
              <a:t>#include &lt;</a:t>
            </a:r>
            <a:r>
              <a:rPr lang="en-GB" sz="1100" dirty="0" err="1"/>
              <a:t>pthread.h</a:t>
            </a:r>
            <a:r>
              <a:rPr lang="en-GB" sz="1100" dirty="0"/>
              <a:t>&gt;</a:t>
            </a:r>
          </a:p>
          <a:p>
            <a:endParaRPr lang="en-GB" sz="1100" dirty="0"/>
          </a:p>
          <a:p>
            <a:r>
              <a:rPr lang="en-GB" sz="1100" dirty="0" err="1"/>
              <a:t>int</a:t>
            </a:r>
            <a:r>
              <a:rPr lang="en-GB" sz="1100" dirty="0"/>
              <a:t> </a:t>
            </a:r>
            <a:r>
              <a:rPr lang="en-GB" sz="1100" dirty="0" err="1"/>
              <a:t>dato_compartido</a:t>
            </a:r>
            <a:r>
              <a:rPr lang="en-GB" sz="1100" dirty="0"/>
              <a:t> = 0;</a:t>
            </a:r>
          </a:p>
          <a:p>
            <a:r>
              <a:rPr lang="en-GB" sz="1100" dirty="0" err="1"/>
              <a:t>int</a:t>
            </a:r>
            <a:r>
              <a:rPr lang="en-GB" sz="1100" dirty="0"/>
              <a:t> </a:t>
            </a:r>
            <a:r>
              <a:rPr lang="en-GB" sz="1100" dirty="0" err="1"/>
              <a:t>es_par</a:t>
            </a:r>
            <a:r>
              <a:rPr lang="en-GB" sz="1100" dirty="0"/>
              <a:t> = 0;</a:t>
            </a:r>
          </a:p>
          <a:p>
            <a:r>
              <a:rPr lang="en-GB" sz="1100" dirty="0" err="1"/>
              <a:t>pthread_mutex_t</a:t>
            </a:r>
            <a:r>
              <a:rPr lang="en-GB" sz="1100" dirty="0"/>
              <a:t> m;</a:t>
            </a:r>
          </a:p>
          <a:p>
            <a:r>
              <a:rPr lang="en-GB" sz="1100" dirty="0" err="1"/>
              <a:t>pthread_cond_t</a:t>
            </a:r>
            <a:r>
              <a:rPr lang="en-GB" sz="1100" dirty="0"/>
              <a:t> </a:t>
            </a:r>
            <a:r>
              <a:rPr lang="en-GB" sz="1100" dirty="0" err="1"/>
              <a:t>cL</a:t>
            </a:r>
            <a:r>
              <a:rPr lang="en-GB" sz="1100" dirty="0"/>
              <a:t>, </a:t>
            </a:r>
            <a:r>
              <a:rPr lang="en-GB" sz="1100" dirty="0" err="1"/>
              <a:t>cV</a:t>
            </a:r>
            <a:r>
              <a:rPr lang="en-GB" sz="1100" dirty="0"/>
              <a:t>;</a:t>
            </a:r>
          </a:p>
          <a:p>
            <a:r>
              <a:rPr lang="es-ES" sz="1100" dirty="0"/>
              <a:t> </a:t>
            </a:r>
          </a:p>
          <a:p>
            <a:r>
              <a:rPr lang="en-US" sz="1100" dirty="0" err="1"/>
              <a:t>int</a:t>
            </a:r>
            <a:r>
              <a:rPr lang="en-US" sz="1100" dirty="0"/>
              <a:t> main(void) {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pthread_t</a:t>
            </a:r>
            <a:r>
              <a:rPr lang="en-US" sz="1100" dirty="0"/>
              <a:t> th1, th2;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pthread_mutex_init</a:t>
            </a:r>
            <a:r>
              <a:rPr lang="en-US" sz="1100" dirty="0"/>
              <a:t>(&amp;m, NULL);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pthread_cond_init</a:t>
            </a:r>
            <a:r>
              <a:rPr lang="en-US" sz="1100" dirty="0"/>
              <a:t>(&amp;</a:t>
            </a:r>
            <a:r>
              <a:rPr lang="en-US" sz="1100" dirty="0" err="1"/>
              <a:t>cL</a:t>
            </a:r>
            <a:r>
              <a:rPr lang="en-US" sz="1100" dirty="0"/>
              <a:t>, NULL);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pthread_cond_init</a:t>
            </a:r>
            <a:r>
              <a:rPr lang="en-US" sz="1100" dirty="0"/>
              <a:t>(&amp;</a:t>
            </a:r>
            <a:r>
              <a:rPr lang="en-US" sz="1100" dirty="0" err="1"/>
              <a:t>cV</a:t>
            </a:r>
            <a:r>
              <a:rPr lang="en-US" sz="1100" dirty="0"/>
              <a:t>, NULL);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pthread_create</a:t>
            </a:r>
            <a:r>
              <a:rPr lang="en-US" sz="1100" dirty="0"/>
              <a:t>(&amp;th1, NULL, (void *) pares, NULL);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pthread_create</a:t>
            </a:r>
            <a:r>
              <a:rPr lang="en-US" sz="1100" dirty="0"/>
              <a:t>(&amp;th2, NULL, (void *) </a:t>
            </a:r>
            <a:r>
              <a:rPr lang="en-US" sz="1100" dirty="0" err="1"/>
              <a:t>impares</a:t>
            </a:r>
            <a:r>
              <a:rPr lang="en-US" sz="1100" dirty="0"/>
              <a:t>, NULL);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pthread_join</a:t>
            </a:r>
            <a:r>
              <a:rPr lang="en-US" sz="1100" dirty="0"/>
              <a:t>(th1, NULL);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pthread_join</a:t>
            </a:r>
            <a:r>
              <a:rPr lang="en-US" sz="1100" dirty="0"/>
              <a:t>(th2, NULL);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pthread_mutex_destroy</a:t>
            </a:r>
            <a:r>
              <a:rPr lang="en-US" sz="1100" dirty="0"/>
              <a:t>(&amp;m);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pthread_cond_destroy</a:t>
            </a:r>
            <a:r>
              <a:rPr lang="en-US" sz="1100" dirty="0"/>
              <a:t>(&amp;</a:t>
            </a:r>
            <a:r>
              <a:rPr lang="en-US" sz="1100" dirty="0" err="1"/>
              <a:t>cL</a:t>
            </a:r>
            <a:r>
              <a:rPr lang="en-US" sz="1100" dirty="0"/>
              <a:t>);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pthread_cond_destroy</a:t>
            </a:r>
            <a:r>
              <a:rPr lang="en-US" sz="1100" dirty="0"/>
              <a:t>(&amp;</a:t>
            </a:r>
            <a:r>
              <a:rPr lang="en-US" sz="1100" dirty="0" err="1"/>
              <a:t>cV</a:t>
            </a:r>
            <a:r>
              <a:rPr lang="en-US" sz="1100" dirty="0"/>
              <a:t>);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248400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ES"/>
              <a:t>Operating Systems – Lab mutex and condition variables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259632" y="4075956"/>
            <a:ext cx="1473299" cy="1800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Thread2 = 0</a:t>
            </a:r>
          </a:p>
          <a:p>
            <a:r>
              <a:rPr lang="en-US" dirty="0"/>
              <a:t>Thread1 = 1</a:t>
            </a:r>
          </a:p>
          <a:p>
            <a:r>
              <a:rPr lang="en-US" dirty="0"/>
              <a:t>Thread2 = 2</a:t>
            </a:r>
          </a:p>
          <a:p>
            <a:r>
              <a:rPr lang="en-US" dirty="0"/>
              <a:t>Thread1 = 3</a:t>
            </a:r>
          </a:p>
          <a:p>
            <a:r>
              <a:rPr lang="en-US" dirty="0"/>
              <a:t>Thread2 = 4</a:t>
            </a:r>
          </a:p>
          <a:p>
            <a:r>
              <a:rPr lang="en-US" dirty="0"/>
              <a:t>Thread1 = 5</a:t>
            </a:r>
          </a:p>
          <a:p>
            <a:r>
              <a:rPr lang="en-US" dirty="0"/>
              <a:t>Thread2 = 6</a:t>
            </a:r>
          </a:p>
          <a:p>
            <a:r>
              <a:rPr lang="en-US" dirty="0"/>
              <a:t>Thread1 = 7</a:t>
            </a:r>
          </a:p>
          <a:p>
            <a:r>
              <a:rPr lang="en-US" dirty="0"/>
              <a:t>Thread2 = 8</a:t>
            </a:r>
          </a:p>
        </p:txBody>
      </p:sp>
    </p:spTree>
    <p:extLst>
      <p:ext uri="{BB962C8B-B14F-4D97-AF65-F5344CB8AC3E}">
        <p14:creationId xmlns:p14="http://schemas.microsoft.com/office/powerpoint/2010/main" val="1756022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1. </a:t>
            </a:r>
            <a:r>
              <a:rPr lang="es-ES_tradnl" sz="3600" dirty="0" err="1">
                <a:ea typeface="ＭＳ Ｐゴシック" charset="-128"/>
              </a:rPr>
              <a:t>Option</a:t>
            </a:r>
            <a:r>
              <a:rPr lang="es-ES_tradnl" sz="3600" dirty="0">
                <a:ea typeface="ＭＳ Ｐゴシック" charset="-128"/>
              </a:rPr>
              <a:t> A</a:t>
            </a: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4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4716016" y="1844824"/>
            <a:ext cx="4320480" cy="336211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GB" sz="1100" dirty="0"/>
              <a:t>void </a:t>
            </a:r>
            <a:r>
              <a:rPr lang="en-GB" sz="1100" dirty="0" err="1"/>
              <a:t>impares</a:t>
            </a:r>
            <a:r>
              <a:rPr lang="en-GB" sz="1100" dirty="0"/>
              <a:t>(void)</a:t>
            </a:r>
          </a:p>
          <a:p>
            <a:r>
              <a:rPr lang="en-GB" sz="1100" dirty="0"/>
              <a:t>{</a:t>
            </a:r>
          </a:p>
          <a:p>
            <a:r>
              <a:rPr lang="en-GB" sz="1100" dirty="0"/>
              <a:t>   </a:t>
            </a:r>
            <a:r>
              <a:rPr lang="en-GB" sz="1100" dirty="0" err="1"/>
              <a:t>int</a:t>
            </a:r>
            <a:r>
              <a:rPr lang="en-GB" sz="1100" dirty="0"/>
              <a:t> </a:t>
            </a:r>
            <a:r>
              <a:rPr lang="en-GB" sz="1100" dirty="0" err="1"/>
              <a:t>i</a:t>
            </a:r>
            <a:r>
              <a:rPr lang="en-GB" sz="1100" dirty="0"/>
              <a:t>;</a:t>
            </a:r>
          </a:p>
          <a:p>
            <a:r>
              <a:rPr lang="en-GB" sz="1100" dirty="0"/>
              <a:t>   for(</a:t>
            </a:r>
            <a:r>
              <a:rPr lang="en-GB" sz="1100" dirty="0" err="1"/>
              <a:t>i</a:t>
            </a:r>
            <a:r>
              <a:rPr lang="en-GB" sz="1100" dirty="0"/>
              <a:t>=0; </a:t>
            </a:r>
            <a:r>
              <a:rPr lang="en-GB" sz="1100" dirty="0" err="1"/>
              <a:t>i</a:t>
            </a:r>
            <a:r>
              <a:rPr lang="en-GB" sz="1100" dirty="0"/>
              <a:t> &lt; 100; </a:t>
            </a:r>
            <a:r>
              <a:rPr lang="en-GB" sz="1100" dirty="0" err="1"/>
              <a:t>i</a:t>
            </a:r>
            <a:r>
              <a:rPr lang="en-GB" sz="1100" dirty="0"/>
              <a:t>++ )</a:t>
            </a:r>
          </a:p>
          <a:p>
            <a:r>
              <a:rPr lang="en-GB" sz="1100" dirty="0"/>
              <a:t>   {</a:t>
            </a:r>
          </a:p>
          <a:p>
            <a:r>
              <a:rPr lang="en-GB" sz="1100" dirty="0"/>
              <a:t>        </a:t>
            </a:r>
            <a:r>
              <a:rPr lang="en-GB" sz="1100" dirty="0" err="1"/>
              <a:t>pthread_mutex_lock</a:t>
            </a:r>
            <a:r>
              <a:rPr lang="en-GB" sz="1100" dirty="0"/>
              <a:t>(&amp;m);</a:t>
            </a:r>
          </a:p>
          <a:p>
            <a:r>
              <a:rPr lang="en-GB" sz="1100" dirty="0"/>
              <a:t>        if (</a:t>
            </a:r>
            <a:r>
              <a:rPr lang="en-GB" sz="1100" dirty="0" err="1"/>
              <a:t>es_par</a:t>
            </a:r>
            <a:r>
              <a:rPr lang="en-GB" sz="1100" dirty="0"/>
              <a:t>==1)</a:t>
            </a:r>
          </a:p>
          <a:p>
            <a:r>
              <a:rPr lang="en-GB" sz="1100" dirty="0"/>
              <a:t>        {</a:t>
            </a:r>
          </a:p>
          <a:p>
            <a:r>
              <a:rPr lang="en-GB" sz="1100" dirty="0"/>
              <a:t>            </a:t>
            </a:r>
            <a:r>
              <a:rPr lang="en-GB" sz="1100" dirty="0" err="1"/>
              <a:t>pthread_cond_signal</a:t>
            </a:r>
            <a:r>
              <a:rPr lang="en-GB" sz="1100" dirty="0"/>
              <a:t>(&amp;</a:t>
            </a:r>
            <a:r>
              <a:rPr lang="en-GB" sz="1100" dirty="0" err="1"/>
              <a:t>cV</a:t>
            </a:r>
            <a:r>
              <a:rPr lang="en-GB" sz="1100" dirty="0"/>
              <a:t>,&amp;m);</a:t>
            </a:r>
          </a:p>
          <a:p>
            <a:r>
              <a:rPr lang="en-GB" sz="1100" dirty="0"/>
              <a:t>        }</a:t>
            </a:r>
          </a:p>
          <a:p>
            <a:r>
              <a:rPr lang="en-GB" sz="1100" dirty="0"/>
              <a:t>        </a:t>
            </a:r>
            <a:r>
              <a:rPr lang="en-GB" sz="1100" dirty="0" err="1"/>
              <a:t>printf</a:t>
            </a:r>
            <a:r>
              <a:rPr lang="en-GB" sz="1100" dirty="0"/>
              <a:t>("Thread2 = %d \n", </a:t>
            </a:r>
            <a:r>
              <a:rPr lang="en-GB" sz="1100" dirty="0" err="1"/>
              <a:t>dato_compartido</a:t>
            </a:r>
            <a:r>
              <a:rPr lang="en-GB" sz="1100" dirty="0"/>
              <a:t>++);</a:t>
            </a:r>
          </a:p>
          <a:p>
            <a:r>
              <a:rPr lang="en-GB" sz="1100" dirty="0"/>
              <a:t>        </a:t>
            </a:r>
            <a:r>
              <a:rPr lang="en-GB" sz="1100" dirty="0" err="1"/>
              <a:t>es_par</a:t>
            </a:r>
            <a:r>
              <a:rPr lang="en-GB" sz="1100" dirty="0"/>
              <a:t>=1;</a:t>
            </a:r>
          </a:p>
          <a:p>
            <a:r>
              <a:rPr lang="en-GB" sz="1100" dirty="0"/>
              <a:t>        </a:t>
            </a:r>
            <a:r>
              <a:rPr lang="en-GB" sz="1100" dirty="0" err="1"/>
              <a:t>pthread_cond_wait</a:t>
            </a:r>
            <a:r>
              <a:rPr lang="en-GB" sz="1100" dirty="0"/>
              <a:t>(&amp;</a:t>
            </a:r>
            <a:r>
              <a:rPr lang="en-GB" sz="1100" dirty="0" err="1"/>
              <a:t>cL</a:t>
            </a:r>
            <a:r>
              <a:rPr lang="en-GB" sz="1100" dirty="0"/>
              <a:t>);</a:t>
            </a:r>
          </a:p>
          <a:p>
            <a:r>
              <a:rPr lang="en-GB" sz="1100" dirty="0"/>
              <a:t>        </a:t>
            </a:r>
            <a:r>
              <a:rPr lang="en-GB" sz="1100" dirty="0" err="1"/>
              <a:t>pthread_mutex_unlock</a:t>
            </a:r>
            <a:r>
              <a:rPr lang="en-GB" sz="1100" dirty="0"/>
              <a:t>(&amp;m);</a:t>
            </a:r>
          </a:p>
          <a:p>
            <a:r>
              <a:rPr lang="en-GB" sz="1100" dirty="0"/>
              <a:t>    }</a:t>
            </a:r>
          </a:p>
          <a:p>
            <a:r>
              <a:rPr lang="en-GB" sz="1100" dirty="0"/>
              <a:t>}</a:t>
            </a:r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248400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ES"/>
              <a:t>Operating Systems – Lab mutex and condition variables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66700" y="1844823"/>
            <a:ext cx="4233292" cy="336211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US" sz="1100" dirty="0"/>
              <a:t>void pares(void)</a:t>
            </a:r>
          </a:p>
          <a:p>
            <a:r>
              <a:rPr lang="en-US" sz="1100" dirty="0"/>
              <a:t>{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int</a:t>
            </a:r>
            <a:r>
              <a:rPr lang="en-US" sz="1100" dirty="0"/>
              <a:t> </a:t>
            </a:r>
            <a:r>
              <a:rPr lang="en-US" sz="1100" dirty="0" err="1"/>
              <a:t>i</a:t>
            </a:r>
            <a:r>
              <a:rPr lang="en-US" sz="1100" dirty="0"/>
              <a:t>;</a:t>
            </a:r>
          </a:p>
          <a:p>
            <a:r>
              <a:rPr lang="en-US" sz="1100" dirty="0"/>
              <a:t>    for(</a:t>
            </a:r>
            <a:r>
              <a:rPr lang="en-US" sz="1100" dirty="0" err="1"/>
              <a:t>i</a:t>
            </a:r>
            <a:r>
              <a:rPr lang="en-US" sz="1100" dirty="0"/>
              <a:t>=0; </a:t>
            </a:r>
            <a:r>
              <a:rPr lang="en-US" sz="1100" dirty="0" err="1"/>
              <a:t>i</a:t>
            </a:r>
            <a:r>
              <a:rPr lang="en-US" sz="1100" dirty="0"/>
              <a:t> &lt; 100; </a:t>
            </a:r>
            <a:r>
              <a:rPr lang="en-US" sz="1100" dirty="0" err="1"/>
              <a:t>i</a:t>
            </a:r>
            <a:r>
              <a:rPr lang="en-US" sz="1100" dirty="0"/>
              <a:t>++ )</a:t>
            </a:r>
          </a:p>
          <a:p>
            <a:r>
              <a:rPr lang="en-US" sz="1100" dirty="0"/>
              <a:t>    {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pthread_mutex_lock</a:t>
            </a:r>
            <a:r>
              <a:rPr lang="en-US" sz="1100" dirty="0"/>
              <a:t>(&amp;m);</a:t>
            </a:r>
          </a:p>
          <a:p>
            <a:r>
              <a:rPr lang="en-US" sz="1100" dirty="0"/>
              <a:t>        if (</a:t>
            </a:r>
            <a:r>
              <a:rPr lang="en-US" sz="1100" dirty="0" err="1"/>
              <a:t>es_par</a:t>
            </a:r>
            <a:r>
              <a:rPr lang="en-US" sz="1100" dirty="0"/>
              <a:t>==0)</a:t>
            </a:r>
          </a:p>
          <a:p>
            <a:r>
              <a:rPr lang="en-US" sz="1100" dirty="0"/>
              <a:t>        {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pthread_cond_signal</a:t>
            </a:r>
            <a:r>
              <a:rPr lang="en-US" sz="1100" dirty="0"/>
              <a:t>(&amp;</a:t>
            </a:r>
            <a:r>
              <a:rPr lang="en-US" sz="1100" dirty="0" err="1"/>
              <a:t>cL</a:t>
            </a:r>
            <a:r>
              <a:rPr lang="en-US" sz="1100" dirty="0"/>
              <a:t>,&amp;m);</a:t>
            </a:r>
          </a:p>
          <a:p>
            <a:r>
              <a:rPr lang="en-US" sz="1100" dirty="0"/>
              <a:t>        }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printf</a:t>
            </a:r>
            <a:r>
              <a:rPr lang="en-US" sz="1100" dirty="0"/>
              <a:t>("Thread1 = %d \n", </a:t>
            </a:r>
            <a:r>
              <a:rPr lang="en-US" sz="1100" dirty="0" err="1"/>
              <a:t>dato_compartido</a:t>
            </a:r>
            <a:r>
              <a:rPr lang="en-US" sz="1100" dirty="0"/>
              <a:t>++);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es_par</a:t>
            </a:r>
            <a:r>
              <a:rPr lang="en-US" sz="1100" dirty="0"/>
              <a:t>=0;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pthread_cond_wait</a:t>
            </a:r>
            <a:r>
              <a:rPr lang="en-US" sz="1100" dirty="0"/>
              <a:t>(&amp;</a:t>
            </a:r>
            <a:r>
              <a:rPr lang="en-US" sz="1100" dirty="0" err="1"/>
              <a:t>cV</a:t>
            </a:r>
            <a:r>
              <a:rPr lang="en-US" sz="1100" dirty="0"/>
              <a:t>);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pthread_mutex_unlock</a:t>
            </a:r>
            <a:r>
              <a:rPr lang="en-US" sz="1100" dirty="0"/>
              <a:t>(&amp;m);</a:t>
            </a:r>
          </a:p>
          <a:p>
            <a:r>
              <a:rPr lang="en-US" sz="1100" dirty="0"/>
              <a:t>    }</a:t>
            </a:r>
          </a:p>
          <a:p>
            <a:r>
              <a:rPr lang="en-U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993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1. </a:t>
            </a:r>
            <a:r>
              <a:rPr lang="es-ES_tradnl" sz="3600" dirty="0" err="1">
                <a:ea typeface="ＭＳ Ｐゴシック" charset="-128"/>
              </a:rPr>
              <a:t>Option</a:t>
            </a:r>
            <a:r>
              <a:rPr lang="es-ES_tradnl" sz="3600" dirty="0">
                <a:ea typeface="ＭＳ Ｐゴシック" charset="-128"/>
              </a:rPr>
              <a:t> B</a:t>
            </a: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5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4716016" y="1844824"/>
            <a:ext cx="4320480" cy="336211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GB" sz="1100" dirty="0"/>
              <a:t>void </a:t>
            </a:r>
            <a:r>
              <a:rPr lang="en-GB" sz="1100" dirty="0" err="1"/>
              <a:t>impares</a:t>
            </a:r>
            <a:r>
              <a:rPr lang="en-GB" sz="1100" dirty="0"/>
              <a:t>(void)</a:t>
            </a:r>
          </a:p>
          <a:p>
            <a:r>
              <a:rPr lang="en-GB" sz="1100" dirty="0"/>
              <a:t>{</a:t>
            </a:r>
          </a:p>
          <a:p>
            <a:r>
              <a:rPr lang="en-GB" sz="1100" dirty="0"/>
              <a:t>   </a:t>
            </a:r>
            <a:r>
              <a:rPr lang="en-GB" sz="1100" dirty="0" err="1"/>
              <a:t>int</a:t>
            </a:r>
            <a:r>
              <a:rPr lang="en-GB" sz="1100" dirty="0"/>
              <a:t> </a:t>
            </a:r>
            <a:r>
              <a:rPr lang="en-GB" sz="1100" dirty="0" err="1"/>
              <a:t>i</a:t>
            </a:r>
            <a:r>
              <a:rPr lang="en-GB" sz="1100" dirty="0"/>
              <a:t>;</a:t>
            </a:r>
          </a:p>
          <a:p>
            <a:r>
              <a:rPr lang="en-GB" sz="1100" dirty="0"/>
              <a:t>   for(</a:t>
            </a:r>
            <a:r>
              <a:rPr lang="en-GB" sz="1100" dirty="0" err="1"/>
              <a:t>i</a:t>
            </a:r>
            <a:r>
              <a:rPr lang="en-GB" sz="1100" dirty="0"/>
              <a:t>=0; </a:t>
            </a:r>
            <a:r>
              <a:rPr lang="en-GB" sz="1100" dirty="0" err="1"/>
              <a:t>i</a:t>
            </a:r>
            <a:r>
              <a:rPr lang="en-GB" sz="1100" dirty="0"/>
              <a:t> &lt; 100; </a:t>
            </a:r>
            <a:r>
              <a:rPr lang="en-GB" sz="1100" dirty="0" err="1"/>
              <a:t>i</a:t>
            </a:r>
            <a:r>
              <a:rPr lang="en-GB" sz="1100" dirty="0"/>
              <a:t>++ )</a:t>
            </a:r>
          </a:p>
          <a:p>
            <a:r>
              <a:rPr lang="en-GB" sz="1100" dirty="0"/>
              <a:t>   {</a:t>
            </a:r>
          </a:p>
          <a:p>
            <a:r>
              <a:rPr lang="en-GB" sz="1100" dirty="0"/>
              <a:t>        </a:t>
            </a:r>
            <a:r>
              <a:rPr lang="en-GB" sz="1100" dirty="0" err="1"/>
              <a:t>pthread_mutex_lock</a:t>
            </a:r>
            <a:r>
              <a:rPr lang="en-GB" sz="1100" dirty="0"/>
              <a:t>(&amp;m);</a:t>
            </a:r>
          </a:p>
          <a:p>
            <a:r>
              <a:rPr lang="en-GB" sz="1100" dirty="0"/>
              <a:t>        if (</a:t>
            </a:r>
            <a:r>
              <a:rPr lang="en-GB" sz="1100" dirty="0" err="1"/>
              <a:t>es_par</a:t>
            </a:r>
            <a:r>
              <a:rPr lang="en-GB" sz="1100" dirty="0"/>
              <a:t>==1)</a:t>
            </a:r>
          </a:p>
          <a:p>
            <a:r>
              <a:rPr lang="en-GB" sz="1100" dirty="0"/>
              <a:t>        {</a:t>
            </a:r>
          </a:p>
          <a:p>
            <a:r>
              <a:rPr lang="en-GB" sz="1100" dirty="0"/>
              <a:t>            </a:t>
            </a:r>
            <a:r>
              <a:rPr lang="en-GB" sz="1100" dirty="0" err="1"/>
              <a:t>pthread_cond_wait</a:t>
            </a:r>
            <a:r>
              <a:rPr lang="en-GB" sz="1100" dirty="0"/>
              <a:t>(&amp;</a:t>
            </a:r>
            <a:r>
              <a:rPr lang="en-GB" sz="1100" dirty="0" err="1"/>
              <a:t>cV</a:t>
            </a:r>
            <a:r>
              <a:rPr lang="en-GB" sz="1100" dirty="0"/>
              <a:t>,&amp;m);</a:t>
            </a:r>
          </a:p>
          <a:p>
            <a:r>
              <a:rPr lang="en-GB" sz="1100" dirty="0"/>
              <a:t>        }</a:t>
            </a:r>
          </a:p>
          <a:p>
            <a:r>
              <a:rPr lang="en-GB" sz="1100" dirty="0"/>
              <a:t>        </a:t>
            </a:r>
            <a:r>
              <a:rPr lang="en-GB" sz="1100" dirty="0" err="1"/>
              <a:t>printf</a:t>
            </a:r>
            <a:r>
              <a:rPr lang="en-GB" sz="1100" dirty="0"/>
              <a:t>("Thread2 = %d \n", </a:t>
            </a:r>
            <a:r>
              <a:rPr lang="en-GB" sz="1100" dirty="0" err="1"/>
              <a:t>dato_compartido</a:t>
            </a:r>
            <a:r>
              <a:rPr lang="en-GB" sz="1100" dirty="0"/>
              <a:t>++);</a:t>
            </a:r>
          </a:p>
          <a:p>
            <a:r>
              <a:rPr lang="en-GB" sz="1100" dirty="0"/>
              <a:t>        </a:t>
            </a:r>
            <a:r>
              <a:rPr lang="en-GB" sz="1100" dirty="0" err="1"/>
              <a:t>es_par</a:t>
            </a:r>
            <a:r>
              <a:rPr lang="en-GB" sz="1100" dirty="0"/>
              <a:t>=1;</a:t>
            </a:r>
          </a:p>
          <a:p>
            <a:r>
              <a:rPr lang="en-GB" sz="1100" dirty="0"/>
              <a:t>        </a:t>
            </a:r>
            <a:r>
              <a:rPr lang="en-GB" sz="1100" dirty="0" err="1"/>
              <a:t>pthread_cond_signal</a:t>
            </a:r>
            <a:r>
              <a:rPr lang="en-GB" sz="1100" dirty="0"/>
              <a:t>(&amp;</a:t>
            </a:r>
            <a:r>
              <a:rPr lang="en-GB" sz="1100" dirty="0" err="1"/>
              <a:t>cL</a:t>
            </a:r>
            <a:r>
              <a:rPr lang="en-GB" sz="1100" dirty="0"/>
              <a:t>);</a:t>
            </a:r>
          </a:p>
          <a:p>
            <a:r>
              <a:rPr lang="en-GB" sz="1100" dirty="0"/>
              <a:t>        </a:t>
            </a:r>
            <a:r>
              <a:rPr lang="en-GB" sz="1100" dirty="0" err="1"/>
              <a:t>pthread_mutex_unlock</a:t>
            </a:r>
            <a:r>
              <a:rPr lang="en-GB" sz="1100" dirty="0"/>
              <a:t>(&amp;m);</a:t>
            </a:r>
          </a:p>
          <a:p>
            <a:r>
              <a:rPr lang="en-GB" sz="1100" dirty="0"/>
              <a:t>    }</a:t>
            </a:r>
          </a:p>
          <a:p>
            <a:r>
              <a:rPr lang="en-GB" sz="1100" dirty="0"/>
              <a:t>}</a:t>
            </a:r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248400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ES"/>
              <a:t>Operating Systems – Lab mutex and condition variables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66700" y="1844823"/>
            <a:ext cx="4233292" cy="336211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US" sz="1100" dirty="0"/>
              <a:t>void pares(void)</a:t>
            </a:r>
          </a:p>
          <a:p>
            <a:r>
              <a:rPr lang="en-US" sz="1100" dirty="0"/>
              <a:t>{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int</a:t>
            </a:r>
            <a:r>
              <a:rPr lang="en-US" sz="1100" dirty="0"/>
              <a:t> </a:t>
            </a:r>
            <a:r>
              <a:rPr lang="en-US" sz="1100" dirty="0" err="1"/>
              <a:t>i</a:t>
            </a:r>
            <a:r>
              <a:rPr lang="en-US" sz="1100" dirty="0"/>
              <a:t>;</a:t>
            </a:r>
          </a:p>
          <a:p>
            <a:r>
              <a:rPr lang="en-US" sz="1100" dirty="0"/>
              <a:t>    for(</a:t>
            </a:r>
            <a:r>
              <a:rPr lang="en-US" sz="1100" dirty="0" err="1"/>
              <a:t>i</a:t>
            </a:r>
            <a:r>
              <a:rPr lang="en-US" sz="1100" dirty="0"/>
              <a:t>=0; </a:t>
            </a:r>
            <a:r>
              <a:rPr lang="en-US" sz="1100" dirty="0" err="1"/>
              <a:t>i</a:t>
            </a:r>
            <a:r>
              <a:rPr lang="en-US" sz="1100" dirty="0"/>
              <a:t> &lt; 100; </a:t>
            </a:r>
            <a:r>
              <a:rPr lang="en-US" sz="1100" dirty="0" err="1"/>
              <a:t>i</a:t>
            </a:r>
            <a:r>
              <a:rPr lang="en-US" sz="1100" dirty="0"/>
              <a:t>++ )</a:t>
            </a:r>
          </a:p>
          <a:p>
            <a:r>
              <a:rPr lang="en-US" sz="1100" dirty="0"/>
              <a:t>    {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pthread_mutex_lock</a:t>
            </a:r>
            <a:r>
              <a:rPr lang="en-US" sz="1100" dirty="0"/>
              <a:t>(&amp;m);</a:t>
            </a:r>
          </a:p>
          <a:p>
            <a:r>
              <a:rPr lang="en-US" sz="1100" dirty="0"/>
              <a:t>        if (</a:t>
            </a:r>
            <a:r>
              <a:rPr lang="en-US" sz="1100" dirty="0" err="1"/>
              <a:t>es_par</a:t>
            </a:r>
            <a:r>
              <a:rPr lang="en-US" sz="1100" dirty="0"/>
              <a:t>==0)</a:t>
            </a:r>
          </a:p>
          <a:p>
            <a:r>
              <a:rPr lang="en-US" sz="1100" dirty="0"/>
              <a:t>        {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pthread_cond_wait</a:t>
            </a:r>
            <a:r>
              <a:rPr lang="en-US" sz="1100" dirty="0"/>
              <a:t>(&amp;</a:t>
            </a:r>
            <a:r>
              <a:rPr lang="en-US" sz="1100" dirty="0" err="1"/>
              <a:t>cL</a:t>
            </a:r>
            <a:r>
              <a:rPr lang="en-US" sz="1100" dirty="0"/>
              <a:t>,&amp;m);</a:t>
            </a:r>
          </a:p>
          <a:p>
            <a:r>
              <a:rPr lang="en-US" sz="1100" dirty="0"/>
              <a:t>        }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printf</a:t>
            </a:r>
            <a:r>
              <a:rPr lang="en-US" sz="1100" dirty="0"/>
              <a:t>("Thread1 = %d \n", </a:t>
            </a:r>
            <a:r>
              <a:rPr lang="en-US" sz="1100" dirty="0" err="1"/>
              <a:t>dato_compartido</a:t>
            </a:r>
            <a:r>
              <a:rPr lang="en-US" sz="1100" dirty="0"/>
              <a:t>++);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es_par</a:t>
            </a:r>
            <a:r>
              <a:rPr lang="en-US" sz="1100" dirty="0"/>
              <a:t>=0;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pthread_cond_signal</a:t>
            </a:r>
            <a:r>
              <a:rPr lang="en-US" sz="1100" dirty="0"/>
              <a:t>(&amp;</a:t>
            </a:r>
            <a:r>
              <a:rPr lang="en-US" sz="1100" dirty="0" err="1"/>
              <a:t>cV</a:t>
            </a:r>
            <a:r>
              <a:rPr lang="en-US" sz="1100" dirty="0"/>
              <a:t>);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pthread_mutex_unlock</a:t>
            </a:r>
            <a:r>
              <a:rPr lang="en-US" sz="1100" dirty="0"/>
              <a:t>(&amp;m);</a:t>
            </a:r>
          </a:p>
          <a:p>
            <a:r>
              <a:rPr lang="en-US" sz="1100" dirty="0"/>
              <a:t>    }</a:t>
            </a:r>
          </a:p>
          <a:p>
            <a:r>
              <a:rPr lang="en-U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551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1. </a:t>
            </a:r>
            <a:r>
              <a:rPr lang="es-ES_tradnl" sz="3600" dirty="0" err="1">
                <a:ea typeface="ＭＳ Ｐゴシック" charset="-128"/>
              </a:rPr>
              <a:t>Option</a:t>
            </a:r>
            <a:r>
              <a:rPr lang="es-ES_tradnl" sz="3600" dirty="0">
                <a:ea typeface="ＭＳ Ｐゴシック" charset="-128"/>
              </a:rPr>
              <a:t> C</a:t>
            </a: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6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4716016" y="1844824"/>
            <a:ext cx="4320480" cy="336211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GB" sz="1100" dirty="0"/>
              <a:t>void </a:t>
            </a:r>
            <a:r>
              <a:rPr lang="en-GB" sz="1100" dirty="0" err="1"/>
              <a:t>impares</a:t>
            </a:r>
            <a:r>
              <a:rPr lang="en-GB" sz="1100" dirty="0"/>
              <a:t>(void)</a:t>
            </a:r>
          </a:p>
          <a:p>
            <a:r>
              <a:rPr lang="en-GB" sz="1100" dirty="0"/>
              <a:t>{</a:t>
            </a:r>
          </a:p>
          <a:p>
            <a:r>
              <a:rPr lang="en-GB" sz="1100" dirty="0"/>
              <a:t>   </a:t>
            </a:r>
            <a:r>
              <a:rPr lang="en-GB" sz="1100" dirty="0" err="1"/>
              <a:t>int</a:t>
            </a:r>
            <a:r>
              <a:rPr lang="en-GB" sz="1100" dirty="0"/>
              <a:t> </a:t>
            </a:r>
            <a:r>
              <a:rPr lang="en-GB" sz="1100" dirty="0" err="1"/>
              <a:t>i</a:t>
            </a:r>
            <a:r>
              <a:rPr lang="en-GB" sz="1100" dirty="0"/>
              <a:t>;</a:t>
            </a:r>
          </a:p>
          <a:p>
            <a:r>
              <a:rPr lang="en-GB" sz="1100" dirty="0"/>
              <a:t>   for(</a:t>
            </a:r>
            <a:r>
              <a:rPr lang="en-GB" sz="1100" dirty="0" err="1"/>
              <a:t>i</a:t>
            </a:r>
            <a:r>
              <a:rPr lang="en-GB" sz="1100" dirty="0"/>
              <a:t>=0; </a:t>
            </a:r>
            <a:r>
              <a:rPr lang="en-GB" sz="1100" dirty="0" err="1"/>
              <a:t>i</a:t>
            </a:r>
            <a:r>
              <a:rPr lang="en-GB" sz="1100" dirty="0"/>
              <a:t> &lt; 100; </a:t>
            </a:r>
            <a:r>
              <a:rPr lang="en-GB" sz="1100" dirty="0" err="1"/>
              <a:t>i</a:t>
            </a:r>
            <a:r>
              <a:rPr lang="en-GB" sz="1100" dirty="0"/>
              <a:t>++ )</a:t>
            </a:r>
          </a:p>
          <a:p>
            <a:r>
              <a:rPr lang="en-GB" sz="1100" dirty="0"/>
              <a:t>   {</a:t>
            </a:r>
          </a:p>
          <a:p>
            <a:r>
              <a:rPr lang="en-GB" sz="1100" dirty="0"/>
              <a:t>        </a:t>
            </a:r>
            <a:r>
              <a:rPr lang="en-GB" sz="1100" dirty="0" err="1"/>
              <a:t>pthread_mutex_lock</a:t>
            </a:r>
            <a:r>
              <a:rPr lang="en-GB" sz="1100" dirty="0"/>
              <a:t>(&amp;m);</a:t>
            </a:r>
          </a:p>
          <a:p>
            <a:r>
              <a:rPr lang="en-GB" sz="1100" dirty="0"/>
              <a:t>        if (</a:t>
            </a:r>
            <a:r>
              <a:rPr lang="en-GB" sz="1100" dirty="0" err="1"/>
              <a:t>es_par</a:t>
            </a:r>
            <a:r>
              <a:rPr lang="en-GB" sz="1100" dirty="0"/>
              <a:t>==1)</a:t>
            </a:r>
          </a:p>
          <a:p>
            <a:r>
              <a:rPr lang="en-GB" sz="1100" dirty="0"/>
              <a:t>        {</a:t>
            </a:r>
          </a:p>
          <a:p>
            <a:r>
              <a:rPr lang="en-GB" sz="1100" dirty="0"/>
              <a:t>            </a:t>
            </a:r>
            <a:r>
              <a:rPr lang="en-GB" sz="1100" dirty="0" err="1"/>
              <a:t>pthread_cond_wait</a:t>
            </a:r>
            <a:r>
              <a:rPr lang="en-GB" sz="1100" dirty="0"/>
              <a:t>(&amp;</a:t>
            </a:r>
            <a:r>
              <a:rPr lang="en-GB" sz="1100" dirty="0" err="1"/>
              <a:t>cV</a:t>
            </a:r>
            <a:r>
              <a:rPr lang="en-GB" sz="1100" dirty="0"/>
              <a:t>,&amp;m);</a:t>
            </a:r>
          </a:p>
          <a:p>
            <a:r>
              <a:rPr lang="en-GB" sz="1100" dirty="0"/>
              <a:t>        }</a:t>
            </a:r>
          </a:p>
          <a:p>
            <a:r>
              <a:rPr lang="en-GB" sz="1100" dirty="0"/>
              <a:t>        </a:t>
            </a:r>
            <a:r>
              <a:rPr lang="en-GB" sz="1100" dirty="0" err="1"/>
              <a:t>printf</a:t>
            </a:r>
            <a:r>
              <a:rPr lang="en-GB" sz="1100" dirty="0"/>
              <a:t>("Thread2 = %d \n", </a:t>
            </a:r>
            <a:r>
              <a:rPr lang="en-GB" sz="1100" dirty="0" err="1"/>
              <a:t>dato_compartido</a:t>
            </a:r>
            <a:r>
              <a:rPr lang="en-GB" sz="1100" dirty="0"/>
              <a:t>++);</a:t>
            </a:r>
          </a:p>
          <a:p>
            <a:r>
              <a:rPr lang="en-GB" sz="1100" dirty="0"/>
              <a:t>        </a:t>
            </a:r>
            <a:r>
              <a:rPr lang="en-GB" sz="1100" dirty="0" err="1"/>
              <a:t>es_par</a:t>
            </a:r>
            <a:r>
              <a:rPr lang="en-GB" sz="1100" dirty="0"/>
              <a:t>=0;</a:t>
            </a:r>
          </a:p>
          <a:p>
            <a:r>
              <a:rPr lang="en-GB" sz="1100" dirty="0"/>
              <a:t>        </a:t>
            </a:r>
            <a:r>
              <a:rPr lang="en-GB" sz="1100" dirty="0" err="1"/>
              <a:t>pthread_cond_signal</a:t>
            </a:r>
            <a:r>
              <a:rPr lang="en-GB" sz="1100" dirty="0"/>
              <a:t>(&amp;</a:t>
            </a:r>
            <a:r>
              <a:rPr lang="en-GB" sz="1100" dirty="0" err="1"/>
              <a:t>cL</a:t>
            </a:r>
            <a:r>
              <a:rPr lang="en-GB" sz="1100" dirty="0"/>
              <a:t>);</a:t>
            </a:r>
          </a:p>
          <a:p>
            <a:r>
              <a:rPr lang="en-GB" sz="1100" dirty="0"/>
              <a:t>        </a:t>
            </a:r>
            <a:r>
              <a:rPr lang="en-GB" sz="1100" dirty="0" err="1"/>
              <a:t>pthread_mutex_unlock</a:t>
            </a:r>
            <a:r>
              <a:rPr lang="en-GB" sz="1100" dirty="0"/>
              <a:t>(&amp;m);</a:t>
            </a:r>
          </a:p>
          <a:p>
            <a:r>
              <a:rPr lang="en-GB" sz="1100" dirty="0"/>
              <a:t>    }</a:t>
            </a:r>
          </a:p>
          <a:p>
            <a:r>
              <a:rPr lang="en-GB" sz="1100" dirty="0"/>
              <a:t>}</a:t>
            </a:r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248400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ES"/>
              <a:t>Operating Systems – Lab mutex and condition variables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66700" y="1844823"/>
            <a:ext cx="4233292" cy="336211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US" sz="1100" dirty="0"/>
              <a:t>void pares(void)</a:t>
            </a:r>
          </a:p>
          <a:p>
            <a:r>
              <a:rPr lang="en-US" sz="1100" dirty="0"/>
              <a:t>{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int</a:t>
            </a:r>
            <a:r>
              <a:rPr lang="en-US" sz="1100" dirty="0"/>
              <a:t> </a:t>
            </a:r>
            <a:r>
              <a:rPr lang="en-US" sz="1100" dirty="0" err="1"/>
              <a:t>i</a:t>
            </a:r>
            <a:r>
              <a:rPr lang="en-US" sz="1100" dirty="0"/>
              <a:t>;</a:t>
            </a:r>
          </a:p>
          <a:p>
            <a:r>
              <a:rPr lang="en-US" sz="1100" dirty="0"/>
              <a:t>    for(</a:t>
            </a:r>
            <a:r>
              <a:rPr lang="en-US" sz="1100" dirty="0" err="1"/>
              <a:t>i</a:t>
            </a:r>
            <a:r>
              <a:rPr lang="en-US" sz="1100" dirty="0"/>
              <a:t>=0; </a:t>
            </a:r>
            <a:r>
              <a:rPr lang="en-US" sz="1100" dirty="0" err="1"/>
              <a:t>i</a:t>
            </a:r>
            <a:r>
              <a:rPr lang="en-US" sz="1100" dirty="0"/>
              <a:t> &lt; 100; </a:t>
            </a:r>
            <a:r>
              <a:rPr lang="en-US" sz="1100" dirty="0" err="1"/>
              <a:t>i</a:t>
            </a:r>
            <a:r>
              <a:rPr lang="en-US" sz="1100" dirty="0"/>
              <a:t>++ )</a:t>
            </a:r>
          </a:p>
          <a:p>
            <a:r>
              <a:rPr lang="en-US" sz="1100" dirty="0"/>
              <a:t>    {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pthread_mutex_lock</a:t>
            </a:r>
            <a:r>
              <a:rPr lang="en-US" sz="1100" dirty="0"/>
              <a:t>(&amp;m);</a:t>
            </a:r>
          </a:p>
          <a:p>
            <a:r>
              <a:rPr lang="en-US" sz="1100" dirty="0"/>
              <a:t>        if (</a:t>
            </a:r>
            <a:r>
              <a:rPr lang="en-US" sz="1100" dirty="0" err="1"/>
              <a:t>es_par</a:t>
            </a:r>
            <a:r>
              <a:rPr lang="en-US" sz="1100" dirty="0"/>
              <a:t>==0)</a:t>
            </a:r>
          </a:p>
          <a:p>
            <a:r>
              <a:rPr lang="en-US" sz="1100" dirty="0"/>
              <a:t>        {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pthread_cond_wait</a:t>
            </a:r>
            <a:r>
              <a:rPr lang="en-US" sz="1100" dirty="0"/>
              <a:t>(&amp;</a:t>
            </a:r>
            <a:r>
              <a:rPr lang="en-US" sz="1100" dirty="0" err="1"/>
              <a:t>cL</a:t>
            </a:r>
            <a:r>
              <a:rPr lang="en-US" sz="1100" dirty="0"/>
              <a:t>,&amp;m);</a:t>
            </a:r>
          </a:p>
          <a:p>
            <a:r>
              <a:rPr lang="en-US" sz="1100" dirty="0"/>
              <a:t>        }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printf</a:t>
            </a:r>
            <a:r>
              <a:rPr lang="en-US" sz="1100" dirty="0"/>
              <a:t>("Thread1 = %d \n", </a:t>
            </a:r>
            <a:r>
              <a:rPr lang="en-US" sz="1100" dirty="0" err="1"/>
              <a:t>dato_compartido</a:t>
            </a:r>
            <a:r>
              <a:rPr lang="en-US" sz="1100" dirty="0"/>
              <a:t>++);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es_par</a:t>
            </a:r>
            <a:r>
              <a:rPr lang="en-US" sz="1100" dirty="0"/>
              <a:t>=1;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pthread_cond_signal</a:t>
            </a:r>
            <a:r>
              <a:rPr lang="en-US" sz="1100" dirty="0"/>
              <a:t>(&amp;</a:t>
            </a:r>
            <a:r>
              <a:rPr lang="en-US" sz="1100" dirty="0" err="1"/>
              <a:t>cV</a:t>
            </a:r>
            <a:r>
              <a:rPr lang="en-US" sz="1100" dirty="0"/>
              <a:t>);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pthread_mutex_unlock</a:t>
            </a:r>
            <a:r>
              <a:rPr lang="en-US" sz="1100" dirty="0"/>
              <a:t>(&amp;m);</a:t>
            </a:r>
          </a:p>
          <a:p>
            <a:r>
              <a:rPr lang="en-US" sz="1100" dirty="0"/>
              <a:t>    }</a:t>
            </a:r>
          </a:p>
          <a:p>
            <a:r>
              <a:rPr lang="en-U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399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1. </a:t>
            </a:r>
            <a:r>
              <a:rPr lang="es-ES_tradnl" sz="3600" dirty="0" err="1">
                <a:ea typeface="ＭＳ Ｐゴシック" charset="-128"/>
              </a:rPr>
              <a:t>Option</a:t>
            </a:r>
            <a:r>
              <a:rPr lang="es-ES_tradnl" sz="3600" dirty="0">
                <a:ea typeface="ＭＳ Ｐゴシック" charset="-128"/>
              </a:rPr>
              <a:t> D</a:t>
            </a: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7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4716016" y="1844824"/>
            <a:ext cx="4320480" cy="336211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GB" sz="1100" dirty="0"/>
              <a:t>void </a:t>
            </a:r>
            <a:r>
              <a:rPr lang="en-GB" sz="1100" dirty="0" err="1"/>
              <a:t>impares</a:t>
            </a:r>
            <a:r>
              <a:rPr lang="en-GB" sz="1100" dirty="0"/>
              <a:t>(void)</a:t>
            </a:r>
          </a:p>
          <a:p>
            <a:r>
              <a:rPr lang="en-GB" sz="1100" dirty="0"/>
              <a:t>{</a:t>
            </a:r>
          </a:p>
          <a:p>
            <a:r>
              <a:rPr lang="en-GB" sz="1100" dirty="0"/>
              <a:t>   </a:t>
            </a:r>
            <a:r>
              <a:rPr lang="en-GB" sz="1100" dirty="0" err="1"/>
              <a:t>int</a:t>
            </a:r>
            <a:r>
              <a:rPr lang="en-GB" sz="1100" dirty="0"/>
              <a:t> </a:t>
            </a:r>
            <a:r>
              <a:rPr lang="en-GB" sz="1100" dirty="0" err="1"/>
              <a:t>i</a:t>
            </a:r>
            <a:r>
              <a:rPr lang="en-GB" sz="1100" dirty="0"/>
              <a:t>;</a:t>
            </a:r>
          </a:p>
          <a:p>
            <a:r>
              <a:rPr lang="en-GB" sz="1100" dirty="0"/>
              <a:t>   for(</a:t>
            </a:r>
            <a:r>
              <a:rPr lang="en-GB" sz="1100" dirty="0" err="1"/>
              <a:t>i</a:t>
            </a:r>
            <a:r>
              <a:rPr lang="en-GB" sz="1100" dirty="0"/>
              <a:t>=0; </a:t>
            </a:r>
            <a:r>
              <a:rPr lang="en-GB" sz="1100" dirty="0" err="1"/>
              <a:t>i</a:t>
            </a:r>
            <a:r>
              <a:rPr lang="en-GB" sz="1100" dirty="0"/>
              <a:t> &lt; 200; </a:t>
            </a:r>
            <a:r>
              <a:rPr lang="en-GB" sz="1100" dirty="0" err="1"/>
              <a:t>i</a:t>
            </a:r>
            <a:r>
              <a:rPr lang="en-GB" sz="1100" dirty="0"/>
              <a:t>++ )</a:t>
            </a:r>
          </a:p>
          <a:p>
            <a:r>
              <a:rPr lang="en-GB" sz="1100" dirty="0"/>
              <a:t>   {</a:t>
            </a:r>
          </a:p>
          <a:p>
            <a:r>
              <a:rPr lang="en-GB" sz="1100" dirty="0"/>
              <a:t>        </a:t>
            </a:r>
            <a:r>
              <a:rPr lang="en-GB" sz="1100" dirty="0" err="1"/>
              <a:t>pthread_mutex_lock</a:t>
            </a:r>
            <a:r>
              <a:rPr lang="en-GB" sz="1100" dirty="0"/>
              <a:t>(&amp;m);</a:t>
            </a:r>
          </a:p>
          <a:p>
            <a:r>
              <a:rPr lang="en-GB" sz="1100" dirty="0"/>
              <a:t>        if (</a:t>
            </a:r>
            <a:r>
              <a:rPr lang="en-GB" sz="1100" dirty="0" err="1"/>
              <a:t>es_par</a:t>
            </a:r>
            <a:r>
              <a:rPr lang="en-GB" sz="1100" dirty="0"/>
              <a:t>==1)</a:t>
            </a:r>
          </a:p>
          <a:p>
            <a:r>
              <a:rPr lang="en-GB" sz="1100" dirty="0"/>
              <a:t>        {</a:t>
            </a:r>
          </a:p>
          <a:p>
            <a:r>
              <a:rPr lang="en-GB" sz="1100" dirty="0"/>
              <a:t>            </a:t>
            </a:r>
            <a:r>
              <a:rPr lang="en-GB" sz="1100" dirty="0" err="1"/>
              <a:t>pthread_cond_wait</a:t>
            </a:r>
            <a:r>
              <a:rPr lang="en-GB" sz="1100" dirty="0"/>
              <a:t>(&amp;</a:t>
            </a:r>
            <a:r>
              <a:rPr lang="en-GB" sz="1100" dirty="0" err="1"/>
              <a:t>cV</a:t>
            </a:r>
            <a:r>
              <a:rPr lang="en-GB" sz="1100" dirty="0"/>
              <a:t>,&amp;m);</a:t>
            </a:r>
          </a:p>
          <a:p>
            <a:r>
              <a:rPr lang="en-GB" sz="1100" dirty="0"/>
              <a:t>        }</a:t>
            </a:r>
          </a:p>
          <a:p>
            <a:r>
              <a:rPr lang="en-GB" sz="1100" dirty="0"/>
              <a:t>        </a:t>
            </a:r>
            <a:r>
              <a:rPr lang="en-GB" sz="1100" dirty="0" err="1"/>
              <a:t>printf</a:t>
            </a:r>
            <a:r>
              <a:rPr lang="en-GB" sz="1100" dirty="0"/>
              <a:t>("Thread2 = %d \n", </a:t>
            </a:r>
            <a:r>
              <a:rPr lang="en-GB" sz="1100" dirty="0" err="1"/>
              <a:t>dato_compartido</a:t>
            </a:r>
            <a:r>
              <a:rPr lang="en-GB" sz="1100" dirty="0"/>
              <a:t>++);</a:t>
            </a:r>
          </a:p>
          <a:p>
            <a:r>
              <a:rPr lang="en-GB" sz="1100" dirty="0"/>
              <a:t>        </a:t>
            </a:r>
            <a:r>
              <a:rPr lang="en-GB" sz="1100" dirty="0" err="1"/>
              <a:t>es_par</a:t>
            </a:r>
            <a:r>
              <a:rPr lang="en-GB" sz="1100" dirty="0"/>
              <a:t>=1;</a:t>
            </a:r>
          </a:p>
          <a:p>
            <a:r>
              <a:rPr lang="en-GB" sz="1100" dirty="0"/>
              <a:t>        </a:t>
            </a:r>
            <a:r>
              <a:rPr lang="en-GB" sz="1100" dirty="0" err="1"/>
              <a:t>pthread_cond_signal</a:t>
            </a:r>
            <a:r>
              <a:rPr lang="en-GB" sz="1100" dirty="0"/>
              <a:t>(&amp;</a:t>
            </a:r>
            <a:r>
              <a:rPr lang="en-GB" sz="1100" dirty="0" err="1"/>
              <a:t>cL</a:t>
            </a:r>
            <a:r>
              <a:rPr lang="en-GB" sz="1100" dirty="0"/>
              <a:t>);</a:t>
            </a:r>
          </a:p>
          <a:p>
            <a:r>
              <a:rPr lang="en-GB" sz="1100" dirty="0"/>
              <a:t>        </a:t>
            </a:r>
            <a:r>
              <a:rPr lang="en-GB" sz="1100" dirty="0" err="1"/>
              <a:t>pthread_mutex_unlock</a:t>
            </a:r>
            <a:r>
              <a:rPr lang="en-GB" sz="1100" dirty="0"/>
              <a:t>(&amp;m);</a:t>
            </a:r>
          </a:p>
          <a:p>
            <a:r>
              <a:rPr lang="en-GB" sz="1100" dirty="0"/>
              <a:t>    }</a:t>
            </a:r>
          </a:p>
          <a:p>
            <a:r>
              <a:rPr lang="en-GB" sz="1100" dirty="0"/>
              <a:t>}</a:t>
            </a:r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248400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ES"/>
              <a:t>Operating Systems – Lab mutex and condition variables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66700" y="1844823"/>
            <a:ext cx="4233292" cy="336211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US" sz="1100" dirty="0"/>
              <a:t>void pares(void)</a:t>
            </a:r>
          </a:p>
          <a:p>
            <a:r>
              <a:rPr lang="en-US" sz="1100" dirty="0"/>
              <a:t>{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int</a:t>
            </a:r>
            <a:r>
              <a:rPr lang="en-US" sz="1100" dirty="0"/>
              <a:t> </a:t>
            </a:r>
            <a:r>
              <a:rPr lang="en-US" sz="1100" dirty="0" err="1"/>
              <a:t>i</a:t>
            </a:r>
            <a:r>
              <a:rPr lang="en-US" sz="1100" dirty="0"/>
              <a:t>;</a:t>
            </a:r>
          </a:p>
          <a:p>
            <a:r>
              <a:rPr lang="en-US" sz="1100" dirty="0"/>
              <a:t>    for(</a:t>
            </a:r>
            <a:r>
              <a:rPr lang="en-US" sz="1100" dirty="0" err="1"/>
              <a:t>i</a:t>
            </a:r>
            <a:r>
              <a:rPr lang="en-US" sz="1100" dirty="0"/>
              <a:t>=0; </a:t>
            </a:r>
            <a:r>
              <a:rPr lang="en-US" sz="1100" dirty="0" err="1"/>
              <a:t>i</a:t>
            </a:r>
            <a:r>
              <a:rPr lang="en-US" sz="1100" dirty="0"/>
              <a:t> &lt; 200; </a:t>
            </a:r>
            <a:r>
              <a:rPr lang="en-US" sz="1100" dirty="0" err="1"/>
              <a:t>i</a:t>
            </a:r>
            <a:r>
              <a:rPr lang="en-US" sz="1100" dirty="0"/>
              <a:t>++ )</a:t>
            </a:r>
          </a:p>
          <a:p>
            <a:r>
              <a:rPr lang="en-US" sz="1100" dirty="0"/>
              <a:t>    {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pthread_mutex_lock</a:t>
            </a:r>
            <a:r>
              <a:rPr lang="en-US" sz="1100" dirty="0"/>
              <a:t>(&amp;m);</a:t>
            </a:r>
          </a:p>
          <a:p>
            <a:r>
              <a:rPr lang="en-US" sz="1100" dirty="0"/>
              <a:t>        if (</a:t>
            </a:r>
            <a:r>
              <a:rPr lang="en-US" sz="1100" dirty="0" err="1"/>
              <a:t>es_par</a:t>
            </a:r>
            <a:r>
              <a:rPr lang="en-US" sz="1100" dirty="0"/>
              <a:t>==0)</a:t>
            </a:r>
          </a:p>
          <a:p>
            <a:r>
              <a:rPr lang="en-US" sz="1100" dirty="0"/>
              <a:t>        {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pthread_cond_wait</a:t>
            </a:r>
            <a:r>
              <a:rPr lang="en-US" sz="1100" dirty="0"/>
              <a:t>(&amp;</a:t>
            </a:r>
            <a:r>
              <a:rPr lang="en-US" sz="1100" dirty="0" err="1"/>
              <a:t>cL</a:t>
            </a:r>
            <a:r>
              <a:rPr lang="en-US" sz="1100" dirty="0"/>
              <a:t>,&amp;m);</a:t>
            </a:r>
          </a:p>
          <a:p>
            <a:r>
              <a:rPr lang="en-US" sz="1100" dirty="0"/>
              <a:t>        }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printf</a:t>
            </a:r>
            <a:r>
              <a:rPr lang="en-US" sz="1100" dirty="0"/>
              <a:t>("Thread1 = %d \n", </a:t>
            </a:r>
            <a:r>
              <a:rPr lang="en-US" sz="1100" dirty="0" err="1"/>
              <a:t>dato_compartido</a:t>
            </a:r>
            <a:r>
              <a:rPr lang="en-US" sz="1100" dirty="0"/>
              <a:t>++);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es_par</a:t>
            </a:r>
            <a:r>
              <a:rPr lang="en-US" sz="1100" dirty="0"/>
              <a:t>=0;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pthread_cond_signal</a:t>
            </a:r>
            <a:r>
              <a:rPr lang="en-US" sz="1100" dirty="0"/>
              <a:t>(&amp;</a:t>
            </a:r>
            <a:r>
              <a:rPr lang="en-US" sz="1100" dirty="0" err="1"/>
              <a:t>cV</a:t>
            </a:r>
            <a:r>
              <a:rPr lang="en-US" sz="1100" dirty="0"/>
              <a:t>);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pthread_mutex_unlock</a:t>
            </a:r>
            <a:r>
              <a:rPr lang="en-US" sz="1100" dirty="0"/>
              <a:t>(&amp;m);</a:t>
            </a:r>
          </a:p>
          <a:p>
            <a:r>
              <a:rPr lang="en-US" sz="1100" dirty="0"/>
              <a:t>    }</a:t>
            </a:r>
          </a:p>
          <a:p>
            <a:r>
              <a:rPr lang="en-U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0443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061048"/>
          </a:xfrm>
        </p:spPr>
        <p:txBody>
          <a:bodyPr/>
          <a:lstStyle/>
          <a:p>
            <a:pPr marL="0" indent="0" algn="just">
              <a:buNone/>
            </a:pPr>
            <a:r>
              <a:rPr lang="es-ES" sz="2400" dirty="0"/>
              <a:t>A </a:t>
            </a:r>
            <a:r>
              <a:rPr lang="es-ES" sz="2400" dirty="0" err="1"/>
              <a:t>student</a:t>
            </a:r>
            <a:r>
              <a:rPr lang="es-ES" sz="2400" dirty="0"/>
              <a:t> has </a:t>
            </a:r>
            <a:r>
              <a:rPr lang="es-ES" sz="2400" dirty="0" err="1"/>
              <a:t>provided</a:t>
            </a:r>
            <a:r>
              <a:rPr lang="es-ES" sz="2400" dirty="0"/>
              <a:t> </a:t>
            </a:r>
            <a:r>
              <a:rPr lang="es-ES" sz="2400" dirty="0" err="1"/>
              <a:t>us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following</a:t>
            </a:r>
            <a:r>
              <a:rPr lang="es-ES" sz="2400" dirty="0"/>
              <a:t> </a:t>
            </a:r>
            <a:r>
              <a:rPr lang="es-ES" sz="2400" dirty="0" err="1"/>
              <a:t>code</a:t>
            </a:r>
            <a:r>
              <a:rPr lang="es-ES" sz="2400" dirty="0"/>
              <a:t>, in </a:t>
            </a:r>
            <a:r>
              <a:rPr lang="es-ES" sz="2400" dirty="0" err="1"/>
              <a:t>which</a:t>
            </a:r>
            <a:r>
              <a:rPr lang="es-ES" sz="2400" dirty="0"/>
              <a:t> </a:t>
            </a:r>
            <a:r>
              <a:rPr lang="es-ES" sz="2400" dirty="0" err="1"/>
              <a:t>different</a:t>
            </a:r>
            <a:r>
              <a:rPr lang="es-ES" sz="2400" dirty="0"/>
              <a:t> </a:t>
            </a:r>
            <a:r>
              <a:rPr lang="es-ES" sz="2400" dirty="0" err="1"/>
              <a:t>threads</a:t>
            </a:r>
            <a:r>
              <a:rPr lang="es-ES" sz="2400" dirty="0"/>
              <a:t> are </a:t>
            </a:r>
            <a:r>
              <a:rPr lang="es-ES" sz="2400" dirty="0" err="1"/>
              <a:t>created</a:t>
            </a:r>
            <a:r>
              <a:rPr lang="es-ES" sz="2400" dirty="0"/>
              <a:t> </a:t>
            </a:r>
            <a:r>
              <a:rPr lang="es-ES" sz="2400" dirty="0" err="1"/>
              <a:t>from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main</a:t>
            </a:r>
            <a:r>
              <a:rPr lang="es-ES" sz="2400" dirty="0"/>
              <a:t> </a:t>
            </a:r>
            <a:r>
              <a:rPr lang="es-ES" sz="2400" dirty="0" err="1"/>
              <a:t>process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execute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print</a:t>
            </a:r>
            <a:r>
              <a:rPr lang="es-ES" sz="2400" dirty="0"/>
              <a:t> () </a:t>
            </a:r>
            <a:r>
              <a:rPr lang="es-ES" sz="2400" dirty="0" err="1"/>
              <a:t>function</a:t>
            </a:r>
            <a:r>
              <a:rPr lang="es-ES" sz="2400" dirty="0"/>
              <a:t>:</a:t>
            </a:r>
          </a:p>
          <a:p>
            <a:pPr marL="0" indent="0" algn="just">
              <a:buNone/>
            </a:pPr>
            <a:endParaRPr lang="es-ES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600" dirty="0">
                <a:ea typeface="ＭＳ Ｐゴシック" charset="-128"/>
              </a:rPr>
              <a:t>2. </a:t>
            </a:r>
            <a:r>
              <a:rPr lang="es-ES_tradnl" sz="3600" dirty="0" err="1">
                <a:ea typeface="ＭＳ Ｐゴシック" charset="-128"/>
              </a:rPr>
              <a:t>Statement</a:t>
            </a:r>
            <a:endParaRPr lang="es-ES" sz="3600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248400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ES"/>
              <a:t>Operating Systems – Lab mutex and condition variables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4977146" y="2924945"/>
            <a:ext cx="3538696" cy="316835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GB" sz="1100" dirty="0" err="1"/>
              <a:t>int</a:t>
            </a:r>
            <a:r>
              <a:rPr lang="en-GB" sz="1100" dirty="0"/>
              <a:t> main (void)</a:t>
            </a:r>
          </a:p>
          <a:p>
            <a:r>
              <a:rPr lang="en-GB" sz="1100" dirty="0"/>
              <a:t>{</a:t>
            </a:r>
          </a:p>
          <a:p>
            <a:r>
              <a:rPr lang="en-GB" sz="1100" dirty="0"/>
              <a:t>    </a:t>
            </a:r>
            <a:r>
              <a:rPr lang="en-GB" sz="1100" dirty="0" err="1"/>
              <a:t>pthread_cond_init</a:t>
            </a:r>
            <a:r>
              <a:rPr lang="en-GB" sz="1100" dirty="0"/>
              <a:t>(&amp;</a:t>
            </a:r>
            <a:r>
              <a:rPr lang="en-GB" sz="1100" dirty="0" err="1"/>
              <a:t>imprimirHola</a:t>
            </a:r>
            <a:r>
              <a:rPr lang="en-GB" sz="1100" dirty="0"/>
              <a:t>, NULL);</a:t>
            </a:r>
          </a:p>
          <a:p>
            <a:r>
              <a:rPr lang="en-GB" sz="1100" dirty="0"/>
              <a:t>    </a:t>
            </a:r>
            <a:r>
              <a:rPr lang="en-GB" sz="1100" dirty="0" err="1"/>
              <a:t>pthread_cond_init</a:t>
            </a:r>
            <a:r>
              <a:rPr lang="en-GB" sz="1100" dirty="0"/>
              <a:t>(&amp;</a:t>
            </a:r>
            <a:r>
              <a:rPr lang="en-GB" sz="1100" dirty="0" err="1"/>
              <a:t>imprimirMundo</a:t>
            </a:r>
            <a:r>
              <a:rPr lang="en-GB" sz="1100" dirty="0"/>
              <a:t>, NULL);</a:t>
            </a:r>
          </a:p>
          <a:p>
            <a:r>
              <a:rPr lang="en-GB" sz="1100" dirty="0"/>
              <a:t>    char </a:t>
            </a:r>
            <a:r>
              <a:rPr lang="en-GB" sz="1100" dirty="0" err="1"/>
              <a:t>cadena_hola</a:t>
            </a:r>
            <a:r>
              <a:rPr lang="en-GB" sz="1100" dirty="0"/>
              <a:t>[]="</a:t>
            </a:r>
            <a:r>
              <a:rPr lang="en-GB" sz="1100" dirty="0" err="1"/>
              <a:t>Hola</a:t>
            </a:r>
            <a:r>
              <a:rPr lang="en-GB" sz="1100" dirty="0"/>
              <a:t> ";</a:t>
            </a:r>
          </a:p>
          <a:p>
            <a:r>
              <a:rPr lang="en-GB" sz="1100" dirty="0"/>
              <a:t>    char </a:t>
            </a:r>
            <a:r>
              <a:rPr lang="en-GB" sz="1100" dirty="0" err="1"/>
              <a:t>cadena_mundo</a:t>
            </a:r>
            <a:r>
              <a:rPr lang="en-GB" sz="1100" dirty="0"/>
              <a:t>[]="</a:t>
            </a:r>
            <a:r>
              <a:rPr lang="en-GB" sz="1100" dirty="0" err="1"/>
              <a:t>mundo</a:t>
            </a:r>
            <a:r>
              <a:rPr lang="en-GB" sz="1100" dirty="0"/>
              <a:t> \n";</a:t>
            </a:r>
          </a:p>
          <a:p>
            <a:r>
              <a:rPr lang="en-GB" sz="1100" dirty="0"/>
              <a:t>    </a:t>
            </a:r>
            <a:r>
              <a:rPr lang="en-GB" sz="1100" dirty="0" err="1"/>
              <a:t>int</a:t>
            </a:r>
            <a:r>
              <a:rPr lang="en-GB" sz="1100" dirty="0"/>
              <a:t> </a:t>
            </a:r>
            <a:r>
              <a:rPr lang="en-GB" sz="1100" dirty="0" err="1"/>
              <a:t>i</a:t>
            </a:r>
            <a:r>
              <a:rPr lang="en-GB" sz="1100" dirty="0"/>
              <a:t>;</a:t>
            </a:r>
          </a:p>
          <a:p>
            <a:r>
              <a:rPr lang="en-GB" sz="1100" dirty="0"/>
              <a:t>    </a:t>
            </a:r>
            <a:r>
              <a:rPr lang="en-GB" sz="1100" dirty="0" err="1"/>
              <a:t>pthread_attr_init</a:t>
            </a:r>
            <a:r>
              <a:rPr lang="en-GB" sz="1100" dirty="0"/>
              <a:t> (&amp;</a:t>
            </a:r>
            <a:r>
              <a:rPr lang="en-GB" sz="1100" dirty="0" err="1"/>
              <a:t>attr</a:t>
            </a:r>
            <a:r>
              <a:rPr lang="en-GB" sz="1100" dirty="0"/>
              <a:t>);</a:t>
            </a:r>
          </a:p>
          <a:p>
            <a:r>
              <a:rPr lang="en-GB" sz="1100" dirty="0"/>
              <a:t>    for (</a:t>
            </a:r>
            <a:r>
              <a:rPr lang="en-GB" sz="1100" dirty="0" err="1"/>
              <a:t>i</a:t>
            </a:r>
            <a:r>
              <a:rPr lang="en-GB" sz="1100" dirty="0"/>
              <a:t>=1; </a:t>
            </a:r>
            <a:r>
              <a:rPr lang="en-GB" sz="1100" dirty="0" err="1"/>
              <a:t>i</a:t>
            </a:r>
            <a:r>
              <a:rPr lang="en-GB" sz="1100" dirty="0"/>
              <a:t>&lt;=N; </a:t>
            </a:r>
            <a:r>
              <a:rPr lang="en-GB" sz="1100" dirty="0" err="1"/>
              <a:t>i</a:t>
            </a:r>
            <a:r>
              <a:rPr lang="en-GB" sz="1100" dirty="0"/>
              <a:t>++) {</a:t>
            </a:r>
          </a:p>
          <a:p>
            <a:r>
              <a:rPr lang="en-GB" sz="1100" dirty="0"/>
              <a:t>        </a:t>
            </a:r>
            <a:r>
              <a:rPr lang="en-GB" sz="1100" dirty="0" err="1"/>
              <a:t>pthread_create</a:t>
            </a:r>
            <a:r>
              <a:rPr lang="en-GB" sz="1100" dirty="0"/>
              <a:t>(&amp;thread2, &amp;</a:t>
            </a:r>
            <a:r>
              <a:rPr lang="en-GB" sz="1100" dirty="0" err="1"/>
              <a:t>attr</a:t>
            </a:r>
            <a:r>
              <a:rPr lang="en-GB" sz="1100" dirty="0"/>
              <a:t>, </a:t>
            </a:r>
          </a:p>
          <a:p>
            <a:r>
              <a:rPr lang="en-GB" sz="1100" dirty="0"/>
              <a:t>	</a:t>
            </a:r>
            <a:r>
              <a:rPr lang="en-GB" sz="1100" dirty="0" err="1"/>
              <a:t>imprimir</a:t>
            </a:r>
            <a:r>
              <a:rPr lang="en-GB" sz="1100" dirty="0"/>
              <a:t>, (void *)</a:t>
            </a:r>
            <a:r>
              <a:rPr lang="en-GB" sz="1100" dirty="0" err="1"/>
              <a:t>cadena_mundo</a:t>
            </a:r>
            <a:r>
              <a:rPr lang="en-GB" sz="1100" dirty="0"/>
              <a:t>);</a:t>
            </a:r>
          </a:p>
          <a:p>
            <a:r>
              <a:rPr lang="en-GB" sz="1100" dirty="0"/>
              <a:t>        </a:t>
            </a:r>
            <a:r>
              <a:rPr lang="en-GB" sz="1100" dirty="0" err="1"/>
              <a:t>pthread_create</a:t>
            </a:r>
            <a:r>
              <a:rPr lang="en-GB" sz="1100" dirty="0"/>
              <a:t>(&amp;thread1, &amp;</a:t>
            </a:r>
            <a:r>
              <a:rPr lang="en-GB" sz="1100" dirty="0" err="1"/>
              <a:t>attr</a:t>
            </a:r>
            <a:r>
              <a:rPr lang="en-GB" sz="1100" dirty="0"/>
              <a:t>, </a:t>
            </a:r>
          </a:p>
          <a:p>
            <a:r>
              <a:rPr lang="en-GB" sz="1100" dirty="0"/>
              <a:t>	</a:t>
            </a:r>
            <a:r>
              <a:rPr lang="en-GB" sz="1100" dirty="0" err="1"/>
              <a:t>imprimir</a:t>
            </a:r>
            <a:r>
              <a:rPr lang="en-GB" sz="1100" dirty="0"/>
              <a:t>, (void *)</a:t>
            </a:r>
            <a:r>
              <a:rPr lang="en-GB" sz="1100" dirty="0" err="1"/>
              <a:t>cadena_hola</a:t>
            </a:r>
            <a:r>
              <a:rPr lang="en-GB" sz="1100" dirty="0"/>
              <a:t>);</a:t>
            </a:r>
          </a:p>
          <a:p>
            <a:r>
              <a:rPr lang="en-GB" sz="1100" dirty="0"/>
              <a:t>    }</a:t>
            </a:r>
          </a:p>
          <a:p>
            <a:r>
              <a:rPr lang="en-GB" sz="1100" dirty="0"/>
              <a:t>    </a:t>
            </a:r>
            <a:r>
              <a:rPr lang="en-GB" sz="1100" dirty="0" err="1"/>
              <a:t>pthread_exit</a:t>
            </a:r>
            <a:r>
              <a:rPr lang="en-GB" sz="1100" dirty="0"/>
              <a:t> (NULL);</a:t>
            </a:r>
          </a:p>
          <a:p>
            <a:r>
              <a:rPr lang="en-GB" sz="1100" dirty="0"/>
              <a:t>}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05956" y="2924945"/>
            <a:ext cx="4183392" cy="26642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GB" sz="1100" dirty="0"/>
              <a:t>#include &lt;</a:t>
            </a:r>
            <a:r>
              <a:rPr lang="en-GB" sz="1100" dirty="0" err="1"/>
              <a:t>stdio.h</a:t>
            </a:r>
            <a:r>
              <a:rPr lang="en-GB" sz="1100" dirty="0"/>
              <a:t>&gt;</a:t>
            </a:r>
          </a:p>
          <a:p>
            <a:r>
              <a:rPr lang="en-GB" sz="1100" dirty="0"/>
              <a:t>#include &lt;</a:t>
            </a:r>
            <a:r>
              <a:rPr lang="en-GB" sz="1100" dirty="0" err="1"/>
              <a:t>stdlib.h</a:t>
            </a:r>
            <a:r>
              <a:rPr lang="en-GB" sz="1100" dirty="0"/>
              <a:t>&gt;</a:t>
            </a:r>
          </a:p>
          <a:p>
            <a:r>
              <a:rPr lang="en-GB" sz="1100" dirty="0"/>
              <a:t>#include &lt;</a:t>
            </a:r>
            <a:r>
              <a:rPr lang="en-GB" sz="1100" dirty="0" err="1"/>
              <a:t>pthread.h</a:t>
            </a:r>
            <a:r>
              <a:rPr lang="en-GB" sz="1100" dirty="0"/>
              <a:t>&gt;</a:t>
            </a:r>
          </a:p>
          <a:p>
            <a:r>
              <a:rPr lang="en-GB" sz="1100" dirty="0"/>
              <a:t>#include &lt;</a:t>
            </a:r>
            <a:r>
              <a:rPr lang="en-GB" sz="1100" dirty="0" err="1"/>
              <a:t>string.h</a:t>
            </a:r>
            <a:r>
              <a:rPr lang="en-GB" sz="1100" dirty="0"/>
              <a:t>&gt;</a:t>
            </a:r>
          </a:p>
          <a:p>
            <a:endParaRPr lang="en-GB" sz="1100" dirty="0"/>
          </a:p>
          <a:p>
            <a:r>
              <a:rPr lang="en-GB" sz="1100" dirty="0"/>
              <a:t>#define N 3</a:t>
            </a:r>
          </a:p>
          <a:p>
            <a:endParaRPr lang="en-GB" sz="1100" dirty="0"/>
          </a:p>
          <a:p>
            <a:r>
              <a:rPr lang="en-GB" sz="1100" dirty="0" err="1"/>
              <a:t>pthread_t</a:t>
            </a:r>
            <a:r>
              <a:rPr lang="en-GB" sz="1100" dirty="0"/>
              <a:t> thread1, thread2; </a:t>
            </a:r>
          </a:p>
          <a:p>
            <a:r>
              <a:rPr lang="en-GB" sz="1100" dirty="0" err="1"/>
              <a:t>pthread_attr_t</a:t>
            </a:r>
            <a:r>
              <a:rPr lang="en-GB" sz="1100" dirty="0"/>
              <a:t> </a:t>
            </a:r>
            <a:r>
              <a:rPr lang="en-GB" sz="1100" dirty="0" err="1"/>
              <a:t>attr</a:t>
            </a:r>
            <a:r>
              <a:rPr lang="en-GB" sz="1100" dirty="0"/>
              <a:t>; /*</a:t>
            </a:r>
            <a:r>
              <a:rPr lang="en-GB" sz="1100" dirty="0" err="1"/>
              <a:t>atributos</a:t>
            </a:r>
            <a:r>
              <a:rPr lang="en-GB" sz="1100" dirty="0"/>
              <a:t> de </a:t>
            </a:r>
            <a:r>
              <a:rPr lang="en-GB" sz="1100" dirty="0" err="1"/>
              <a:t>los</a:t>
            </a:r>
            <a:r>
              <a:rPr lang="en-GB" sz="1100" dirty="0"/>
              <a:t> threads*/</a:t>
            </a:r>
          </a:p>
          <a:p>
            <a:r>
              <a:rPr lang="en-GB" sz="1100" dirty="0" err="1"/>
              <a:t>pthread_mutex_t</a:t>
            </a:r>
            <a:r>
              <a:rPr lang="en-GB" sz="1100" dirty="0"/>
              <a:t> </a:t>
            </a:r>
            <a:r>
              <a:rPr lang="en-GB" sz="1100" dirty="0" err="1"/>
              <a:t>impresor</a:t>
            </a:r>
            <a:r>
              <a:rPr lang="en-GB" sz="1100" dirty="0"/>
              <a:t>=PTHREAD_MUTEX_INITIALIZER;</a:t>
            </a:r>
          </a:p>
          <a:p>
            <a:r>
              <a:rPr lang="en-GB" sz="1100" dirty="0" err="1"/>
              <a:t>pthread_cond_t</a:t>
            </a:r>
            <a:r>
              <a:rPr lang="en-GB" sz="1100" dirty="0"/>
              <a:t> </a:t>
            </a:r>
            <a:r>
              <a:rPr lang="en-GB" sz="1100" dirty="0" err="1"/>
              <a:t>imprimirHola</a:t>
            </a:r>
            <a:r>
              <a:rPr lang="en-GB" sz="1100" dirty="0"/>
              <a:t>;</a:t>
            </a:r>
          </a:p>
          <a:p>
            <a:r>
              <a:rPr lang="en-GB" sz="1100" dirty="0" err="1"/>
              <a:t>pthread_cond_t</a:t>
            </a:r>
            <a:r>
              <a:rPr lang="en-GB" sz="1100" dirty="0"/>
              <a:t> </a:t>
            </a:r>
            <a:r>
              <a:rPr lang="en-GB" sz="1100" dirty="0" err="1"/>
              <a:t>imprimirMundo</a:t>
            </a:r>
            <a:r>
              <a:rPr lang="en-GB" sz="1100" dirty="0"/>
              <a:t>;</a:t>
            </a:r>
          </a:p>
          <a:p>
            <a:r>
              <a:rPr lang="en-GB" sz="1100" dirty="0" err="1"/>
              <a:t>int</a:t>
            </a:r>
            <a:r>
              <a:rPr lang="en-GB" sz="1100" dirty="0"/>
              <a:t> </a:t>
            </a:r>
            <a:r>
              <a:rPr lang="en-GB" sz="1100" dirty="0" err="1"/>
              <a:t>impHola</a:t>
            </a:r>
            <a:r>
              <a:rPr lang="en-GB" sz="1100" dirty="0"/>
              <a:t> = 1;</a:t>
            </a:r>
          </a:p>
        </p:txBody>
      </p:sp>
    </p:spTree>
    <p:extLst>
      <p:ext uri="{BB962C8B-B14F-4D97-AF65-F5344CB8AC3E}">
        <p14:creationId xmlns:p14="http://schemas.microsoft.com/office/powerpoint/2010/main" val="3497179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2663081" cy="4061048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 err="1"/>
              <a:t>Implementation</a:t>
            </a:r>
            <a:r>
              <a:rPr lang="es-ES" sz="2400" dirty="0"/>
              <a:t> of </a:t>
            </a:r>
            <a:r>
              <a:rPr lang="es-ES" sz="2400" dirty="0" err="1"/>
              <a:t>funcion</a:t>
            </a:r>
            <a:r>
              <a:rPr lang="es-ES" sz="2400" dirty="0"/>
              <a:t> imprimir()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600" dirty="0">
                <a:ea typeface="ＭＳ Ｐゴシック" charset="-128"/>
              </a:rPr>
              <a:t>2. </a:t>
            </a:r>
            <a:r>
              <a:rPr lang="es-ES_tradnl" sz="3600" dirty="0" err="1">
                <a:ea typeface="ＭＳ Ｐゴシック" charset="-128"/>
              </a:rPr>
              <a:t>Statement</a:t>
            </a:r>
            <a:r>
              <a:rPr lang="es-ES_tradnl" sz="3600" dirty="0">
                <a:ea typeface="ＭＳ Ｐゴシック" charset="-128"/>
              </a:rPr>
              <a:t> (</a:t>
            </a:r>
            <a:r>
              <a:rPr lang="es-ES_tradnl" sz="3600" dirty="0" err="1">
                <a:ea typeface="ＭＳ Ｐゴシック" charset="-128"/>
              </a:rPr>
              <a:t>continue</a:t>
            </a:r>
            <a:r>
              <a:rPr lang="es-ES_tradnl" sz="3600" dirty="0">
                <a:ea typeface="ＭＳ Ｐゴシック" charset="-128"/>
              </a:rPr>
              <a:t>)</a:t>
            </a:r>
            <a:endParaRPr lang="es-ES" sz="3600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248400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ES"/>
              <a:t>Operating Systems – Lab mutex and condition variables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3419873" y="1630917"/>
            <a:ext cx="5401478" cy="460379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GB" sz="1100" dirty="0"/>
              <a:t>void *</a:t>
            </a:r>
            <a:r>
              <a:rPr lang="en-GB" sz="1100" dirty="0" err="1"/>
              <a:t>imprimir</a:t>
            </a:r>
            <a:r>
              <a:rPr lang="en-GB" sz="1100" dirty="0"/>
              <a:t> (void *</a:t>
            </a:r>
            <a:r>
              <a:rPr lang="en-GB" sz="1100" dirty="0" err="1"/>
              <a:t>arg</a:t>
            </a:r>
            <a:r>
              <a:rPr lang="en-GB" sz="1100" dirty="0"/>
              <a:t>)</a:t>
            </a:r>
          </a:p>
          <a:p>
            <a:r>
              <a:rPr lang="en-GB" sz="1100" dirty="0"/>
              <a:t>{</a:t>
            </a:r>
          </a:p>
          <a:p>
            <a:r>
              <a:rPr lang="en-GB" sz="1100" dirty="0"/>
              <a:t>        char </a:t>
            </a:r>
            <a:r>
              <a:rPr lang="en-GB" sz="1100" dirty="0" err="1"/>
              <a:t>cadena_hola</a:t>
            </a:r>
            <a:r>
              <a:rPr lang="en-GB" sz="1100" dirty="0"/>
              <a:t>[] = "</a:t>
            </a:r>
            <a:r>
              <a:rPr lang="en-GB" sz="1100" dirty="0" err="1"/>
              <a:t>Hola</a:t>
            </a:r>
            <a:r>
              <a:rPr lang="en-GB" sz="1100" dirty="0"/>
              <a:t> ";</a:t>
            </a:r>
          </a:p>
          <a:p>
            <a:r>
              <a:rPr lang="en-GB" sz="1100" dirty="0"/>
              <a:t>        char a[12];</a:t>
            </a:r>
          </a:p>
          <a:p>
            <a:r>
              <a:rPr lang="en-GB" sz="1100" dirty="0"/>
              <a:t>        </a:t>
            </a:r>
            <a:r>
              <a:rPr lang="en-GB" sz="1100" dirty="0" err="1"/>
              <a:t>pthread_mutex_lock</a:t>
            </a:r>
            <a:r>
              <a:rPr lang="en-GB" sz="1100" dirty="0"/>
              <a:t> (&amp;</a:t>
            </a:r>
            <a:r>
              <a:rPr lang="en-GB" sz="1100" dirty="0" err="1"/>
              <a:t>impresor</a:t>
            </a:r>
            <a:r>
              <a:rPr lang="en-GB" sz="1100" dirty="0"/>
              <a:t>);</a:t>
            </a:r>
          </a:p>
          <a:p>
            <a:r>
              <a:rPr lang="en-GB" sz="1100" dirty="0"/>
              <a:t>        </a:t>
            </a:r>
            <a:r>
              <a:rPr lang="en-GB" sz="1100" dirty="0" err="1"/>
              <a:t>strcpy</a:t>
            </a:r>
            <a:r>
              <a:rPr lang="en-GB" sz="1100" dirty="0"/>
              <a:t>(a, (char*)</a:t>
            </a:r>
            <a:r>
              <a:rPr lang="en-GB" sz="1100" dirty="0" err="1"/>
              <a:t>arg</a:t>
            </a:r>
            <a:r>
              <a:rPr lang="en-GB" sz="1100" dirty="0"/>
              <a:t>);</a:t>
            </a:r>
          </a:p>
          <a:p>
            <a:r>
              <a:rPr lang="en-GB" sz="1100" dirty="0"/>
              <a:t>        if (</a:t>
            </a:r>
            <a:r>
              <a:rPr lang="en-GB" sz="1100" dirty="0" err="1"/>
              <a:t>strncmp</a:t>
            </a:r>
            <a:r>
              <a:rPr lang="en-GB" sz="1100" dirty="0"/>
              <a:t>(a,cadena_hola,5)==0) {</a:t>
            </a:r>
          </a:p>
          <a:p>
            <a:r>
              <a:rPr lang="en-GB" sz="1100" dirty="0"/>
              <a:t>                while (</a:t>
            </a:r>
            <a:r>
              <a:rPr lang="en-GB" sz="1100" dirty="0" err="1"/>
              <a:t>impHola</a:t>
            </a:r>
            <a:r>
              <a:rPr lang="en-GB" sz="1100" dirty="0"/>
              <a:t> == 0) {</a:t>
            </a:r>
          </a:p>
          <a:p>
            <a:r>
              <a:rPr lang="en-GB" sz="1100" dirty="0"/>
              <a:t>                        </a:t>
            </a:r>
            <a:r>
              <a:rPr lang="en-GB" sz="1100" dirty="0" err="1"/>
              <a:t>pthread_cond_wait</a:t>
            </a:r>
            <a:r>
              <a:rPr lang="en-GB" sz="1100" dirty="0"/>
              <a:t>(&amp;</a:t>
            </a:r>
            <a:r>
              <a:rPr lang="en-GB" sz="1100" dirty="0" err="1"/>
              <a:t>imprimirHola</a:t>
            </a:r>
            <a:r>
              <a:rPr lang="en-GB" sz="1100" dirty="0"/>
              <a:t>,&amp;</a:t>
            </a:r>
            <a:r>
              <a:rPr lang="en-GB" sz="1100" dirty="0" err="1"/>
              <a:t>impresor</a:t>
            </a:r>
            <a:r>
              <a:rPr lang="en-GB" sz="1100" dirty="0"/>
              <a:t>);</a:t>
            </a:r>
          </a:p>
          <a:p>
            <a:r>
              <a:rPr lang="en-GB" sz="1100" dirty="0"/>
              <a:t>                }</a:t>
            </a:r>
          </a:p>
          <a:p>
            <a:r>
              <a:rPr lang="en-GB" sz="1100" dirty="0"/>
              <a:t>                </a:t>
            </a:r>
            <a:r>
              <a:rPr lang="en-GB" sz="1100" dirty="0" err="1"/>
              <a:t>printf</a:t>
            </a:r>
            <a:r>
              <a:rPr lang="en-GB" sz="1100" dirty="0"/>
              <a:t>("%s", a);</a:t>
            </a:r>
          </a:p>
          <a:p>
            <a:r>
              <a:rPr lang="en-GB" sz="1100" dirty="0"/>
              <a:t>                </a:t>
            </a:r>
            <a:r>
              <a:rPr lang="en-GB" sz="1100" dirty="0" err="1"/>
              <a:t>impHola</a:t>
            </a:r>
            <a:r>
              <a:rPr lang="en-GB" sz="1100" dirty="0"/>
              <a:t> = 0;</a:t>
            </a:r>
          </a:p>
          <a:p>
            <a:r>
              <a:rPr lang="en-GB" sz="1100" dirty="0"/>
              <a:t>                </a:t>
            </a:r>
            <a:r>
              <a:rPr lang="en-GB" sz="1100" dirty="0" err="1"/>
              <a:t>pthread_cond_signal</a:t>
            </a:r>
            <a:r>
              <a:rPr lang="en-GB" sz="1100" dirty="0"/>
              <a:t>(&amp;</a:t>
            </a:r>
            <a:r>
              <a:rPr lang="en-GB" sz="1100" dirty="0" err="1"/>
              <a:t>imprimirMundo</a:t>
            </a:r>
            <a:r>
              <a:rPr lang="en-GB" sz="1100" dirty="0"/>
              <a:t>);</a:t>
            </a:r>
          </a:p>
          <a:p>
            <a:r>
              <a:rPr lang="en-GB" sz="1100" dirty="0"/>
              <a:t>        } else {</a:t>
            </a:r>
          </a:p>
          <a:p>
            <a:r>
              <a:rPr lang="en-GB" sz="1100" dirty="0"/>
              <a:t>                while (</a:t>
            </a:r>
            <a:r>
              <a:rPr lang="en-GB" sz="1100" dirty="0" err="1"/>
              <a:t>impHola</a:t>
            </a:r>
            <a:r>
              <a:rPr lang="en-GB" sz="1100" dirty="0"/>
              <a:t> == 1){</a:t>
            </a:r>
          </a:p>
          <a:p>
            <a:r>
              <a:rPr lang="en-GB" sz="1100" dirty="0"/>
              <a:t>                        </a:t>
            </a:r>
            <a:r>
              <a:rPr lang="en-GB" sz="1100" dirty="0" err="1"/>
              <a:t>pthread_cond_wait</a:t>
            </a:r>
            <a:r>
              <a:rPr lang="en-GB" sz="1100" dirty="0"/>
              <a:t>(&amp;</a:t>
            </a:r>
            <a:r>
              <a:rPr lang="en-GB" sz="1100" dirty="0" err="1"/>
              <a:t>imprimirMundo</a:t>
            </a:r>
            <a:r>
              <a:rPr lang="en-GB" sz="1100" dirty="0"/>
              <a:t>,&amp;</a:t>
            </a:r>
            <a:r>
              <a:rPr lang="en-GB" sz="1100" dirty="0" err="1"/>
              <a:t>impresor</a:t>
            </a:r>
            <a:r>
              <a:rPr lang="en-GB" sz="1100" dirty="0"/>
              <a:t>);</a:t>
            </a:r>
          </a:p>
          <a:p>
            <a:r>
              <a:rPr lang="en-GB" sz="1100" dirty="0"/>
              <a:t>                }</a:t>
            </a:r>
          </a:p>
          <a:p>
            <a:r>
              <a:rPr lang="en-GB" sz="1100" dirty="0"/>
              <a:t>                </a:t>
            </a:r>
            <a:r>
              <a:rPr lang="en-GB" sz="1100" dirty="0" err="1"/>
              <a:t>printf</a:t>
            </a:r>
            <a:r>
              <a:rPr lang="en-GB" sz="1100" dirty="0"/>
              <a:t>("%s", a);</a:t>
            </a:r>
          </a:p>
          <a:p>
            <a:r>
              <a:rPr lang="en-GB" sz="1100" dirty="0"/>
              <a:t>                </a:t>
            </a:r>
            <a:r>
              <a:rPr lang="en-GB" sz="1100" dirty="0" err="1"/>
              <a:t>impHola</a:t>
            </a:r>
            <a:r>
              <a:rPr lang="en-GB" sz="1100" dirty="0"/>
              <a:t> = 1;</a:t>
            </a:r>
          </a:p>
          <a:p>
            <a:r>
              <a:rPr lang="en-GB" sz="1100" dirty="0"/>
              <a:t>                </a:t>
            </a:r>
            <a:r>
              <a:rPr lang="en-GB" sz="1100" dirty="0" err="1"/>
              <a:t>pthread_cond_signal</a:t>
            </a:r>
            <a:r>
              <a:rPr lang="en-GB" sz="1100" dirty="0"/>
              <a:t>(&amp;</a:t>
            </a:r>
            <a:r>
              <a:rPr lang="en-GB" sz="1100" dirty="0" err="1"/>
              <a:t>imprimirHola</a:t>
            </a:r>
            <a:r>
              <a:rPr lang="en-GB" sz="1100" dirty="0"/>
              <a:t>);</a:t>
            </a:r>
          </a:p>
          <a:p>
            <a:r>
              <a:rPr lang="en-GB" sz="1100" dirty="0"/>
              <a:t>        }</a:t>
            </a:r>
          </a:p>
          <a:p>
            <a:r>
              <a:rPr lang="en-GB" sz="1100" dirty="0"/>
              <a:t>        </a:t>
            </a:r>
            <a:r>
              <a:rPr lang="en-GB" sz="1100" dirty="0" err="1"/>
              <a:t>pthread_mutex_unlock</a:t>
            </a:r>
            <a:r>
              <a:rPr lang="en-GB" sz="1100" dirty="0"/>
              <a:t> (&amp;</a:t>
            </a:r>
            <a:r>
              <a:rPr lang="en-GB" sz="1100" dirty="0" err="1"/>
              <a:t>impresor</a:t>
            </a:r>
            <a:r>
              <a:rPr lang="en-GB" sz="1100" dirty="0"/>
              <a:t>);</a:t>
            </a:r>
          </a:p>
          <a:p>
            <a:r>
              <a:rPr lang="en-GB" sz="1100" dirty="0"/>
              <a:t>        </a:t>
            </a:r>
            <a:r>
              <a:rPr lang="en-GB" sz="1100" dirty="0" err="1"/>
              <a:t>pthread_exit</a:t>
            </a:r>
            <a:r>
              <a:rPr lang="en-GB" sz="1100" dirty="0"/>
              <a:t> (NULL);</a:t>
            </a:r>
          </a:p>
          <a:p>
            <a:r>
              <a:rPr lang="en-GB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9105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Personalizado 1">
      <a:dk1>
        <a:sysClr val="windowText" lastClr="000000"/>
      </a:dk1>
      <a:lt1>
        <a:sysClr val="window" lastClr="FFFFFF"/>
      </a:lt1>
      <a:dk2>
        <a:srgbClr val="26435C"/>
      </a:dk2>
      <a:lt2>
        <a:srgbClr val="EBDDC3"/>
      </a:lt2>
      <a:accent1>
        <a:srgbClr val="94B6D2"/>
      </a:accent1>
      <a:accent2>
        <a:srgbClr val="345D7E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ersonalizado 1">
    <a:dk1>
      <a:sysClr val="windowText" lastClr="000000"/>
    </a:dk1>
    <a:lt1>
      <a:sysClr val="window" lastClr="FFFFFF"/>
    </a:lt1>
    <a:dk2>
      <a:srgbClr val="26435C"/>
    </a:dk2>
    <a:lt2>
      <a:srgbClr val="EBDDC3"/>
    </a:lt2>
    <a:accent1>
      <a:srgbClr val="94B6D2"/>
    </a:accent1>
    <a:accent2>
      <a:srgbClr val="345D7E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11286</TotalTime>
  <Words>3170</Words>
  <Application>Microsoft Macintosh PowerPoint</Application>
  <PresentationFormat>Presentación en pantalla (4:3)</PresentationFormat>
  <Paragraphs>506</Paragraphs>
  <Slides>21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Tw Cen MT</vt:lpstr>
      <vt:lpstr>Wingdings</vt:lpstr>
      <vt:lpstr>Wingdings 2</vt:lpstr>
      <vt:lpstr>Intermedio</vt:lpstr>
      <vt:lpstr>INGENIERÍA INFORMÁTICA Operating systems   </vt:lpstr>
      <vt:lpstr>Goals</vt:lpstr>
      <vt:lpstr>1. Statement</vt:lpstr>
      <vt:lpstr>1. Option A</vt:lpstr>
      <vt:lpstr>1. Option B</vt:lpstr>
      <vt:lpstr>1. Option C</vt:lpstr>
      <vt:lpstr>1. Option D</vt:lpstr>
      <vt:lpstr>2. Statement</vt:lpstr>
      <vt:lpstr>2. Statement (continue)</vt:lpstr>
      <vt:lpstr>2. Statement (continue)</vt:lpstr>
      <vt:lpstr>3. Statement</vt:lpstr>
      <vt:lpstr>3. Statement (continue)</vt:lpstr>
      <vt:lpstr>4. Statement</vt:lpstr>
      <vt:lpstr>4. Solution</vt:lpstr>
      <vt:lpstr>4. Solution</vt:lpstr>
      <vt:lpstr>5. Statement</vt:lpstr>
      <vt:lpstr>5. Solution. Pseudocode</vt:lpstr>
      <vt:lpstr>5. Solution. Main code</vt:lpstr>
      <vt:lpstr>5. Solution. Producer</vt:lpstr>
      <vt:lpstr>5. Solution. Consumer</vt:lpstr>
      <vt:lpstr>6. Proposed statement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</dc:title>
  <dc:creator>José Daniel García Sánchez</dc:creator>
  <cp:lastModifiedBy> </cp:lastModifiedBy>
  <cp:revision>185</cp:revision>
  <cp:lastPrinted>2020-04-21T22:48:38Z</cp:lastPrinted>
  <dcterms:created xsi:type="dcterms:W3CDTF">2007-11-14T20:15:32Z</dcterms:created>
  <dcterms:modified xsi:type="dcterms:W3CDTF">2021-05-05T10:06:18Z</dcterms:modified>
</cp:coreProperties>
</file>