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8" r:id="rId2"/>
    <p:sldId id="308" r:id="rId3"/>
    <p:sldId id="347" r:id="rId4"/>
    <p:sldId id="314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44" r:id="rId14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 autoAdjust="0"/>
    <p:restoredTop sz="76006" autoAdjust="0"/>
  </p:normalViewPr>
  <p:slideViewPr>
    <p:cSldViewPr>
      <p:cViewPr varScale="1">
        <p:scale>
          <a:sx n="80" d="100"/>
          <a:sy n="80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3F0FA01-B8F0-43EE-8C70-2F0F6E0A8EB5}" type="datetimeFigureOut">
              <a:rPr lang="es-ES"/>
              <a:pPr/>
              <a:t>17/2/21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06B2693-AD66-4752-93C4-4BDBEE39D95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19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792C92C7-45CD-4E6E-83CA-A85082D29848}" type="datetimeFigureOut">
              <a:rPr lang="en-US"/>
              <a:pPr/>
              <a:t>2/17/21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EE571288-03C3-4B02-9F3C-6974C105185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994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9F8FB4-A028-4EA7-91B3-16FE54E35AF6}" type="slidenum">
              <a:rPr lang="es-ES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23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4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82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35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082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517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128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857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71288-03C3-4B02-9F3C-6974C105185A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58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7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9AF0867-6F47-9244-A909-89B1058CC655}" type="datetime1">
              <a:rPr lang="es-ES" smtClean="0"/>
              <a:t>17/2/21</a:t>
            </a:fld>
            <a:endParaRPr lang="es-ES"/>
          </a:p>
        </p:txBody>
      </p:sp>
      <p:sp>
        <p:nvSpPr>
          <p:cNvPr id="10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Sistemas Operativos – Introduction and system calls labs.</a:t>
            </a:r>
          </a:p>
        </p:txBody>
      </p:sp>
      <p:sp>
        <p:nvSpPr>
          <p:cNvPr id="11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C7657-1E9C-4271-A43B-973708AAF5D4}" type="slidenum">
              <a:rPr lang="es-ES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E5EB64-1551-3F4A-AE7E-3C0E5A7627D7}" type="datetime1">
              <a:rPr lang="es-ES" smtClean="0"/>
              <a:t>17/2/21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 – Introduction and system calls labs.</a:t>
            </a:r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FF3A4-DE5D-4BE7-9603-679F0918392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B88A0723-4C63-114C-9E53-464BC7747594}" type="datetime1">
              <a:rPr lang="es-ES" smtClean="0"/>
              <a:t>17/2/21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Sistemas Operativos – Introduction and system calls labs.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18E97DC-E0FF-4047-AB01-7AEFBCE4A6ED}" type="slidenum">
              <a:rPr lang="es-ES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A9DC6-FC93-9340-B577-D7C1A4902414}" type="datetime1">
              <a:rPr lang="es-ES" smtClean="0"/>
              <a:t>17/2/21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 – Introduction and system calls labs.</a:t>
            </a:r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595CF-9FF3-428D-B4A0-5497FE63767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2A0918-95CD-074D-99C0-4367D467FBAE}" type="datetime1">
              <a:rPr lang="es-ES" smtClean="0"/>
              <a:t>17/2/21</a:t>
            </a:fld>
            <a:endParaRPr lang="es-ES"/>
          </a:p>
        </p:txBody>
      </p:sp>
      <p:sp>
        <p:nvSpPr>
          <p:cNvPr id="8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F5C5272E-9CF7-4E94-B42D-1C53C21D8092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Sistemas Operativos – Introduction and system calls labs.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88305-C65A-D14E-A527-8190628DE24D}" type="datetime1">
              <a:rPr lang="es-ES" smtClean="0"/>
              <a:t>17/2/21</a:t>
            </a:fld>
            <a:endParaRPr lang="es-ES"/>
          </a:p>
        </p:txBody>
      </p:sp>
      <p:sp>
        <p:nvSpPr>
          <p:cNvPr id="6" name="9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E5CDD0-CDAB-4676-AB85-32498CC5CE58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7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Sistemas Operativos – Introduction and system calls labs.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798178-0E20-5946-BD39-91C6718519BF}" type="datetime1">
              <a:rPr lang="es-ES" smtClean="0"/>
              <a:t>17/2/21</a:t>
            </a:fld>
            <a:endParaRPr lang="es-ES"/>
          </a:p>
        </p:txBody>
      </p:sp>
      <p:sp>
        <p:nvSpPr>
          <p:cNvPr id="8" name="1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2BADFA-0231-4F73-810E-EE66982B375C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Sistemas Operativos – Introduction and system calls labs.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8E81F3-D386-F24B-921C-9BD6AC1D0BE6}" type="datetime1">
              <a:rPr lang="es-ES" smtClean="0"/>
              <a:t>17/2/21</a:t>
            </a:fld>
            <a:endParaRPr lang="es-E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 – Introduction and system calls labs.</a:t>
            </a:r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345E3-E791-4A74-89C7-F44766C133F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B6D87A-DB99-9949-B613-7955AE3E81FC}" type="datetime1">
              <a:rPr lang="es-ES" smtClean="0"/>
              <a:t>17/2/21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Sistemas Operativos – Introduction and system calls labs.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816AA9-2132-4736-ADDA-6F13C51DFD0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AEBE66-77F8-1E4D-8A3A-F67F0CDAB1AB}" type="datetime1">
              <a:rPr lang="es-ES" smtClean="0"/>
              <a:t>17/2/21</a:t>
            </a:fld>
            <a:endParaRPr lang="es-ES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Sistemas Operativos – Introduction and system calls labs.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1F1CC-9B5E-4FFC-96D7-1149BAD852B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9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C99DEFC6-C769-1044-BC9F-6E899E32B454}" type="datetime1">
              <a:rPr lang="es-ES" smtClean="0"/>
              <a:t>17/2/21</a:t>
            </a:fld>
            <a:endParaRPr lang="es-ES"/>
          </a:p>
        </p:txBody>
      </p:sp>
      <p:sp>
        <p:nvSpPr>
          <p:cNvPr id="10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CE8E15C0-C4FD-4E32-988F-F86555FA47E5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11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Sistemas Operativos – Introduction and system calls labs.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F5387122-6E2A-CF4F-B7A5-C53B8C7D50A9}" type="datetime1">
              <a:rPr lang="es-ES" smtClean="0"/>
              <a:t>17/2/21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Sistemas Operativos – Introduction and system calls labs.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itchFamily="34" charset="0"/>
              </a:defRPr>
            </a:lvl1pPr>
          </a:lstStyle>
          <a:p>
            <a:fld id="{B7DB0126-EAC7-4BC8-9066-5469A62B1895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3" r:id="rId2"/>
    <p:sldLayoutId id="2147483738" r:id="rId3"/>
    <p:sldLayoutId id="2147483739" r:id="rId4"/>
    <p:sldLayoutId id="2147483740" r:id="rId5"/>
    <p:sldLayoutId id="2147483734" r:id="rId6"/>
    <p:sldLayoutId id="2147483741" r:id="rId7"/>
    <p:sldLayoutId id="2147483735" r:id="rId8"/>
    <p:sldLayoutId id="2147483742" r:id="rId9"/>
    <p:sldLayoutId id="2147483736" r:id="rId10"/>
    <p:sldLayoutId id="214748374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2780928"/>
            <a:ext cx="7363544" cy="308647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5300" dirty="0">
                <a:ea typeface="+mj-ea"/>
                <a:cs typeface="+mj-cs"/>
              </a:rPr>
              <a:t>INGENIERÍA INFORMÁTICA</a:t>
            </a:r>
            <a:br>
              <a:rPr lang="es-ES" sz="5300" dirty="0">
                <a:ea typeface="+mj-ea"/>
                <a:cs typeface="+mj-cs"/>
              </a:rPr>
            </a:br>
            <a:r>
              <a:rPr lang="es-ES" sz="5300" dirty="0">
                <a:ea typeface="+mj-ea"/>
                <a:cs typeface="+mj-cs"/>
              </a:rPr>
              <a:t>OPERATING SYSTEMS</a:t>
            </a: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endParaRPr lang="es-ES" dirty="0">
              <a:ea typeface="+mj-ea"/>
              <a:cs typeface="+mj-cs"/>
            </a:endParaRP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Introduction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 and </a:t>
            </a:r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system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calls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 </a:t>
            </a:r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labs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74044-C1A7-B14A-AA0F-6F1D9BBE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3D67BA-18DC-ED47-A1CD-C06FBBF8FD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Write</a:t>
            </a:r>
            <a:r>
              <a:rPr lang="es-ES" dirty="0"/>
              <a:t> a C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opens a file,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student</a:t>
            </a:r>
            <a:r>
              <a:rPr lang="es-ES" dirty="0"/>
              <a:t> can </a:t>
            </a:r>
            <a:r>
              <a:rPr lang="es-ES" dirty="0" err="1"/>
              <a:t>give</a:t>
            </a:r>
            <a:r>
              <a:rPr lang="es-ES" dirty="0"/>
              <a:t>, </a:t>
            </a:r>
            <a:r>
              <a:rPr lang="es-ES" dirty="0" err="1"/>
              <a:t>checks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exists</a:t>
            </a:r>
            <a:r>
              <a:rPr lang="es-ES" dirty="0"/>
              <a:t> and </a:t>
            </a:r>
            <a:r>
              <a:rPr lang="es-ES" dirty="0" err="1"/>
              <a:t>reads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 and </a:t>
            </a:r>
            <a:r>
              <a:rPr lang="es-ES" dirty="0" err="1"/>
              <a:t>displays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9AC050-0A3F-1D4B-8A64-9D4B89BC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 – Introduction and system calls labs.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08C56-CAEE-E545-8278-E7D29D0E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75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4.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11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33400" y="1556792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sz="1600" dirty="0"/>
              <a:t>#define N 1</a:t>
            </a:r>
            <a:endParaRPr lang="es-ES" sz="1600" dirty="0"/>
          </a:p>
          <a:p>
            <a:r>
              <a:rPr lang="en-US" sz="1600" dirty="0"/>
              <a:t> </a:t>
            </a:r>
            <a:endParaRPr lang="es-ES" sz="1600" dirty="0"/>
          </a:p>
          <a:p>
            <a:r>
              <a:rPr lang="en-US" sz="1600" dirty="0"/>
              <a:t>int main()</a:t>
            </a:r>
            <a:endParaRPr lang="es-ES" sz="1600" dirty="0"/>
          </a:p>
          <a:p>
            <a:r>
              <a:rPr lang="en-US" sz="1600" dirty="0"/>
              <a:t>{</a:t>
            </a:r>
            <a:endParaRPr lang="es-ES" sz="1600" dirty="0"/>
          </a:p>
          <a:p>
            <a:r>
              <a:rPr lang="en-US" sz="1600" dirty="0"/>
              <a:t>  int </a:t>
            </a:r>
            <a:r>
              <a:rPr lang="en-US" sz="1600" dirty="0" err="1"/>
              <a:t>fd,n</a:t>
            </a:r>
            <a:r>
              <a:rPr lang="en-US" sz="1600" dirty="0"/>
              <a:t>;</a:t>
            </a:r>
            <a:endParaRPr lang="es-ES" sz="1600" dirty="0"/>
          </a:p>
          <a:p>
            <a:r>
              <a:rPr lang="en-US" sz="1600" dirty="0"/>
              <a:t>  char </a:t>
            </a:r>
            <a:r>
              <a:rPr lang="en-US" sz="1600" dirty="0" err="1"/>
              <a:t>buf</a:t>
            </a:r>
            <a:r>
              <a:rPr lang="en-US" sz="1600" dirty="0"/>
              <a:t>[N];</a:t>
            </a:r>
            <a:endParaRPr lang="es-ES" sz="1600" dirty="0"/>
          </a:p>
          <a:p>
            <a:r>
              <a:rPr lang="en-US" sz="1600" dirty="0"/>
              <a:t>  /* Open an existing file read only */</a:t>
            </a:r>
            <a:endParaRPr lang="es-ES" sz="1600" dirty="0"/>
          </a:p>
          <a:p>
            <a:r>
              <a:rPr lang="en-US" sz="1600" dirty="0"/>
              <a:t> </a:t>
            </a:r>
            <a:endParaRPr lang="es-ES" sz="1600" dirty="0"/>
          </a:p>
          <a:p>
            <a:r>
              <a:rPr lang="en-US" sz="1600" dirty="0"/>
              <a:t>  if ((</a:t>
            </a:r>
            <a:r>
              <a:rPr lang="en-US" sz="1600" dirty="0" err="1"/>
              <a:t>fd</a:t>
            </a:r>
            <a:r>
              <a:rPr lang="en-US" sz="1600" dirty="0"/>
              <a:t>=open("file_read",O_RDONLY,0666))&lt;0) {</a:t>
            </a:r>
            <a:endParaRPr lang="es-ES" sz="1600" dirty="0"/>
          </a:p>
          <a:p>
            <a:r>
              <a:rPr lang="en-US" sz="1600" dirty="0"/>
              <a:t>	</a:t>
            </a:r>
            <a:r>
              <a:rPr lang="en-US" sz="1600" dirty="0" err="1"/>
              <a:t>perror</a:t>
            </a:r>
            <a:r>
              <a:rPr lang="en-US" sz="1600" dirty="0"/>
              <a:t>("File does not exist\n");</a:t>
            </a:r>
            <a:endParaRPr lang="es-ES" sz="1600" dirty="0"/>
          </a:p>
          <a:p>
            <a:r>
              <a:rPr lang="en-US" sz="1600" dirty="0"/>
              <a:t>	exit(1);</a:t>
            </a:r>
            <a:endParaRPr lang="es-ES" sz="1600" dirty="0"/>
          </a:p>
          <a:p>
            <a:r>
              <a:rPr lang="en-US" sz="1600" dirty="0"/>
              <a:t>  }</a:t>
            </a:r>
            <a:endParaRPr lang="es-ES" sz="1600" dirty="0"/>
          </a:p>
          <a:p>
            <a:r>
              <a:rPr lang="en-US" sz="1600" dirty="0"/>
              <a:t>  </a:t>
            </a:r>
            <a:endParaRPr lang="es-ES" sz="1600" dirty="0"/>
          </a:p>
          <a:p>
            <a:r>
              <a:rPr lang="en-US" sz="1600" dirty="0"/>
              <a:t> </a:t>
            </a:r>
            <a:endParaRPr lang="es-ES" sz="1600" dirty="0"/>
          </a:p>
          <a:p>
            <a:r>
              <a:rPr lang="en-US" sz="1400" dirty="0"/>
              <a:t>  </a:t>
            </a:r>
            <a:endParaRPr lang="es-ES" sz="14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Sistemas Operativos – Introduction and system calls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296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4.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12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33400" y="1271588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sz="1600" dirty="0"/>
              <a:t> </a:t>
            </a:r>
            <a:endParaRPr lang="es-ES" sz="1600" dirty="0"/>
          </a:p>
          <a:p>
            <a:r>
              <a:rPr lang="en-US" sz="1600" dirty="0"/>
              <a:t>  while ((n=read(</a:t>
            </a:r>
            <a:r>
              <a:rPr lang="en-US" sz="1600" dirty="0" err="1"/>
              <a:t>fd,buf,N</a:t>
            </a:r>
            <a:r>
              <a:rPr lang="en-US" sz="1600" dirty="0"/>
              <a:t>))&gt;0)</a:t>
            </a:r>
            <a:endParaRPr lang="es-E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printf</a:t>
            </a:r>
            <a:r>
              <a:rPr lang="en-US" sz="1600" dirty="0"/>
              <a:t>("Read from file character %c \n",</a:t>
            </a:r>
            <a:r>
              <a:rPr lang="en-US" sz="1600" dirty="0" err="1"/>
              <a:t>buf</a:t>
            </a:r>
            <a:r>
              <a:rPr lang="en-US" sz="1600" dirty="0"/>
              <a:t>[0]);</a:t>
            </a:r>
            <a:endParaRPr lang="es-ES" sz="1600" dirty="0"/>
          </a:p>
          <a:p>
            <a:r>
              <a:rPr lang="en-US" sz="1600" dirty="0"/>
              <a:t> </a:t>
            </a:r>
            <a:endParaRPr lang="es-ES" sz="1600" dirty="0"/>
          </a:p>
          <a:p>
            <a:r>
              <a:rPr lang="en-US" sz="1600" dirty="0"/>
              <a:t> if (n&lt;0) {</a:t>
            </a:r>
            <a:endParaRPr lang="es-E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perror</a:t>
            </a:r>
            <a:r>
              <a:rPr lang="en-US" sz="1600" dirty="0"/>
              <a:t>("Read error </a:t>
            </a:r>
            <a:r>
              <a:rPr lang="en-US" sz="1600" dirty="0" err="1"/>
              <a:t>occured</a:t>
            </a:r>
            <a:r>
              <a:rPr lang="en-US" sz="1600" dirty="0"/>
              <a:t>");</a:t>
            </a:r>
            <a:endParaRPr lang="es-ES" sz="1600" dirty="0"/>
          </a:p>
          <a:p>
            <a:r>
              <a:rPr lang="en-US" sz="1600" dirty="0"/>
              <a:t>    return -1;</a:t>
            </a:r>
            <a:endParaRPr lang="es-ES" sz="1600" dirty="0"/>
          </a:p>
          <a:p>
            <a:r>
              <a:rPr lang="en-US" sz="1600" dirty="0"/>
              <a:t>  }</a:t>
            </a:r>
            <a:endParaRPr lang="es-ES" sz="1600" dirty="0"/>
          </a:p>
          <a:p>
            <a:r>
              <a:rPr lang="en-US" sz="1600" dirty="0"/>
              <a:t>  else </a:t>
            </a:r>
            <a:endParaRPr lang="es-ES" sz="1600" dirty="0"/>
          </a:p>
          <a:p>
            <a:r>
              <a:rPr lang="en-US" sz="1600" dirty="0"/>
              <a:t>    close(</a:t>
            </a:r>
            <a:r>
              <a:rPr lang="en-US" sz="1600" dirty="0" err="1"/>
              <a:t>fd</a:t>
            </a:r>
            <a:r>
              <a:rPr lang="en-US" sz="1600" dirty="0"/>
              <a:t>);</a:t>
            </a:r>
            <a:endParaRPr lang="es-ES" sz="1600" dirty="0"/>
          </a:p>
          <a:p>
            <a:r>
              <a:rPr lang="en-US" sz="1600" dirty="0"/>
              <a:t>    return 0;</a:t>
            </a:r>
            <a:endParaRPr lang="es-ES" sz="1600" dirty="0"/>
          </a:p>
          <a:p>
            <a:r>
              <a:rPr lang="en-US" sz="1600" dirty="0"/>
              <a:t>}</a:t>
            </a:r>
            <a:endParaRPr lang="es-ES" sz="16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Sistemas Operativos – Introduction and system calls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760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061048"/>
          </a:xfrm>
        </p:spPr>
        <p:txBody>
          <a:bodyPr/>
          <a:lstStyle/>
          <a:p>
            <a:r>
              <a:rPr lang="es-ES" sz="2400" dirty="0" err="1"/>
              <a:t>Write</a:t>
            </a:r>
            <a:r>
              <a:rPr lang="es-ES" sz="2400" dirty="0"/>
              <a:t> a </a:t>
            </a:r>
            <a:r>
              <a:rPr lang="es-ES" sz="2400" dirty="0" err="1"/>
              <a:t>program</a:t>
            </a:r>
            <a:r>
              <a:rPr lang="es-ES" sz="2400" dirty="0"/>
              <a:t> in C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a </a:t>
            </a:r>
            <a:r>
              <a:rPr lang="es-ES" sz="2400" dirty="0" err="1"/>
              <a:t>number</a:t>
            </a:r>
            <a:r>
              <a:rPr lang="es-ES" sz="2400" dirty="0"/>
              <a:t> of </a:t>
            </a:r>
            <a:r>
              <a:rPr lang="es-ES" sz="2400" dirty="0" err="1"/>
              <a:t>students</a:t>
            </a:r>
            <a:r>
              <a:rPr lang="es-ES" sz="2400" dirty="0"/>
              <a:t>, </a:t>
            </a:r>
            <a:r>
              <a:rPr lang="es-ES" sz="2400" dirty="0" err="1"/>
              <a:t>which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requested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keyboard</a:t>
            </a:r>
            <a:r>
              <a:rPr lang="es-ES" sz="2400" dirty="0"/>
              <a:t>, </a:t>
            </a:r>
            <a:r>
              <a:rPr lang="es-ES" sz="2400" dirty="0" err="1"/>
              <a:t>asks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 of </a:t>
            </a:r>
            <a:r>
              <a:rPr lang="es-ES" sz="2400" dirty="0" err="1"/>
              <a:t>them</a:t>
            </a:r>
            <a:r>
              <a:rPr lang="es-ES" sz="2400" dirty="0"/>
              <a:t>: </a:t>
            </a:r>
            <a:r>
              <a:rPr lang="es-ES" sz="2400" dirty="0" err="1"/>
              <a:t>name</a:t>
            </a:r>
            <a:r>
              <a:rPr lang="es-ES" sz="2400" dirty="0"/>
              <a:t> and 3 notes (</a:t>
            </a:r>
            <a:r>
              <a:rPr lang="es-ES" sz="2400" dirty="0" err="1"/>
              <a:t>which</a:t>
            </a:r>
            <a:r>
              <a:rPr lang="es-ES" sz="2400" dirty="0"/>
              <a:t> can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decimals</a:t>
            </a:r>
            <a:r>
              <a:rPr lang="es-ES" sz="2400" dirty="0"/>
              <a:t>). </a:t>
            </a:r>
          </a:p>
          <a:p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must</a:t>
            </a:r>
            <a:r>
              <a:rPr lang="es-ES" sz="2400" dirty="0"/>
              <a:t> </a:t>
            </a:r>
            <a:r>
              <a:rPr lang="es-ES" sz="2400" dirty="0" err="1"/>
              <a:t>create</a:t>
            </a:r>
            <a:r>
              <a:rPr lang="es-ES" sz="2400" dirty="0"/>
              <a:t> a file and </a:t>
            </a:r>
            <a:r>
              <a:rPr lang="es-ES" sz="2400" dirty="0" err="1"/>
              <a:t>write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data of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student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file as </a:t>
            </a:r>
            <a:r>
              <a:rPr lang="es-ES" sz="2400" dirty="0" err="1"/>
              <a:t>they</a:t>
            </a:r>
            <a:r>
              <a:rPr lang="es-ES" sz="2400" dirty="0"/>
              <a:t> are </a:t>
            </a:r>
            <a:r>
              <a:rPr lang="es-ES" sz="2400" dirty="0" err="1"/>
              <a:t>read</a:t>
            </a:r>
            <a:r>
              <a:rPr lang="es-ES" sz="2400" dirty="0"/>
              <a:t>. </a:t>
            </a:r>
          </a:p>
          <a:p>
            <a:r>
              <a:rPr lang="es-ES" sz="2400" dirty="0"/>
              <a:t>Once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list</a:t>
            </a:r>
            <a:r>
              <a:rPr lang="es-ES" sz="2400" dirty="0"/>
              <a:t> of </a:t>
            </a:r>
            <a:r>
              <a:rPr lang="es-ES" sz="2400" dirty="0" err="1"/>
              <a:t>students</a:t>
            </a:r>
            <a:r>
              <a:rPr lang="es-ES" sz="2400" dirty="0"/>
              <a:t> has </a:t>
            </a:r>
            <a:r>
              <a:rPr lang="es-ES" sz="2400" dirty="0" err="1"/>
              <a:t>been</a:t>
            </a:r>
            <a:r>
              <a:rPr lang="es-ES" sz="2400" dirty="0"/>
              <a:t> </a:t>
            </a:r>
            <a:r>
              <a:rPr lang="es-ES" sz="2400" dirty="0" err="1"/>
              <a:t>entered</a:t>
            </a:r>
            <a:r>
              <a:rPr lang="es-ES" sz="2400" dirty="0"/>
              <a:t>,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calculates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average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three</a:t>
            </a:r>
            <a:r>
              <a:rPr lang="es-ES" sz="2400" dirty="0"/>
              <a:t> grades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student</a:t>
            </a:r>
            <a:r>
              <a:rPr lang="es-ES" sz="2400" dirty="0"/>
              <a:t> and </a:t>
            </a:r>
            <a:r>
              <a:rPr lang="es-ES" sz="2400" dirty="0" err="1"/>
              <a:t>displays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name</a:t>
            </a:r>
            <a:r>
              <a:rPr lang="es-ES" sz="2400" dirty="0"/>
              <a:t> and </a:t>
            </a:r>
            <a:r>
              <a:rPr lang="es-ES" sz="2400" dirty="0" err="1"/>
              <a:t>average</a:t>
            </a:r>
            <a:r>
              <a:rPr lang="es-ES" sz="2400" dirty="0"/>
              <a:t> grade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student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screen</a:t>
            </a:r>
            <a:r>
              <a:rPr lang="es-ES" sz="2400" dirty="0"/>
              <a:t>.</a:t>
            </a:r>
          </a:p>
          <a:p>
            <a:endParaRPr lang="es-ES" sz="2400" dirty="0"/>
          </a:p>
          <a:p>
            <a:r>
              <a:rPr lang="es-ES" sz="2400" dirty="0" err="1"/>
              <a:t>Solution</a:t>
            </a:r>
            <a:r>
              <a:rPr lang="es-ES" sz="2400" dirty="0"/>
              <a:t>: </a:t>
            </a:r>
            <a:r>
              <a:rPr lang="es-ES" sz="2400" dirty="0" err="1"/>
              <a:t>notasalumnos.c</a:t>
            </a:r>
            <a:endParaRPr lang="es-ES" sz="2400" dirty="0"/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5. </a:t>
            </a:r>
            <a:r>
              <a:rPr lang="es-ES_tradnl" sz="3600" dirty="0" err="1">
                <a:ea typeface="ＭＳ Ｐゴシック" charset="-128"/>
              </a:rPr>
              <a:t>Proposed</a:t>
            </a:r>
            <a:r>
              <a:rPr lang="es-ES_tradnl" sz="3600" dirty="0">
                <a:ea typeface="ＭＳ Ｐゴシック" charset="-128"/>
              </a:rPr>
              <a:t>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" sz="36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043608" y="6264275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Sistemas Operativos – Introduction and system calls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56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s-ES_tradnl" dirty="0" err="1">
                <a:ea typeface="ＭＳ Ｐゴシック" charset="-128"/>
              </a:rPr>
              <a:t>Goals</a:t>
            </a:r>
            <a:endParaRPr lang="es-ES_tradnl" dirty="0">
              <a:ea typeface="ＭＳ Ｐゴシック" charset="-128"/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charset="-128"/>
              </a:rPr>
              <a:t>Practice with introductory concepts</a:t>
            </a:r>
          </a:p>
          <a:p>
            <a:pPr eaLnBrk="1" hangingPunct="1"/>
            <a:r>
              <a:rPr lang="en-US" sz="2400" dirty="0">
                <a:ea typeface="ＭＳ Ｐゴシック" charset="-128"/>
              </a:rPr>
              <a:t>File system calls programs in C. </a:t>
            </a:r>
          </a:p>
          <a:p>
            <a:pPr eaLnBrk="1" hangingPunct="1"/>
            <a:endParaRPr lang="es-ES" sz="2400" dirty="0">
              <a:ea typeface="ＭＳ Ｐゴシック" charset="-128"/>
            </a:endParaRPr>
          </a:p>
          <a:p>
            <a:pPr marL="0" indent="0" eaLnBrk="1" hangingPunct="1">
              <a:buNone/>
            </a:pPr>
            <a:endParaRPr lang="es-ES_tradnl" sz="24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2</a:t>
            </a:fld>
            <a:endParaRPr lang="es-ES" sz="1200"/>
          </a:p>
        </p:txBody>
      </p:sp>
      <p:sp>
        <p:nvSpPr>
          <p:cNvPr id="1024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403648" y="614089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/>
              <a:t>Sistemas Operativos – </a:t>
            </a:r>
            <a:r>
              <a:rPr lang="es-ES" dirty="0" err="1"/>
              <a:t>Introduction</a:t>
            </a:r>
            <a:r>
              <a:rPr lang="es-ES" dirty="0"/>
              <a:t> and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calls</a:t>
            </a:r>
            <a:r>
              <a:rPr lang="es-ES" dirty="0"/>
              <a:t> </a:t>
            </a:r>
            <a:r>
              <a:rPr lang="es-ES" dirty="0" err="1"/>
              <a:t>labs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46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Which are the main functions of an operating system?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Sistemas Operativos – Introduction and system calls labs.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91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1.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4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33400" y="1556792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s-ES" sz="2400" dirty="0" err="1">
                <a:latin typeface="+mn-lt"/>
              </a:rPr>
              <a:t>The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operating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system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is</a:t>
            </a:r>
            <a:r>
              <a:rPr lang="es-ES" sz="2400" dirty="0">
                <a:latin typeface="+mn-lt"/>
              </a:rPr>
              <a:t> a </a:t>
            </a:r>
            <a:r>
              <a:rPr lang="es-ES" sz="2400" dirty="0" err="1">
                <a:latin typeface="+mn-lt"/>
              </a:rPr>
              <a:t>program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that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responsible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for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covering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the</a:t>
            </a:r>
            <a:r>
              <a:rPr lang="es-ES" sz="2400" dirty="0">
                <a:latin typeface="+mn-lt"/>
              </a:rPr>
              <a:t> hardware to </a:t>
            </a:r>
            <a:r>
              <a:rPr lang="es-ES" sz="2400" dirty="0" err="1">
                <a:latin typeface="+mn-lt"/>
              </a:rPr>
              <a:t>facilitate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the</a:t>
            </a:r>
            <a:r>
              <a:rPr lang="es-ES" sz="2400" dirty="0">
                <a:latin typeface="+mn-lt"/>
              </a:rPr>
              <a:t> use of </a:t>
            </a:r>
            <a:r>
              <a:rPr lang="es-ES" sz="2400" dirty="0" err="1">
                <a:latin typeface="+mn-lt"/>
              </a:rPr>
              <a:t>the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computer</a:t>
            </a:r>
            <a:r>
              <a:rPr lang="es-ES" sz="2400" dirty="0">
                <a:latin typeface="+mn-lt"/>
              </a:rPr>
              <a:t>, </a:t>
            </a:r>
            <a:r>
              <a:rPr lang="es-ES" sz="2400" dirty="0" err="1">
                <a:latin typeface="+mn-lt"/>
              </a:rPr>
              <a:t>which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it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carries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out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by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performing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three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main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functions</a:t>
            </a:r>
            <a:r>
              <a:rPr lang="es-ES" sz="2400" dirty="0">
                <a:latin typeface="+mn-lt"/>
              </a:rPr>
              <a:t>: </a:t>
            </a:r>
          </a:p>
          <a:p>
            <a:endParaRPr lang="es-ES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+mn-lt"/>
              </a:rPr>
              <a:t>Management of </a:t>
            </a:r>
            <a:r>
              <a:rPr lang="es-ES" sz="2400" dirty="0" err="1">
                <a:latin typeface="+mn-lt"/>
              </a:rPr>
              <a:t>system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resources</a:t>
            </a:r>
            <a:r>
              <a:rPr lang="es-ES" sz="2400" dirty="0">
                <a:latin typeface="+mn-lt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+mn-lt"/>
              </a:rPr>
              <a:t>Execution</a:t>
            </a:r>
            <a:r>
              <a:rPr lang="es-ES" sz="2400" dirty="0">
                <a:latin typeface="+mn-lt"/>
              </a:rPr>
              <a:t> of </a:t>
            </a:r>
            <a:r>
              <a:rPr lang="es-ES" sz="2400" dirty="0" err="1">
                <a:latin typeface="+mn-lt"/>
              </a:rPr>
              <a:t>services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for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programs</a:t>
            </a:r>
            <a:r>
              <a:rPr lang="es-ES" sz="2400" dirty="0">
                <a:latin typeface="+mn-lt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+mn-lt"/>
              </a:rPr>
              <a:t>Execution</a:t>
            </a:r>
            <a:r>
              <a:rPr lang="es-ES" sz="2400" dirty="0">
                <a:latin typeface="+mn-lt"/>
              </a:rPr>
              <a:t> of </a:t>
            </a:r>
            <a:r>
              <a:rPr lang="es-ES" sz="2400" dirty="0" err="1">
                <a:latin typeface="+mn-lt"/>
              </a:rPr>
              <a:t>programs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by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users</a:t>
            </a:r>
            <a:r>
              <a:rPr lang="es-ES" sz="2400" dirty="0">
                <a:latin typeface="+mn-lt"/>
              </a:rPr>
              <a:t>.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Sistemas Operativos – Introduction and system calls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602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dirty="0" err="1"/>
              <a:t>Write</a:t>
            </a:r>
            <a:r>
              <a:rPr lang="es-ES" sz="2400" dirty="0"/>
              <a:t> a C </a:t>
            </a:r>
            <a:r>
              <a:rPr lang="es-ES" sz="2400" dirty="0" err="1"/>
              <a:t>function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POSIX </a:t>
            </a:r>
            <a:r>
              <a:rPr lang="es-ES" sz="2400" dirty="0" err="1"/>
              <a:t>that</a:t>
            </a:r>
            <a:r>
              <a:rPr lang="es-ES" sz="2400" dirty="0"/>
              <a:t> copies </a:t>
            </a:r>
            <a:r>
              <a:rPr lang="es-ES" sz="2400" dirty="0" err="1"/>
              <a:t>one</a:t>
            </a:r>
            <a:r>
              <a:rPr lang="es-ES" sz="2400" dirty="0"/>
              <a:t> file to </a:t>
            </a:r>
            <a:r>
              <a:rPr lang="es-ES" sz="2400" dirty="0" err="1"/>
              <a:t>another</a:t>
            </a:r>
            <a:r>
              <a:rPr lang="es-ES" sz="2400" dirty="0"/>
              <a:t>. </a:t>
            </a:r>
            <a:r>
              <a:rPr lang="es-ES" sz="2400" dirty="0" err="1"/>
              <a:t>The</a:t>
            </a:r>
            <a:r>
              <a:rPr lang="es-ES" sz="2400" dirty="0"/>
              <a:t> original </a:t>
            </a:r>
            <a:r>
              <a:rPr lang="es-ES" sz="2400" dirty="0" err="1"/>
              <a:t>name</a:t>
            </a:r>
            <a:r>
              <a:rPr lang="es-ES" sz="2400" dirty="0"/>
              <a:t> and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destination</a:t>
            </a:r>
            <a:r>
              <a:rPr lang="es-ES" sz="2400" dirty="0"/>
              <a:t> are </a:t>
            </a:r>
            <a:r>
              <a:rPr lang="es-ES" sz="2400" dirty="0" err="1"/>
              <a:t>parameters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function</a:t>
            </a:r>
            <a:r>
              <a:rPr lang="es-ES" sz="2400" dirty="0"/>
              <a:t>.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destination</a:t>
            </a:r>
            <a:r>
              <a:rPr lang="es-ES" sz="2400" dirty="0"/>
              <a:t> file </a:t>
            </a:r>
            <a:r>
              <a:rPr lang="es-ES" sz="2400" dirty="0" err="1"/>
              <a:t>must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protections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allow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to be </a:t>
            </a:r>
            <a:r>
              <a:rPr lang="es-ES" sz="2400" dirty="0" err="1"/>
              <a:t>read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any</a:t>
            </a:r>
            <a:r>
              <a:rPr lang="es-ES" sz="2400" dirty="0"/>
              <a:t> </a:t>
            </a:r>
            <a:r>
              <a:rPr lang="es-ES" sz="2400" dirty="0" err="1"/>
              <a:t>user</a:t>
            </a:r>
            <a:r>
              <a:rPr lang="es-ES" sz="2400" dirty="0"/>
              <a:t>, </a:t>
            </a:r>
            <a:r>
              <a:rPr lang="es-ES" sz="2400" dirty="0" err="1"/>
              <a:t>but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to be </a:t>
            </a:r>
            <a:r>
              <a:rPr lang="es-ES" sz="2400" dirty="0" err="1"/>
              <a:t>modified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owner</a:t>
            </a:r>
            <a:r>
              <a:rPr lang="es-ES" sz="2400" dirty="0"/>
              <a:t>.</a:t>
            </a:r>
          </a:p>
          <a:p>
            <a:r>
              <a:rPr lang="es-ES" sz="2400" dirty="0"/>
              <a:t>Error </a:t>
            </a:r>
            <a:r>
              <a:rPr lang="es-ES" sz="2400" dirty="0" err="1"/>
              <a:t>conditions</a:t>
            </a:r>
            <a:r>
              <a:rPr lang="es-ES" sz="2400" dirty="0"/>
              <a:t> to be </a:t>
            </a:r>
            <a:r>
              <a:rPr lang="es-ES" sz="2400" dirty="0" err="1"/>
              <a:t>controlled</a:t>
            </a:r>
            <a:r>
              <a:rPr lang="es-ES" sz="2400" dirty="0"/>
              <a:t>:</a:t>
            </a:r>
          </a:p>
          <a:p>
            <a:pPr lvl="1"/>
            <a:r>
              <a:rPr lang="es-ES_tradnl" sz="2100" dirty="0" err="1"/>
              <a:t>Source</a:t>
            </a:r>
            <a:r>
              <a:rPr lang="es-ES_tradnl" sz="2100" dirty="0"/>
              <a:t> file </a:t>
            </a:r>
            <a:r>
              <a:rPr lang="es-ES_tradnl" sz="2100" dirty="0" err="1"/>
              <a:t>cannot</a:t>
            </a:r>
            <a:r>
              <a:rPr lang="es-ES_tradnl" sz="2100" dirty="0"/>
              <a:t> be open.</a:t>
            </a:r>
            <a:endParaRPr lang="es-ES" sz="2100" dirty="0"/>
          </a:p>
          <a:p>
            <a:pPr lvl="1"/>
            <a:r>
              <a:rPr lang="es-ES_tradnl" sz="2100" dirty="0" err="1"/>
              <a:t>Destination</a:t>
            </a:r>
            <a:r>
              <a:rPr lang="es-ES_tradnl" sz="2100" dirty="0"/>
              <a:t> file </a:t>
            </a:r>
            <a:r>
              <a:rPr lang="es-ES_tradnl" sz="2100" dirty="0" err="1"/>
              <a:t>cannot</a:t>
            </a:r>
            <a:r>
              <a:rPr lang="es-ES_tradnl" sz="2100" dirty="0"/>
              <a:t> be </a:t>
            </a:r>
            <a:r>
              <a:rPr lang="es-ES_tradnl" sz="2100" dirty="0" err="1"/>
              <a:t>created</a:t>
            </a:r>
            <a:r>
              <a:rPr lang="es-ES_tradnl" sz="2100" dirty="0"/>
              <a:t>. </a:t>
            </a:r>
            <a:endParaRPr lang="es-ES" sz="2100" dirty="0"/>
          </a:p>
          <a:p>
            <a:pPr lvl="1"/>
            <a:r>
              <a:rPr lang="es-ES" sz="2100" dirty="0" err="1"/>
              <a:t>Copy</a:t>
            </a:r>
            <a:r>
              <a:rPr lang="es-ES" sz="2100" dirty="0"/>
              <a:t> </a:t>
            </a:r>
            <a:r>
              <a:rPr lang="es-ES" sz="2100" dirty="0" err="1"/>
              <a:t>process</a:t>
            </a:r>
            <a:r>
              <a:rPr lang="es-ES" sz="2100" dirty="0"/>
              <a:t> </a:t>
            </a:r>
            <a:r>
              <a:rPr lang="es-ES" sz="2100" dirty="0" err="1"/>
              <a:t>did</a:t>
            </a:r>
            <a:r>
              <a:rPr lang="es-ES" sz="2100" dirty="0"/>
              <a:t> </a:t>
            </a:r>
            <a:r>
              <a:rPr lang="es-ES" sz="2100" dirty="0" err="1"/>
              <a:t>not</a:t>
            </a:r>
            <a:r>
              <a:rPr lang="es-ES" sz="2100" dirty="0"/>
              <a:t> </a:t>
            </a:r>
            <a:r>
              <a:rPr lang="es-ES" sz="2100" dirty="0" err="1"/>
              <a:t>finish</a:t>
            </a:r>
            <a:r>
              <a:rPr lang="es-ES" sz="2100" dirty="0"/>
              <a:t> </a:t>
            </a:r>
            <a:r>
              <a:rPr lang="es-ES" sz="2100" dirty="0" err="1"/>
              <a:t>well</a:t>
            </a:r>
            <a:r>
              <a:rPr lang="es-ES" sz="2100" dirty="0"/>
              <a:t>.</a:t>
            </a:r>
          </a:p>
          <a:p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/>
              <a:t>Sistemas Operativos – Introduction and system calls labs.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44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6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33400" y="1556792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s-ES" sz="1400" dirty="0"/>
              <a:t>#</a:t>
            </a:r>
            <a:r>
              <a:rPr lang="es-ES" sz="1400" dirty="0" err="1"/>
              <a:t>include</a:t>
            </a:r>
            <a:r>
              <a:rPr lang="es-ES" sz="1400" dirty="0"/>
              <a:t> &lt;</a:t>
            </a:r>
            <a:r>
              <a:rPr lang="es-ES" sz="1400" dirty="0" err="1"/>
              <a:t>fcntl.h</a:t>
            </a:r>
            <a:r>
              <a:rPr lang="es-ES" sz="1400" dirty="0"/>
              <a:t>&gt;</a:t>
            </a:r>
          </a:p>
          <a:p>
            <a:r>
              <a:rPr lang="es-ES" sz="1400" dirty="0"/>
              <a:t>#define BUFSIZE	512	/*tamaño de las tiras a leer*/</a:t>
            </a:r>
          </a:p>
          <a:p>
            <a:r>
              <a:rPr lang="es-ES_tradnl" sz="1400" dirty="0"/>
              <a:t>#define PERM 		0644	/*permisos para creación de archivo*/</a:t>
            </a:r>
          </a:p>
          <a:p>
            <a:endParaRPr lang="es-ES" sz="1400" dirty="0"/>
          </a:p>
          <a:p>
            <a:endParaRPr lang="es-ES" sz="1400" dirty="0"/>
          </a:p>
          <a:p>
            <a:r>
              <a:rPr lang="en-US" sz="1400" b="1" dirty="0"/>
              <a:t>int </a:t>
            </a:r>
            <a:r>
              <a:rPr lang="en-US" sz="1400" b="1" dirty="0" err="1"/>
              <a:t>copyfile</a:t>
            </a:r>
            <a:r>
              <a:rPr lang="en-US" sz="1400" b="1" dirty="0"/>
              <a:t> (char *name1, char *name2)</a:t>
            </a:r>
            <a:r>
              <a:rPr lang="en-US" sz="1400" dirty="0"/>
              <a:t>	/*</a:t>
            </a:r>
            <a:r>
              <a:rPr lang="en-US" sz="1400" dirty="0" err="1"/>
              <a:t>copia</a:t>
            </a:r>
            <a:r>
              <a:rPr lang="en-US" sz="1400" dirty="0"/>
              <a:t> name1 a name2*/</a:t>
            </a:r>
            <a:endParaRPr lang="es-ES" sz="1400" dirty="0"/>
          </a:p>
          <a:p>
            <a:r>
              <a:rPr lang="en-US" sz="1400" dirty="0"/>
              <a:t>{</a:t>
            </a:r>
            <a:endParaRPr lang="es-ES" sz="1400" dirty="0"/>
          </a:p>
          <a:p>
            <a:r>
              <a:rPr lang="en-US" sz="1400" dirty="0"/>
              <a:t>	int </a:t>
            </a:r>
            <a:r>
              <a:rPr lang="en-US" sz="1400" dirty="0" err="1"/>
              <a:t>infile</a:t>
            </a:r>
            <a:r>
              <a:rPr lang="en-US" sz="1400" dirty="0"/>
              <a:t>, </a:t>
            </a:r>
            <a:r>
              <a:rPr lang="en-US" sz="1400" dirty="0" err="1"/>
              <a:t>outfile</a:t>
            </a:r>
            <a:r>
              <a:rPr lang="en-US" sz="1400" dirty="0"/>
              <a:t>, </a:t>
            </a:r>
            <a:r>
              <a:rPr lang="en-US" sz="1400" dirty="0" err="1"/>
              <a:t>nread</a:t>
            </a:r>
            <a:r>
              <a:rPr lang="en-US" sz="1400" dirty="0"/>
              <a:t>;</a:t>
            </a:r>
            <a:endParaRPr lang="es-ES" sz="1400" dirty="0"/>
          </a:p>
          <a:p>
            <a:r>
              <a:rPr lang="en-US" sz="1400" dirty="0"/>
              <a:t>	char buffer [BUFSIZE]</a:t>
            </a:r>
            <a:endParaRPr lang="es-ES" sz="1400" dirty="0"/>
          </a:p>
          <a:p>
            <a:r>
              <a:rPr lang="en-US" sz="1400" dirty="0"/>
              <a:t>	if ( (</a:t>
            </a:r>
            <a:r>
              <a:rPr lang="en-US" sz="1400" dirty="0" err="1"/>
              <a:t>infile</a:t>
            </a:r>
            <a:r>
              <a:rPr lang="en-US" sz="1400" dirty="0"/>
              <a:t> = open(name1, O_RDONLY) ) &lt; 0 )</a:t>
            </a:r>
            <a:endParaRPr lang="es-ES" sz="1400" dirty="0"/>
          </a:p>
          <a:p>
            <a:r>
              <a:rPr lang="en-US" sz="1400" dirty="0"/>
              <a:t>		return(-1); /* no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abrirse</a:t>
            </a:r>
            <a:r>
              <a:rPr lang="en-US" sz="1400" dirty="0"/>
              <a:t> */</a:t>
            </a:r>
            <a:endParaRPr lang="es-ES" sz="1400" dirty="0"/>
          </a:p>
          <a:p>
            <a:r>
              <a:rPr lang="en-US" sz="1400" dirty="0"/>
              <a:t>	if ( (</a:t>
            </a:r>
            <a:r>
              <a:rPr lang="en-US" sz="1400" dirty="0" err="1"/>
              <a:t>outfile</a:t>
            </a:r>
            <a:r>
              <a:rPr lang="en-US" sz="1400" dirty="0"/>
              <a:t> = </a:t>
            </a:r>
            <a:r>
              <a:rPr lang="en-US" sz="1400" dirty="0" err="1"/>
              <a:t>creat</a:t>
            </a:r>
            <a:r>
              <a:rPr lang="en-US" sz="1400" dirty="0"/>
              <a:t> (name2, PERM) ) &lt; 0 ) {</a:t>
            </a:r>
            <a:endParaRPr lang="es-ES" sz="1400" dirty="0"/>
          </a:p>
          <a:p>
            <a:r>
              <a:rPr lang="en-US" sz="1400" dirty="0"/>
              <a:t>		</a:t>
            </a:r>
            <a:r>
              <a:rPr lang="es-ES" sz="1400" dirty="0" err="1"/>
              <a:t>close</a:t>
            </a:r>
            <a:r>
              <a:rPr lang="es-ES" sz="1400" dirty="0"/>
              <a:t> (</a:t>
            </a:r>
            <a:r>
              <a:rPr lang="es-ES" sz="1400" dirty="0" err="1"/>
              <a:t>infile</a:t>
            </a:r>
            <a:r>
              <a:rPr lang="es-ES" sz="1400" dirty="0"/>
              <a:t>);</a:t>
            </a:r>
          </a:p>
          <a:p>
            <a:r>
              <a:rPr lang="es-ES" sz="1400" dirty="0"/>
              <a:t>		</a:t>
            </a:r>
            <a:r>
              <a:rPr lang="es-ES" sz="1400" dirty="0" err="1"/>
              <a:t>return</a:t>
            </a:r>
            <a:r>
              <a:rPr lang="es-ES" sz="1400" dirty="0"/>
              <a:t> (-2); /* no puede crearse */</a:t>
            </a:r>
          </a:p>
          <a:p>
            <a:r>
              <a:rPr lang="es-ES" sz="1400" dirty="0"/>
              <a:t>		}</a:t>
            </a:r>
          </a:p>
          <a:p>
            <a:r>
              <a:rPr lang="es-ES" dirty="0"/>
              <a:t>	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Sistemas Operativos – Introduction and system calls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582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7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33400" y="1556792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endParaRPr lang="en-US" sz="1400" dirty="0"/>
          </a:p>
          <a:p>
            <a:endParaRPr lang="es-ES" sz="1400" dirty="0"/>
          </a:p>
          <a:p>
            <a:r>
              <a:rPr lang="es-ES" sz="1400" dirty="0"/>
              <a:t>/*lectura de name1 BUFSIZE caracteres de una vez*/</a:t>
            </a:r>
          </a:p>
          <a:p>
            <a:r>
              <a:rPr lang="es-ES" sz="1400" dirty="0"/>
              <a:t>	</a:t>
            </a:r>
            <a:r>
              <a:rPr lang="en-US" sz="1400" dirty="0"/>
              <a:t>while( (</a:t>
            </a:r>
            <a:r>
              <a:rPr lang="en-US" sz="1400" dirty="0" err="1"/>
              <a:t>nread</a:t>
            </a:r>
            <a:r>
              <a:rPr lang="en-US" sz="1400" dirty="0"/>
              <a:t> = read(</a:t>
            </a:r>
            <a:r>
              <a:rPr lang="en-US" sz="1400" dirty="0" err="1"/>
              <a:t>infile</a:t>
            </a:r>
            <a:r>
              <a:rPr lang="en-US" sz="1400" dirty="0"/>
              <a:t>, buffer, BUFSIZE) ) &gt; 0 )</a:t>
            </a:r>
            <a:endParaRPr lang="es-ES" sz="1400" dirty="0"/>
          </a:p>
          <a:p>
            <a:r>
              <a:rPr lang="en-US" sz="1400" dirty="0"/>
              <a:t>	</a:t>
            </a:r>
            <a:r>
              <a:rPr lang="es-ES" sz="1400" dirty="0"/>
              <a:t>{</a:t>
            </a:r>
          </a:p>
          <a:p>
            <a:r>
              <a:rPr lang="es-ES" sz="1400" dirty="0"/>
              <a:t>		</a:t>
            </a:r>
            <a:r>
              <a:rPr lang="es-ES_tradnl" sz="1400" dirty="0"/>
              <a:t>/*escribir el buffer al archivo de salida*/</a:t>
            </a:r>
            <a:endParaRPr lang="es-ES" sz="1400" dirty="0"/>
          </a:p>
          <a:p>
            <a:r>
              <a:rPr lang="es-ES_tradnl" sz="1400" dirty="0"/>
              <a:t>		</a:t>
            </a:r>
            <a:r>
              <a:rPr lang="en-US" sz="1400" dirty="0"/>
              <a:t>if (write (</a:t>
            </a:r>
            <a:r>
              <a:rPr lang="en-US" sz="1400" dirty="0" err="1"/>
              <a:t>outfile</a:t>
            </a:r>
            <a:r>
              <a:rPr lang="en-US" sz="1400" dirty="0"/>
              <a:t>, buffer, </a:t>
            </a:r>
            <a:r>
              <a:rPr lang="en-US" sz="1400" dirty="0" err="1"/>
              <a:t>nread</a:t>
            </a:r>
            <a:r>
              <a:rPr lang="en-US" sz="1400" dirty="0"/>
              <a:t>) &lt; </a:t>
            </a:r>
            <a:r>
              <a:rPr lang="en-US" sz="1400" dirty="0" err="1"/>
              <a:t>nread</a:t>
            </a:r>
            <a:r>
              <a:rPr lang="en-US" sz="1400" dirty="0"/>
              <a:t>)</a:t>
            </a:r>
            <a:endParaRPr lang="es-ES" sz="1400" dirty="0"/>
          </a:p>
          <a:p>
            <a:r>
              <a:rPr lang="en-US" sz="1400" dirty="0"/>
              <a:t>		{</a:t>
            </a:r>
            <a:endParaRPr lang="es-ES" sz="1400" dirty="0"/>
          </a:p>
          <a:p>
            <a:r>
              <a:rPr lang="en-US" sz="1400" dirty="0"/>
              <a:t>			close(</a:t>
            </a:r>
            <a:r>
              <a:rPr lang="en-US" sz="1400" dirty="0" err="1"/>
              <a:t>infile</a:t>
            </a:r>
            <a:r>
              <a:rPr lang="en-US" sz="1400" dirty="0"/>
              <a:t>);</a:t>
            </a:r>
            <a:endParaRPr lang="es-ES" sz="1400" dirty="0"/>
          </a:p>
          <a:p>
            <a:r>
              <a:rPr lang="en-US" sz="1400" dirty="0"/>
              <a:t>			close(</a:t>
            </a:r>
            <a:r>
              <a:rPr lang="en-US" sz="1400" dirty="0" err="1"/>
              <a:t>outfile</a:t>
            </a:r>
            <a:r>
              <a:rPr lang="en-US" sz="1400" dirty="0"/>
              <a:t>);</a:t>
            </a:r>
            <a:endParaRPr lang="es-ES" sz="1400" dirty="0"/>
          </a:p>
          <a:p>
            <a:r>
              <a:rPr lang="en-US" sz="1400" dirty="0"/>
              <a:t>			return (-3); 	/* error al </a:t>
            </a:r>
            <a:r>
              <a:rPr lang="en-US" sz="1400" dirty="0" err="1"/>
              <a:t>escribir</a:t>
            </a:r>
            <a:r>
              <a:rPr lang="en-US" sz="1400" dirty="0"/>
              <a:t> */</a:t>
            </a:r>
            <a:endParaRPr lang="es-ES" sz="1400" dirty="0"/>
          </a:p>
          <a:p>
            <a:r>
              <a:rPr lang="en-US" sz="1400" dirty="0"/>
              <a:t>		}</a:t>
            </a:r>
            <a:endParaRPr lang="es-ES" sz="1400" dirty="0"/>
          </a:p>
          <a:p>
            <a:r>
              <a:rPr lang="en-US" sz="1400" dirty="0"/>
              <a:t>	} </a:t>
            </a:r>
          </a:p>
          <a:p>
            <a:endParaRPr lang="en-US" sz="1400" dirty="0"/>
          </a:p>
          <a:p>
            <a:r>
              <a:rPr lang="en-US" sz="1400" dirty="0"/>
              <a:t>            if (</a:t>
            </a:r>
            <a:r>
              <a:rPr lang="en-US" sz="1400" dirty="0" err="1"/>
              <a:t>nread</a:t>
            </a:r>
            <a:r>
              <a:rPr lang="en-US" sz="1400" dirty="0"/>
              <a:t>==-1)</a:t>
            </a:r>
            <a:endParaRPr lang="es-ES" sz="1400" dirty="0"/>
          </a:p>
          <a:p>
            <a:r>
              <a:rPr lang="en-US" sz="1400" dirty="0"/>
              <a:t>		return (-4); 	/* error al leer */</a:t>
            </a:r>
            <a:endParaRPr lang="es-ES" sz="1400" dirty="0"/>
          </a:p>
          <a:p>
            <a:r>
              <a:rPr lang="en-US" sz="1400" dirty="0"/>
              <a:t>	close(</a:t>
            </a:r>
            <a:r>
              <a:rPr lang="en-US" sz="1400" dirty="0" err="1"/>
              <a:t>infile</a:t>
            </a:r>
            <a:r>
              <a:rPr lang="en-US" sz="1400" dirty="0"/>
              <a:t>);</a:t>
            </a:r>
            <a:endParaRPr lang="es-ES" sz="1400" dirty="0"/>
          </a:p>
          <a:p>
            <a:r>
              <a:rPr lang="en-US" sz="1400" dirty="0"/>
              <a:t>	close(</a:t>
            </a:r>
            <a:r>
              <a:rPr lang="en-US" sz="1400" dirty="0" err="1"/>
              <a:t>outfile</a:t>
            </a:r>
            <a:r>
              <a:rPr lang="en-US" sz="1400" dirty="0"/>
              <a:t>);</a:t>
            </a:r>
            <a:endParaRPr lang="es-ES" sz="1400" dirty="0"/>
          </a:p>
          <a:p>
            <a:r>
              <a:rPr lang="en-US" sz="1400" dirty="0"/>
              <a:t>	return(0);</a:t>
            </a:r>
            <a:endParaRPr lang="es-ES" sz="1400" dirty="0"/>
          </a:p>
          <a:p>
            <a:r>
              <a:rPr lang="es-ES_tradnl" sz="1400" dirty="0"/>
              <a:t>}</a:t>
            </a:r>
            <a:endParaRPr lang="es-ES" sz="1400" dirty="0"/>
          </a:p>
          <a:p>
            <a:endParaRPr lang="es-ES" sz="2400" dirty="0">
              <a:latin typeface="+mn-lt"/>
            </a:endParaRP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Sistemas Operativos – Introduction and system calls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824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3C062-3F12-DD4A-926C-FF85BC45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30742-ECDC-054A-AA87-E11E16216E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Which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hardware </a:t>
            </a:r>
            <a:r>
              <a:rPr lang="es-ES" dirty="0" err="1"/>
              <a:t>mechanisms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a </a:t>
            </a:r>
            <a:r>
              <a:rPr lang="es-ES" dirty="0" err="1"/>
              <a:t>requirement</a:t>
            </a:r>
            <a:r>
              <a:rPr lang="es-ES" dirty="0"/>
              <a:t> to </a:t>
            </a:r>
            <a:r>
              <a:rPr lang="es-ES" dirty="0" err="1"/>
              <a:t>build</a:t>
            </a:r>
            <a:r>
              <a:rPr lang="es-ES" dirty="0"/>
              <a:t> a </a:t>
            </a:r>
            <a:r>
              <a:rPr lang="es-ES" dirty="0" err="1"/>
              <a:t>multiprogrammed</a:t>
            </a:r>
            <a:r>
              <a:rPr lang="es-ES" dirty="0"/>
              <a:t> </a:t>
            </a: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protection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users</a:t>
            </a:r>
            <a:r>
              <a:rPr lang="es-ES" dirty="0"/>
              <a:t>?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reasons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answer</a:t>
            </a:r>
            <a:r>
              <a:rPr lang="es-ES" dirty="0"/>
              <a:t>. </a:t>
            </a:r>
          </a:p>
          <a:p>
            <a:endParaRPr lang="es-ES" dirty="0"/>
          </a:p>
          <a:p>
            <a:pPr lvl="1"/>
            <a:r>
              <a:rPr lang="es-ES" dirty="0"/>
              <a:t>A.- Virtual </a:t>
            </a:r>
            <a:r>
              <a:rPr lang="es-ES" dirty="0" err="1"/>
              <a:t>memory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B.- </a:t>
            </a:r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protection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C.- I / O </a:t>
            </a:r>
            <a:r>
              <a:rPr lang="es-ES" dirty="0" err="1"/>
              <a:t>instructions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can </a:t>
            </a:r>
            <a:r>
              <a:rPr lang="es-ES" dirty="0" err="1"/>
              <a:t>only</a:t>
            </a:r>
            <a:r>
              <a:rPr lang="es-ES" dirty="0"/>
              <a:t> be </a:t>
            </a:r>
            <a:r>
              <a:rPr lang="es-ES" dirty="0" err="1"/>
              <a:t>executed</a:t>
            </a:r>
            <a:r>
              <a:rPr lang="es-ES" dirty="0"/>
              <a:t> in </a:t>
            </a:r>
            <a:r>
              <a:rPr lang="es-ES" dirty="0" err="1"/>
              <a:t>kernel</a:t>
            </a:r>
            <a:r>
              <a:rPr lang="es-ES" dirty="0"/>
              <a:t> </a:t>
            </a:r>
            <a:r>
              <a:rPr lang="es-ES" dirty="0" err="1"/>
              <a:t>mode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D.- 2 </a:t>
            </a:r>
            <a:r>
              <a:rPr lang="es-ES" dirty="0" err="1"/>
              <a:t>modes</a:t>
            </a:r>
            <a:r>
              <a:rPr lang="es-ES" dirty="0"/>
              <a:t> of </a:t>
            </a:r>
            <a:r>
              <a:rPr lang="es-ES" dirty="0" err="1"/>
              <a:t>operation</a:t>
            </a:r>
            <a:r>
              <a:rPr lang="es-ES" dirty="0"/>
              <a:t>: </a:t>
            </a:r>
            <a:r>
              <a:rPr lang="es-ES" dirty="0" err="1"/>
              <a:t>core</a:t>
            </a:r>
            <a:r>
              <a:rPr lang="es-ES" dirty="0"/>
              <a:t> and </a:t>
            </a:r>
            <a:r>
              <a:rPr lang="es-ES" dirty="0" err="1"/>
              <a:t>user</a:t>
            </a:r>
            <a:r>
              <a:rPr lang="es-ES" dirty="0"/>
              <a:t>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8E72DF-3CDD-814C-89F9-77F0E3FF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Sistemas Operativos – Introduction and system calls labs.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DA624E-A62F-C040-98B2-E3C1C408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16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3.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9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33400" y="1556792"/>
            <a:ext cx="8287072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s-ES" sz="2800" dirty="0" err="1">
                <a:latin typeface="+mn-lt"/>
              </a:rPr>
              <a:t>The</a:t>
            </a:r>
            <a:r>
              <a:rPr lang="es-ES" sz="2800" dirty="0">
                <a:latin typeface="+mn-lt"/>
              </a:rPr>
              <a:t> </a:t>
            </a:r>
            <a:r>
              <a:rPr lang="es-ES" sz="2800" dirty="0" err="1">
                <a:latin typeface="+mn-lt"/>
              </a:rPr>
              <a:t>correct</a:t>
            </a:r>
            <a:r>
              <a:rPr lang="es-ES" sz="2800" dirty="0">
                <a:latin typeface="+mn-lt"/>
              </a:rPr>
              <a:t> </a:t>
            </a:r>
            <a:r>
              <a:rPr lang="es-ES" sz="2800" dirty="0" err="1">
                <a:latin typeface="+mn-lt"/>
              </a:rPr>
              <a:t>answer</a:t>
            </a:r>
            <a:r>
              <a:rPr lang="es-ES" sz="2800" dirty="0">
                <a:latin typeface="+mn-lt"/>
              </a:rPr>
              <a:t> </a:t>
            </a:r>
            <a:r>
              <a:rPr lang="es-ES" sz="2800" dirty="0" err="1">
                <a:latin typeface="+mn-lt"/>
              </a:rPr>
              <a:t>is</a:t>
            </a:r>
            <a:r>
              <a:rPr lang="es-ES" sz="2800" dirty="0">
                <a:latin typeface="+mn-lt"/>
              </a:rPr>
              <a:t> </a:t>
            </a:r>
            <a:r>
              <a:rPr lang="es-ES" sz="2800" dirty="0" err="1">
                <a:latin typeface="+mn-lt"/>
              </a:rPr>
              <a:t>the</a:t>
            </a:r>
            <a:r>
              <a:rPr lang="es-ES" sz="2800" dirty="0">
                <a:latin typeface="+mn-lt"/>
              </a:rPr>
              <a:t> </a:t>
            </a:r>
            <a:r>
              <a:rPr lang="es-ES" sz="2800" dirty="0" err="1">
                <a:latin typeface="+mn-lt"/>
              </a:rPr>
              <a:t>first</a:t>
            </a:r>
            <a:r>
              <a:rPr lang="es-ES" sz="2800" dirty="0">
                <a:latin typeface="+mn-lt"/>
              </a:rPr>
              <a:t>: Virtual </a:t>
            </a:r>
            <a:r>
              <a:rPr lang="es-ES" sz="2800" dirty="0" err="1">
                <a:latin typeface="+mn-lt"/>
              </a:rPr>
              <a:t>Memory</a:t>
            </a:r>
            <a:r>
              <a:rPr lang="es-ES" sz="2800" dirty="0">
                <a:latin typeface="+mn-lt"/>
              </a:rPr>
              <a:t> </a:t>
            </a:r>
          </a:p>
          <a:p>
            <a:endParaRPr lang="es-ES" sz="2800" dirty="0">
              <a:latin typeface="+mn-lt"/>
            </a:endParaRPr>
          </a:p>
          <a:p>
            <a:r>
              <a:rPr lang="es-ES" sz="2800" dirty="0" err="1">
                <a:latin typeface="+mn-lt"/>
              </a:rPr>
              <a:t>Although</a:t>
            </a:r>
            <a:r>
              <a:rPr lang="es-ES" sz="2800" dirty="0">
                <a:latin typeface="+mn-lt"/>
              </a:rPr>
              <a:t> </a:t>
            </a:r>
            <a:r>
              <a:rPr lang="es-ES" sz="2800" dirty="0" err="1">
                <a:latin typeface="+mn-lt"/>
              </a:rPr>
              <a:t>it</a:t>
            </a:r>
            <a:r>
              <a:rPr lang="es-ES" sz="2800" dirty="0">
                <a:latin typeface="+mn-lt"/>
              </a:rPr>
              <a:t> </a:t>
            </a:r>
            <a:r>
              <a:rPr lang="es-ES" sz="2800" dirty="0" err="1">
                <a:latin typeface="+mn-lt"/>
              </a:rPr>
              <a:t>is</a:t>
            </a:r>
            <a:r>
              <a:rPr lang="es-ES" sz="2800" dirty="0">
                <a:latin typeface="+mn-lt"/>
              </a:rPr>
              <a:t> </a:t>
            </a:r>
            <a:r>
              <a:rPr lang="es-ES" sz="2800" dirty="0" err="1">
                <a:latin typeface="+mn-lt"/>
              </a:rPr>
              <a:t>necessary</a:t>
            </a:r>
            <a:r>
              <a:rPr lang="es-ES" sz="2800" dirty="0">
                <a:latin typeface="+mn-lt"/>
              </a:rPr>
              <a:t> to </a:t>
            </a:r>
            <a:r>
              <a:rPr lang="es-ES" sz="2800" dirty="0" err="1">
                <a:latin typeface="+mn-lt"/>
              </a:rPr>
              <a:t>have</a:t>
            </a:r>
            <a:r>
              <a:rPr lang="es-ES" sz="2800" dirty="0">
                <a:latin typeface="+mn-lt"/>
              </a:rPr>
              <a:t> a </a:t>
            </a:r>
            <a:r>
              <a:rPr lang="es-ES" sz="2800" dirty="0" err="1">
                <a:latin typeface="+mn-lt"/>
              </a:rPr>
              <a:t>large</a:t>
            </a:r>
            <a:r>
              <a:rPr lang="es-ES" sz="2800" dirty="0">
                <a:latin typeface="+mn-lt"/>
              </a:rPr>
              <a:t> </a:t>
            </a:r>
            <a:r>
              <a:rPr lang="es-ES" sz="2800" dirty="0" err="1">
                <a:latin typeface="+mn-lt"/>
              </a:rPr>
              <a:t>amount</a:t>
            </a:r>
            <a:r>
              <a:rPr lang="es-ES" sz="2800" dirty="0">
                <a:latin typeface="+mn-lt"/>
              </a:rPr>
              <a:t> of </a:t>
            </a:r>
            <a:r>
              <a:rPr lang="es-ES" sz="2800" dirty="0" err="1">
                <a:latin typeface="+mn-lt"/>
              </a:rPr>
              <a:t>main</a:t>
            </a:r>
            <a:r>
              <a:rPr lang="es-ES" sz="2800" dirty="0">
                <a:latin typeface="+mn-lt"/>
              </a:rPr>
              <a:t> </a:t>
            </a:r>
            <a:r>
              <a:rPr lang="es-ES" sz="2800" dirty="0" err="1">
                <a:latin typeface="+mn-lt"/>
              </a:rPr>
              <a:t>memory</a:t>
            </a:r>
            <a:r>
              <a:rPr lang="es-ES" sz="2800" dirty="0">
                <a:latin typeface="+mn-lt"/>
              </a:rPr>
              <a:t>, </a:t>
            </a:r>
            <a:r>
              <a:rPr lang="es-ES" sz="2800" dirty="0" err="1">
                <a:latin typeface="+mn-lt"/>
              </a:rPr>
              <a:t>this</a:t>
            </a:r>
            <a:r>
              <a:rPr lang="es-ES" sz="2800" dirty="0">
                <a:latin typeface="+mn-lt"/>
              </a:rPr>
              <a:t> </a:t>
            </a:r>
            <a:r>
              <a:rPr lang="es-ES" sz="2800" dirty="0" err="1">
                <a:latin typeface="+mn-lt"/>
              </a:rPr>
              <a:t>does</a:t>
            </a:r>
            <a:r>
              <a:rPr lang="es-ES" sz="2800" dirty="0">
                <a:latin typeface="+mn-lt"/>
              </a:rPr>
              <a:t> </a:t>
            </a:r>
            <a:r>
              <a:rPr lang="es-ES" sz="2800" dirty="0" err="1">
                <a:latin typeface="+mn-lt"/>
              </a:rPr>
              <a:t>not</a:t>
            </a:r>
            <a:r>
              <a:rPr lang="es-ES" sz="2800" dirty="0">
                <a:latin typeface="+mn-lt"/>
              </a:rPr>
              <a:t> </a:t>
            </a:r>
            <a:r>
              <a:rPr lang="es-ES" sz="2800" dirty="0" err="1">
                <a:latin typeface="+mn-lt"/>
              </a:rPr>
              <a:t>require</a:t>
            </a:r>
            <a:r>
              <a:rPr lang="es-ES" sz="2800" dirty="0">
                <a:latin typeface="+mn-lt"/>
              </a:rPr>
              <a:t> </a:t>
            </a:r>
            <a:r>
              <a:rPr lang="es-ES" sz="2800" dirty="0" err="1">
                <a:latin typeface="+mn-lt"/>
              </a:rPr>
              <a:t>the</a:t>
            </a:r>
            <a:r>
              <a:rPr lang="es-ES" sz="2800" dirty="0">
                <a:latin typeface="+mn-lt"/>
              </a:rPr>
              <a:t> use of </a:t>
            </a:r>
            <a:r>
              <a:rPr lang="es-ES" sz="2800" dirty="0" err="1">
                <a:latin typeface="+mn-lt"/>
              </a:rPr>
              <a:t>said</a:t>
            </a:r>
            <a:r>
              <a:rPr lang="es-ES" sz="2800" dirty="0">
                <a:latin typeface="+mn-lt"/>
              </a:rPr>
              <a:t> </a:t>
            </a:r>
            <a:r>
              <a:rPr lang="es-ES" sz="2800" dirty="0" err="1">
                <a:latin typeface="+mn-lt"/>
              </a:rPr>
              <a:t>service</a:t>
            </a:r>
            <a:r>
              <a:rPr lang="es-ES" sz="2800" dirty="0">
                <a:latin typeface="+mn-lt"/>
              </a:rPr>
              <a:t>. </a:t>
            </a:r>
          </a:p>
          <a:p>
            <a:endParaRPr lang="es-ES" sz="2800" dirty="0">
              <a:latin typeface="+mn-lt"/>
            </a:endParaRPr>
          </a:p>
          <a:p>
            <a:r>
              <a:rPr lang="es-ES" sz="2800" dirty="0" err="1">
                <a:latin typeface="+mn-lt"/>
              </a:rPr>
              <a:t>On</a:t>
            </a:r>
            <a:r>
              <a:rPr lang="es-ES" sz="2800" dirty="0">
                <a:latin typeface="+mn-lt"/>
              </a:rPr>
              <a:t> </a:t>
            </a:r>
            <a:r>
              <a:rPr lang="es-ES" sz="2800" dirty="0" err="1">
                <a:latin typeface="+mn-lt"/>
              </a:rPr>
              <a:t>the</a:t>
            </a:r>
            <a:r>
              <a:rPr lang="es-ES" sz="2800" dirty="0">
                <a:latin typeface="+mn-lt"/>
              </a:rPr>
              <a:t> </a:t>
            </a:r>
            <a:r>
              <a:rPr lang="es-ES" sz="2800" dirty="0" err="1">
                <a:latin typeface="+mn-lt"/>
              </a:rPr>
              <a:t>other</a:t>
            </a:r>
            <a:r>
              <a:rPr lang="es-ES" sz="2800" dirty="0">
                <a:latin typeface="+mn-lt"/>
              </a:rPr>
              <a:t> </a:t>
            </a:r>
            <a:r>
              <a:rPr lang="es-ES" sz="2800" dirty="0" err="1">
                <a:latin typeface="+mn-lt"/>
              </a:rPr>
              <a:t>hand</a:t>
            </a:r>
            <a:r>
              <a:rPr lang="es-ES" sz="2800" dirty="0">
                <a:latin typeface="+mn-lt"/>
              </a:rPr>
              <a:t>, </a:t>
            </a:r>
            <a:r>
              <a:rPr lang="es-ES" sz="2800" dirty="0" err="1">
                <a:latin typeface="+mn-lt"/>
              </a:rPr>
              <a:t>the</a:t>
            </a:r>
            <a:r>
              <a:rPr lang="es-ES" sz="2800" dirty="0">
                <a:latin typeface="+mn-lt"/>
              </a:rPr>
              <a:t> </a:t>
            </a:r>
            <a:r>
              <a:rPr lang="es-ES" sz="2800" dirty="0" err="1">
                <a:latin typeface="+mn-lt"/>
              </a:rPr>
              <a:t>remaining</a:t>
            </a:r>
            <a:r>
              <a:rPr lang="es-ES" sz="2800" dirty="0">
                <a:latin typeface="+mn-lt"/>
              </a:rPr>
              <a:t> </a:t>
            </a:r>
            <a:r>
              <a:rPr lang="es-ES" sz="2800" dirty="0" err="1">
                <a:latin typeface="+mn-lt"/>
              </a:rPr>
              <a:t>options</a:t>
            </a:r>
            <a:r>
              <a:rPr lang="es-ES" sz="2800" dirty="0">
                <a:latin typeface="+mn-lt"/>
              </a:rPr>
              <a:t> are </a:t>
            </a:r>
            <a:r>
              <a:rPr lang="es-ES" sz="2800" dirty="0" err="1">
                <a:latin typeface="+mn-lt"/>
              </a:rPr>
              <a:t>necessary</a:t>
            </a:r>
            <a:r>
              <a:rPr lang="es-ES" sz="2800" dirty="0">
                <a:latin typeface="+mn-lt"/>
              </a:rPr>
              <a:t>.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Sistemas Operativos – Introduction and system calls labs.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020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Personalizado 1">
      <a:dk1>
        <a:sysClr val="windowText" lastClr="000000"/>
      </a:dk1>
      <a:lt1>
        <a:sysClr val="window" lastClr="FFFFFF"/>
      </a:lt1>
      <a:dk2>
        <a:srgbClr val="26435C"/>
      </a:dk2>
      <a:lt2>
        <a:srgbClr val="EBDDC3"/>
      </a:lt2>
      <a:accent1>
        <a:srgbClr val="94B6D2"/>
      </a:accent1>
      <a:accent2>
        <a:srgbClr val="345D7E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onalizado 1">
    <a:dk1>
      <a:sysClr val="windowText" lastClr="000000"/>
    </a:dk1>
    <a:lt1>
      <a:sysClr val="window" lastClr="FFFFFF"/>
    </a:lt1>
    <a:dk2>
      <a:srgbClr val="26435C"/>
    </a:dk2>
    <a:lt2>
      <a:srgbClr val="EBDDC3"/>
    </a:lt2>
    <a:accent1>
      <a:srgbClr val="94B6D2"/>
    </a:accent1>
    <a:accent2>
      <a:srgbClr val="345D7E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11129</TotalTime>
  <Words>954</Words>
  <Application>Microsoft Macintosh PowerPoint</Application>
  <PresentationFormat>Presentación en pantalla (4:3)</PresentationFormat>
  <Paragraphs>140</Paragraphs>
  <Slides>13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Tw Cen MT</vt:lpstr>
      <vt:lpstr>Wingdings</vt:lpstr>
      <vt:lpstr>Wingdings 2</vt:lpstr>
      <vt:lpstr>Intermedio</vt:lpstr>
      <vt:lpstr>INGENIERÍA INFORMÁTICA OPERATING SYSTEMS   </vt:lpstr>
      <vt:lpstr>Goals</vt:lpstr>
      <vt:lpstr>1. Statement</vt:lpstr>
      <vt:lpstr>1. Solution</vt:lpstr>
      <vt:lpstr>2. Statement</vt:lpstr>
      <vt:lpstr>2. Solution</vt:lpstr>
      <vt:lpstr>2. Solution</vt:lpstr>
      <vt:lpstr>3. Statement</vt:lpstr>
      <vt:lpstr>3. Solution</vt:lpstr>
      <vt:lpstr>4. Statement</vt:lpstr>
      <vt:lpstr>4. Solution</vt:lpstr>
      <vt:lpstr>4. Solution</vt:lpstr>
      <vt:lpstr>5. Proposed statement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José Daniel García Sánchez</dc:creator>
  <cp:lastModifiedBy> </cp:lastModifiedBy>
  <cp:revision>189</cp:revision>
  <cp:lastPrinted>2020-04-21T22:48:38Z</cp:lastPrinted>
  <dcterms:created xsi:type="dcterms:W3CDTF">2007-11-14T20:15:32Z</dcterms:created>
  <dcterms:modified xsi:type="dcterms:W3CDTF">2021-02-17T11:34:37Z</dcterms:modified>
</cp:coreProperties>
</file>