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88" r:id="rId2"/>
    <p:sldId id="308" r:id="rId3"/>
    <p:sldId id="347" r:id="rId4"/>
    <p:sldId id="351" r:id="rId5"/>
    <p:sldId id="350" r:id="rId6"/>
    <p:sldId id="314" r:id="rId7"/>
    <p:sldId id="349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2" r:id="rId18"/>
    <p:sldId id="363" r:id="rId19"/>
    <p:sldId id="344" r:id="rId20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76006" autoAdjust="0"/>
  </p:normalViewPr>
  <p:slideViewPr>
    <p:cSldViewPr>
      <p:cViewPr varScale="1">
        <p:scale>
          <a:sx n="80" d="100"/>
          <a:sy n="80" d="100"/>
        </p:scale>
        <p:origin x="19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3F0FA01-B8F0-43EE-8C70-2F0F6E0A8EB5}" type="datetimeFigureOut">
              <a:rPr lang="es-ES"/>
              <a:pPr/>
              <a:t>21/2/21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06B2693-AD66-4752-93C4-4BDBEE39D95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19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792C92C7-45CD-4E6E-83CA-A85082D29848}" type="datetimeFigureOut">
              <a:rPr lang="en-US"/>
              <a:pPr/>
              <a:t>2/21/21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EE571288-03C3-4B02-9F3C-6974C105185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994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9F8FB4-A028-4EA7-91B3-16FE54E35AF6}" type="slidenum">
              <a:rPr lang="es-ES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231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983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414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71288-03C3-4B02-9F3C-6974C105185A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653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001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245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71288-03C3-4B02-9F3C-6974C105185A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204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4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554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393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054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8405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827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9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71288-03C3-4B02-9F3C-6974C105185A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85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7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13E0AC0-61D6-D644-AED8-0CDF4EB4729C}" type="datetime1">
              <a:rPr lang="es-ES" smtClean="0"/>
              <a:t>21/2/21</a:t>
            </a:fld>
            <a:endParaRPr lang="es-ES"/>
          </a:p>
        </p:txBody>
      </p:sp>
      <p:sp>
        <p:nvSpPr>
          <p:cNvPr id="10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/>
              <a:t>Operating Systems – Introduction and system calls labs.</a:t>
            </a:r>
          </a:p>
        </p:txBody>
      </p:sp>
      <p:sp>
        <p:nvSpPr>
          <p:cNvPr id="11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C7657-1E9C-4271-A43B-973708AAF5D4}" type="slidenum">
              <a:rPr lang="es-ES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D9C1E-1716-6349-93C8-3506AB388AE0}" type="datetime1">
              <a:rPr lang="es-ES" smtClean="0"/>
              <a:t>21/2/21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Operating Systems – Introduction and system calls labs.</a:t>
            </a:r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BFF3A4-DE5D-4BE7-9603-679F0918392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DAE174B1-64D2-944F-BED0-C0BF35F31D07}" type="datetime1">
              <a:rPr lang="es-ES" smtClean="0"/>
              <a:t>21/2/21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Operating Systems – Introduction and system calls labs.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18E97DC-E0FF-4047-AB01-7AEFBCE4A6ED}" type="slidenum">
              <a:rPr lang="es-ES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7B46EF-DD5B-E44F-9C8D-132AF040A29E}" type="datetime1">
              <a:rPr lang="es-ES" smtClean="0"/>
              <a:t>21/2/21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Operating Systems – Introduction and system calls labs.</a:t>
            </a:r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595CF-9FF3-428D-B4A0-5497FE63767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93B69C-BD6A-AD4D-B875-F95C62C444F3}" type="datetime1">
              <a:rPr lang="es-ES" smtClean="0"/>
              <a:t>21/2/21</a:t>
            </a:fld>
            <a:endParaRPr lang="es-ES"/>
          </a:p>
        </p:txBody>
      </p:sp>
      <p:sp>
        <p:nvSpPr>
          <p:cNvPr id="8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F5C5272E-9CF7-4E94-B42D-1C53C21D8092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9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Operating Systems – Introduction and system calls labs.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89B17B-00EF-4740-9F51-15C2F8D5FDF3}" type="datetime1">
              <a:rPr lang="es-ES" smtClean="0"/>
              <a:t>21/2/21</a:t>
            </a:fld>
            <a:endParaRPr lang="es-ES"/>
          </a:p>
        </p:txBody>
      </p:sp>
      <p:sp>
        <p:nvSpPr>
          <p:cNvPr id="6" name="9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E5CDD0-CDAB-4676-AB85-32498CC5CE58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7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Operating Systems – Introduction and system calls labs.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DF4C76-EA17-CB40-87A3-9F7A1A27069E}" type="datetime1">
              <a:rPr lang="es-ES" smtClean="0"/>
              <a:t>21/2/21</a:t>
            </a:fld>
            <a:endParaRPr lang="es-ES"/>
          </a:p>
        </p:txBody>
      </p:sp>
      <p:sp>
        <p:nvSpPr>
          <p:cNvPr id="8" name="1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2BADFA-0231-4F73-810E-EE66982B375C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9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Operating Systems – Introduction and system calls labs.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6810A8-60A3-034B-93C9-89A11EDEBF14}" type="datetime1">
              <a:rPr lang="es-ES" smtClean="0"/>
              <a:t>21/2/21</a:t>
            </a:fld>
            <a:endParaRPr lang="es-ES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Operating Systems – Introduction and system calls labs.</a:t>
            </a:r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345E3-E791-4A74-89C7-F44766C133F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82020D-9F53-D446-8BAE-B982D82F7B2D}" type="datetime1">
              <a:rPr lang="es-ES" smtClean="0"/>
              <a:t>21/2/21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Operating Systems – Introduction and system calls labs.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816AA9-2132-4736-ADDA-6F13C51DFD0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AB4FFD-1DCB-6544-A217-63E2D53FC802}" type="datetime1">
              <a:rPr lang="es-ES" smtClean="0"/>
              <a:t>21/2/21</a:t>
            </a:fld>
            <a:endParaRPr lang="es-ES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Operating Systems – Introduction and system calls labs.</a:t>
            </a:r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1F1CC-9B5E-4FFC-96D7-1149BAD852B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9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AC9B18CB-1FB8-D946-8C82-64F6D5F2CC50}" type="datetime1">
              <a:rPr lang="es-ES" smtClean="0"/>
              <a:t>21/2/21</a:t>
            </a:fld>
            <a:endParaRPr lang="es-ES"/>
          </a:p>
        </p:txBody>
      </p:sp>
      <p:sp>
        <p:nvSpPr>
          <p:cNvPr id="10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CE8E15C0-C4FD-4E32-988F-F86555FA47E5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11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Operating Systems – Introduction and system calls labs.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7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fld id="{6EBF7797-B3A0-A649-B64D-1C4A468F6382}" type="datetime1">
              <a:rPr lang="es-ES" smtClean="0"/>
              <a:t>21/2/21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Operating Systems – Introduction and system calls labs.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itchFamily="34" charset="0"/>
              </a:defRPr>
            </a:lvl1pPr>
          </a:lstStyle>
          <a:p>
            <a:fld id="{B7DB0126-EAC7-4BC8-9066-5469A62B1895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3" r:id="rId2"/>
    <p:sldLayoutId id="2147483738" r:id="rId3"/>
    <p:sldLayoutId id="2147483739" r:id="rId4"/>
    <p:sldLayoutId id="2147483740" r:id="rId5"/>
    <p:sldLayoutId id="2147483734" r:id="rId6"/>
    <p:sldLayoutId id="2147483741" r:id="rId7"/>
    <p:sldLayoutId id="2147483735" r:id="rId8"/>
    <p:sldLayoutId id="2147483742" r:id="rId9"/>
    <p:sldLayoutId id="2147483736" r:id="rId10"/>
    <p:sldLayoutId id="214748374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2780928"/>
            <a:ext cx="7363544" cy="308647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5300" dirty="0">
                <a:ea typeface="+mj-ea"/>
                <a:cs typeface="+mj-cs"/>
              </a:rPr>
              <a:t>INGENIERÍA INFORMÁTICA</a:t>
            </a:r>
            <a:br>
              <a:rPr lang="es-ES" sz="5300" dirty="0">
                <a:ea typeface="+mj-ea"/>
                <a:cs typeface="+mj-cs"/>
              </a:rPr>
            </a:br>
            <a:r>
              <a:rPr lang="es-ES" sz="5300" dirty="0">
                <a:ea typeface="+mj-ea"/>
                <a:cs typeface="+mj-cs"/>
              </a:rPr>
              <a:t>OPERATING SYSTEMS</a:t>
            </a:r>
            <a:br>
              <a:rPr lang="es-ES" sz="5300" dirty="0">
                <a:ea typeface="+mj-ea"/>
                <a:cs typeface="+mj-cs"/>
              </a:rPr>
            </a:br>
            <a:br>
              <a:rPr lang="es-ES" sz="5300" dirty="0">
                <a:ea typeface="+mj-ea"/>
                <a:cs typeface="+mj-cs"/>
              </a:rPr>
            </a:br>
            <a:br>
              <a:rPr lang="es-ES" sz="5300" dirty="0">
                <a:ea typeface="+mj-ea"/>
                <a:cs typeface="+mj-cs"/>
              </a:rPr>
            </a:br>
            <a:endParaRPr lang="es-ES" dirty="0">
              <a:ea typeface="+mj-ea"/>
              <a:cs typeface="+mj-cs"/>
            </a:endParaRP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Introduction</a:t>
            </a:r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 and </a:t>
            </a:r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system</a:t>
            </a:r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calls</a:t>
            </a:r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labs</a:t>
            </a:r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3.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10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33400" y="1622077"/>
            <a:ext cx="8287072" cy="4733131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endParaRPr lang="es-ES" sz="2000" dirty="0">
              <a:latin typeface="+mn-lt"/>
            </a:endParaRP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Introduction and system calls labs.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262E35A-B1A6-2F48-B85D-FEFC618C5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556928"/>
            <a:ext cx="6664779" cy="28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3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interpreter</a:t>
            </a:r>
            <a:r>
              <a:rPr lang="es-ES" dirty="0"/>
              <a:t> in LINUX in </a:t>
            </a:r>
            <a:r>
              <a:rPr lang="es-ES" dirty="0" err="1"/>
              <a:t>internal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external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?</a:t>
            </a:r>
          </a:p>
          <a:p>
            <a:r>
              <a:rPr lang="es-ES" dirty="0" err="1"/>
              <a:t>Explain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answer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/>
              <a:t>Operating Systems – Introduction and system calls labs.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32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4.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12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02243" y="1657487"/>
            <a:ext cx="8287072" cy="46906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endParaRPr lang="es-ES_tradnl" sz="2400" dirty="0">
              <a:latin typeface="+mn-lt"/>
            </a:endParaRPr>
          </a:p>
          <a:p>
            <a:pPr lvl="0"/>
            <a:endParaRPr lang="es-ES_tradnl" sz="2400" dirty="0"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_tradnl" sz="2400" dirty="0" err="1">
                <a:latin typeface="+mn-lt"/>
              </a:rPr>
              <a:t>The</a:t>
            </a:r>
            <a:r>
              <a:rPr lang="es-ES_tradnl" sz="2400" dirty="0">
                <a:latin typeface="+mn-lt"/>
              </a:rPr>
              <a:t> </a:t>
            </a:r>
            <a:r>
              <a:rPr lang="es-ES_tradnl" sz="2400" dirty="0" err="1">
                <a:latin typeface="+mn-lt"/>
              </a:rPr>
              <a:t>command</a:t>
            </a:r>
            <a:r>
              <a:rPr lang="es-ES_tradnl" sz="2400" dirty="0">
                <a:latin typeface="+mn-lt"/>
              </a:rPr>
              <a:t> </a:t>
            </a:r>
            <a:r>
              <a:rPr lang="es-ES_tradnl" sz="2400" dirty="0" err="1">
                <a:latin typeface="+mn-lt"/>
              </a:rPr>
              <a:t>interpreter</a:t>
            </a:r>
            <a:r>
              <a:rPr lang="es-ES_tradnl" sz="2400" dirty="0">
                <a:latin typeface="+mn-lt"/>
              </a:rPr>
              <a:t> in LINUX </a:t>
            </a:r>
            <a:r>
              <a:rPr lang="es-ES_tradnl" sz="2400" dirty="0" err="1">
                <a:latin typeface="+mn-lt"/>
              </a:rPr>
              <a:t>is</a:t>
            </a:r>
            <a:r>
              <a:rPr lang="es-ES_tradnl" sz="2400" dirty="0">
                <a:latin typeface="+mn-lt"/>
              </a:rPr>
              <a:t> </a:t>
            </a:r>
            <a:r>
              <a:rPr lang="es-ES_tradnl" sz="2400" dirty="0" err="1">
                <a:latin typeface="+mn-lt"/>
              </a:rPr>
              <a:t>external</a:t>
            </a:r>
            <a:r>
              <a:rPr lang="es-ES_tradnl" sz="2400" dirty="0">
                <a:latin typeface="+mn-lt"/>
              </a:rPr>
              <a:t> to </a:t>
            </a:r>
            <a:r>
              <a:rPr lang="es-ES_tradnl" sz="2400" dirty="0" err="1">
                <a:latin typeface="+mn-lt"/>
              </a:rPr>
              <a:t>the</a:t>
            </a:r>
            <a:r>
              <a:rPr lang="es-ES_tradnl" sz="2400" dirty="0">
                <a:latin typeface="+mn-lt"/>
              </a:rPr>
              <a:t> OS. </a:t>
            </a:r>
            <a:r>
              <a:rPr lang="es-ES_tradnl" sz="2400" dirty="0" err="1">
                <a:latin typeface="+mn-lt"/>
              </a:rPr>
              <a:t>It</a:t>
            </a:r>
            <a:r>
              <a:rPr lang="es-ES_tradnl" sz="2400" dirty="0">
                <a:latin typeface="+mn-lt"/>
              </a:rPr>
              <a:t> </a:t>
            </a:r>
            <a:r>
              <a:rPr lang="es-ES_tradnl" sz="2400" dirty="0" err="1">
                <a:latin typeface="+mn-lt"/>
              </a:rPr>
              <a:t>is</a:t>
            </a:r>
            <a:r>
              <a:rPr lang="es-ES_tradnl" sz="2400" dirty="0">
                <a:latin typeface="+mn-lt"/>
              </a:rPr>
              <a:t> </a:t>
            </a:r>
            <a:r>
              <a:rPr lang="es-ES_tradnl" sz="2400" dirty="0" err="1">
                <a:latin typeface="+mn-lt"/>
              </a:rPr>
              <a:t>call</a:t>
            </a:r>
            <a:r>
              <a:rPr lang="es-ES_tradnl" sz="2400" dirty="0">
                <a:latin typeface="+mn-lt"/>
              </a:rPr>
              <a:t> “Shell”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_tradnl" sz="2400" dirty="0"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_tradnl" sz="2400" dirty="0"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_tradnl" sz="2400" dirty="0">
              <a:latin typeface="+mn-lt"/>
            </a:endParaRPr>
          </a:p>
          <a:p>
            <a:pPr lvl="0"/>
            <a:endParaRPr lang="es-ES_tradnl" sz="2400" dirty="0"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+mn-lt"/>
              </a:rPr>
              <a:t>A </a:t>
            </a:r>
            <a:r>
              <a:rPr lang="es-ES" sz="2400" dirty="0" err="1">
                <a:latin typeface="+mn-lt"/>
              </a:rPr>
              <a:t>good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example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is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the</a:t>
            </a:r>
            <a:r>
              <a:rPr lang="es-ES" sz="2400" dirty="0">
                <a:latin typeface="+mn-lt"/>
              </a:rPr>
              <a:t> case of LINUX, in </a:t>
            </a:r>
            <a:r>
              <a:rPr lang="es-ES" sz="2400" dirty="0" err="1">
                <a:latin typeface="+mn-lt"/>
              </a:rPr>
              <a:t>which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you</a:t>
            </a:r>
            <a:r>
              <a:rPr lang="es-ES" sz="2400" dirty="0">
                <a:latin typeface="+mn-lt"/>
              </a:rPr>
              <a:t> can </a:t>
            </a:r>
            <a:r>
              <a:rPr lang="es-ES" sz="2400" dirty="0" err="1">
                <a:latin typeface="+mn-lt"/>
              </a:rPr>
              <a:t>install</a:t>
            </a:r>
            <a:r>
              <a:rPr lang="es-ES" sz="2400" dirty="0">
                <a:latin typeface="+mn-lt"/>
              </a:rPr>
              <a:t> as </a:t>
            </a:r>
            <a:r>
              <a:rPr lang="es-ES" sz="2400" dirty="0" err="1">
                <a:latin typeface="+mn-lt"/>
              </a:rPr>
              <a:t>many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command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interpreters</a:t>
            </a:r>
            <a:r>
              <a:rPr lang="es-ES" sz="2400" dirty="0">
                <a:latin typeface="+mn-lt"/>
              </a:rPr>
              <a:t> as </a:t>
            </a:r>
            <a:r>
              <a:rPr lang="es-ES" sz="2400" dirty="0" err="1">
                <a:latin typeface="+mn-lt"/>
              </a:rPr>
              <a:t>you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want</a:t>
            </a:r>
            <a:r>
              <a:rPr lang="es-ES" sz="2400" dirty="0">
                <a:latin typeface="+mn-lt"/>
              </a:rPr>
              <a:t>. </a:t>
            </a:r>
            <a:r>
              <a:rPr lang="es-ES" sz="2400" dirty="0" err="1">
                <a:latin typeface="+mn-lt"/>
              </a:rPr>
              <a:t>There</a:t>
            </a:r>
            <a:r>
              <a:rPr lang="es-ES" sz="2400" dirty="0">
                <a:latin typeface="+mn-lt"/>
              </a:rPr>
              <a:t> are </a:t>
            </a:r>
            <a:r>
              <a:rPr lang="es-ES" sz="2400" dirty="0" err="1">
                <a:latin typeface="+mn-lt"/>
              </a:rPr>
              <a:t>several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installed</a:t>
            </a:r>
            <a:r>
              <a:rPr lang="es-ES" sz="2400" dirty="0">
                <a:latin typeface="+mn-lt"/>
              </a:rPr>
              <a:t> in </a:t>
            </a:r>
            <a:r>
              <a:rPr lang="es-ES" sz="2400" dirty="0" err="1">
                <a:latin typeface="+mn-lt"/>
              </a:rPr>
              <a:t>the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system</a:t>
            </a:r>
            <a:r>
              <a:rPr lang="es-ES" sz="2400" dirty="0">
                <a:latin typeface="+mn-lt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Bsh</a:t>
            </a:r>
            <a:r>
              <a:rPr lang="es-ES" sz="2400" dirty="0"/>
              <a:t>, </a:t>
            </a:r>
            <a:r>
              <a:rPr lang="es-ES" sz="2400" dirty="0" err="1"/>
              <a:t>csh</a:t>
            </a:r>
            <a:r>
              <a:rPr lang="es-ES" sz="2400" dirty="0"/>
              <a:t>, </a:t>
            </a:r>
            <a:r>
              <a:rPr lang="es-ES" sz="2400" dirty="0" err="1"/>
              <a:t>ksh</a:t>
            </a:r>
            <a:r>
              <a:rPr lang="es-ES" sz="2400" dirty="0"/>
              <a:t>, …</a:t>
            </a:r>
            <a:endParaRPr lang="es-ES_tradnl" sz="2400" dirty="0">
              <a:latin typeface="+mn-lt"/>
            </a:endParaRPr>
          </a:p>
          <a:p>
            <a:pPr lvl="0"/>
            <a:endParaRPr lang="es-ES" sz="2000" dirty="0">
              <a:latin typeface="+mn-lt"/>
            </a:endParaRP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Introduction and system calls labs.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21BD406-EE01-2245-9B58-FCC38DAB9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36912"/>
            <a:ext cx="4717132" cy="180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061048"/>
          </a:xfrm>
        </p:spPr>
        <p:txBody>
          <a:bodyPr/>
          <a:lstStyle/>
          <a:p>
            <a:r>
              <a:rPr lang="es-ES" dirty="0" err="1"/>
              <a:t>Write</a:t>
            </a:r>
            <a:r>
              <a:rPr lang="es-ES" dirty="0"/>
              <a:t> a C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creates</a:t>
            </a:r>
            <a:r>
              <a:rPr lang="es-ES" dirty="0"/>
              <a:t> a file, </a:t>
            </a:r>
            <a:r>
              <a:rPr lang="es-ES" dirty="0" err="1"/>
              <a:t>writes</a:t>
            </a:r>
            <a:r>
              <a:rPr lang="es-ES" dirty="0"/>
              <a:t> </a:t>
            </a:r>
            <a:r>
              <a:rPr lang="es-ES" dirty="0" err="1"/>
              <a:t>something</a:t>
            </a:r>
            <a:r>
              <a:rPr lang="es-ES" dirty="0"/>
              <a:t>, </a:t>
            </a:r>
            <a:r>
              <a:rPr lang="es-ES" dirty="0" err="1"/>
              <a:t>jumps</a:t>
            </a:r>
            <a:r>
              <a:rPr lang="es-ES" dirty="0"/>
              <a:t> 100 bytes </a:t>
            </a:r>
            <a:r>
              <a:rPr lang="es-ES" dirty="0" err="1"/>
              <a:t>further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file, and </a:t>
            </a:r>
            <a:r>
              <a:rPr lang="es-ES" dirty="0" err="1"/>
              <a:t>writes</a:t>
            </a:r>
            <a:r>
              <a:rPr lang="es-ES" dirty="0"/>
              <a:t> </a:t>
            </a:r>
            <a:r>
              <a:rPr lang="es-ES" dirty="0" err="1"/>
              <a:t>something</a:t>
            </a:r>
            <a:r>
              <a:rPr lang="es-ES" dirty="0"/>
              <a:t>. </a:t>
            </a:r>
          </a:p>
          <a:p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 </a:t>
            </a:r>
            <a:r>
              <a:rPr lang="es-ES" dirty="0" err="1"/>
              <a:t>correctly</a:t>
            </a:r>
            <a:r>
              <a:rPr lang="es-ES" dirty="0"/>
              <a:t>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>
                <a:ea typeface="ＭＳ Ｐゴシック" charset="-128"/>
              </a:rPr>
              <a:t>5.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endParaRPr lang="es-ES" sz="3600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043608" y="6264275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Introduction and system calls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2748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5.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14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33400" y="1622077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 main(void)</a:t>
            </a:r>
            <a:endParaRPr lang="es-ES" dirty="0"/>
          </a:p>
          <a:p>
            <a:r>
              <a:rPr lang="en-US" dirty="0"/>
              <a:t>{</a:t>
            </a:r>
            <a:endParaRPr lang="es-ES" dirty="0"/>
          </a:p>
          <a:p>
            <a:r>
              <a:rPr lang="en-US" dirty="0"/>
              <a:t>  int </a:t>
            </a:r>
            <a:r>
              <a:rPr lang="en-US" dirty="0" err="1"/>
              <a:t>fd</a:t>
            </a:r>
            <a:r>
              <a:rPr lang="en-US" dirty="0"/>
              <a:t>;</a:t>
            </a:r>
            <a:endParaRPr lang="es-ES" dirty="0"/>
          </a:p>
          <a:p>
            <a:r>
              <a:rPr lang="en-US" dirty="0"/>
              <a:t>  char buf1[]="</a:t>
            </a:r>
            <a:r>
              <a:rPr lang="en-US" dirty="0" err="1"/>
              <a:t>abc</a:t>
            </a:r>
            <a:r>
              <a:rPr lang="en-US" dirty="0"/>
              <a:t>";</a:t>
            </a:r>
            <a:endParaRPr lang="es-ES" dirty="0"/>
          </a:p>
          <a:p>
            <a:r>
              <a:rPr lang="en-US" dirty="0"/>
              <a:t>  char buf2[]="ABC";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/>
              <a:t>  if ( (</a:t>
            </a:r>
            <a:r>
              <a:rPr lang="en-US" dirty="0" err="1"/>
              <a:t>fd</a:t>
            </a:r>
            <a:r>
              <a:rPr lang="en-US" dirty="0"/>
              <a:t>=</a:t>
            </a:r>
            <a:r>
              <a:rPr lang="en-US" dirty="0" err="1"/>
              <a:t>creat</a:t>
            </a:r>
            <a:r>
              <a:rPr lang="en-US" dirty="0"/>
              <a:t>("file_hole",0666))&lt;0)</a:t>
            </a:r>
            <a:endParaRPr lang="es-ES" dirty="0"/>
          </a:p>
          <a:p>
            <a:r>
              <a:rPr lang="en-US" dirty="0"/>
              <a:t>  {</a:t>
            </a:r>
            <a:endParaRPr lang="es-ES" dirty="0"/>
          </a:p>
          <a:p>
            <a:r>
              <a:rPr lang="en-US" dirty="0"/>
              <a:t>    </a:t>
            </a:r>
            <a:r>
              <a:rPr lang="en-US" dirty="0" err="1"/>
              <a:t>perror</a:t>
            </a:r>
            <a:r>
              <a:rPr lang="en-US" dirty="0"/>
              <a:t>("error creating the file");</a:t>
            </a:r>
            <a:endParaRPr lang="es-ES" dirty="0"/>
          </a:p>
          <a:p>
            <a:r>
              <a:rPr lang="en-US" dirty="0"/>
              <a:t>    exit(1);</a:t>
            </a:r>
            <a:endParaRPr lang="es-ES" dirty="0"/>
          </a:p>
          <a:p>
            <a:r>
              <a:rPr lang="en-US" dirty="0"/>
              <a:t>  }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/>
              <a:t>  /* write buf1 in the file */</a:t>
            </a:r>
            <a:endParaRPr lang="es-ES" dirty="0"/>
          </a:p>
          <a:p>
            <a:r>
              <a:rPr lang="en-US" dirty="0"/>
              <a:t>  if ( write(fd,buf1,3)&lt; 0) {</a:t>
            </a:r>
            <a:endParaRPr lang="es-ES" dirty="0"/>
          </a:p>
          <a:p>
            <a:r>
              <a:rPr lang="en-US" dirty="0"/>
              <a:t>    </a:t>
            </a:r>
            <a:r>
              <a:rPr lang="en-US" dirty="0" err="1"/>
              <a:t>perror</a:t>
            </a:r>
            <a:r>
              <a:rPr lang="en-US" dirty="0"/>
              <a:t>("write error");</a:t>
            </a:r>
            <a:endParaRPr lang="es-ES" dirty="0"/>
          </a:p>
          <a:p>
            <a:r>
              <a:rPr lang="en-US" dirty="0"/>
              <a:t>    exit(1);		</a:t>
            </a:r>
            <a:endParaRPr lang="es-ES" dirty="0"/>
          </a:p>
          <a:p>
            <a:r>
              <a:rPr lang="en-US" dirty="0"/>
              <a:t>  }</a:t>
            </a:r>
            <a:endParaRPr lang="es-ES" dirty="0"/>
          </a:p>
          <a:p>
            <a:r>
              <a:rPr lang="en-US" dirty="0"/>
              <a:t>  </a:t>
            </a:r>
          </a:p>
          <a:p>
            <a:r>
              <a:rPr lang="en-US" dirty="0"/>
              <a:t>  /* Jump beyond the end */</a:t>
            </a:r>
            <a:endParaRPr lang="es-ES" dirty="0"/>
          </a:p>
          <a:p>
            <a:r>
              <a:rPr lang="en-US" dirty="0"/>
              <a:t>  if( </a:t>
            </a:r>
            <a:r>
              <a:rPr lang="en-US" dirty="0" err="1"/>
              <a:t>lseek</a:t>
            </a:r>
            <a:r>
              <a:rPr lang="en-US" dirty="0"/>
              <a:t>(fd,100,SEEK_END) &lt; 0) {</a:t>
            </a:r>
            <a:endParaRPr lang="es-ES" dirty="0"/>
          </a:p>
          <a:p>
            <a:r>
              <a:rPr lang="en-US" dirty="0"/>
              <a:t>     </a:t>
            </a:r>
            <a:r>
              <a:rPr lang="en-US" dirty="0" err="1"/>
              <a:t>perror</a:t>
            </a:r>
            <a:r>
              <a:rPr lang="en-US" dirty="0"/>
              <a:t>("seek error");</a:t>
            </a:r>
            <a:endParaRPr lang="es-ES" dirty="0"/>
          </a:p>
          <a:p>
            <a:r>
              <a:rPr lang="en-US" dirty="0"/>
              <a:t>     exit(1);</a:t>
            </a:r>
            <a:endParaRPr lang="es-ES" dirty="0"/>
          </a:p>
          <a:p>
            <a:r>
              <a:rPr lang="en-US" dirty="0"/>
              <a:t>  }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Introduction and system calls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792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5.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15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33400" y="1622077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/* write buf2 in the file */</a:t>
            </a:r>
            <a:endParaRPr lang="es-ES" dirty="0"/>
          </a:p>
          <a:p>
            <a:endParaRPr lang="en-US" dirty="0"/>
          </a:p>
          <a:p>
            <a:r>
              <a:rPr lang="en-US" dirty="0"/>
              <a:t>if ( write(fd,buf2,3) &lt;0) {    </a:t>
            </a:r>
            <a:endParaRPr lang="es-ES" dirty="0"/>
          </a:p>
          <a:p>
            <a:r>
              <a:rPr lang="en-US" dirty="0"/>
              <a:t>    </a:t>
            </a:r>
            <a:r>
              <a:rPr lang="en-US" dirty="0" err="1"/>
              <a:t>perror</a:t>
            </a:r>
            <a:r>
              <a:rPr lang="en-US" dirty="0"/>
              <a:t>("write error");</a:t>
            </a:r>
            <a:endParaRPr lang="es-ES" dirty="0"/>
          </a:p>
          <a:p>
            <a:r>
              <a:rPr lang="en-US" dirty="0"/>
              <a:t>    exit(1);</a:t>
            </a:r>
            <a:endParaRPr lang="es-ES" dirty="0"/>
          </a:p>
          <a:p>
            <a:r>
              <a:rPr lang="en-US" dirty="0"/>
              <a:t>  }</a:t>
            </a:r>
            <a:endParaRPr lang="es-ES" dirty="0"/>
          </a:p>
          <a:p>
            <a:r>
              <a:rPr lang="en-US" dirty="0"/>
              <a:t>  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/>
              <a:t>  if (close(</a:t>
            </a:r>
            <a:r>
              <a:rPr lang="en-US" dirty="0" err="1"/>
              <a:t>fd</a:t>
            </a:r>
            <a:r>
              <a:rPr lang="en-US" dirty="0"/>
              <a:t>)&lt;0){    </a:t>
            </a:r>
            <a:endParaRPr lang="es-ES" dirty="0"/>
          </a:p>
          <a:p>
            <a:r>
              <a:rPr lang="en-US" dirty="0"/>
              <a:t>    </a:t>
            </a:r>
            <a:r>
              <a:rPr lang="en-US" dirty="0" err="1"/>
              <a:t>perror</a:t>
            </a:r>
            <a:r>
              <a:rPr lang="en-US" dirty="0"/>
              <a:t>("close error");</a:t>
            </a:r>
            <a:endParaRPr lang="es-ES" dirty="0"/>
          </a:p>
          <a:p>
            <a:r>
              <a:rPr lang="en-US" dirty="0"/>
              <a:t>    exit(1);</a:t>
            </a:r>
            <a:endParaRPr lang="es-ES" dirty="0"/>
          </a:p>
          <a:p>
            <a:r>
              <a:rPr lang="en-US" dirty="0"/>
              <a:t>  }</a:t>
            </a:r>
            <a:endParaRPr lang="es-ES" dirty="0"/>
          </a:p>
          <a:p>
            <a:r>
              <a:rPr lang="en-US" dirty="0"/>
              <a:t> </a:t>
            </a:r>
            <a:endParaRPr lang="es-ES" dirty="0"/>
          </a:p>
          <a:p>
            <a:r>
              <a:rPr lang="en-US" dirty="0"/>
              <a:t>  return 0;</a:t>
            </a:r>
            <a:endParaRPr lang="es-ES" dirty="0"/>
          </a:p>
          <a:p>
            <a:r>
              <a:rPr lang="es-ES" dirty="0"/>
              <a:t>}</a:t>
            </a:r>
          </a:p>
          <a:p>
            <a:endParaRPr lang="es-ES" dirty="0"/>
          </a:p>
          <a:p>
            <a:r>
              <a:rPr lang="es-ES" dirty="0"/>
              <a:t>//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file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:  “</a:t>
            </a:r>
            <a:r>
              <a:rPr lang="es-ES" dirty="0" err="1"/>
              <a:t>cat</a:t>
            </a:r>
            <a:r>
              <a:rPr lang="es-ES" dirty="0"/>
              <a:t> </a:t>
            </a:r>
            <a:r>
              <a:rPr lang="es-ES" dirty="0" err="1"/>
              <a:t>file_hole</a:t>
            </a:r>
            <a:r>
              <a:rPr lang="es-ES" dirty="0"/>
              <a:t>” 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Introduction and system calls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244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061048"/>
          </a:xfrm>
        </p:spPr>
        <p:txBody>
          <a:bodyPr/>
          <a:lstStyle/>
          <a:p>
            <a:r>
              <a:rPr lang="es-ES" dirty="0" err="1"/>
              <a:t>Write</a:t>
            </a:r>
            <a:r>
              <a:rPr lang="es-ES" dirty="0"/>
              <a:t> a C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receives</a:t>
            </a:r>
            <a:r>
              <a:rPr lang="es-ES" dirty="0"/>
              <a:t> a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and </a:t>
            </a:r>
            <a:r>
              <a:rPr lang="es-ES" dirty="0" err="1"/>
              <a:t>displays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names</a:t>
            </a:r>
            <a:r>
              <a:rPr lang="es-ES" dirty="0"/>
              <a:t> of files and </a:t>
            </a:r>
            <a:r>
              <a:rPr lang="es-ES" dirty="0" err="1"/>
              <a:t>directories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>
                <a:ea typeface="ＭＳ Ｐゴシック" charset="-128"/>
              </a:rPr>
              <a:t>6.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endParaRPr lang="es-ES" sz="3600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043608" y="6264275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Introduction and system calls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670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6.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17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497445" y="1592530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#include &lt;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stdio.h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&gt;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#include &lt;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string.h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&gt;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#include &lt;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time.h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&gt;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#include &lt;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dirent.h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&gt;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#include &lt;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fcntl.h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&gt;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#include &lt;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unistd.h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&gt;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#include &lt;sys/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stat.h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&gt;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#include &lt;sys/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types.h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&gt;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 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int main () {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int er;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char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nomdir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[100],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nomfich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[100], resp[30];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struct stat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atr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;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DIR *d;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struct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dirent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 *rd1;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time_t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fecha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;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 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s-ES_tradnl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printf</a:t>
            </a:r>
            <a:r>
              <a:rPr lang="es-ES_tradnl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 ("Nombre directorio\n");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s-ES_tradnl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fgets</a:t>
            </a:r>
            <a:r>
              <a:rPr lang="es-ES_tradnl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 (</a:t>
            </a:r>
            <a:r>
              <a:rPr lang="es-ES_tradnl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nomdir</a:t>
            </a:r>
            <a:r>
              <a:rPr lang="es-ES_tradnl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, </a:t>
            </a:r>
            <a:r>
              <a:rPr lang="es-ES_tradnl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sizeof</a:t>
            </a:r>
            <a:r>
              <a:rPr lang="es-ES_tradnl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 (</a:t>
            </a:r>
            <a:r>
              <a:rPr lang="es-ES_tradnl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nomdir</a:t>
            </a:r>
            <a:r>
              <a:rPr lang="es-ES_tradnl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), </a:t>
            </a:r>
            <a:r>
              <a:rPr lang="es-ES_tradnl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stdin</a:t>
            </a:r>
            <a:r>
              <a:rPr lang="es-ES_tradnl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);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s-ES_tradnl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/* hay que quitar el \n del nombre del directorio*/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s-ES_tradnl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nomdir</a:t>
            </a:r>
            <a:r>
              <a:rPr lang="es-ES_tradnl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[</a:t>
            </a:r>
            <a:r>
              <a:rPr lang="es-ES_tradnl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strlen</a:t>
            </a:r>
            <a:r>
              <a:rPr lang="es-ES_tradnl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(</a:t>
            </a:r>
            <a:r>
              <a:rPr lang="es-ES_tradnl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nomdir</a:t>
            </a:r>
            <a:r>
              <a:rPr lang="es-ES_tradnl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)-1]='\0’;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Introduction and system calls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8679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6.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18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497445" y="1592530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if ((d=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opendir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nomdir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))==NULL) {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  </a:t>
            </a:r>
            <a:r>
              <a:rPr lang="es-ES_tradnl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printf</a:t>
            </a:r>
            <a:r>
              <a:rPr lang="es-ES_tradnl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 ("No existe ese directorio \n");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s-ES_tradnl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return -1;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}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else {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  while (( rd1 =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readdir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(d)) != NULL) {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    if ( (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strcmp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(rd1-&gt;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d_name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, ".")!=0 )&amp;&amp; (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strcmp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(rd1-&gt;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d_name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, "..")!=0 )){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     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strcpy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nomfich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nomdir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);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     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strcat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nomfich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, "/");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     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strcat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nomfich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, rd1-&gt;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d_name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);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     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 ("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fichero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 :%s:",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nomfich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);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s-ES_tradnl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    }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s-ES_tradnl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  } /* </a:t>
            </a:r>
            <a:r>
              <a:rPr lang="es-ES_tradnl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while</a:t>
            </a:r>
            <a:r>
              <a:rPr lang="es-ES_tradnl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*/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s-ES_tradnl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  </a:t>
            </a:r>
            <a:r>
              <a:rPr lang="es-ES_tradnl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closedir</a:t>
            </a:r>
            <a:r>
              <a:rPr lang="es-ES_tradnl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 (d);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s-ES_tradnl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}</a:t>
            </a:r>
            <a:endParaRPr lang="es-E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_tradnl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}/* </a:t>
            </a:r>
            <a:r>
              <a:rPr lang="es-ES_tradnl" dirty="0" err="1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main</a:t>
            </a:r>
            <a:r>
              <a:rPr lang="es-ES_tradnl" dirty="0">
                <a:solidFill>
                  <a:schemeClr val="bg1"/>
                </a:solidFill>
                <a:latin typeface="Menlo" panose="020B0609030804020204" pitchFamily="49" charset="0"/>
                <a:ea typeface="Calibri" panose="020F0502020204030204" pitchFamily="34" charset="0"/>
              </a:rPr>
              <a:t>*/</a:t>
            </a:r>
            <a:r>
              <a:rPr lang="es-E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Introduction and system calls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888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061048"/>
          </a:xfrm>
        </p:spPr>
        <p:txBody>
          <a:bodyPr/>
          <a:lstStyle/>
          <a:p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previous</a:t>
            </a:r>
            <a:r>
              <a:rPr lang="es-ES" sz="2400" dirty="0"/>
              <a:t> </a:t>
            </a:r>
            <a:r>
              <a:rPr lang="es-ES" sz="2400" dirty="0" err="1"/>
              <a:t>week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created</a:t>
            </a:r>
            <a:r>
              <a:rPr lang="es-ES" sz="2400" dirty="0"/>
              <a:t> a </a:t>
            </a:r>
            <a:r>
              <a:rPr lang="es-ES" sz="2400" dirty="0" err="1"/>
              <a:t>student</a:t>
            </a:r>
            <a:r>
              <a:rPr lang="es-ES" sz="2400" dirty="0"/>
              <a:t> file: </a:t>
            </a:r>
          </a:p>
          <a:p>
            <a:pPr lvl="1"/>
            <a:r>
              <a:rPr lang="es-ES" sz="2100" dirty="0"/>
              <a:t>Run </a:t>
            </a:r>
            <a:r>
              <a:rPr lang="es-ES" sz="2100" dirty="0" err="1"/>
              <a:t>the</a:t>
            </a:r>
            <a:r>
              <a:rPr lang="es-ES" sz="2100" dirty="0"/>
              <a:t> </a:t>
            </a:r>
            <a:r>
              <a:rPr lang="es-ES" sz="2100" dirty="0" err="1"/>
              <a:t>program</a:t>
            </a:r>
            <a:r>
              <a:rPr lang="es-ES" sz="2100" dirty="0"/>
              <a:t> and </a:t>
            </a:r>
            <a:r>
              <a:rPr lang="es-ES" sz="2100" dirty="0" err="1"/>
              <a:t>insert</a:t>
            </a:r>
            <a:r>
              <a:rPr lang="es-ES" sz="2100" dirty="0"/>
              <a:t> 5 </a:t>
            </a:r>
            <a:r>
              <a:rPr lang="es-ES" sz="2100" dirty="0" err="1"/>
              <a:t>students</a:t>
            </a:r>
            <a:r>
              <a:rPr lang="es-ES" sz="2100" dirty="0"/>
              <a:t> in </a:t>
            </a:r>
            <a:r>
              <a:rPr lang="es-ES" sz="2100" dirty="0" err="1"/>
              <a:t>the</a:t>
            </a:r>
            <a:r>
              <a:rPr lang="es-ES" sz="2100" dirty="0"/>
              <a:t> file. </a:t>
            </a:r>
          </a:p>
          <a:p>
            <a:r>
              <a:rPr lang="es-ES" sz="2400" dirty="0" err="1"/>
              <a:t>Now</a:t>
            </a:r>
            <a:r>
              <a:rPr lang="es-ES" sz="2400" dirty="0"/>
              <a:t>, </a:t>
            </a:r>
            <a:r>
              <a:rPr lang="es-ES" sz="2400" dirty="0" err="1"/>
              <a:t>create</a:t>
            </a:r>
            <a:r>
              <a:rPr lang="es-ES" sz="2400" dirty="0"/>
              <a:t> a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opens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student</a:t>
            </a:r>
            <a:r>
              <a:rPr lang="es-ES" sz="2400" dirty="0"/>
              <a:t> file: </a:t>
            </a:r>
          </a:p>
          <a:p>
            <a:pPr lvl="1"/>
            <a:r>
              <a:rPr lang="es-ES" sz="2100" dirty="0" err="1"/>
              <a:t>Skip</a:t>
            </a:r>
            <a:r>
              <a:rPr lang="es-ES" sz="2100" dirty="0"/>
              <a:t> to </a:t>
            </a:r>
            <a:r>
              <a:rPr lang="es-ES" sz="2100" dirty="0" err="1"/>
              <a:t>student</a:t>
            </a:r>
            <a:r>
              <a:rPr lang="es-ES" sz="2100" dirty="0"/>
              <a:t> 3 and </a:t>
            </a:r>
            <a:r>
              <a:rPr lang="es-ES" sz="2100" dirty="0" err="1"/>
              <a:t>display</a:t>
            </a:r>
            <a:r>
              <a:rPr lang="es-ES" sz="2100" dirty="0"/>
              <a:t> </a:t>
            </a:r>
            <a:r>
              <a:rPr lang="es-ES" sz="2100" dirty="0" err="1"/>
              <a:t>him</a:t>
            </a:r>
            <a:r>
              <a:rPr lang="es-ES" sz="2100" dirty="0"/>
              <a:t> </a:t>
            </a:r>
            <a:r>
              <a:rPr lang="es-ES" sz="2100" dirty="0" err="1"/>
              <a:t>on</a:t>
            </a:r>
            <a:r>
              <a:rPr lang="es-ES" sz="2100" dirty="0"/>
              <a:t> </a:t>
            </a:r>
            <a:r>
              <a:rPr lang="es-ES" sz="2100" dirty="0" err="1"/>
              <a:t>the</a:t>
            </a:r>
            <a:r>
              <a:rPr lang="es-ES" sz="2100" dirty="0"/>
              <a:t> </a:t>
            </a:r>
            <a:r>
              <a:rPr lang="es-ES" sz="2100" dirty="0" err="1"/>
              <a:t>screen</a:t>
            </a:r>
            <a:r>
              <a:rPr lang="es-ES" sz="2100" dirty="0"/>
              <a:t>. </a:t>
            </a:r>
          </a:p>
          <a:p>
            <a:pPr lvl="1"/>
            <a:r>
              <a:rPr lang="es-ES" sz="2100" dirty="0" err="1"/>
              <a:t>Insert</a:t>
            </a:r>
            <a:r>
              <a:rPr lang="es-ES" sz="2100" dirty="0"/>
              <a:t> a </a:t>
            </a:r>
            <a:r>
              <a:rPr lang="es-ES" sz="2100" dirty="0" err="1"/>
              <a:t>student</a:t>
            </a:r>
            <a:r>
              <a:rPr lang="es-ES" sz="2100" dirty="0"/>
              <a:t> in position 8 of </a:t>
            </a:r>
            <a:r>
              <a:rPr lang="es-ES" sz="2100" dirty="0" err="1"/>
              <a:t>the</a:t>
            </a:r>
            <a:r>
              <a:rPr lang="es-ES" sz="2100" dirty="0"/>
              <a:t> file, </a:t>
            </a:r>
            <a:r>
              <a:rPr lang="es-ES" sz="2100" dirty="0" err="1"/>
              <a:t>that</a:t>
            </a:r>
            <a:r>
              <a:rPr lang="es-ES" sz="2100" dirty="0"/>
              <a:t> </a:t>
            </a:r>
            <a:r>
              <a:rPr lang="es-ES" sz="2100" dirty="0" err="1"/>
              <a:t>is</a:t>
            </a:r>
            <a:r>
              <a:rPr lang="es-ES" sz="2100" dirty="0"/>
              <a:t>, 3 </a:t>
            </a:r>
            <a:r>
              <a:rPr lang="es-ES" sz="2100" dirty="0" err="1"/>
              <a:t>from</a:t>
            </a:r>
            <a:r>
              <a:rPr lang="es-ES" sz="2100" dirty="0"/>
              <a:t> </a:t>
            </a:r>
            <a:r>
              <a:rPr lang="es-ES" sz="2100" dirty="0" err="1"/>
              <a:t>the</a:t>
            </a:r>
            <a:r>
              <a:rPr lang="es-ES" sz="2100" dirty="0"/>
              <a:t> </a:t>
            </a:r>
            <a:r>
              <a:rPr lang="es-ES" sz="2100" dirty="0" err="1"/>
              <a:t>end</a:t>
            </a:r>
            <a:r>
              <a:rPr lang="es-ES" sz="2100" dirty="0"/>
              <a:t> </a:t>
            </a:r>
            <a:r>
              <a:rPr lang="es-ES" sz="2100" dirty="0" err="1"/>
              <a:t>or</a:t>
            </a:r>
            <a:r>
              <a:rPr lang="es-ES" sz="2100" dirty="0"/>
              <a:t> 8 records </a:t>
            </a:r>
            <a:r>
              <a:rPr lang="es-ES" sz="2100" dirty="0" err="1"/>
              <a:t>from</a:t>
            </a:r>
            <a:r>
              <a:rPr lang="es-ES" sz="2100" dirty="0"/>
              <a:t> </a:t>
            </a:r>
            <a:r>
              <a:rPr lang="es-ES" sz="2100" dirty="0" err="1"/>
              <a:t>the</a:t>
            </a:r>
            <a:r>
              <a:rPr lang="es-ES" sz="2100" dirty="0"/>
              <a:t> </a:t>
            </a:r>
            <a:r>
              <a:rPr lang="es-ES" sz="2100" dirty="0" err="1"/>
              <a:t>beginning</a:t>
            </a:r>
            <a:r>
              <a:rPr lang="es-ES" sz="2100"/>
              <a:t>. </a:t>
            </a:r>
          </a:p>
          <a:p>
            <a:pPr lvl="1"/>
            <a:r>
              <a:rPr lang="es-ES" sz="2100"/>
              <a:t>Show </a:t>
            </a:r>
            <a:r>
              <a:rPr lang="es-ES" sz="2100" dirty="0" err="1"/>
              <a:t>student</a:t>
            </a:r>
            <a:r>
              <a:rPr lang="es-ES" sz="2100" dirty="0"/>
              <a:t> 8 </a:t>
            </a:r>
            <a:r>
              <a:rPr lang="es-ES" sz="2100" dirty="0" err="1"/>
              <a:t>on</a:t>
            </a:r>
            <a:r>
              <a:rPr lang="es-ES" sz="2100" dirty="0"/>
              <a:t> </a:t>
            </a:r>
            <a:r>
              <a:rPr lang="es-ES" sz="2100" dirty="0" err="1"/>
              <a:t>the</a:t>
            </a:r>
            <a:r>
              <a:rPr lang="es-ES" sz="2100" dirty="0"/>
              <a:t> </a:t>
            </a:r>
            <a:r>
              <a:rPr lang="es-ES" sz="2100" dirty="0" err="1"/>
              <a:t>screen</a:t>
            </a:r>
            <a:r>
              <a:rPr lang="es-ES" sz="2100" dirty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>
                <a:ea typeface="ＭＳ Ｐゴシック" charset="-128"/>
              </a:rPr>
              <a:t>7.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r>
              <a:rPr lang="es-ES_tradnl" sz="3600" dirty="0">
                <a:ea typeface="ＭＳ Ｐゴシック" charset="-128"/>
              </a:rPr>
              <a:t> </a:t>
            </a:r>
            <a:r>
              <a:rPr lang="es-ES_tradnl" sz="3600" dirty="0" err="1">
                <a:ea typeface="ＭＳ Ｐゴシック" charset="-128"/>
              </a:rPr>
              <a:t>proposal</a:t>
            </a:r>
            <a:endParaRPr lang="es-ES" sz="3600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043608" y="6264275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Introduction and system calls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075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s-ES_tradnl" dirty="0" err="1">
                <a:ea typeface="ＭＳ Ｐゴシック" charset="-128"/>
              </a:rPr>
              <a:t>Goals</a:t>
            </a:r>
            <a:endParaRPr lang="es-ES_tradnl" dirty="0">
              <a:ea typeface="ＭＳ Ｐゴシック" charset="-128"/>
            </a:endParaRPr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charset="-128"/>
              </a:rPr>
              <a:t>Practice with introductory concepts</a:t>
            </a:r>
          </a:p>
          <a:p>
            <a:pPr eaLnBrk="1" hangingPunct="1"/>
            <a:r>
              <a:rPr lang="en-US" sz="2400" dirty="0">
                <a:ea typeface="ＭＳ Ｐゴシック" charset="-128"/>
              </a:rPr>
              <a:t>File system calls programs in C. </a:t>
            </a:r>
          </a:p>
          <a:p>
            <a:pPr eaLnBrk="1" hangingPunct="1"/>
            <a:endParaRPr lang="es-ES" sz="2400" dirty="0">
              <a:ea typeface="ＭＳ Ｐゴシック" charset="-128"/>
            </a:endParaRPr>
          </a:p>
          <a:p>
            <a:pPr marL="0" indent="0" eaLnBrk="1" hangingPunct="1">
              <a:buNone/>
            </a:pPr>
            <a:endParaRPr lang="es-ES_tradnl" sz="24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2</a:t>
            </a:fld>
            <a:endParaRPr lang="es-ES" sz="1200"/>
          </a:p>
        </p:txBody>
      </p:sp>
      <p:sp>
        <p:nvSpPr>
          <p:cNvPr id="1024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403648" y="614089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– </a:t>
            </a:r>
            <a:r>
              <a:rPr lang="es-ES" dirty="0" err="1"/>
              <a:t>Introduction</a:t>
            </a:r>
            <a:r>
              <a:rPr lang="es-ES" dirty="0"/>
              <a:t> and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calls</a:t>
            </a:r>
            <a:r>
              <a:rPr lang="es-ES" dirty="0"/>
              <a:t> </a:t>
            </a:r>
            <a:r>
              <a:rPr lang="es-ES" dirty="0" err="1"/>
              <a:t>labs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46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difference between a command and a system call?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/>
              <a:t>Operating Systems – Introduction and system calls labs.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78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1.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4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33400" y="1556792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+mn-lt"/>
              </a:rPr>
              <a:t> A </a:t>
            </a:r>
            <a:r>
              <a:rPr lang="es-ES" sz="2400" dirty="0" err="1">
                <a:latin typeface="+mn-lt"/>
              </a:rPr>
              <a:t>command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is</a:t>
            </a:r>
            <a:r>
              <a:rPr lang="es-ES" sz="2400" dirty="0">
                <a:latin typeface="+mn-lt"/>
              </a:rPr>
              <a:t> a </a:t>
            </a:r>
            <a:r>
              <a:rPr lang="es-ES" sz="2400" dirty="0" err="1">
                <a:latin typeface="+mn-lt"/>
              </a:rPr>
              <a:t>program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external</a:t>
            </a:r>
            <a:r>
              <a:rPr lang="es-ES" sz="2400" dirty="0">
                <a:latin typeface="+mn-lt"/>
              </a:rPr>
              <a:t> to </a:t>
            </a:r>
            <a:r>
              <a:rPr lang="es-ES" sz="2400" dirty="0" err="1">
                <a:latin typeface="+mn-lt"/>
              </a:rPr>
              <a:t>the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operating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system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that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allows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users</a:t>
            </a:r>
            <a:r>
              <a:rPr lang="es-ES" sz="2400" dirty="0">
                <a:latin typeface="+mn-lt"/>
              </a:rPr>
              <a:t> to </a:t>
            </a:r>
            <a:r>
              <a:rPr lang="es-ES" sz="2400" dirty="0" err="1">
                <a:latin typeface="+mn-lt"/>
              </a:rPr>
              <a:t>interactively</a:t>
            </a:r>
            <a:r>
              <a:rPr lang="es-ES" sz="2400" dirty="0">
                <a:latin typeface="+mn-lt"/>
              </a:rPr>
              <a:t> dialogue </a:t>
            </a:r>
            <a:r>
              <a:rPr lang="es-ES" sz="2400" dirty="0" err="1">
                <a:latin typeface="+mn-lt"/>
              </a:rPr>
              <a:t>with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the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system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through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the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shell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or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command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interpreter</a:t>
            </a:r>
            <a:r>
              <a:rPr lang="es-ES" sz="2400" dirty="0">
                <a:latin typeface="+mn-lt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+mn-lt"/>
              </a:rPr>
              <a:t>System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calls</a:t>
            </a:r>
            <a:r>
              <a:rPr lang="es-ES" sz="2400" dirty="0">
                <a:latin typeface="+mn-lt"/>
              </a:rPr>
              <a:t> are a set of </a:t>
            </a:r>
            <a:r>
              <a:rPr lang="es-ES" sz="2400" dirty="0" err="1">
                <a:latin typeface="+mn-lt"/>
              </a:rPr>
              <a:t>services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that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the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operating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system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offers</a:t>
            </a:r>
            <a:r>
              <a:rPr lang="es-ES" sz="2400" dirty="0">
                <a:latin typeface="+mn-lt"/>
              </a:rPr>
              <a:t> to </a:t>
            </a:r>
            <a:r>
              <a:rPr lang="es-ES" sz="2400" dirty="0" err="1">
                <a:latin typeface="+mn-lt"/>
              </a:rPr>
              <a:t>programs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that</a:t>
            </a:r>
            <a:r>
              <a:rPr lang="es-ES" sz="2400" dirty="0">
                <a:latin typeface="+mn-lt"/>
              </a:rPr>
              <a:t> can be </a:t>
            </a:r>
            <a:r>
              <a:rPr lang="es-ES" sz="2400" dirty="0" err="1">
                <a:latin typeface="+mn-lt"/>
              </a:rPr>
              <a:t>requested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when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needed</a:t>
            </a:r>
            <a:r>
              <a:rPr lang="es-ES" sz="2400" dirty="0">
                <a:latin typeface="+mn-lt"/>
              </a:rPr>
              <a:t>. </a:t>
            </a:r>
            <a:r>
              <a:rPr lang="es-ES" sz="2400" dirty="0" err="1">
                <a:latin typeface="+mn-lt"/>
              </a:rPr>
              <a:t>They</a:t>
            </a:r>
            <a:r>
              <a:rPr lang="es-ES" sz="2400" dirty="0">
                <a:latin typeface="+mn-lt"/>
              </a:rPr>
              <a:t> are </a:t>
            </a:r>
            <a:r>
              <a:rPr lang="es-ES" sz="2400" dirty="0" err="1">
                <a:latin typeface="+mn-lt"/>
              </a:rPr>
              <a:t>called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from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external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programs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through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system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libraries</a:t>
            </a:r>
            <a:r>
              <a:rPr lang="es-ES" sz="2400" dirty="0">
                <a:latin typeface="+mn-lt"/>
              </a:rPr>
              <a:t>, </a:t>
            </a:r>
            <a:r>
              <a:rPr lang="es-ES" sz="2400" dirty="0" err="1">
                <a:latin typeface="+mn-lt"/>
              </a:rPr>
              <a:t>but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the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implementation</a:t>
            </a:r>
            <a:r>
              <a:rPr lang="es-ES" sz="2400" dirty="0">
                <a:latin typeface="+mn-lt"/>
              </a:rPr>
              <a:t> of </a:t>
            </a:r>
            <a:r>
              <a:rPr lang="es-ES" sz="2400" dirty="0" err="1">
                <a:latin typeface="+mn-lt"/>
              </a:rPr>
              <a:t>the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system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calls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is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internal</a:t>
            </a:r>
            <a:r>
              <a:rPr lang="es-ES" sz="2400" dirty="0">
                <a:latin typeface="+mn-lt"/>
              </a:rPr>
              <a:t> to </a:t>
            </a:r>
            <a:r>
              <a:rPr lang="es-ES" sz="2400" dirty="0" err="1">
                <a:latin typeface="+mn-lt"/>
              </a:rPr>
              <a:t>the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operating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system</a:t>
            </a:r>
            <a:r>
              <a:rPr lang="es-ES" sz="2400" dirty="0">
                <a:latin typeface="+mn-lt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The</a:t>
            </a:r>
            <a:r>
              <a:rPr lang="es-ES" sz="2400" dirty="0"/>
              <a:t> set of </a:t>
            </a:r>
            <a:r>
              <a:rPr lang="es-ES" sz="2400" dirty="0" err="1"/>
              <a:t>system</a:t>
            </a:r>
            <a:r>
              <a:rPr lang="es-ES" sz="2400" dirty="0"/>
              <a:t> </a:t>
            </a:r>
            <a:r>
              <a:rPr lang="es-ES" sz="2400" dirty="0" err="1"/>
              <a:t>calls</a:t>
            </a:r>
            <a:r>
              <a:rPr lang="es-ES" sz="2400" dirty="0"/>
              <a:t> defines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services</a:t>
            </a:r>
            <a:r>
              <a:rPr lang="es-ES" sz="2400" dirty="0"/>
              <a:t>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operating</a:t>
            </a:r>
            <a:r>
              <a:rPr lang="es-ES" sz="2400" dirty="0"/>
              <a:t> </a:t>
            </a:r>
            <a:r>
              <a:rPr lang="es-ES" sz="2400" dirty="0" err="1"/>
              <a:t>system</a:t>
            </a:r>
            <a:r>
              <a:rPr lang="es-ES" sz="2400" dirty="0"/>
              <a:t>.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Introduction and system calls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163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How</a:t>
            </a:r>
            <a:r>
              <a:rPr lang="es-ES" dirty="0"/>
              <a:t> do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 a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call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?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/>
              <a:t>Operating Systems – Introduction and system calls labs.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248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2.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6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33400" y="1556792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>
                <a:latin typeface="+mn-lt"/>
              </a:rPr>
              <a:t>is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requested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through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an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interrupt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mechanism</a:t>
            </a:r>
            <a:r>
              <a:rPr lang="es-ES" sz="2400" dirty="0">
                <a:latin typeface="+mn-lt"/>
              </a:rPr>
              <a:t>. </a:t>
            </a:r>
            <a:r>
              <a:rPr lang="es-ES" sz="2400" dirty="0" err="1">
                <a:latin typeface="+mn-lt"/>
              </a:rPr>
              <a:t>When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requested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by</a:t>
            </a:r>
            <a:r>
              <a:rPr lang="es-ES" sz="2400" dirty="0">
                <a:latin typeface="+mn-lt"/>
              </a:rPr>
              <a:t> a running </a:t>
            </a:r>
            <a:r>
              <a:rPr lang="es-ES" sz="2400" dirty="0" err="1">
                <a:latin typeface="+mn-lt"/>
              </a:rPr>
              <a:t>process</a:t>
            </a:r>
            <a:r>
              <a:rPr lang="es-ES" sz="2400" dirty="0">
                <a:latin typeface="+mn-lt"/>
              </a:rPr>
              <a:t>, </a:t>
            </a:r>
            <a:r>
              <a:rPr lang="es-ES" sz="2400" dirty="0" err="1">
                <a:latin typeface="+mn-lt"/>
              </a:rPr>
              <a:t>it</a:t>
            </a:r>
            <a:r>
              <a:rPr lang="es-ES" sz="2400" dirty="0">
                <a:latin typeface="+mn-lt"/>
              </a:rPr>
              <a:t> uses a TRAP </a:t>
            </a:r>
            <a:r>
              <a:rPr lang="es-ES" sz="2400" dirty="0" err="1">
                <a:latin typeface="+mn-lt"/>
              </a:rPr>
              <a:t>instruction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that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generates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an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interrupt</a:t>
            </a:r>
            <a:r>
              <a:rPr lang="es-ES" sz="2400" dirty="0">
                <a:latin typeface="+mn-lt"/>
              </a:rPr>
              <a:t>. As </a:t>
            </a:r>
            <a:r>
              <a:rPr lang="es-ES" sz="2400" dirty="0" err="1">
                <a:latin typeface="+mn-lt"/>
              </a:rPr>
              <a:t>shown</a:t>
            </a:r>
            <a:r>
              <a:rPr lang="es-ES" sz="2400" dirty="0">
                <a:latin typeface="+mn-lt"/>
              </a:rPr>
              <a:t> in Figure, </a:t>
            </a:r>
            <a:r>
              <a:rPr lang="es-ES" sz="2400" dirty="0" err="1">
                <a:latin typeface="+mn-lt"/>
              </a:rPr>
              <a:t>the</a:t>
            </a:r>
            <a:r>
              <a:rPr lang="es-ES" sz="2400" dirty="0">
                <a:latin typeface="+mn-lt"/>
              </a:rPr>
              <a:t> TRAP </a:t>
            </a:r>
            <a:r>
              <a:rPr lang="es-ES" sz="2400" dirty="0" err="1">
                <a:latin typeface="+mn-lt"/>
              </a:rPr>
              <a:t>interrupt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handling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routine</a:t>
            </a:r>
            <a:r>
              <a:rPr lang="es-ES" sz="2400" dirty="0">
                <a:latin typeface="+mn-lt"/>
              </a:rPr>
              <a:t> uses </a:t>
            </a:r>
            <a:r>
              <a:rPr lang="es-ES" sz="2400" dirty="0" err="1">
                <a:latin typeface="+mn-lt"/>
              </a:rPr>
              <a:t>an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internal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table</a:t>
            </a:r>
            <a:r>
              <a:rPr lang="es-ES" sz="2400" dirty="0">
                <a:latin typeface="+mn-lt"/>
              </a:rPr>
              <a:t> of </a:t>
            </a:r>
            <a:r>
              <a:rPr lang="es-ES" sz="2400" dirty="0" err="1">
                <a:latin typeface="+mn-lt"/>
              </a:rPr>
              <a:t>the</a:t>
            </a:r>
            <a:r>
              <a:rPr lang="es-ES" sz="2400" dirty="0">
                <a:latin typeface="+mn-lt"/>
              </a:rPr>
              <a:t> S.O. to determine </a:t>
            </a:r>
            <a:r>
              <a:rPr lang="es-ES" sz="2400" dirty="0" err="1">
                <a:latin typeface="+mn-lt"/>
              </a:rPr>
              <a:t>which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routine</a:t>
            </a:r>
            <a:r>
              <a:rPr lang="es-ES" sz="2400" dirty="0">
                <a:latin typeface="+mn-lt"/>
              </a:rPr>
              <a:t> to </a:t>
            </a:r>
            <a:r>
              <a:rPr lang="es-ES" sz="2400" dirty="0" err="1">
                <a:latin typeface="+mn-lt"/>
              </a:rPr>
              <a:t>activate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depending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on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which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call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is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requested</a:t>
            </a:r>
            <a:r>
              <a:rPr lang="es-ES" sz="2400" dirty="0">
                <a:latin typeface="+mn-lt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+mn-lt"/>
              </a:rPr>
              <a:t>When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programmed</a:t>
            </a:r>
            <a:r>
              <a:rPr lang="es-ES" sz="2400" dirty="0">
                <a:latin typeface="+mn-lt"/>
              </a:rPr>
              <a:t> in a </a:t>
            </a:r>
            <a:r>
              <a:rPr lang="es-ES" sz="2400" dirty="0" err="1">
                <a:latin typeface="+mn-lt"/>
              </a:rPr>
              <a:t>high-level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language</a:t>
            </a:r>
            <a:r>
              <a:rPr lang="es-ES" sz="2400" dirty="0">
                <a:latin typeface="+mn-lt"/>
              </a:rPr>
              <a:t>, </a:t>
            </a:r>
            <a:r>
              <a:rPr lang="es-ES" sz="2400" dirty="0" err="1">
                <a:latin typeface="+mn-lt"/>
              </a:rPr>
              <a:t>the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request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for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services</a:t>
            </a:r>
            <a:r>
              <a:rPr lang="es-ES" sz="2400" dirty="0">
                <a:latin typeface="+mn-lt"/>
              </a:rPr>
              <a:t> to </a:t>
            </a:r>
            <a:r>
              <a:rPr lang="es-ES" sz="2400" dirty="0" err="1">
                <a:latin typeface="+mn-lt"/>
              </a:rPr>
              <a:t>the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operating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system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is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made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through</a:t>
            </a:r>
            <a:r>
              <a:rPr lang="es-ES" sz="2400" dirty="0">
                <a:latin typeface="+mn-lt"/>
              </a:rPr>
              <a:t> a </a:t>
            </a:r>
            <a:r>
              <a:rPr lang="es-ES" sz="2400" dirty="0" err="1">
                <a:latin typeface="+mn-lt"/>
              </a:rPr>
              <a:t>call</a:t>
            </a:r>
            <a:r>
              <a:rPr lang="es-ES" sz="2400" dirty="0">
                <a:latin typeface="+mn-lt"/>
              </a:rPr>
              <a:t> to a </a:t>
            </a:r>
            <a:r>
              <a:rPr lang="es-ES" sz="2400" dirty="0" err="1">
                <a:latin typeface="+mn-lt"/>
              </a:rPr>
              <a:t>specific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function</a:t>
            </a:r>
            <a:r>
              <a:rPr lang="es-ES" sz="2400" dirty="0">
                <a:latin typeface="+mn-lt"/>
              </a:rPr>
              <a:t>, </a:t>
            </a:r>
            <a:r>
              <a:rPr lang="es-ES" sz="2400" dirty="0" err="1">
                <a:latin typeface="+mn-lt"/>
              </a:rPr>
              <a:t>which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is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responsible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for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generating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the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system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call</a:t>
            </a:r>
            <a:r>
              <a:rPr lang="es-ES" sz="2400" dirty="0">
                <a:latin typeface="+mn-lt"/>
              </a:rPr>
              <a:t> and </a:t>
            </a:r>
            <a:r>
              <a:rPr lang="es-ES" sz="2400" dirty="0" err="1">
                <a:latin typeface="+mn-lt"/>
              </a:rPr>
              <a:t>the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corresponding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trap</a:t>
            </a:r>
            <a:r>
              <a:rPr lang="es-ES" sz="2400" dirty="0">
                <a:latin typeface="+mn-lt"/>
              </a:rPr>
              <a:t>.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Introduction and system calls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785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2.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7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33400" y="1556792"/>
            <a:ext cx="8287072" cy="4733131"/>
          </a:xfrm>
          <a:prstGeom prst="rect">
            <a:avLst/>
          </a:prstGeom>
          <a:noFill/>
          <a:ln w="254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endParaRPr lang="es-ES" sz="2400" dirty="0">
              <a:latin typeface="+mn-lt"/>
            </a:endParaRP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Introduction and system calls labs.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5044C6-02DD-1E4E-A3CC-321528E71D6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76" y="2132856"/>
            <a:ext cx="3971269" cy="3593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64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examples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show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to </a:t>
            </a:r>
            <a:r>
              <a:rPr lang="es-ES" dirty="0" err="1"/>
              <a:t>provide</a:t>
            </a:r>
            <a:r>
              <a:rPr lang="es-ES" dirty="0"/>
              <a:t> </a:t>
            </a:r>
            <a:r>
              <a:rPr lang="es-ES" dirty="0" err="1"/>
              <a:t>mechanisms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communication</a:t>
            </a:r>
            <a:r>
              <a:rPr lang="es-ES" dirty="0"/>
              <a:t> and </a:t>
            </a:r>
            <a:r>
              <a:rPr lang="es-ES" dirty="0" err="1"/>
              <a:t>synchronization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processes</a:t>
            </a:r>
            <a:r>
              <a:rPr lang="es-ES" dirty="0"/>
              <a:t>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/>
              <a:t>Operating Systems – Introduction and system calls labs.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91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3.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9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33400" y="1622077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Two</a:t>
            </a:r>
            <a:r>
              <a:rPr lang="es-ES" sz="2000" dirty="0"/>
              <a:t> </a:t>
            </a:r>
            <a:r>
              <a:rPr lang="es-ES" sz="2000" dirty="0" err="1"/>
              <a:t>processes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write</a:t>
            </a:r>
            <a:r>
              <a:rPr lang="es-ES" sz="2000" dirty="0"/>
              <a:t> to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same</a:t>
            </a:r>
            <a:r>
              <a:rPr lang="es-ES" sz="2000" dirty="0"/>
              <a:t> file.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Until</a:t>
            </a:r>
            <a:r>
              <a:rPr lang="es-ES" sz="2000" dirty="0"/>
              <a:t> </a:t>
            </a:r>
            <a:r>
              <a:rPr lang="es-ES" sz="2000" dirty="0" err="1"/>
              <a:t>one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finished</a:t>
            </a:r>
            <a:r>
              <a:rPr lang="es-ES" sz="2000" dirty="0"/>
              <a:t>,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other</a:t>
            </a:r>
            <a:r>
              <a:rPr lang="es-ES" sz="2000" dirty="0"/>
              <a:t> </a:t>
            </a:r>
            <a:r>
              <a:rPr lang="es-ES" sz="2000" dirty="0" err="1"/>
              <a:t>cannot</a:t>
            </a:r>
            <a:r>
              <a:rPr lang="es-ES" sz="2000" dirty="0"/>
              <a:t> </a:t>
            </a:r>
            <a:r>
              <a:rPr lang="es-ES" sz="2000" dirty="0" err="1"/>
              <a:t>begin</a:t>
            </a:r>
            <a:r>
              <a:rPr lang="es-ES" sz="2000" dirty="0"/>
              <a:t>: </a:t>
            </a:r>
            <a:r>
              <a:rPr lang="es-ES" sz="2000" dirty="0" err="1"/>
              <a:t>they</a:t>
            </a:r>
            <a:r>
              <a:rPr lang="es-ES" sz="2000" dirty="0"/>
              <a:t> </a:t>
            </a:r>
            <a:r>
              <a:rPr lang="es-ES" sz="2000" dirty="0" err="1"/>
              <a:t>must</a:t>
            </a:r>
            <a:r>
              <a:rPr lang="es-ES" sz="2000" dirty="0"/>
              <a:t> do </a:t>
            </a:r>
            <a:r>
              <a:rPr lang="es-ES" sz="2000" dirty="0" err="1"/>
              <a:t>it</a:t>
            </a:r>
            <a:r>
              <a:rPr lang="es-ES" sz="2000" dirty="0"/>
              <a:t> in </a:t>
            </a:r>
            <a:r>
              <a:rPr lang="es-ES" sz="2000" dirty="0" err="1"/>
              <a:t>an</a:t>
            </a:r>
            <a:r>
              <a:rPr lang="es-ES" sz="2000" dirty="0"/>
              <a:t> </a:t>
            </a:r>
            <a:r>
              <a:rPr lang="es-ES" sz="2000" dirty="0" err="1"/>
              <a:t>orderly</a:t>
            </a:r>
            <a:r>
              <a:rPr lang="es-ES" sz="2000" dirty="0"/>
              <a:t> </a:t>
            </a:r>
            <a:r>
              <a:rPr lang="es-ES" sz="2000" dirty="0" err="1"/>
              <a:t>manner</a:t>
            </a:r>
            <a:r>
              <a:rPr lang="es-ES" sz="2000" dirty="0"/>
              <a:t>.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, </a:t>
            </a:r>
            <a:r>
              <a:rPr lang="es-ES" sz="2000" dirty="0" err="1"/>
              <a:t>they</a:t>
            </a:r>
            <a:r>
              <a:rPr lang="es-ES" sz="2000" dirty="0"/>
              <a:t> </a:t>
            </a:r>
            <a:r>
              <a:rPr lang="es-ES" sz="2000" dirty="0" err="1"/>
              <a:t>must</a:t>
            </a:r>
            <a:r>
              <a:rPr lang="es-ES" sz="2000" dirty="0"/>
              <a:t> </a:t>
            </a:r>
            <a:r>
              <a:rPr lang="es-ES" sz="2000" dirty="0" err="1"/>
              <a:t>communicate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each</a:t>
            </a:r>
            <a:r>
              <a:rPr lang="es-ES" sz="2000" dirty="0"/>
              <a:t> </a:t>
            </a:r>
            <a:r>
              <a:rPr lang="es-ES" sz="2000" dirty="0" err="1"/>
              <a:t>other</a:t>
            </a:r>
            <a:r>
              <a:rPr lang="es-ES" sz="2000" dirty="0"/>
              <a:t> so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their</a:t>
            </a:r>
            <a:r>
              <a:rPr lang="es-ES" sz="2000" dirty="0"/>
              <a:t> </a:t>
            </a:r>
            <a:r>
              <a:rPr lang="es-ES" sz="2000" dirty="0" err="1"/>
              <a:t>writing</a:t>
            </a:r>
            <a:r>
              <a:rPr lang="es-ES" sz="2000" dirty="0"/>
              <a:t> </a:t>
            </a:r>
            <a:r>
              <a:rPr lang="es-ES" sz="2000" dirty="0" err="1"/>
              <a:t>operations</a:t>
            </a:r>
            <a:r>
              <a:rPr lang="es-ES" sz="2000" dirty="0"/>
              <a:t> do </a:t>
            </a:r>
            <a:r>
              <a:rPr lang="es-ES" sz="2000" dirty="0" err="1"/>
              <a:t>not</a:t>
            </a:r>
            <a:r>
              <a:rPr lang="es-ES" sz="2000" dirty="0"/>
              <a:t> </a:t>
            </a:r>
            <a:r>
              <a:rPr lang="es-ES" sz="2000" dirty="0" err="1"/>
              <a:t>overlap</a:t>
            </a:r>
            <a:r>
              <a:rPr lang="es-ES" sz="2000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Two</a:t>
            </a:r>
            <a:r>
              <a:rPr lang="es-ES" sz="2000" dirty="0"/>
              <a:t> </a:t>
            </a:r>
            <a:r>
              <a:rPr lang="es-ES" sz="2000" dirty="0" err="1"/>
              <a:t>processes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print</a:t>
            </a:r>
            <a:r>
              <a:rPr lang="es-ES" sz="2000" dirty="0"/>
              <a:t> </a:t>
            </a:r>
            <a:r>
              <a:rPr lang="es-ES" sz="2000" dirty="0" err="1"/>
              <a:t>on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screen</a:t>
            </a:r>
            <a:r>
              <a:rPr lang="es-ES" sz="2000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If</a:t>
            </a:r>
            <a:r>
              <a:rPr lang="es-ES" sz="2000" dirty="0"/>
              <a:t> </a:t>
            </a:r>
            <a:r>
              <a:rPr lang="es-ES" sz="2000" dirty="0" err="1"/>
              <a:t>they</a:t>
            </a:r>
            <a:r>
              <a:rPr lang="es-ES" sz="2000" dirty="0"/>
              <a:t> </a:t>
            </a:r>
            <a:r>
              <a:rPr lang="es-ES" sz="2000" dirty="0" err="1"/>
              <a:t>did</a:t>
            </a:r>
            <a:r>
              <a:rPr lang="es-ES" sz="2000" dirty="0"/>
              <a:t> </a:t>
            </a:r>
            <a:r>
              <a:rPr lang="es-ES" sz="2000" dirty="0" err="1"/>
              <a:t>it</a:t>
            </a:r>
            <a:r>
              <a:rPr lang="es-ES" sz="2000" dirty="0"/>
              <a:t> at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same</a:t>
            </a:r>
            <a:r>
              <a:rPr lang="es-ES" sz="2000" dirty="0"/>
              <a:t> time,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information</a:t>
            </a:r>
            <a:r>
              <a:rPr lang="es-ES" sz="2000" dirty="0"/>
              <a:t> </a:t>
            </a:r>
            <a:r>
              <a:rPr lang="es-ES" sz="2000" dirty="0" err="1"/>
              <a:t>would</a:t>
            </a:r>
            <a:r>
              <a:rPr lang="es-ES" sz="2000" dirty="0"/>
              <a:t> be </a:t>
            </a:r>
            <a:r>
              <a:rPr lang="es-ES" sz="2000" dirty="0" err="1"/>
              <a:t>mixed</a:t>
            </a:r>
            <a:r>
              <a:rPr lang="es-ES" sz="2000" dirty="0"/>
              <a:t>. In </a:t>
            </a:r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way</a:t>
            </a:r>
            <a:r>
              <a:rPr lang="es-ES" sz="2000" dirty="0"/>
              <a:t> </a:t>
            </a:r>
            <a:r>
              <a:rPr lang="es-ES" sz="2000" dirty="0" err="1"/>
              <a:t>there</a:t>
            </a:r>
            <a:r>
              <a:rPr lang="es-ES" sz="2000" dirty="0"/>
              <a:t> </a:t>
            </a:r>
            <a:r>
              <a:rPr lang="es-ES" sz="2000" dirty="0" err="1"/>
              <a:t>would</a:t>
            </a:r>
            <a:r>
              <a:rPr lang="es-ES" sz="2000" dirty="0"/>
              <a:t> be no </a:t>
            </a:r>
            <a:r>
              <a:rPr lang="es-ES" sz="2000" dirty="0" err="1"/>
              <a:t>synchronization</a:t>
            </a:r>
            <a:r>
              <a:rPr lang="es-ES" sz="2000" dirty="0"/>
              <a:t> </a:t>
            </a:r>
            <a:r>
              <a:rPr lang="es-ES" sz="2000" dirty="0" err="1"/>
              <a:t>between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processes</a:t>
            </a:r>
            <a:r>
              <a:rPr lang="es-ES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Two</a:t>
            </a:r>
            <a:r>
              <a:rPr lang="es-ES" sz="2000" dirty="0"/>
              <a:t> </a:t>
            </a:r>
            <a:r>
              <a:rPr lang="es-ES" sz="2000" dirty="0" err="1"/>
              <a:t>processes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manage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entry</a:t>
            </a:r>
            <a:r>
              <a:rPr lang="es-ES" sz="2000" dirty="0"/>
              <a:t> and </a:t>
            </a:r>
            <a:r>
              <a:rPr lang="es-ES" sz="2000" dirty="0" err="1"/>
              <a:t>exit</a:t>
            </a:r>
            <a:r>
              <a:rPr lang="es-ES" sz="2000" dirty="0"/>
              <a:t> of </a:t>
            </a:r>
            <a:r>
              <a:rPr lang="es-ES" sz="2000" dirty="0" err="1"/>
              <a:t>money</a:t>
            </a:r>
            <a:r>
              <a:rPr lang="es-ES" sz="2000" dirty="0"/>
              <a:t> </a:t>
            </a:r>
            <a:r>
              <a:rPr lang="es-ES" sz="2000" dirty="0" err="1"/>
              <a:t>from</a:t>
            </a:r>
            <a:r>
              <a:rPr lang="es-ES" sz="2000" dirty="0"/>
              <a:t> a </a:t>
            </a:r>
            <a:r>
              <a:rPr lang="es-ES" sz="2000" dirty="0" err="1"/>
              <a:t>bank</a:t>
            </a:r>
            <a:r>
              <a:rPr lang="es-ES" sz="2000" dirty="0"/>
              <a:t> </a:t>
            </a:r>
            <a:r>
              <a:rPr lang="es-ES" sz="2000" dirty="0" err="1"/>
              <a:t>account</a:t>
            </a:r>
            <a:r>
              <a:rPr lang="es-ES" sz="2000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 err="1"/>
              <a:t>If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process</a:t>
            </a:r>
            <a:r>
              <a:rPr lang="es-ES" sz="2000" dirty="0"/>
              <a:t> in </a:t>
            </a:r>
            <a:r>
              <a:rPr lang="es-ES" sz="2000" dirty="0" err="1"/>
              <a:t>charge</a:t>
            </a:r>
            <a:r>
              <a:rPr lang="es-ES" sz="2000" dirty="0"/>
              <a:t> of </a:t>
            </a:r>
            <a:r>
              <a:rPr lang="es-ES" sz="2000" dirty="0" err="1"/>
              <a:t>withdrawing</a:t>
            </a:r>
            <a:r>
              <a:rPr lang="es-ES" sz="2000" dirty="0"/>
              <a:t> </a:t>
            </a:r>
            <a:r>
              <a:rPr lang="es-ES" sz="2000" dirty="0" err="1"/>
              <a:t>money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running,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process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consults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balance </a:t>
            </a:r>
            <a:r>
              <a:rPr lang="es-ES" sz="2000" dirty="0" err="1"/>
              <a:t>must</a:t>
            </a:r>
            <a:r>
              <a:rPr lang="es-ES" sz="2000" dirty="0"/>
              <a:t> be </a:t>
            </a:r>
            <a:r>
              <a:rPr lang="es-ES" sz="2000" dirty="0" err="1"/>
              <a:t>synchronized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first</a:t>
            </a:r>
            <a:r>
              <a:rPr lang="es-ES" sz="2000" dirty="0"/>
              <a:t> </a:t>
            </a:r>
            <a:r>
              <a:rPr lang="es-ES" sz="2000" dirty="0" err="1"/>
              <a:t>one</a:t>
            </a:r>
            <a:r>
              <a:rPr lang="es-ES" sz="2000" dirty="0"/>
              <a:t> and </a:t>
            </a:r>
            <a:r>
              <a:rPr lang="es-ES" sz="2000" dirty="0" err="1"/>
              <a:t>wait</a:t>
            </a:r>
            <a:r>
              <a:rPr lang="es-ES" sz="2000" dirty="0"/>
              <a:t> </a:t>
            </a:r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it</a:t>
            </a:r>
            <a:r>
              <a:rPr lang="es-ES" sz="2000" dirty="0"/>
              <a:t> to </a:t>
            </a:r>
            <a:r>
              <a:rPr lang="es-ES" sz="2000" dirty="0" err="1"/>
              <a:t>finish</a:t>
            </a:r>
            <a:r>
              <a:rPr lang="es-ES" sz="2000" dirty="0"/>
              <a:t> </a:t>
            </a:r>
            <a:r>
              <a:rPr lang="es-ES" sz="2000" dirty="0" err="1"/>
              <a:t>before</a:t>
            </a:r>
            <a:r>
              <a:rPr lang="es-ES" sz="2000" dirty="0"/>
              <a:t> </a:t>
            </a:r>
            <a:r>
              <a:rPr lang="es-ES" sz="2000" dirty="0" err="1"/>
              <a:t>executing</a:t>
            </a:r>
            <a:r>
              <a:rPr lang="es-ES" sz="2000" dirty="0"/>
              <a:t> </a:t>
            </a:r>
            <a:r>
              <a:rPr lang="es-ES" sz="2000" dirty="0" err="1"/>
              <a:t>its</a:t>
            </a:r>
            <a:r>
              <a:rPr lang="es-ES" sz="2000" dirty="0"/>
              <a:t> balance </a:t>
            </a:r>
            <a:r>
              <a:rPr lang="es-ES" sz="2000" dirty="0" err="1"/>
              <a:t>inquiry</a:t>
            </a:r>
            <a:r>
              <a:rPr lang="es-ES" sz="2000" dirty="0"/>
              <a:t> </a:t>
            </a:r>
            <a:r>
              <a:rPr lang="es-ES" sz="2000" dirty="0" err="1"/>
              <a:t>function</a:t>
            </a:r>
            <a:r>
              <a:rPr lang="es-ES" sz="2000" dirty="0"/>
              <a:t>.</a:t>
            </a:r>
            <a:endParaRPr lang="es-ES" sz="2000" dirty="0">
              <a:latin typeface="+mn-lt"/>
            </a:endParaRP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– </a:t>
            </a:r>
            <a:r>
              <a:rPr lang="es-ES" dirty="0" err="1"/>
              <a:t>Introduction</a:t>
            </a:r>
            <a:r>
              <a:rPr lang="es-ES" dirty="0"/>
              <a:t> and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calls</a:t>
            </a:r>
            <a:r>
              <a:rPr lang="es-ES" dirty="0"/>
              <a:t> </a:t>
            </a:r>
            <a:r>
              <a:rPr lang="es-ES" dirty="0" err="1"/>
              <a:t>labs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6417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Personalizado 1">
      <a:dk1>
        <a:sysClr val="windowText" lastClr="000000"/>
      </a:dk1>
      <a:lt1>
        <a:sysClr val="window" lastClr="FFFFFF"/>
      </a:lt1>
      <a:dk2>
        <a:srgbClr val="26435C"/>
      </a:dk2>
      <a:lt2>
        <a:srgbClr val="EBDDC3"/>
      </a:lt2>
      <a:accent1>
        <a:srgbClr val="94B6D2"/>
      </a:accent1>
      <a:accent2>
        <a:srgbClr val="345D7E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onalizado 1">
    <a:dk1>
      <a:sysClr val="windowText" lastClr="000000"/>
    </a:dk1>
    <a:lt1>
      <a:sysClr val="window" lastClr="FFFFFF"/>
    </a:lt1>
    <a:dk2>
      <a:srgbClr val="26435C"/>
    </a:dk2>
    <a:lt2>
      <a:srgbClr val="EBDDC3"/>
    </a:lt2>
    <a:accent1>
      <a:srgbClr val="94B6D2"/>
    </a:accent1>
    <a:accent2>
      <a:srgbClr val="345D7E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11141</TotalTime>
  <Words>1298</Words>
  <Application>Microsoft Macintosh PowerPoint</Application>
  <PresentationFormat>Presentación en pantalla (4:3)</PresentationFormat>
  <Paragraphs>189</Paragraphs>
  <Slides>19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Calibri</vt:lpstr>
      <vt:lpstr>Consolas</vt:lpstr>
      <vt:lpstr>Menlo</vt:lpstr>
      <vt:lpstr>Times New Roman</vt:lpstr>
      <vt:lpstr>Tw Cen MT</vt:lpstr>
      <vt:lpstr>Wingdings</vt:lpstr>
      <vt:lpstr>Wingdings 2</vt:lpstr>
      <vt:lpstr>Intermedio</vt:lpstr>
      <vt:lpstr>INGENIERÍA INFORMÁTICA OPERATING SYSTEMS   </vt:lpstr>
      <vt:lpstr>Goals</vt:lpstr>
      <vt:lpstr>1. Statement</vt:lpstr>
      <vt:lpstr>1. Solution</vt:lpstr>
      <vt:lpstr>2. Statement</vt:lpstr>
      <vt:lpstr>2. Solution</vt:lpstr>
      <vt:lpstr>2. Solution</vt:lpstr>
      <vt:lpstr>3. Statement</vt:lpstr>
      <vt:lpstr>3. Solution</vt:lpstr>
      <vt:lpstr>3. Solution</vt:lpstr>
      <vt:lpstr>4. Statement</vt:lpstr>
      <vt:lpstr>4. Solution</vt:lpstr>
      <vt:lpstr>5. Statement</vt:lpstr>
      <vt:lpstr>5. Solution</vt:lpstr>
      <vt:lpstr>5. Solution</vt:lpstr>
      <vt:lpstr>6. Statement</vt:lpstr>
      <vt:lpstr>6. Solution</vt:lpstr>
      <vt:lpstr>6. Solution</vt:lpstr>
      <vt:lpstr>7. Statement proposal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José Daniel García Sánchez</dc:creator>
  <cp:lastModifiedBy> </cp:lastModifiedBy>
  <cp:revision>196</cp:revision>
  <cp:lastPrinted>2020-04-21T22:48:38Z</cp:lastPrinted>
  <dcterms:created xsi:type="dcterms:W3CDTF">2007-11-14T20:15:32Z</dcterms:created>
  <dcterms:modified xsi:type="dcterms:W3CDTF">2021-02-21T12:08:23Z</dcterms:modified>
</cp:coreProperties>
</file>