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88" r:id="rId2"/>
    <p:sldId id="308" r:id="rId3"/>
    <p:sldId id="347" r:id="rId4"/>
    <p:sldId id="351" r:id="rId5"/>
    <p:sldId id="362" r:id="rId6"/>
    <p:sldId id="363" r:id="rId7"/>
    <p:sldId id="364" r:id="rId8"/>
    <p:sldId id="365" r:id="rId9"/>
    <p:sldId id="366" r:id="rId10"/>
    <p:sldId id="367" r:id="rId11"/>
    <p:sldId id="361" r:id="rId12"/>
    <p:sldId id="368" r:id="rId13"/>
    <p:sldId id="369" r:id="rId14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0" autoAdjust="0"/>
    <p:restoredTop sz="96461" autoAdjust="0"/>
  </p:normalViewPr>
  <p:slideViewPr>
    <p:cSldViewPr>
      <p:cViewPr varScale="1">
        <p:scale>
          <a:sx n="107" d="100"/>
          <a:sy n="107" d="100"/>
        </p:scale>
        <p:origin x="15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3F0FA01-B8F0-43EE-8C70-2F0F6E0A8EB5}" type="datetimeFigureOut">
              <a:rPr lang="es-ES"/>
              <a:pPr/>
              <a:t>18/3/21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06B2693-AD66-4752-93C4-4BDBEE39D95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198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792C92C7-45CD-4E6E-83CA-A85082D29848}" type="datetimeFigureOut">
              <a:rPr lang="en-US"/>
              <a:pPr/>
              <a:t>3/18/21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023462" y="3372167"/>
            <a:ext cx="8187690" cy="319468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EE571288-03C3-4B02-9F3C-6974C105185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994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charset="-128"/>
            </a:endParaRPr>
          </a:p>
        </p:txBody>
      </p:sp>
      <p:sp>
        <p:nvSpPr>
          <p:cNvPr id="1536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9F8FB4-A028-4EA7-91B3-16FE54E35AF6}" type="slidenum">
              <a:rPr lang="es-ES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231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41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09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048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1638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0632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093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12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127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7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A52CDED-5642-CD4C-BCF6-55743C3D1ACC}" type="datetime1">
              <a:rPr lang="es-ES" smtClean="0"/>
              <a:t>18/3/21</a:t>
            </a:fld>
            <a:endParaRPr lang="es-ES"/>
          </a:p>
        </p:txBody>
      </p:sp>
      <p:sp>
        <p:nvSpPr>
          <p:cNvPr id="10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ES"/>
              <a:t>Operating Systems– Lab.  process scheduling</a:t>
            </a:r>
          </a:p>
        </p:txBody>
      </p:sp>
      <p:sp>
        <p:nvSpPr>
          <p:cNvPr id="11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C7657-1E9C-4271-A43B-973708AAF5D4}" type="slidenum">
              <a:rPr lang="es-ES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CE03EC-6E99-6F40-96B7-AC9BC4CC2278}" type="datetime1">
              <a:rPr lang="es-ES" smtClean="0"/>
              <a:t>18/3/21</a:t>
            </a:fld>
            <a:endParaRPr lang="es-E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Operating Systems– Lab.  process scheduling</a:t>
            </a:r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595CF-9FF3-428D-B4A0-5497FE63767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21 Marcador de título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7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fld id="{722D4CE5-B658-CB47-B5A3-2553C5FBD04F}" type="datetime1">
              <a:rPr lang="es-ES" smtClean="0"/>
              <a:t>18/3/21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Operating Systems– Lab.  process scheduling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Rectángulo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itchFamily="34" charset="0"/>
              </a:defRPr>
            </a:lvl1pPr>
          </a:lstStyle>
          <a:p>
            <a:fld id="{B7DB0126-EAC7-4BC8-9066-5469A62B1895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3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2780928"/>
            <a:ext cx="7363544" cy="308647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5300" dirty="0">
                <a:ea typeface="+mj-ea"/>
                <a:cs typeface="+mj-cs"/>
              </a:rPr>
              <a:t>INGENIERÍA INFORMÁTICA</a:t>
            </a:r>
            <a:br>
              <a:rPr lang="es-ES" sz="5300" dirty="0">
                <a:ea typeface="+mj-ea"/>
                <a:cs typeface="+mj-cs"/>
              </a:rPr>
            </a:br>
            <a:r>
              <a:rPr lang="es-ES" sz="5300" dirty="0" err="1">
                <a:ea typeface="+mj-ea"/>
                <a:cs typeface="+mj-cs"/>
              </a:rPr>
              <a:t>OperaTing</a:t>
            </a:r>
            <a:r>
              <a:rPr lang="es-ES" sz="5300" dirty="0">
                <a:ea typeface="+mj-ea"/>
                <a:cs typeface="+mj-cs"/>
              </a:rPr>
              <a:t> </a:t>
            </a:r>
            <a:r>
              <a:rPr lang="es-ES" sz="5300" dirty="0" err="1">
                <a:ea typeface="+mj-ea"/>
                <a:cs typeface="+mj-cs"/>
              </a:rPr>
              <a:t>Systems</a:t>
            </a:r>
            <a:br>
              <a:rPr lang="es-ES" sz="5300" dirty="0">
                <a:ea typeface="+mj-ea"/>
                <a:cs typeface="+mj-cs"/>
              </a:rPr>
            </a:br>
            <a:br>
              <a:rPr lang="es-ES" sz="5300" dirty="0">
                <a:ea typeface="+mj-ea"/>
                <a:cs typeface="+mj-cs"/>
              </a:rPr>
            </a:br>
            <a:br>
              <a:rPr lang="es-ES" sz="5300" dirty="0">
                <a:ea typeface="+mj-ea"/>
                <a:cs typeface="+mj-cs"/>
              </a:rPr>
            </a:br>
            <a:endParaRPr lang="es-ES" dirty="0">
              <a:ea typeface="+mj-ea"/>
              <a:cs typeface="+mj-cs"/>
            </a:endParaRPr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s-ES" dirty="0">
                <a:solidFill>
                  <a:schemeClr val="bg1"/>
                </a:solidFill>
                <a:ea typeface="ＭＳ Ｐゴシック" charset="-128"/>
              </a:rPr>
              <a:t>Laboratorio Introducción a Procesos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2.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r>
              <a:rPr lang="es-ES_tradnl" sz="3600" dirty="0">
                <a:ea typeface="ＭＳ Ｐゴシック" charset="-128"/>
              </a:rPr>
              <a:t>. </a:t>
            </a:r>
            <a:r>
              <a:rPr lang="es-ES_tradnl" sz="3600" dirty="0" err="1">
                <a:ea typeface="ＭＳ Ｐゴシック" charset="-128"/>
              </a:rPr>
              <a:t>Preemptive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10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22945" y="1772817"/>
            <a:ext cx="8287072" cy="45752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endParaRPr lang="es-ES" sz="1800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dirty="0" err="1"/>
              <a:t>Operating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– </a:t>
            </a:r>
            <a:r>
              <a:rPr lang="es-ES" dirty="0" err="1"/>
              <a:t>Lab</a:t>
            </a:r>
            <a:r>
              <a:rPr lang="es-ES" dirty="0"/>
              <a:t>. 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scheduling</a:t>
            </a:r>
            <a:endParaRPr lang="es-ES" dirty="0"/>
          </a:p>
        </p:txBody>
      </p:sp>
      <p:pic>
        <p:nvPicPr>
          <p:cNvPr id="4" name="Imagen 3" descr="Imagen que contiene juego&#10;&#10;Descripción generada automáticamente">
            <a:extLst>
              <a:ext uri="{FF2B5EF4-FFF2-40B4-BE49-F238E27FC236}">
                <a16:creationId xmlns:a16="http://schemas.microsoft.com/office/drawing/2014/main" id="{44CC200E-0A80-514C-8D83-83A2CE205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36" y="1916832"/>
            <a:ext cx="6812148" cy="43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0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5060B-A7C6-A946-B82F-9B5C791B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Statement proposed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D4B3E-AE8C-8F40-9E80-DEB00E3E4DE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2000" dirty="0" err="1"/>
              <a:t>An</a:t>
            </a:r>
            <a:r>
              <a:rPr lang="es-ES" sz="2000" dirty="0"/>
              <a:t> </a:t>
            </a:r>
            <a:r>
              <a:rPr lang="es-ES" sz="2000" dirty="0" err="1"/>
              <a:t>operating</a:t>
            </a:r>
            <a:r>
              <a:rPr lang="es-ES" sz="2000" dirty="0"/>
              <a:t> </a:t>
            </a:r>
            <a:r>
              <a:rPr lang="es-ES" sz="2000" dirty="0" err="1"/>
              <a:t>system</a:t>
            </a:r>
            <a:r>
              <a:rPr lang="es-ES" sz="2000" dirty="0"/>
              <a:t> uses a </a:t>
            </a:r>
            <a:r>
              <a:rPr lang="es-ES" sz="2000" dirty="0" err="1"/>
              <a:t>cyclic</a:t>
            </a:r>
            <a:r>
              <a:rPr lang="es-ES" sz="2000" dirty="0"/>
              <a:t> (round-</a:t>
            </a:r>
            <a:r>
              <a:rPr lang="es-ES" sz="2000" dirty="0" err="1"/>
              <a:t>robin</a:t>
            </a:r>
            <a:r>
              <a:rPr lang="es-ES" sz="2000" dirty="0"/>
              <a:t>) </a:t>
            </a:r>
            <a:r>
              <a:rPr lang="es-ES" sz="2000" dirty="0" err="1"/>
              <a:t>scheduler</a:t>
            </a:r>
            <a:r>
              <a:rPr lang="es-ES" sz="2000" dirty="0"/>
              <a:t>. At a </a:t>
            </a:r>
            <a:r>
              <a:rPr lang="es-ES" sz="2000" dirty="0" err="1"/>
              <a:t>given</a:t>
            </a:r>
            <a:r>
              <a:rPr lang="es-ES" sz="2000" dirty="0"/>
              <a:t> </a:t>
            </a:r>
            <a:r>
              <a:rPr lang="es-ES" sz="2000" dirty="0" err="1"/>
              <a:t>moment</a:t>
            </a:r>
            <a:r>
              <a:rPr lang="es-ES" sz="2000" dirty="0"/>
              <a:t> </a:t>
            </a:r>
            <a:r>
              <a:rPr lang="es-ES" sz="2000" dirty="0" err="1"/>
              <a:t>there</a:t>
            </a:r>
            <a:r>
              <a:rPr lang="es-ES" sz="2000" dirty="0"/>
              <a:t> are no </a:t>
            </a:r>
            <a:r>
              <a:rPr lang="es-ES" sz="2000" dirty="0" err="1"/>
              <a:t>jobs</a:t>
            </a:r>
            <a:r>
              <a:rPr lang="es-ES" sz="2000" dirty="0"/>
              <a:t> running and </a:t>
            </a:r>
            <a:r>
              <a:rPr lang="es-ES" sz="2000" dirty="0" err="1"/>
              <a:t>you</a:t>
            </a:r>
            <a:r>
              <a:rPr lang="es-ES" sz="2000" dirty="0"/>
              <a:t> </a:t>
            </a:r>
            <a:r>
              <a:rPr lang="es-ES" sz="2000" dirty="0" err="1"/>
              <a:t>want</a:t>
            </a:r>
            <a:r>
              <a:rPr lang="es-ES" sz="2000" dirty="0"/>
              <a:t> to run </a:t>
            </a:r>
            <a:r>
              <a:rPr lang="es-ES" sz="2000" dirty="0" err="1"/>
              <a:t>jobs</a:t>
            </a:r>
            <a:r>
              <a:rPr lang="es-ES" sz="2000" dirty="0"/>
              <a:t> </a:t>
            </a:r>
            <a:r>
              <a:rPr lang="es-ES" sz="2000" dirty="0" err="1"/>
              <a:t>whose</a:t>
            </a:r>
            <a:r>
              <a:rPr lang="es-ES" sz="2000" dirty="0"/>
              <a:t> </a:t>
            </a:r>
            <a:r>
              <a:rPr lang="es-ES" sz="2000" dirty="0" err="1"/>
              <a:t>arrival</a:t>
            </a:r>
            <a:r>
              <a:rPr lang="es-ES" sz="2000" dirty="0"/>
              <a:t> times to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system</a:t>
            </a:r>
            <a:r>
              <a:rPr lang="es-ES" sz="2000" dirty="0"/>
              <a:t> are as </a:t>
            </a:r>
            <a:r>
              <a:rPr lang="es-ES" sz="2000" dirty="0" err="1"/>
              <a:t>follows</a:t>
            </a:r>
            <a:r>
              <a:rPr lang="es-ES" sz="2000" dirty="0"/>
              <a:t>:</a:t>
            </a:r>
          </a:p>
          <a:p>
            <a:r>
              <a:rPr lang="es-ES" sz="2000" dirty="0" err="1"/>
              <a:t>Priorities</a:t>
            </a:r>
            <a:r>
              <a:rPr lang="es-ES" sz="2000" dirty="0"/>
              <a:t> are </a:t>
            </a:r>
            <a:r>
              <a:rPr lang="es-ES" sz="2000" dirty="0" err="1"/>
              <a:t>inverse</a:t>
            </a:r>
            <a:r>
              <a:rPr lang="es-ES" sz="2000" dirty="0"/>
              <a:t> of </a:t>
            </a:r>
            <a:r>
              <a:rPr lang="es-ES" sz="2000" dirty="0" err="1"/>
              <a:t>their</a:t>
            </a:r>
            <a:r>
              <a:rPr lang="es-ES" sz="2000" dirty="0"/>
              <a:t> </a:t>
            </a:r>
            <a:r>
              <a:rPr lang="es-ES" sz="2000" dirty="0" err="1"/>
              <a:t>value</a:t>
            </a:r>
            <a:r>
              <a:rPr lang="es-ES" sz="2000" dirty="0"/>
              <a:t>. </a:t>
            </a:r>
            <a:r>
              <a:rPr lang="es-ES" sz="2000" dirty="0" err="1"/>
              <a:t>Thus</a:t>
            </a:r>
            <a:r>
              <a:rPr lang="es-ES" sz="2000" dirty="0"/>
              <a:t>, a </a:t>
            </a:r>
            <a:r>
              <a:rPr lang="es-ES" sz="2000" dirty="0" err="1"/>
              <a:t>process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priority</a:t>
            </a:r>
            <a:r>
              <a:rPr lang="es-ES" sz="2000" dirty="0"/>
              <a:t> 1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prioritized</a:t>
            </a:r>
            <a:r>
              <a:rPr lang="es-ES" sz="2000" dirty="0"/>
              <a:t> </a:t>
            </a:r>
            <a:r>
              <a:rPr lang="es-ES" sz="2000" dirty="0" err="1"/>
              <a:t>over</a:t>
            </a:r>
            <a:r>
              <a:rPr lang="es-ES" sz="2000" dirty="0"/>
              <a:t> </a:t>
            </a:r>
            <a:r>
              <a:rPr lang="es-ES" sz="2000" dirty="0" err="1"/>
              <a:t>another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priority</a:t>
            </a:r>
            <a:r>
              <a:rPr lang="es-ES" sz="2000" dirty="0"/>
              <a:t> 2 </a:t>
            </a:r>
            <a:r>
              <a:rPr lang="es-ES" sz="2000" dirty="0" err="1"/>
              <a:t>or</a:t>
            </a:r>
            <a:r>
              <a:rPr lang="es-ES" sz="2000" dirty="0"/>
              <a:t> 3.</a:t>
            </a:r>
          </a:p>
          <a:p>
            <a:r>
              <a:rPr lang="es-ES" sz="2000" dirty="0" err="1"/>
              <a:t>You</a:t>
            </a:r>
            <a:r>
              <a:rPr lang="es-ES" sz="2000" dirty="0"/>
              <a:t> are </a:t>
            </a:r>
            <a:r>
              <a:rPr lang="es-ES" sz="2000" dirty="0" err="1"/>
              <a:t>asked</a:t>
            </a:r>
            <a:r>
              <a:rPr lang="es-ES" sz="2000" dirty="0"/>
              <a:t> to </a:t>
            </a:r>
            <a:r>
              <a:rPr lang="es-ES" sz="2000" dirty="0" err="1"/>
              <a:t>fill</a:t>
            </a:r>
            <a:r>
              <a:rPr lang="es-ES" sz="2000" dirty="0"/>
              <a:t> in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following</a:t>
            </a:r>
            <a:r>
              <a:rPr lang="es-ES" sz="2000" dirty="0"/>
              <a:t> </a:t>
            </a:r>
            <a:r>
              <a:rPr lang="es-ES" sz="2000" dirty="0" err="1"/>
              <a:t>tables</a:t>
            </a:r>
            <a:r>
              <a:rPr lang="es-ES" sz="2000" dirty="0"/>
              <a:t> in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following</a:t>
            </a:r>
            <a:r>
              <a:rPr lang="es-ES" sz="2000" dirty="0"/>
              <a:t> cases:</a:t>
            </a:r>
          </a:p>
          <a:p>
            <a:pPr lvl="1"/>
            <a:r>
              <a:rPr lang="es-ES" sz="1700" dirty="0"/>
              <a:t>a) Round-</a:t>
            </a:r>
            <a:r>
              <a:rPr lang="es-ES" sz="1700" dirty="0" err="1"/>
              <a:t>robin</a:t>
            </a:r>
            <a:r>
              <a:rPr lang="es-ES" sz="1700" dirty="0"/>
              <a:t> </a:t>
            </a:r>
            <a:r>
              <a:rPr lang="es-ES" sz="1700" dirty="0" err="1"/>
              <a:t>scheduling</a:t>
            </a:r>
            <a:r>
              <a:rPr lang="es-ES" sz="1700" dirty="0"/>
              <a:t> </a:t>
            </a:r>
            <a:r>
              <a:rPr lang="es-ES" sz="1700" dirty="0" err="1"/>
              <a:t>policy</a:t>
            </a:r>
            <a:r>
              <a:rPr lang="es-ES" sz="1700" dirty="0"/>
              <a:t> </a:t>
            </a:r>
            <a:r>
              <a:rPr lang="es-ES" sz="1700" dirty="0" err="1"/>
              <a:t>with</a:t>
            </a:r>
            <a:r>
              <a:rPr lang="es-ES" sz="1700" dirty="0"/>
              <a:t> </a:t>
            </a:r>
            <a:r>
              <a:rPr lang="es-ES" sz="1700" dirty="0" err="1"/>
              <a:t>slice</a:t>
            </a:r>
            <a:r>
              <a:rPr lang="es-ES" sz="1700" dirty="0"/>
              <a:t> of 1</a:t>
            </a:r>
          </a:p>
          <a:p>
            <a:pPr lvl="1"/>
            <a:r>
              <a:rPr lang="es-ES" sz="1700" dirty="0"/>
              <a:t>b) Round-</a:t>
            </a:r>
            <a:r>
              <a:rPr lang="es-ES" sz="1700" dirty="0" err="1"/>
              <a:t>robin</a:t>
            </a:r>
            <a:r>
              <a:rPr lang="es-ES" sz="1700" dirty="0"/>
              <a:t> </a:t>
            </a:r>
            <a:r>
              <a:rPr lang="es-ES" sz="1700" dirty="0" err="1"/>
              <a:t>scheduling</a:t>
            </a:r>
            <a:r>
              <a:rPr lang="es-ES" sz="1700" dirty="0"/>
              <a:t> </a:t>
            </a:r>
            <a:r>
              <a:rPr lang="es-ES" sz="1700" dirty="0" err="1"/>
              <a:t>policy</a:t>
            </a:r>
            <a:r>
              <a:rPr lang="es-ES" sz="1700" dirty="0"/>
              <a:t> </a:t>
            </a:r>
            <a:r>
              <a:rPr lang="es-ES" sz="1700" dirty="0" err="1"/>
              <a:t>with</a:t>
            </a:r>
            <a:r>
              <a:rPr lang="es-ES" sz="1700" dirty="0"/>
              <a:t> </a:t>
            </a:r>
            <a:r>
              <a:rPr lang="es-ES" sz="1700" dirty="0" err="1"/>
              <a:t>slice</a:t>
            </a:r>
            <a:r>
              <a:rPr lang="es-ES" sz="1700" dirty="0"/>
              <a:t> of 4</a:t>
            </a:r>
          </a:p>
          <a:p>
            <a:pPr lvl="1"/>
            <a:r>
              <a:rPr lang="es-ES" sz="1700" dirty="0"/>
              <a:t>c) SJF (</a:t>
            </a:r>
            <a:r>
              <a:rPr lang="es-ES" sz="1700" dirty="0" err="1"/>
              <a:t>Shortest</a:t>
            </a:r>
            <a:r>
              <a:rPr lang="es-ES" sz="1700" dirty="0"/>
              <a:t> Job </a:t>
            </a:r>
            <a:r>
              <a:rPr lang="es-ES" sz="1700" dirty="0" err="1"/>
              <a:t>First</a:t>
            </a:r>
            <a:r>
              <a:rPr lang="es-ES" sz="1700" dirty="0"/>
              <a:t>) </a:t>
            </a:r>
            <a:r>
              <a:rPr lang="es-ES" sz="1700" dirty="0" err="1"/>
              <a:t>scheduling</a:t>
            </a:r>
            <a:r>
              <a:rPr lang="es-ES" sz="1700" dirty="0"/>
              <a:t> </a:t>
            </a:r>
            <a:r>
              <a:rPr lang="es-ES" sz="1700" dirty="0" err="1"/>
              <a:t>Policy</a:t>
            </a:r>
            <a:r>
              <a:rPr lang="es-ES" sz="1700" dirty="0"/>
              <a:t> (Non-</a:t>
            </a:r>
            <a:r>
              <a:rPr lang="es-ES" sz="1700" dirty="0" err="1"/>
              <a:t>Expulsive</a:t>
            </a:r>
            <a:r>
              <a:rPr lang="es-ES" sz="1700" dirty="0"/>
              <a:t>)</a:t>
            </a:r>
          </a:p>
          <a:p>
            <a:r>
              <a:rPr lang="es-ES" sz="2000" dirty="0"/>
              <a:t>NOTE: </a:t>
            </a:r>
            <a:r>
              <a:rPr lang="es-ES" sz="2000" dirty="0" err="1"/>
              <a:t>If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execution</a:t>
            </a:r>
            <a:r>
              <a:rPr lang="es-ES" sz="2000" dirty="0"/>
              <a:t> </a:t>
            </a:r>
            <a:r>
              <a:rPr lang="es-ES" sz="2000" dirty="0" err="1"/>
              <a:t>slice</a:t>
            </a:r>
            <a:r>
              <a:rPr lang="es-ES" sz="2000" dirty="0"/>
              <a:t> of a </a:t>
            </a:r>
            <a:r>
              <a:rPr lang="es-ES" sz="2000" dirty="0" err="1"/>
              <a:t>process</a:t>
            </a:r>
            <a:r>
              <a:rPr lang="es-ES" sz="2000" dirty="0"/>
              <a:t> </a:t>
            </a:r>
            <a:r>
              <a:rPr lang="es-ES" sz="2000" dirty="0" err="1"/>
              <a:t>ends</a:t>
            </a:r>
            <a:r>
              <a:rPr lang="es-ES" sz="2000" dirty="0"/>
              <a:t> at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same</a:t>
            </a:r>
            <a:r>
              <a:rPr lang="es-ES" sz="2000" dirty="0"/>
              <a:t> </a:t>
            </a:r>
            <a:r>
              <a:rPr lang="es-ES" sz="2000" dirty="0" err="1"/>
              <a:t>instant</a:t>
            </a:r>
            <a:r>
              <a:rPr lang="es-ES" sz="2000" dirty="0"/>
              <a:t> </a:t>
            </a:r>
            <a:r>
              <a:rPr lang="es-ES" sz="2000" dirty="0" err="1"/>
              <a:t>that</a:t>
            </a:r>
            <a:r>
              <a:rPr lang="es-ES" sz="2000" dirty="0"/>
              <a:t> a new </a:t>
            </a:r>
            <a:r>
              <a:rPr lang="es-ES" sz="2000" dirty="0" err="1"/>
              <a:t>process</a:t>
            </a:r>
            <a:r>
              <a:rPr lang="es-ES" sz="2000" dirty="0"/>
              <a:t> </a:t>
            </a:r>
            <a:r>
              <a:rPr lang="es-ES" sz="2000" dirty="0" err="1"/>
              <a:t>arrives</a:t>
            </a:r>
            <a:r>
              <a:rPr lang="es-ES" sz="2000" dirty="0"/>
              <a:t> </a:t>
            </a:r>
            <a:r>
              <a:rPr lang="es-ES" sz="2000" dirty="0" err="1"/>
              <a:t>on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system</a:t>
            </a:r>
            <a:r>
              <a:rPr lang="es-ES" sz="2000" dirty="0"/>
              <a:t>, </a:t>
            </a:r>
            <a:r>
              <a:rPr lang="es-ES" sz="2000" dirty="0" err="1"/>
              <a:t>then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new </a:t>
            </a:r>
            <a:r>
              <a:rPr lang="es-ES" sz="2000" dirty="0" err="1"/>
              <a:t>process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placed in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ready</a:t>
            </a:r>
            <a:r>
              <a:rPr lang="es-ES" sz="2000" dirty="0"/>
              <a:t>-to-run </a:t>
            </a:r>
            <a:r>
              <a:rPr lang="es-ES" sz="2000" dirty="0" err="1"/>
              <a:t>queue</a:t>
            </a:r>
            <a:r>
              <a:rPr lang="es-ES" sz="2000" dirty="0"/>
              <a:t> </a:t>
            </a:r>
            <a:r>
              <a:rPr lang="es-ES" sz="2000" dirty="0" err="1"/>
              <a:t>before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process</a:t>
            </a:r>
            <a:r>
              <a:rPr lang="es-ES" sz="2000" dirty="0"/>
              <a:t> </a:t>
            </a:r>
            <a:r>
              <a:rPr lang="es-ES" sz="2000" dirty="0" err="1"/>
              <a:t>that</a:t>
            </a:r>
            <a:r>
              <a:rPr lang="es-ES" sz="2000" dirty="0"/>
              <a:t> expires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slice</a:t>
            </a:r>
            <a:r>
              <a:rPr lang="es-ES" sz="2000" dirty="0"/>
              <a:t>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8A58A3-A30C-BD41-9E08-3B3D2F1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Operating Systems– Lab.  process scheduling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6B20BA-FF39-C64B-BADF-E6A2F2E3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29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E062A-2F63-9C47-B330-A9B0A8B4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Statement proposed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9A036A-4762-4B4E-917B-E2A48529AD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Draw the </a:t>
            </a:r>
            <a:r>
              <a:rPr lang="en-US" dirty="0" err="1"/>
              <a:t>cronogram</a:t>
            </a:r>
            <a:r>
              <a:rPr lang="en-US" dirty="0"/>
              <a:t> of the following processes.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s-ES" dirty="0"/>
              <a:t>b) </a:t>
            </a:r>
            <a:r>
              <a:rPr lang="es-ES" dirty="0" err="1"/>
              <a:t>Indicate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their</a:t>
            </a:r>
            <a:r>
              <a:rPr lang="es-ES" dirty="0"/>
              <a:t> time of </a:t>
            </a:r>
            <a:r>
              <a:rPr lang="es-ES" dirty="0" err="1"/>
              <a:t>stay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penalty</a:t>
            </a:r>
            <a:r>
              <a:rPr lang="es-ES" dirty="0"/>
              <a:t> time </a:t>
            </a:r>
            <a:r>
              <a:rPr lang="es-ES" dirty="0" err="1"/>
              <a:t>suffered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of </a:t>
            </a:r>
            <a:r>
              <a:rPr lang="es-ES" dirty="0" err="1"/>
              <a:t>them</a:t>
            </a:r>
            <a:r>
              <a:rPr lang="es-ES" dirty="0"/>
              <a:t>.</a:t>
            </a:r>
          </a:p>
          <a:p>
            <a:r>
              <a:rPr lang="es-ES" dirty="0"/>
              <a:t>c)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worst</a:t>
            </a:r>
            <a:r>
              <a:rPr lang="es-ES" dirty="0"/>
              <a:t> </a:t>
            </a:r>
            <a:r>
              <a:rPr lang="es-ES" dirty="0" err="1"/>
              <a:t>treated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60BBB5-ACEA-F044-9796-01F43914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Operating Systems– Lab.  process scheduling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7BEC63-1C27-8C4F-BA37-B69B0D66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12</a:t>
            </a:fld>
            <a:endParaRPr lang="es-ES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AC9E3D26-7A70-4C4B-AC72-6F89EC486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246296"/>
              </p:ext>
            </p:extLst>
          </p:nvPr>
        </p:nvGraphicFramePr>
        <p:xfrm>
          <a:off x="1619672" y="2374583"/>
          <a:ext cx="5688631" cy="1414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6911">
                  <a:extLst>
                    <a:ext uri="{9D8B030D-6E8A-4147-A177-3AD203B41FA5}">
                      <a16:colId xmlns:a16="http://schemas.microsoft.com/office/drawing/2014/main" val="2129670882"/>
                    </a:ext>
                  </a:extLst>
                </a:gridCol>
                <a:gridCol w="1658121">
                  <a:extLst>
                    <a:ext uri="{9D8B030D-6E8A-4147-A177-3AD203B41FA5}">
                      <a16:colId xmlns:a16="http://schemas.microsoft.com/office/drawing/2014/main" val="652778868"/>
                    </a:ext>
                  </a:extLst>
                </a:gridCol>
                <a:gridCol w="2933599">
                  <a:extLst>
                    <a:ext uri="{9D8B030D-6E8A-4147-A177-3AD203B41FA5}">
                      <a16:colId xmlns:a16="http://schemas.microsoft.com/office/drawing/2014/main" val="454904081"/>
                    </a:ext>
                  </a:extLst>
                </a:gridCol>
              </a:tblGrid>
              <a:tr h="2828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PROCESSES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ARRIVAL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EXECUTION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7592738"/>
                  </a:ext>
                </a:extLst>
              </a:tr>
              <a:tr h="2828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P1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1ms CPU + 6ms E/S + 1ms CPU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883033"/>
                  </a:ext>
                </a:extLst>
              </a:tr>
              <a:tr h="2828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P2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3 ms CPU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4711473"/>
                  </a:ext>
                </a:extLst>
              </a:tr>
              <a:tr h="2828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P3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5ms CPU + 3ms E/S + 1ms CPU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9627959"/>
                  </a:ext>
                </a:extLst>
              </a:tr>
              <a:tr h="2828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P4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 dirty="0">
                          <a:effectLst/>
                        </a:rPr>
                        <a:t>3 ms CPU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4613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644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3.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r>
              <a:rPr lang="es-ES_tradnl" sz="3600" dirty="0">
                <a:ea typeface="ＭＳ Ｐゴシック" charset="-128"/>
              </a:rPr>
              <a:t>. 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13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22945" y="1772817"/>
            <a:ext cx="8287072" cy="45752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A)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c) The worst treated process is process 4 since it takes 10 periods to finish its execution, when it only has 3 execution periods, it suffers 7 penalty periods.</a:t>
            </a:r>
            <a:endParaRPr lang="es-ES" sz="1800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dirty="0" err="1"/>
              <a:t>Operating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– </a:t>
            </a:r>
            <a:r>
              <a:rPr lang="es-ES" dirty="0" err="1"/>
              <a:t>Lab</a:t>
            </a:r>
            <a:r>
              <a:rPr lang="es-ES" dirty="0"/>
              <a:t>. 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scheduling</a:t>
            </a:r>
            <a:endParaRPr lang="es-ES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B9B983D-8C92-6641-BDA9-6D7FF089D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236448"/>
              </p:ext>
            </p:extLst>
          </p:nvPr>
        </p:nvGraphicFramePr>
        <p:xfrm>
          <a:off x="1133742" y="1988840"/>
          <a:ext cx="6894643" cy="144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2121">
                  <a:extLst>
                    <a:ext uri="{9D8B030D-6E8A-4147-A177-3AD203B41FA5}">
                      <a16:colId xmlns:a16="http://schemas.microsoft.com/office/drawing/2014/main" val="2742605481"/>
                    </a:ext>
                  </a:extLst>
                </a:gridCol>
                <a:gridCol w="382779">
                  <a:extLst>
                    <a:ext uri="{9D8B030D-6E8A-4147-A177-3AD203B41FA5}">
                      <a16:colId xmlns:a16="http://schemas.microsoft.com/office/drawing/2014/main" val="3021088791"/>
                    </a:ext>
                  </a:extLst>
                </a:gridCol>
                <a:gridCol w="382779">
                  <a:extLst>
                    <a:ext uri="{9D8B030D-6E8A-4147-A177-3AD203B41FA5}">
                      <a16:colId xmlns:a16="http://schemas.microsoft.com/office/drawing/2014/main" val="793742705"/>
                    </a:ext>
                  </a:extLst>
                </a:gridCol>
                <a:gridCol w="382779">
                  <a:extLst>
                    <a:ext uri="{9D8B030D-6E8A-4147-A177-3AD203B41FA5}">
                      <a16:colId xmlns:a16="http://schemas.microsoft.com/office/drawing/2014/main" val="312584350"/>
                    </a:ext>
                  </a:extLst>
                </a:gridCol>
                <a:gridCol w="382779">
                  <a:extLst>
                    <a:ext uri="{9D8B030D-6E8A-4147-A177-3AD203B41FA5}">
                      <a16:colId xmlns:a16="http://schemas.microsoft.com/office/drawing/2014/main" val="946889496"/>
                    </a:ext>
                  </a:extLst>
                </a:gridCol>
                <a:gridCol w="383550">
                  <a:extLst>
                    <a:ext uri="{9D8B030D-6E8A-4147-A177-3AD203B41FA5}">
                      <a16:colId xmlns:a16="http://schemas.microsoft.com/office/drawing/2014/main" val="2987834173"/>
                    </a:ext>
                  </a:extLst>
                </a:gridCol>
                <a:gridCol w="383550">
                  <a:extLst>
                    <a:ext uri="{9D8B030D-6E8A-4147-A177-3AD203B41FA5}">
                      <a16:colId xmlns:a16="http://schemas.microsoft.com/office/drawing/2014/main" val="231501805"/>
                    </a:ext>
                  </a:extLst>
                </a:gridCol>
                <a:gridCol w="383550">
                  <a:extLst>
                    <a:ext uri="{9D8B030D-6E8A-4147-A177-3AD203B41FA5}">
                      <a16:colId xmlns:a16="http://schemas.microsoft.com/office/drawing/2014/main" val="4048843084"/>
                    </a:ext>
                  </a:extLst>
                </a:gridCol>
                <a:gridCol w="383550">
                  <a:extLst>
                    <a:ext uri="{9D8B030D-6E8A-4147-A177-3AD203B41FA5}">
                      <a16:colId xmlns:a16="http://schemas.microsoft.com/office/drawing/2014/main" val="3624740645"/>
                    </a:ext>
                  </a:extLst>
                </a:gridCol>
                <a:gridCol w="383550">
                  <a:extLst>
                    <a:ext uri="{9D8B030D-6E8A-4147-A177-3AD203B41FA5}">
                      <a16:colId xmlns:a16="http://schemas.microsoft.com/office/drawing/2014/main" val="3653441681"/>
                    </a:ext>
                  </a:extLst>
                </a:gridCol>
                <a:gridCol w="383550">
                  <a:extLst>
                    <a:ext uri="{9D8B030D-6E8A-4147-A177-3AD203B41FA5}">
                      <a16:colId xmlns:a16="http://schemas.microsoft.com/office/drawing/2014/main" val="96234335"/>
                    </a:ext>
                  </a:extLst>
                </a:gridCol>
                <a:gridCol w="383550">
                  <a:extLst>
                    <a:ext uri="{9D8B030D-6E8A-4147-A177-3AD203B41FA5}">
                      <a16:colId xmlns:a16="http://schemas.microsoft.com/office/drawing/2014/main" val="514965952"/>
                    </a:ext>
                  </a:extLst>
                </a:gridCol>
                <a:gridCol w="383550">
                  <a:extLst>
                    <a:ext uri="{9D8B030D-6E8A-4147-A177-3AD203B41FA5}">
                      <a16:colId xmlns:a16="http://schemas.microsoft.com/office/drawing/2014/main" val="1418060294"/>
                    </a:ext>
                  </a:extLst>
                </a:gridCol>
                <a:gridCol w="383550">
                  <a:extLst>
                    <a:ext uri="{9D8B030D-6E8A-4147-A177-3AD203B41FA5}">
                      <a16:colId xmlns:a16="http://schemas.microsoft.com/office/drawing/2014/main" val="1006018172"/>
                    </a:ext>
                  </a:extLst>
                </a:gridCol>
                <a:gridCol w="317953">
                  <a:extLst>
                    <a:ext uri="{9D8B030D-6E8A-4147-A177-3AD203B41FA5}">
                      <a16:colId xmlns:a16="http://schemas.microsoft.com/office/drawing/2014/main" val="2373865586"/>
                    </a:ext>
                  </a:extLst>
                </a:gridCol>
                <a:gridCol w="317953">
                  <a:extLst>
                    <a:ext uri="{9D8B030D-6E8A-4147-A177-3AD203B41FA5}">
                      <a16:colId xmlns:a16="http://schemas.microsoft.com/office/drawing/2014/main" val="34568487"/>
                    </a:ext>
                  </a:extLst>
                </a:gridCol>
                <a:gridCol w="383550">
                  <a:extLst>
                    <a:ext uri="{9D8B030D-6E8A-4147-A177-3AD203B41FA5}">
                      <a16:colId xmlns:a16="http://schemas.microsoft.com/office/drawing/2014/main" val="1646861234"/>
                    </a:ext>
                  </a:extLst>
                </a:gridCol>
              </a:tblGrid>
              <a:tr h="2375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Proces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10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11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12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13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14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15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16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284770290"/>
                  </a:ext>
                </a:extLst>
              </a:tr>
              <a:tr h="2375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P1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CPU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E/S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E/S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E/S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E/S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E/S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E/S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CPU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204468649"/>
                  </a:ext>
                </a:extLst>
              </a:tr>
              <a:tr h="2375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P2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CPU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CPU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CPU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362920379"/>
                  </a:ext>
                </a:extLst>
              </a:tr>
              <a:tr h="4901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P3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CPU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CPU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CPU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CPU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CPU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E/S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E/S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E/S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CPU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903441441"/>
                  </a:ext>
                </a:extLst>
              </a:tr>
              <a:tr h="2375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P4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CPU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CPU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CPU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903209980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80B8DA3-4325-384D-BB75-D26E0FEF9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650144"/>
              </p:ext>
            </p:extLst>
          </p:nvPr>
        </p:nvGraphicFramePr>
        <p:xfrm>
          <a:off x="1259632" y="3648507"/>
          <a:ext cx="4464496" cy="932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7383">
                  <a:extLst>
                    <a:ext uri="{9D8B030D-6E8A-4147-A177-3AD203B41FA5}">
                      <a16:colId xmlns:a16="http://schemas.microsoft.com/office/drawing/2014/main" val="2339185400"/>
                    </a:ext>
                  </a:extLst>
                </a:gridCol>
                <a:gridCol w="1642545">
                  <a:extLst>
                    <a:ext uri="{9D8B030D-6E8A-4147-A177-3AD203B41FA5}">
                      <a16:colId xmlns:a16="http://schemas.microsoft.com/office/drawing/2014/main" val="2323740505"/>
                    </a:ext>
                  </a:extLst>
                </a:gridCol>
                <a:gridCol w="2004568">
                  <a:extLst>
                    <a:ext uri="{9D8B030D-6E8A-4147-A177-3AD203B41FA5}">
                      <a16:colId xmlns:a16="http://schemas.microsoft.com/office/drawing/2014/main" val="1866066554"/>
                    </a:ext>
                  </a:extLst>
                </a:gridCol>
              </a:tblGrid>
              <a:tr h="1865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Process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Stay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Penalty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337603839"/>
                  </a:ext>
                </a:extLst>
              </a:tr>
              <a:tr h="1865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P1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693311583"/>
                  </a:ext>
                </a:extLst>
              </a:tr>
              <a:tr h="1865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P2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8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870012881"/>
                  </a:ext>
                </a:extLst>
              </a:tr>
              <a:tr h="1865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P3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13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35659605"/>
                  </a:ext>
                </a:extLst>
              </a:tr>
              <a:tr h="1865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P4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10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 dirty="0">
                          <a:effectLst/>
                        </a:rPr>
                        <a:t>7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847430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43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s-ES_tradnl" dirty="0" err="1">
                <a:ea typeface="ＭＳ Ｐゴシック" charset="-128"/>
              </a:rPr>
              <a:t>Goals</a:t>
            </a:r>
            <a:endParaRPr lang="es-ES_tradnl" dirty="0">
              <a:ea typeface="ＭＳ Ｐゴシック" charset="-128"/>
            </a:endParaRPr>
          </a:p>
        </p:txBody>
      </p:sp>
      <p:sp>
        <p:nvSpPr>
          <p:cNvPr id="16386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charset="-128"/>
              </a:rPr>
              <a:t>Practice with process scheduling concepts</a:t>
            </a:r>
          </a:p>
          <a:p>
            <a:pPr eaLnBrk="1" hangingPunct="1"/>
            <a:endParaRPr lang="es-ES" sz="2400" dirty="0">
              <a:ea typeface="ＭＳ Ｐゴシック" charset="-128"/>
            </a:endParaRPr>
          </a:p>
          <a:p>
            <a:pPr marL="0" indent="0" eaLnBrk="1" hangingPunct="1">
              <a:buNone/>
            </a:pPr>
            <a:endParaRPr lang="es-ES_tradnl" sz="24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2</a:t>
            </a:fld>
            <a:endParaRPr lang="es-ES" sz="1200"/>
          </a:p>
        </p:txBody>
      </p:sp>
      <p:sp>
        <p:nvSpPr>
          <p:cNvPr id="1024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403648" y="614089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Systems– Lab.  process scheduling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846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E392-AF9F-C947-93FD-EA626C55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5309C-4A22-004A-BAD5-B98199AE00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Given the next set of processes: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s-ES" sz="1800" dirty="0"/>
              <a:t>a</a:t>
            </a:r>
            <a:r>
              <a:rPr lang="es-ES" sz="2000" dirty="0"/>
              <a:t>) </a:t>
            </a:r>
            <a:r>
              <a:rPr lang="es-ES" sz="2000" dirty="0" err="1"/>
              <a:t>Write</a:t>
            </a:r>
            <a:r>
              <a:rPr lang="es-ES" sz="2000" dirty="0"/>
              <a:t> a </a:t>
            </a:r>
            <a:r>
              <a:rPr lang="es-ES" sz="2000" dirty="0" err="1"/>
              <a:t>diagram</a:t>
            </a:r>
            <a:r>
              <a:rPr lang="es-ES" sz="2000" dirty="0"/>
              <a:t> </a:t>
            </a:r>
            <a:r>
              <a:rPr lang="es-ES" sz="2000" dirty="0" err="1"/>
              <a:t>that</a:t>
            </a:r>
            <a:r>
              <a:rPr lang="es-ES" sz="2000" dirty="0"/>
              <a:t> </a:t>
            </a:r>
            <a:r>
              <a:rPr lang="es-ES" sz="2000" dirty="0" err="1"/>
              <a:t>illustrates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execution</a:t>
            </a:r>
            <a:r>
              <a:rPr lang="es-ES" sz="2000" dirty="0"/>
              <a:t> of </a:t>
            </a:r>
            <a:r>
              <a:rPr lang="es-ES" sz="2000" dirty="0" err="1"/>
              <a:t>these</a:t>
            </a:r>
            <a:r>
              <a:rPr lang="es-ES" sz="2000" dirty="0"/>
              <a:t> </a:t>
            </a:r>
            <a:r>
              <a:rPr lang="es-ES" sz="2000" dirty="0" err="1"/>
              <a:t>processes</a:t>
            </a:r>
            <a:r>
              <a:rPr lang="es-ES" sz="2000" dirty="0"/>
              <a:t> </a:t>
            </a:r>
            <a:r>
              <a:rPr lang="es-ES" sz="2000" dirty="0" err="1"/>
              <a:t>using</a:t>
            </a:r>
            <a:r>
              <a:rPr lang="es-ES" sz="2000" dirty="0"/>
              <a:t>:</a:t>
            </a:r>
          </a:p>
          <a:p>
            <a:pPr lvl="1"/>
            <a:r>
              <a:rPr lang="es-ES" sz="2000" dirty="0"/>
              <a:t>1. FIFO.</a:t>
            </a:r>
          </a:p>
          <a:p>
            <a:pPr lvl="1"/>
            <a:r>
              <a:rPr lang="es-ES" sz="2000" dirty="0"/>
              <a:t>2. </a:t>
            </a:r>
            <a:r>
              <a:rPr lang="es-ES" sz="2000" dirty="0" err="1"/>
              <a:t>Scheduling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 </a:t>
            </a:r>
            <a:r>
              <a:rPr lang="es-ES" sz="2000" dirty="0" err="1"/>
              <a:t>preemptive</a:t>
            </a:r>
            <a:r>
              <a:rPr lang="es-ES" sz="2000" dirty="0"/>
              <a:t> (</a:t>
            </a:r>
            <a:r>
              <a:rPr lang="es-ES" sz="2000" dirty="0" err="1"/>
              <a:t>or</a:t>
            </a:r>
            <a:r>
              <a:rPr lang="es-ES" sz="2000" dirty="0"/>
              <a:t> </a:t>
            </a:r>
            <a:r>
              <a:rPr lang="es-ES" sz="2000" dirty="0" err="1"/>
              <a:t>expulsive</a:t>
            </a:r>
            <a:r>
              <a:rPr lang="es-ES" sz="2000" dirty="0"/>
              <a:t>) </a:t>
            </a:r>
            <a:r>
              <a:rPr lang="es-ES" sz="2000" dirty="0" err="1"/>
              <a:t>priorities</a:t>
            </a:r>
            <a:endParaRPr lang="es-ES" sz="2000" dirty="0"/>
          </a:p>
          <a:p>
            <a:pPr lvl="1"/>
            <a:r>
              <a:rPr lang="es-ES" sz="2000" dirty="0"/>
              <a:t>3. </a:t>
            </a:r>
            <a:r>
              <a:rPr lang="es-ES" sz="2000" dirty="0" err="1"/>
              <a:t>Scheduling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preemptive</a:t>
            </a:r>
            <a:r>
              <a:rPr lang="es-ES" sz="2000" dirty="0"/>
              <a:t> </a:t>
            </a:r>
            <a:r>
              <a:rPr lang="es-ES" sz="2000" dirty="0" err="1"/>
              <a:t>priorities</a:t>
            </a:r>
            <a:r>
              <a:rPr lang="es-ES" sz="2000" dirty="0"/>
              <a:t> and </a:t>
            </a:r>
            <a:r>
              <a:rPr lang="es-ES" sz="2000" dirty="0" err="1"/>
              <a:t>with</a:t>
            </a:r>
            <a:r>
              <a:rPr lang="es-ES" sz="2000" dirty="0"/>
              <a:t> Round </a:t>
            </a:r>
            <a:r>
              <a:rPr lang="es-ES" sz="2000" dirty="0" err="1"/>
              <a:t>Robin</a:t>
            </a:r>
            <a:r>
              <a:rPr lang="es-ES" sz="2000" dirty="0"/>
              <a:t> (q = 2) </a:t>
            </a:r>
            <a:r>
              <a:rPr lang="es-ES" sz="2000" dirty="0" err="1"/>
              <a:t>for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processes</a:t>
            </a:r>
            <a:r>
              <a:rPr lang="es-ES" sz="2000" dirty="0"/>
              <a:t> of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same</a:t>
            </a:r>
            <a:r>
              <a:rPr lang="es-ES" sz="2000" dirty="0"/>
              <a:t> </a:t>
            </a:r>
            <a:r>
              <a:rPr lang="es-ES" sz="2000" dirty="0" err="1"/>
              <a:t>priority</a:t>
            </a:r>
            <a:r>
              <a:rPr lang="es-ES" sz="2000" dirty="0"/>
              <a:t>. </a:t>
            </a:r>
          </a:p>
          <a:p>
            <a:r>
              <a:rPr lang="es-ES" sz="2000" dirty="0"/>
              <a:t>b) </a:t>
            </a:r>
            <a:r>
              <a:rPr lang="es-ES" sz="2000" dirty="0" err="1"/>
              <a:t>Calculate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waiting</a:t>
            </a:r>
            <a:r>
              <a:rPr lang="es-ES" sz="2000" dirty="0"/>
              <a:t> time </a:t>
            </a:r>
            <a:r>
              <a:rPr lang="es-ES" sz="2000" dirty="0" err="1"/>
              <a:t>for</a:t>
            </a:r>
            <a:r>
              <a:rPr lang="es-ES" sz="2000" dirty="0"/>
              <a:t> </a:t>
            </a:r>
            <a:r>
              <a:rPr lang="es-ES" sz="2000" dirty="0" err="1"/>
              <a:t>each</a:t>
            </a:r>
            <a:r>
              <a:rPr lang="es-ES" sz="2000" dirty="0"/>
              <a:t> </a:t>
            </a:r>
            <a:r>
              <a:rPr lang="es-ES" sz="2000" dirty="0" err="1"/>
              <a:t>scheduling</a:t>
            </a:r>
            <a:r>
              <a:rPr lang="es-ES" sz="2000" dirty="0"/>
              <a:t> </a:t>
            </a:r>
            <a:r>
              <a:rPr lang="es-ES" sz="2000" dirty="0" err="1"/>
              <a:t>process</a:t>
            </a:r>
            <a:r>
              <a:rPr lang="es-ES" sz="2000" dirty="0"/>
              <a:t> and </a:t>
            </a:r>
            <a:r>
              <a:rPr lang="es-ES" sz="2000" dirty="0" err="1"/>
              <a:t>algorithm</a:t>
            </a:r>
            <a:r>
              <a:rPr lang="en-US" sz="2000" dirty="0"/>
              <a:t> </a:t>
            </a:r>
            <a:endParaRPr lang="es-ES" sz="2000" dirty="0"/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86C37C-01F0-6C4E-9A81-324BA464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5656" y="6245166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es-ES" dirty="0" err="1"/>
              <a:t>Operating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– </a:t>
            </a:r>
            <a:r>
              <a:rPr lang="es-ES" dirty="0" err="1"/>
              <a:t>Lab</a:t>
            </a:r>
            <a:r>
              <a:rPr lang="es-ES" dirty="0"/>
              <a:t>. 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scheduling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EFFFEB-3A49-9647-B519-4947FA86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3</a:t>
            </a:fld>
            <a:endParaRPr lang="es-ES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53890FB-5A10-BF45-A4E3-51B8520EC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055694"/>
              </p:ext>
            </p:extLst>
          </p:nvPr>
        </p:nvGraphicFramePr>
        <p:xfrm>
          <a:off x="1691680" y="2060848"/>
          <a:ext cx="4680520" cy="151216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51045">
                  <a:extLst>
                    <a:ext uri="{9D8B030D-6E8A-4147-A177-3AD203B41FA5}">
                      <a16:colId xmlns:a16="http://schemas.microsoft.com/office/drawing/2014/main" val="4142016478"/>
                    </a:ext>
                  </a:extLst>
                </a:gridCol>
                <a:gridCol w="1610907">
                  <a:extLst>
                    <a:ext uri="{9D8B030D-6E8A-4147-A177-3AD203B41FA5}">
                      <a16:colId xmlns:a16="http://schemas.microsoft.com/office/drawing/2014/main" val="2656807129"/>
                    </a:ext>
                  </a:extLst>
                </a:gridCol>
                <a:gridCol w="1411055">
                  <a:extLst>
                    <a:ext uri="{9D8B030D-6E8A-4147-A177-3AD203B41FA5}">
                      <a16:colId xmlns:a16="http://schemas.microsoft.com/office/drawing/2014/main" val="612858480"/>
                    </a:ext>
                  </a:extLst>
                </a:gridCol>
                <a:gridCol w="907513">
                  <a:extLst>
                    <a:ext uri="{9D8B030D-6E8A-4147-A177-3AD203B41FA5}">
                      <a16:colId xmlns:a16="http://schemas.microsoft.com/office/drawing/2014/main" val="102820475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100">
                          <a:effectLst/>
                        </a:rPr>
                        <a:t>Process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100">
                          <a:effectLst/>
                        </a:rPr>
                        <a:t>Arrival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100">
                          <a:effectLst/>
                        </a:rPr>
                        <a:t>CPU Time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100">
                          <a:effectLst/>
                        </a:rPr>
                        <a:t>Priority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285692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100" dirty="0">
                          <a:effectLst/>
                        </a:rPr>
                        <a:t>P1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1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100">
                          <a:effectLst/>
                        </a:rPr>
                        <a:t>10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747821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100">
                          <a:effectLst/>
                        </a:rPr>
                        <a:t>P2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58675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100">
                          <a:effectLst/>
                        </a:rPr>
                        <a:t>P3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1264539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100">
                          <a:effectLst/>
                        </a:rPr>
                        <a:t>P4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100">
                          <a:effectLst/>
                        </a:rPr>
                        <a:t>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100">
                          <a:effectLst/>
                        </a:rPr>
                        <a:t>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73397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100">
                          <a:effectLst/>
                        </a:rPr>
                        <a:t>P5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100">
                          <a:effectLst/>
                        </a:rPr>
                        <a:t>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100">
                          <a:effectLst/>
                        </a:rPr>
                        <a:t>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100" dirty="0">
                          <a:effectLst/>
                        </a:rPr>
                        <a:t>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5033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91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1.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r>
              <a:rPr lang="es-ES_tradnl" sz="3600" dirty="0">
                <a:ea typeface="ＭＳ Ｐゴシック" charset="-128"/>
              </a:rPr>
              <a:t>. FIFO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4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22945" y="1772817"/>
            <a:ext cx="8287072" cy="45752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endParaRPr lang="es-ES" sz="1800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dirty="0" err="1"/>
              <a:t>Operating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– </a:t>
            </a:r>
            <a:r>
              <a:rPr lang="es-ES" dirty="0" err="1"/>
              <a:t>Lab</a:t>
            </a:r>
            <a:r>
              <a:rPr lang="es-ES" dirty="0"/>
              <a:t>. 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scheduling</a:t>
            </a:r>
            <a:endParaRPr lang="es-ES" dirty="0"/>
          </a:p>
        </p:txBody>
      </p:sp>
      <p:pic>
        <p:nvPicPr>
          <p:cNvPr id="6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9FF6610-75C0-D24B-92D8-E33F1A483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04864"/>
            <a:ext cx="7960361" cy="35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5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1.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r>
              <a:rPr lang="es-ES_tradnl" sz="3600" dirty="0">
                <a:ea typeface="ＭＳ Ｐゴシック" charset="-128"/>
              </a:rPr>
              <a:t>. </a:t>
            </a:r>
            <a:r>
              <a:rPr lang="es-ES_tradnl" sz="3600" dirty="0" err="1">
                <a:ea typeface="ＭＳ Ｐゴシック" charset="-128"/>
              </a:rPr>
              <a:t>Preemptive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5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22945" y="1772817"/>
            <a:ext cx="8287072" cy="45752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endParaRPr lang="es-ES" sz="1800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dirty="0" err="1"/>
              <a:t>Operating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– </a:t>
            </a:r>
            <a:r>
              <a:rPr lang="es-ES" dirty="0" err="1"/>
              <a:t>Lab</a:t>
            </a:r>
            <a:r>
              <a:rPr lang="es-ES" dirty="0"/>
              <a:t>. 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scheduling</a:t>
            </a:r>
            <a:endParaRPr lang="es-ES" dirty="0"/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DF06C8C-1870-304A-8136-A80CC00D5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05" y="2060848"/>
            <a:ext cx="7740352" cy="361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3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1.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r>
              <a:rPr lang="es-ES_tradnl" sz="3600" dirty="0">
                <a:ea typeface="ＭＳ Ｐゴシック" charset="-128"/>
              </a:rPr>
              <a:t>. </a:t>
            </a:r>
            <a:r>
              <a:rPr lang="en-US" sz="3600" dirty="0">
                <a:ea typeface="ＭＳ Ｐゴシック" charset="-128"/>
              </a:rPr>
              <a:t>Preemptive and RR(q=2)</a:t>
            </a:r>
            <a:r>
              <a:rPr lang="es-ES" sz="3600" dirty="0">
                <a:ea typeface="ＭＳ Ｐゴシック" charset="-128"/>
              </a:rPr>
              <a:t> 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6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22945" y="1772817"/>
            <a:ext cx="8287072" cy="45752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endParaRPr lang="es-ES" sz="1800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dirty="0" err="1"/>
              <a:t>Operating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– </a:t>
            </a:r>
            <a:r>
              <a:rPr lang="es-ES" dirty="0" err="1"/>
              <a:t>Lab</a:t>
            </a:r>
            <a:r>
              <a:rPr lang="es-ES" dirty="0"/>
              <a:t>. 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scheduling</a:t>
            </a:r>
            <a:endParaRPr lang="es-ES" dirty="0"/>
          </a:p>
        </p:txBody>
      </p:sp>
      <p:pic>
        <p:nvPicPr>
          <p:cNvPr id="4" name="Imagen 3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DF5AB77B-996C-E54D-8A81-DED9D989B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17" y="2204864"/>
            <a:ext cx="7524328" cy="333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1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1.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r>
              <a:rPr lang="es-ES_tradnl" sz="3600" dirty="0">
                <a:ea typeface="ＭＳ Ｐゴシック" charset="-128"/>
              </a:rPr>
              <a:t>. </a:t>
            </a:r>
            <a:r>
              <a:rPr lang="es-ES_tradnl" sz="3600" dirty="0" err="1">
                <a:ea typeface="ＭＳ Ｐゴシック" charset="-128"/>
              </a:rPr>
              <a:t>Waiting</a:t>
            </a:r>
            <a:r>
              <a:rPr lang="es-ES_tradnl" sz="3600" dirty="0">
                <a:ea typeface="ＭＳ Ｐゴシック" charset="-128"/>
              </a:rPr>
              <a:t> time</a:t>
            </a: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7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22945" y="1772817"/>
            <a:ext cx="8287072" cy="45752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endParaRPr lang="es-ES" sz="1800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dirty="0" err="1"/>
              <a:t>Operating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– </a:t>
            </a:r>
            <a:r>
              <a:rPr lang="es-ES" dirty="0" err="1"/>
              <a:t>Lab</a:t>
            </a:r>
            <a:r>
              <a:rPr lang="es-ES" dirty="0"/>
              <a:t>. 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scheduling</a:t>
            </a:r>
            <a:endParaRPr lang="es-ES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8734F7E-EC80-DD4A-B3C8-DB3787CAC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04576"/>
              </p:ext>
            </p:extLst>
          </p:nvPr>
        </p:nvGraphicFramePr>
        <p:xfrm>
          <a:off x="612775" y="2276872"/>
          <a:ext cx="7775652" cy="3267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942">
                  <a:extLst>
                    <a:ext uri="{9D8B030D-6E8A-4147-A177-3AD203B41FA5}">
                      <a16:colId xmlns:a16="http://schemas.microsoft.com/office/drawing/2014/main" val="3893254590"/>
                    </a:ext>
                  </a:extLst>
                </a:gridCol>
                <a:gridCol w="1295942">
                  <a:extLst>
                    <a:ext uri="{9D8B030D-6E8A-4147-A177-3AD203B41FA5}">
                      <a16:colId xmlns:a16="http://schemas.microsoft.com/office/drawing/2014/main" val="2418116525"/>
                    </a:ext>
                  </a:extLst>
                </a:gridCol>
                <a:gridCol w="1295942">
                  <a:extLst>
                    <a:ext uri="{9D8B030D-6E8A-4147-A177-3AD203B41FA5}">
                      <a16:colId xmlns:a16="http://schemas.microsoft.com/office/drawing/2014/main" val="505150735"/>
                    </a:ext>
                  </a:extLst>
                </a:gridCol>
                <a:gridCol w="1295942">
                  <a:extLst>
                    <a:ext uri="{9D8B030D-6E8A-4147-A177-3AD203B41FA5}">
                      <a16:colId xmlns:a16="http://schemas.microsoft.com/office/drawing/2014/main" val="2005326960"/>
                    </a:ext>
                  </a:extLst>
                </a:gridCol>
                <a:gridCol w="1295942">
                  <a:extLst>
                    <a:ext uri="{9D8B030D-6E8A-4147-A177-3AD203B41FA5}">
                      <a16:colId xmlns:a16="http://schemas.microsoft.com/office/drawing/2014/main" val="1658672738"/>
                    </a:ext>
                  </a:extLst>
                </a:gridCol>
                <a:gridCol w="1295942">
                  <a:extLst>
                    <a:ext uri="{9D8B030D-6E8A-4147-A177-3AD203B41FA5}">
                      <a16:colId xmlns:a16="http://schemas.microsoft.com/office/drawing/2014/main" val="274180873"/>
                    </a:ext>
                  </a:extLst>
                </a:gridCol>
              </a:tblGrid>
              <a:tr h="6270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800">
                          <a:effectLst/>
                        </a:rPr>
                        <a:t> 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45" marR="144145" marT="71755" marB="7175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800">
                          <a:effectLst/>
                        </a:rPr>
                        <a:t>P1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45" marR="144145" marT="71755" marB="7175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800">
                          <a:effectLst/>
                        </a:rPr>
                        <a:t>P2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45" marR="144145" marT="71755" marB="7175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800">
                          <a:effectLst/>
                        </a:rPr>
                        <a:t>P3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45" marR="144145" marT="71755" marB="7175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800">
                          <a:effectLst/>
                        </a:rPr>
                        <a:t>P4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45" marR="144145" marT="71755" marB="7175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800">
                          <a:effectLst/>
                        </a:rPr>
                        <a:t>P5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45" marR="144145" marT="71755" marB="71755" anchor="ctr"/>
                </a:tc>
                <a:extLst>
                  <a:ext uri="{0D108BD9-81ED-4DB2-BD59-A6C34878D82A}">
                    <a16:rowId xmlns:a16="http://schemas.microsoft.com/office/drawing/2014/main" val="155719881"/>
                  </a:ext>
                </a:extLst>
              </a:tr>
              <a:tr h="6270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800">
                          <a:effectLst/>
                        </a:rPr>
                        <a:t>Fifo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45" marR="144145" marT="71755" marB="7175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800">
                          <a:effectLst/>
                        </a:rPr>
                        <a:t>0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45" marR="144145" marT="71755" marB="7175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800">
                          <a:effectLst/>
                        </a:rPr>
                        <a:t>9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45" marR="144145" marT="71755" marB="7175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800">
                          <a:effectLst/>
                        </a:rPr>
                        <a:t>8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45" marR="144145" marT="71755" marB="7175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800">
                          <a:effectLst/>
                        </a:rPr>
                        <a:t>11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45" marR="144145" marT="71755" marB="7175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800">
                          <a:effectLst/>
                        </a:rPr>
                        <a:t>12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45" marR="144145" marT="71755" marB="71755" anchor="ctr"/>
                </a:tc>
                <a:extLst>
                  <a:ext uri="{0D108BD9-81ED-4DB2-BD59-A6C34878D82A}">
                    <a16:rowId xmlns:a16="http://schemas.microsoft.com/office/drawing/2014/main" val="669354802"/>
                  </a:ext>
                </a:extLst>
              </a:tr>
              <a:tr h="6270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800">
                          <a:effectLst/>
                        </a:rPr>
                        <a:t>Priorities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45" marR="144145" marT="71755" marB="7175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800">
                          <a:effectLst/>
                        </a:rPr>
                        <a:t>10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45" marR="144145" marT="71755" marB="7175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800">
                          <a:effectLst/>
                        </a:rPr>
                        <a:t>0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45" marR="144145" marT="71755" marB="7175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800">
                          <a:effectLst/>
                        </a:rPr>
                        <a:t>7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45" marR="144145" marT="71755" marB="7175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800">
                          <a:effectLst/>
                        </a:rPr>
                        <a:t>16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45" marR="144145" marT="71755" marB="7175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800">
                          <a:effectLst/>
                        </a:rPr>
                        <a:t>0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45" marR="144145" marT="71755" marB="71755" anchor="ctr"/>
                </a:tc>
                <a:extLst>
                  <a:ext uri="{0D108BD9-81ED-4DB2-BD59-A6C34878D82A}">
                    <a16:rowId xmlns:a16="http://schemas.microsoft.com/office/drawing/2014/main" val="1765014328"/>
                  </a:ext>
                </a:extLst>
              </a:tr>
              <a:tr h="99926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800">
                          <a:effectLst/>
                        </a:rPr>
                        <a:t>Priorities and Round Robin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45" marR="144145" marT="71755" marB="7175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800">
                          <a:effectLst/>
                        </a:rPr>
                        <a:t>10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45" marR="144145" marT="71755" marB="7175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800">
                          <a:effectLst/>
                        </a:rPr>
                        <a:t>0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45" marR="144145" marT="71755" marB="7175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800">
                          <a:effectLst/>
                        </a:rPr>
                        <a:t>10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45" marR="144145" marT="71755" marB="7175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800">
                          <a:effectLst/>
                        </a:rPr>
                        <a:t>16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45" marR="144145" marT="71755" marB="7175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_tradnl" sz="1800" dirty="0">
                          <a:effectLst/>
                        </a:rPr>
                        <a:t>0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45" marR="144145" marT="71755" marB="71755" anchor="ctr"/>
                </a:tc>
                <a:extLst>
                  <a:ext uri="{0D108BD9-81ED-4DB2-BD59-A6C34878D82A}">
                    <a16:rowId xmlns:a16="http://schemas.microsoft.com/office/drawing/2014/main" val="3973020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00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5060B-A7C6-A946-B82F-9B5C791B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D4B3E-AE8C-8F40-9E80-DEB00E3E4DE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sz="1800" dirty="0" err="1"/>
              <a:t>Scheduling</a:t>
            </a:r>
            <a:r>
              <a:rPr lang="es-ES" sz="1800" dirty="0"/>
              <a:t> </a:t>
            </a:r>
            <a:r>
              <a:rPr lang="es-ES" sz="1800" dirty="0" err="1"/>
              <a:t>using</a:t>
            </a:r>
            <a:r>
              <a:rPr lang="es-ES" sz="1800" dirty="0"/>
              <a:t> </a:t>
            </a:r>
            <a:r>
              <a:rPr lang="es-ES" sz="1800" dirty="0" err="1"/>
              <a:t>priority</a:t>
            </a:r>
            <a:r>
              <a:rPr lang="es-ES" sz="1800" dirty="0"/>
              <a:t> </a:t>
            </a:r>
            <a:r>
              <a:rPr lang="es-ES" sz="1800" dirty="0" err="1"/>
              <a:t>queues</a:t>
            </a:r>
            <a:r>
              <a:rPr lang="es-ES" sz="1800" dirty="0"/>
              <a:t> (1 </a:t>
            </a:r>
            <a:r>
              <a:rPr lang="es-ES" sz="1800" dirty="0" err="1"/>
              <a:t>being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highest</a:t>
            </a:r>
            <a:r>
              <a:rPr lang="es-ES" sz="1800" dirty="0"/>
              <a:t>). </a:t>
            </a:r>
          </a:p>
          <a:p>
            <a:r>
              <a:rPr lang="es-ES" sz="1800" dirty="0" err="1"/>
              <a:t>When</a:t>
            </a:r>
            <a:r>
              <a:rPr lang="es-ES" sz="1800" dirty="0"/>
              <a:t> </a:t>
            </a:r>
            <a:r>
              <a:rPr lang="es-ES" sz="1800" dirty="0" err="1"/>
              <a:t>several</a:t>
            </a:r>
            <a:r>
              <a:rPr lang="es-ES" sz="1800" dirty="0"/>
              <a:t> </a:t>
            </a:r>
            <a:r>
              <a:rPr lang="es-ES" sz="1800" dirty="0" err="1"/>
              <a:t>processes</a:t>
            </a:r>
            <a:r>
              <a:rPr lang="es-ES" sz="1800" dirty="0"/>
              <a:t> </a:t>
            </a:r>
            <a:r>
              <a:rPr lang="es-ES" sz="1800" dirty="0" err="1"/>
              <a:t>have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same</a:t>
            </a:r>
            <a:r>
              <a:rPr lang="es-ES" sz="1800" dirty="0"/>
              <a:t> </a:t>
            </a:r>
            <a:r>
              <a:rPr lang="es-ES" sz="1800" dirty="0" err="1"/>
              <a:t>priority</a:t>
            </a:r>
            <a:r>
              <a:rPr lang="es-ES" sz="1800" dirty="0"/>
              <a:t>, a round </a:t>
            </a:r>
            <a:r>
              <a:rPr lang="es-ES" sz="1800" dirty="0" err="1"/>
              <a:t>robin</a:t>
            </a:r>
            <a:r>
              <a:rPr lang="es-ES" sz="1800" dirty="0"/>
              <a:t> </a:t>
            </a:r>
            <a:r>
              <a:rPr lang="es-ES" sz="1800" dirty="0" err="1"/>
              <a:t>scheduling</a:t>
            </a:r>
            <a:r>
              <a:rPr lang="es-ES" sz="1800" dirty="0"/>
              <a:t> </a:t>
            </a:r>
            <a:r>
              <a:rPr lang="es-ES" sz="1800" dirty="0" err="1"/>
              <a:t>policy</a:t>
            </a:r>
            <a:r>
              <a:rPr lang="es-ES" sz="1800" dirty="0"/>
              <a:t> </a:t>
            </a:r>
            <a:r>
              <a:rPr lang="es-ES" sz="1800" dirty="0" err="1"/>
              <a:t>is</a:t>
            </a:r>
            <a:r>
              <a:rPr lang="es-ES" sz="1800" dirty="0"/>
              <a:t> </a:t>
            </a:r>
            <a:r>
              <a:rPr lang="es-ES" sz="1800" dirty="0" err="1"/>
              <a:t>used</a:t>
            </a:r>
            <a:r>
              <a:rPr lang="es-ES" sz="1800" dirty="0"/>
              <a:t>, </a:t>
            </a:r>
            <a:r>
              <a:rPr lang="es-ES" sz="1800" dirty="0" err="1"/>
              <a:t>with</a:t>
            </a:r>
            <a:r>
              <a:rPr lang="es-ES" sz="1800" dirty="0"/>
              <a:t> a 100 ms </a:t>
            </a:r>
            <a:r>
              <a:rPr lang="es-ES" sz="1800" dirty="0" err="1"/>
              <a:t>slice</a:t>
            </a:r>
            <a:r>
              <a:rPr lang="es-ES" sz="1800" dirty="0"/>
              <a:t>. </a:t>
            </a:r>
          </a:p>
          <a:p>
            <a:r>
              <a:rPr lang="es-ES" sz="1800" dirty="0" err="1"/>
              <a:t>For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next</a:t>
            </a:r>
            <a:r>
              <a:rPr lang="es-ES" sz="1800" dirty="0"/>
              <a:t> </a:t>
            </a:r>
            <a:r>
              <a:rPr lang="es-ES" sz="1800" dirty="0" err="1"/>
              <a:t>table</a:t>
            </a:r>
            <a:r>
              <a:rPr lang="es-ES" sz="1800" dirty="0"/>
              <a:t> of </a:t>
            </a:r>
            <a:r>
              <a:rPr lang="es-ES" sz="1800" dirty="0" err="1"/>
              <a:t>processes</a:t>
            </a:r>
            <a:r>
              <a:rPr lang="es-ES" sz="1800" dirty="0"/>
              <a:t>:</a:t>
            </a:r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r>
              <a:rPr lang="es-ES" sz="1800" dirty="0" err="1"/>
              <a:t>For</a:t>
            </a:r>
            <a:r>
              <a:rPr lang="es-ES" sz="1800" dirty="0"/>
              <a:t> </a:t>
            </a:r>
            <a:r>
              <a:rPr lang="es-ES" sz="1800" dirty="0" err="1"/>
              <a:t>scheduling</a:t>
            </a:r>
            <a:r>
              <a:rPr lang="es-ES" sz="1800" dirty="0"/>
              <a:t> </a:t>
            </a:r>
            <a:r>
              <a:rPr lang="es-ES" sz="1800" dirty="0" err="1"/>
              <a:t>without</a:t>
            </a:r>
            <a:r>
              <a:rPr lang="es-ES" sz="1800" dirty="0"/>
              <a:t> and </a:t>
            </a:r>
            <a:r>
              <a:rPr lang="es-ES" sz="1800" dirty="0" err="1"/>
              <a:t>with</a:t>
            </a:r>
            <a:r>
              <a:rPr lang="es-ES" sz="1800" dirty="0"/>
              <a:t> </a:t>
            </a:r>
            <a:r>
              <a:rPr lang="es-ES" sz="1800" dirty="0" err="1"/>
              <a:t>preemption</a:t>
            </a:r>
            <a:r>
              <a:rPr lang="es-ES" sz="1800" dirty="0"/>
              <a:t>:</a:t>
            </a:r>
          </a:p>
          <a:p>
            <a:pPr lvl="1"/>
            <a:r>
              <a:rPr lang="es-ES" sz="1600" dirty="0"/>
              <a:t>1. </a:t>
            </a:r>
            <a:r>
              <a:rPr lang="es-ES" sz="1600" dirty="0" err="1"/>
              <a:t>Make</a:t>
            </a:r>
            <a:r>
              <a:rPr lang="es-ES" sz="1600" dirty="0"/>
              <a:t> a </a:t>
            </a:r>
            <a:r>
              <a:rPr lang="es-ES" sz="1600" dirty="0" err="1"/>
              <a:t>cronogram</a:t>
            </a:r>
            <a:r>
              <a:rPr lang="es-ES" sz="1600" dirty="0"/>
              <a:t> of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execution</a:t>
            </a:r>
            <a:r>
              <a:rPr lang="es-ES" sz="1600" dirty="0"/>
              <a:t> of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processes</a:t>
            </a:r>
            <a:r>
              <a:rPr lang="es-ES" sz="1600" dirty="0"/>
              <a:t>.</a:t>
            </a:r>
          </a:p>
          <a:p>
            <a:pPr lvl="1"/>
            <a:r>
              <a:rPr lang="es-ES" sz="1600" dirty="0"/>
              <a:t>2. </a:t>
            </a:r>
            <a:r>
              <a:rPr lang="es-ES" sz="1600" dirty="0" err="1"/>
              <a:t>Calculate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time </a:t>
            </a:r>
            <a:r>
              <a:rPr lang="es-ES" sz="1600" dirty="0" err="1"/>
              <a:t>that</a:t>
            </a:r>
            <a:r>
              <a:rPr lang="es-ES" sz="1600" dirty="0"/>
              <a:t> </a:t>
            </a:r>
            <a:r>
              <a:rPr lang="es-ES" sz="1600" dirty="0" err="1"/>
              <a:t>each</a:t>
            </a:r>
            <a:r>
              <a:rPr lang="es-ES" sz="1600" dirty="0"/>
              <a:t> </a:t>
            </a:r>
            <a:r>
              <a:rPr lang="es-ES" sz="1600" dirty="0" err="1"/>
              <a:t>process</a:t>
            </a:r>
            <a:r>
              <a:rPr lang="es-ES" sz="1600" dirty="0"/>
              <a:t> </a:t>
            </a:r>
            <a:r>
              <a:rPr lang="es-ES" sz="1600" dirty="0" err="1"/>
              <a:t>is</a:t>
            </a:r>
            <a:r>
              <a:rPr lang="es-ES" sz="1600" dirty="0"/>
              <a:t> </a:t>
            </a:r>
            <a:r>
              <a:rPr lang="es-ES" sz="1600" dirty="0" err="1"/>
              <a:t>kept</a:t>
            </a:r>
            <a:r>
              <a:rPr lang="es-ES" sz="1600" dirty="0"/>
              <a:t> </a:t>
            </a:r>
            <a:r>
              <a:rPr lang="es-ES" sz="1600" dirty="0" err="1"/>
              <a:t>on</a:t>
            </a:r>
            <a:r>
              <a:rPr lang="es-ES" sz="1600" dirty="0"/>
              <a:t> </a:t>
            </a:r>
            <a:r>
              <a:rPr lang="es-ES" sz="1600" dirty="0" err="1"/>
              <a:t>hold</a:t>
            </a:r>
            <a:r>
              <a:rPr lang="es-ES" sz="1600" dirty="0"/>
              <a:t> </a:t>
            </a:r>
            <a:r>
              <a:rPr lang="es-ES" sz="1600" dirty="0" err="1"/>
              <a:t>from</a:t>
            </a:r>
            <a:r>
              <a:rPr lang="es-ES" sz="1600" dirty="0"/>
              <a:t> </a:t>
            </a:r>
            <a:r>
              <a:rPr lang="es-ES" sz="1600" dirty="0" err="1"/>
              <a:t>its</a:t>
            </a:r>
            <a:r>
              <a:rPr lang="es-ES" sz="1600" dirty="0"/>
              <a:t> </a:t>
            </a:r>
            <a:r>
              <a:rPr lang="es-ES" sz="1600" dirty="0" err="1"/>
              <a:t>arrival</a:t>
            </a:r>
            <a:r>
              <a:rPr lang="es-ES" sz="1600" dirty="0"/>
              <a:t> in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system</a:t>
            </a:r>
            <a:r>
              <a:rPr lang="es-ES" sz="1600" dirty="0"/>
              <a:t> </a:t>
            </a:r>
            <a:r>
              <a:rPr lang="es-ES" sz="1600" dirty="0" err="1"/>
              <a:t>until</a:t>
            </a:r>
            <a:r>
              <a:rPr lang="es-ES" sz="1600" dirty="0"/>
              <a:t> </a:t>
            </a:r>
            <a:r>
              <a:rPr lang="es-ES" sz="1600" dirty="0" err="1"/>
              <a:t>it</a:t>
            </a:r>
            <a:r>
              <a:rPr lang="es-ES" sz="1600" dirty="0"/>
              <a:t> </a:t>
            </a:r>
            <a:r>
              <a:rPr lang="es-ES" sz="1600" dirty="0" err="1"/>
              <a:t>ends</a:t>
            </a:r>
            <a:r>
              <a:rPr lang="es-ES" sz="1600" dirty="0"/>
              <a:t>.</a:t>
            </a:r>
          </a:p>
          <a:p>
            <a:pPr lvl="1"/>
            <a:r>
              <a:rPr lang="es-ES" sz="1600" dirty="0"/>
              <a:t>3. </a:t>
            </a:r>
            <a:r>
              <a:rPr lang="es-ES" sz="1600" dirty="0" err="1"/>
              <a:t>Calculate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return</a:t>
            </a:r>
            <a:r>
              <a:rPr lang="es-ES" sz="1600" dirty="0"/>
              <a:t> time of </a:t>
            </a:r>
            <a:r>
              <a:rPr lang="es-ES" sz="1600" dirty="0" err="1"/>
              <a:t>each</a:t>
            </a:r>
            <a:r>
              <a:rPr lang="es-ES" sz="1600" dirty="0"/>
              <a:t> </a:t>
            </a:r>
            <a:r>
              <a:rPr lang="es-ES" sz="1600" dirty="0" err="1"/>
              <a:t>process</a:t>
            </a:r>
            <a:r>
              <a:rPr lang="es-ES" sz="1600" dirty="0"/>
              <a:t> (time </a:t>
            </a:r>
            <a:r>
              <a:rPr lang="es-ES" sz="1600" dirty="0" err="1"/>
              <a:t>elapsed</a:t>
            </a:r>
            <a:r>
              <a:rPr lang="es-ES" sz="1600" dirty="0"/>
              <a:t> </a:t>
            </a:r>
            <a:r>
              <a:rPr lang="es-ES" sz="1600" dirty="0" err="1"/>
              <a:t>since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process</a:t>
            </a:r>
            <a:r>
              <a:rPr lang="es-ES" sz="1600" dirty="0"/>
              <a:t> </a:t>
            </a:r>
            <a:r>
              <a:rPr lang="es-ES" sz="1600" dirty="0" err="1"/>
              <a:t>arrives</a:t>
            </a:r>
            <a:r>
              <a:rPr lang="es-ES" sz="1600" dirty="0"/>
              <a:t> </a:t>
            </a:r>
            <a:r>
              <a:rPr lang="es-ES" sz="1600" dirty="0" err="1"/>
              <a:t>until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end</a:t>
            </a:r>
            <a:r>
              <a:rPr lang="es-ES" sz="1600" dirty="0"/>
              <a:t> of </a:t>
            </a:r>
            <a:r>
              <a:rPr lang="es-ES" sz="1600" dirty="0" err="1"/>
              <a:t>its</a:t>
            </a:r>
            <a:r>
              <a:rPr lang="es-ES" sz="1600" dirty="0"/>
              <a:t> </a:t>
            </a:r>
            <a:r>
              <a:rPr lang="es-ES" sz="1600" dirty="0" err="1"/>
              <a:t>execution</a:t>
            </a:r>
            <a:r>
              <a:rPr lang="es-ES" sz="1600" dirty="0"/>
              <a:t>).</a:t>
            </a:r>
          </a:p>
          <a:p>
            <a:pPr lvl="1"/>
            <a:r>
              <a:rPr lang="es-ES" sz="1600" dirty="0"/>
              <a:t>4. </a:t>
            </a:r>
            <a:r>
              <a:rPr lang="es-ES" sz="1600" dirty="0" err="1"/>
              <a:t>Average</a:t>
            </a:r>
            <a:r>
              <a:rPr lang="es-ES" sz="1600" dirty="0"/>
              <a:t> </a:t>
            </a:r>
            <a:r>
              <a:rPr lang="es-ES" sz="1600" dirty="0" err="1"/>
              <a:t>waiting</a:t>
            </a:r>
            <a:r>
              <a:rPr lang="es-ES" sz="1600" dirty="0"/>
              <a:t> time and </a:t>
            </a:r>
            <a:r>
              <a:rPr lang="es-ES" sz="1600" dirty="0" err="1"/>
              <a:t>average</a:t>
            </a:r>
            <a:r>
              <a:rPr lang="es-ES" sz="1600" dirty="0"/>
              <a:t> </a:t>
            </a:r>
            <a:r>
              <a:rPr lang="es-ES" sz="1600" dirty="0" err="1"/>
              <a:t>return</a:t>
            </a:r>
            <a:r>
              <a:rPr lang="es-ES" sz="1600" dirty="0"/>
              <a:t> time.</a:t>
            </a:r>
            <a:r>
              <a:rPr lang="es-ES" sz="1000" dirty="0"/>
              <a:t> </a:t>
            </a:r>
          </a:p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8A58A3-A30C-BD41-9E08-3B3D2F1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Operating Systems– Lab.  process scheduling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6B20BA-FF39-C64B-BADF-E6A2F2E3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8</a:t>
            </a:fld>
            <a:endParaRPr lang="es-ES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386A906-EE9B-4E49-A98E-B1A98382D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130535"/>
              </p:ext>
            </p:extLst>
          </p:nvPr>
        </p:nvGraphicFramePr>
        <p:xfrm>
          <a:off x="609600" y="2996952"/>
          <a:ext cx="8153400" cy="1070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9032">
                  <a:extLst>
                    <a:ext uri="{9D8B030D-6E8A-4147-A177-3AD203B41FA5}">
                      <a16:colId xmlns:a16="http://schemas.microsoft.com/office/drawing/2014/main" val="3220060887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03907223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55091660"/>
                    </a:ext>
                  </a:extLst>
                </a:gridCol>
                <a:gridCol w="3762000">
                  <a:extLst>
                    <a:ext uri="{9D8B030D-6E8A-4147-A177-3AD203B41FA5}">
                      <a16:colId xmlns:a16="http://schemas.microsoft.com/office/drawing/2014/main" val="101665134"/>
                    </a:ext>
                  </a:extLst>
                </a:gridCol>
              </a:tblGrid>
              <a:tr h="1537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PROCESSES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PRIORITY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ARRIVAL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EXECUTION TIME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4055911"/>
                  </a:ext>
                </a:extLst>
              </a:tr>
              <a:tr h="1690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P1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250 CPU + 100 E/S + 200 CPU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5108717"/>
                  </a:ext>
                </a:extLst>
              </a:tr>
              <a:tr h="1690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P2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200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300  CPU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5674745"/>
                  </a:ext>
                </a:extLst>
              </a:tr>
              <a:tr h="1690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P3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400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100 CPU + 250 E/S + 50 CPU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7348122"/>
                  </a:ext>
                </a:extLst>
              </a:tr>
              <a:tr h="1690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P4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500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400 CPU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3059627"/>
                  </a:ext>
                </a:extLst>
              </a:tr>
              <a:tr h="1690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P5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400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s-ES" sz="1100" dirty="0">
                          <a:effectLst/>
                        </a:rPr>
                        <a:t>100 CPU + 100 E/S + 100 CPU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6752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1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2.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r>
              <a:rPr lang="es-ES_tradnl" sz="3600" dirty="0">
                <a:ea typeface="ＭＳ Ｐゴシック" charset="-128"/>
              </a:rPr>
              <a:t>. Non </a:t>
            </a:r>
            <a:r>
              <a:rPr lang="es-ES_tradnl" sz="3600" dirty="0" err="1">
                <a:ea typeface="ＭＳ Ｐゴシック" charset="-128"/>
              </a:rPr>
              <a:t>preemptive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9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522945" y="1772817"/>
            <a:ext cx="8287072" cy="45752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endParaRPr lang="es-ES" sz="1800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1259632" y="6348112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dirty="0" err="1"/>
              <a:t>Operating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– </a:t>
            </a:r>
            <a:r>
              <a:rPr lang="es-ES" dirty="0" err="1"/>
              <a:t>Lab</a:t>
            </a:r>
            <a:r>
              <a:rPr lang="es-ES" dirty="0"/>
              <a:t>. 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scheduling</a:t>
            </a:r>
            <a:endParaRPr lang="es-ES" dirty="0"/>
          </a:p>
        </p:txBody>
      </p:sp>
      <p:pic>
        <p:nvPicPr>
          <p:cNvPr id="5" name="Imagen 4" descr="Imagen que contiene juego, texto, fruta&#10;&#10;Descripción generada automáticamente">
            <a:extLst>
              <a:ext uri="{FF2B5EF4-FFF2-40B4-BE49-F238E27FC236}">
                <a16:creationId xmlns:a16="http://schemas.microsoft.com/office/drawing/2014/main" id="{416718E9-B110-E646-A247-81379B8F0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90864"/>
            <a:ext cx="7344816" cy="433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79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Personalizado 1">
      <a:dk1>
        <a:sysClr val="windowText" lastClr="000000"/>
      </a:dk1>
      <a:lt1>
        <a:sysClr val="window" lastClr="FFFFFF"/>
      </a:lt1>
      <a:dk2>
        <a:srgbClr val="26435C"/>
      </a:dk2>
      <a:lt2>
        <a:srgbClr val="EBDDC3"/>
      </a:lt2>
      <a:accent1>
        <a:srgbClr val="94B6D2"/>
      </a:accent1>
      <a:accent2>
        <a:srgbClr val="345D7E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ersonalizado 1">
    <a:dk1>
      <a:sysClr val="windowText" lastClr="000000"/>
    </a:dk1>
    <a:lt1>
      <a:sysClr val="window" lastClr="FFFFFF"/>
    </a:lt1>
    <a:dk2>
      <a:srgbClr val="26435C"/>
    </a:dk2>
    <a:lt2>
      <a:srgbClr val="EBDDC3"/>
    </a:lt2>
    <a:accent1>
      <a:srgbClr val="94B6D2"/>
    </a:accent1>
    <a:accent2>
      <a:srgbClr val="345D7E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13905</TotalTime>
  <Words>848</Words>
  <Application>Microsoft Macintosh PowerPoint</Application>
  <PresentationFormat>Presentación en pantalla (4:3)</PresentationFormat>
  <Paragraphs>287</Paragraphs>
  <Slides>13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Tw Cen MT</vt:lpstr>
      <vt:lpstr>Wingdings</vt:lpstr>
      <vt:lpstr>Wingdings 2</vt:lpstr>
      <vt:lpstr>Intermedio</vt:lpstr>
      <vt:lpstr>INGENIERÍA INFORMÁTICA OperaTing Systems   </vt:lpstr>
      <vt:lpstr>Goals</vt:lpstr>
      <vt:lpstr>1. Statement</vt:lpstr>
      <vt:lpstr>1. Solution. FIFO</vt:lpstr>
      <vt:lpstr>1. Solution. Preemptive</vt:lpstr>
      <vt:lpstr>1. Solution. Preemptive and RR(q=2) </vt:lpstr>
      <vt:lpstr>1. Solution. Waiting time</vt:lpstr>
      <vt:lpstr>2. Statement</vt:lpstr>
      <vt:lpstr>2. Solution. Non preemptive</vt:lpstr>
      <vt:lpstr>2. Solution. Preemptive</vt:lpstr>
      <vt:lpstr>3. Statement proposed</vt:lpstr>
      <vt:lpstr>3. Statement proposed</vt:lpstr>
      <vt:lpstr>3. Solution. 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José Daniel García Sánchez</dc:creator>
  <cp:lastModifiedBy> </cp:lastModifiedBy>
  <cp:revision>225</cp:revision>
  <cp:lastPrinted>2020-04-21T22:48:38Z</cp:lastPrinted>
  <dcterms:created xsi:type="dcterms:W3CDTF">2007-11-14T20:15:32Z</dcterms:created>
  <dcterms:modified xsi:type="dcterms:W3CDTF">2021-03-18T11:39:26Z</dcterms:modified>
</cp:coreProperties>
</file>