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88" r:id="rId2"/>
    <p:sldId id="308" r:id="rId3"/>
    <p:sldId id="347" r:id="rId4"/>
    <p:sldId id="351" r:id="rId5"/>
    <p:sldId id="362" r:id="rId6"/>
    <p:sldId id="364" r:id="rId7"/>
    <p:sldId id="363" r:id="rId8"/>
    <p:sldId id="365" r:id="rId9"/>
    <p:sldId id="366" r:id="rId10"/>
    <p:sldId id="367" r:id="rId11"/>
    <p:sldId id="368" r:id="rId12"/>
    <p:sldId id="369" r:id="rId13"/>
    <p:sldId id="370" r:id="rId14"/>
    <p:sldId id="371" r:id="rId15"/>
    <p:sldId id="372" r:id="rId16"/>
    <p:sldId id="361" r:id="rId17"/>
  </p:sldIdLst>
  <p:sldSz cx="9144000" cy="6858000" type="screen4x3"/>
  <p:notesSz cx="10234613" cy="70993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04" autoAdjust="0"/>
    <p:restoredTop sz="96461" autoAdjust="0"/>
  </p:normalViewPr>
  <p:slideViewPr>
    <p:cSldViewPr>
      <p:cViewPr varScale="1">
        <p:scale>
          <a:sx n="107" d="100"/>
          <a:sy n="107" d="100"/>
        </p:scale>
        <p:origin x="219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98" cy="35496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 smtClean="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5797247" y="0"/>
            <a:ext cx="4434998" cy="354965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13F0FA01-B8F0-43EE-8C70-2F0F6E0A8EB5}" type="datetimeFigureOut">
              <a:rPr lang="es-ES"/>
              <a:pPr/>
              <a:t>21/3/21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1" y="6743103"/>
            <a:ext cx="4434998" cy="35496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 smtClean="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5797247" y="6743103"/>
            <a:ext cx="4434998" cy="35496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406B2693-AD66-4752-93C4-4BDBEE39D957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198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98" cy="35496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5797247" y="0"/>
            <a:ext cx="4434998" cy="354965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itchFamily="34" charset="0"/>
              </a:defRPr>
            </a:lvl1pPr>
          </a:lstStyle>
          <a:p>
            <a:fld id="{792C92C7-45CD-4E6E-83CA-A85082D29848}" type="datetimeFigureOut">
              <a:rPr lang="en-US"/>
              <a:pPr/>
              <a:t>3/21/21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343275" y="533400"/>
            <a:ext cx="3548063" cy="2660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es-E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1023462" y="3372167"/>
            <a:ext cx="8187690" cy="3194685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1" y="6743103"/>
            <a:ext cx="4434998" cy="35496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5797247" y="6743103"/>
            <a:ext cx="4434998" cy="35496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itchFamily="34" charset="0"/>
              </a:defRPr>
            </a:lvl1pPr>
          </a:lstStyle>
          <a:p>
            <a:fld id="{EE571288-03C3-4B02-9F3C-6974C105185A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89945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ES">
              <a:ea typeface="ＭＳ Ｐゴシック" charset="-128"/>
            </a:endParaRPr>
          </a:p>
        </p:txBody>
      </p:sp>
      <p:sp>
        <p:nvSpPr>
          <p:cNvPr id="1536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F9F8FB4-A028-4EA7-91B3-16FE54E35AF6}" type="slidenum">
              <a:rPr lang="es-ES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22317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endParaRPr lang="es-ES" dirty="0">
              <a:ea typeface="ＭＳ Ｐゴシック" charset="-128"/>
            </a:endParaRPr>
          </a:p>
        </p:txBody>
      </p:sp>
      <p:sp>
        <p:nvSpPr>
          <p:cNvPr id="17411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A003C8B-C72E-440F-9148-BA8D22C88D68}" type="slidenum">
              <a:rPr lang="es-ES"/>
              <a:pPr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5702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ES">
              <a:ea typeface="ＭＳ Ｐゴシック" charset="-128"/>
            </a:endParaRPr>
          </a:p>
        </p:txBody>
      </p:sp>
      <p:sp>
        <p:nvSpPr>
          <p:cNvPr id="17411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A003C8B-C72E-440F-9148-BA8D22C88D68}" type="slidenum">
              <a:rPr lang="es-ES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241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endParaRPr lang="es-ES" dirty="0">
              <a:ea typeface="ＭＳ Ｐゴシック" charset="-128"/>
            </a:endParaRPr>
          </a:p>
        </p:txBody>
      </p:sp>
      <p:sp>
        <p:nvSpPr>
          <p:cNvPr id="17411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A003C8B-C72E-440F-9148-BA8D22C88D68}" type="slidenum">
              <a:rPr lang="es-ES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2099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endParaRPr lang="es-ES" dirty="0">
              <a:ea typeface="ＭＳ Ｐゴシック" charset="-128"/>
            </a:endParaRPr>
          </a:p>
        </p:txBody>
      </p:sp>
      <p:sp>
        <p:nvSpPr>
          <p:cNvPr id="17411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A003C8B-C72E-440F-9148-BA8D22C88D68}" type="slidenum">
              <a:rPr lang="es-ES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0702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endParaRPr lang="es-ES" dirty="0">
              <a:ea typeface="ＭＳ Ｐゴシック" charset="-128"/>
            </a:endParaRPr>
          </a:p>
        </p:txBody>
      </p:sp>
      <p:sp>
        <p:nvSpPr>
          <p:cNvPr id="17411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A003C8B-C72E-440F-9148-BA8D22C88D68}" type="slidenum">
              <a:rPr lang="es-ES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6048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endParaRPr lang="es-ES" dirty="0">
              <a:ea typeface="ＭＳ Ｐゴシック" charset="-128"/>
            </a:endParaRPr>
          </a:p>
        </p:txBody>
      </p:sp>
      <p:sp>
        <p:nvSpPr>
          <p:cNvPr id="17411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A003C8B-C72E-440F-9148-BA8D22C88D68}" type="slidenum">
              <a:rPr lang="es-ES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9682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endParaRPr lang="es-ES" dirty="0">
              <a:ea typeface="ＭＳ Ｐゴシック" charset="-128"/>
            </a:endParaRPr>
          </a:p>
        </p:txBody>
      </p:sp>
      <p:sp>
        <p:nvSpPr>
          <p:cNvPr id="17411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A003C8B-C72E-440F-9148-BA8D22C88D68}" type="slidenum">
              <a:rPr lang="es-ES"/>
              <a:pPr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5489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endParaRPr lang="es-ES" dirty="0">
              <a:ea typeface="ＭＳ Ｐゴシック" charset="-128"/>
            </a:endParaRPr>
          </a:p>
        </p:txBody>
      </p:sp>
      <p:sp>
        <p:nvSpPr>
          <p:cNvPr id="17411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A003C8B-C72E-440F-9148-BA8D22C88D68}" type="slidenum">
              <a:rPr lang="es-ES"/>
              <a:pPr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9894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endParaRPr lang="es-ES" dirty="0">
              <a:ea typeface="ＭＳ Ｐゴシック" charset="-128"/>
            </a:endParaRPr>
          </a:p>
        </p:txBody>
      </p:sp>
      <p:sp>
        <p:nvSpPr>
          <p:cNvPr id="17411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A003C8B-C72E-440F-9148-BA8D22C88D68}" type="slidenum">
              <a:rPr lang="es-ES"/>
              <a:pPr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4114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4 Rectángulo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5 Rectángulo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7" name="27 Marcador de fecha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CA41066-334E-044F-9553-965027A56463}" type="datetime1">
              <a:rPr lang="es-ES" smtClean="0"/>
              <a:t>21/3/21</a:t>
            </a:fld>
            <a:endParaRPr lang="es-ES"/>
          </a:p>
        </p:txBody>
      </p:sp>
      <p:sp>
        <p:nvSpPr>
          <p:cNvPr id="10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s-ES"/>
              <a:t>Operating Systems – Introduction to threads Labs.</a:t>
            </a:r>
          </a:p>
        </p:txBody>
      </p:sp>
      <p:sp>
        <p:nvSpPr>
          <p:cNvPr id="11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4C7657-1E9C-4271-A43B-973708AAF5D4}" type="slidenum">
              <a:rPr lang="es-ES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39F1EE-5B24-E44B-899C-0F869003C37D}" type="datetime1">
              <a:rPr lang="es-ES" smtClean="0"/>
              <a:t>21/3/21</a:t>
            </a:fld>
            <a:endParaRPr lang="es-ES"/>
          </a:p>
        </p:txBody>
      </p:sp>
      <p:sp>
        <p:nvSpPr>
          <p:cNvPr id="5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Operating Systems – Introduction to threads Labs.</a:t>
            </a:r>
          </a:p>
        </p:txBody>
      </p:sp>
      <p:sp>
        <p:nvSpPr>
          <p:cNvPr id="6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F595CF-9FF3-428D-B4A0-5497FE63767F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21 Marcador de título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027" name="12 Marcador de texto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  <a:latin typeface="Tw Cen MT" pitchFamily="34" charset="0"/>
              </a:defRPr>
            </a:lvl1pPr>
          </a:lstStyle>
          <a:p>
            <a:fld id="{3D6B52C8-7806-D049-B1DF-A9A6F91A29DB}" type="datetime1">
              <a:rPr lang="es-ES" smtClean="0"/>
              <a:t>21/3/21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s-ES"/>
              <a:t>Operating Systems – Introduction to threads Labs.</a:t>
            </a:r>
          </a:p>
        </p:txBody>
      </p:sp>
      <p:sp>
        <p:nvSpPr>
          <p:cNvPr id="7" name="6 Rectángulo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7 Rectángulo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8 Rectángulo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1400" b="1">
                <a:solidFill>
                  <a:srgbClr val="FFFFFF"/>
                </a:solidFill>
                <a:latin typeface="Tw Cen MT" pitchFamily="34" charset="0"/>
              </a:defRPr>
            </a:lvl1pPr>
          </a:lstStyle>
          <a:p>
            <a:fld id="{B7DB0126-EAC7-4BC8-9066-5469A62B1895}" type="slidenum">
              <a:rPr lang="es-ES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3" r:id="rId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475656" y="2780928"/>
            <a:ext cx="7363544" cy="308647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5300" dirty="0">
                <a:ea typeface="+mj-ea"/>
                <a:cs typeface="+mj-cs"/>
              </a:rPr>
              <a:t>INGENIERÍA INFORMÁTICA</a:t>
            </a:r>
            <a:br>
              <a:rPr lang="es-ES" sz="5300" dirty="0">
                <a:ea typeface="+mj-ea"/>
                <a:cs typeface="+mj-cs"/>
              </a:rPr>
            </a:br>
            <a:r>
              <a:rPr lang="es-ES" sz="5300" dirty="0">
                <a:ea typeface="+mj-ea"/>
                <a:cs typeface="+mj-cs"/>
              </a:rPr>
              <a:t>SISTEMAS OPERATIVOS</a:t>
            </a:r>
            <a:br>
              <a:rPr lang="es-ES" sz="5300" dirty="0">
                <a:ea typeface="+mj-ea"/>
                <a:cs typeface="+mj-cs"/>
              </a:rPr>
            </a:br>
            <a:br>
              <a:rPr lang="es-ES" sz="5300" dirty="0">
                <a:ea typeface="+mj-ea"/>
                <a:cs typeface="+mj-cs"/>
              </a:rPr>
            </a:br>
            <a:br>
              <a:rPr lang="es-ES" sz="5300" dirty="0">
                <a:ea typeface="+mj-ea"/>
                <a:cs typeface="+mj-cs"/>
              </a:rPr>
            </a:br>
            <a:endParaRPr lang="es-ES" dirty="0">
              <a:ea typeface="+mj-ea"/>
              <a:cs typeface="+mj-cs"/>
            </a:endParaRPr>
          </a:p>
        </p:txBody>
      </p:sp>
      <p:sp>
        <p:nvSpPr>
          <p:cNvPr id="14338" name="2 Subtítulo"/>
          <p:cNvSpPr>
            <a:spLocks noGrp="1"/>
          </p:cNvSpPr>
          <p:nvPr>
            <p:ph type="subTitle" idx="1"/>
          </p:nvPr>
        </p:nvSpPr>
        <p:spPr>
          <a:xfrm>
            <a:off x="2362200" y="6049963"/>
            <a:ext cx="6705600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s-ES" dirty="0" err="1">
                <a:solidFill>
                  <a:schemeClr val="bg1"/>
                </a:solidFill>
                <a:ea typeface="ＭＳ Ｐゴシック" charset="-128"/>
              </a:rPr>
              <a:t>Lab</a:t>
            </a:r>
            <a:r>
              <a:rPr lang="es-ES" dirty="0">
                <a:solidFill>
                  <a:schemeClr val="bg1"/>
                </a:solidFill>
                <a:ea typeface="ＭＳ Ｐゴシック" charset="-128"/>
              </a:rPr>
              <a:t> </a:t>
            </a:r>
            <a:r>
              <a:rPr lang="es-ES" dirty="0" err="1">
                <a:solidFill>
                  <a:schemeClr val="bg1"/>
                </a:solidFill>
                <a:ea typeface="ＭＳ Ｐゴシック" charset="-128"/>
              </a:rPr>
              <a:t>Introduction</a:t>
            </a:r>
            <a:r>
              <a:rPr lang="es-ES" dirty="0">
                <a:solidFill>
                  <a:schemeClr val="bg1"/>
                </a:solidFill>
                <a:ea typeface="ＭＳ Ｐゴシック" charset="-128"/>
              </a:rPr>
              <a:t> to </a:t>
            </a:r>
            <a:r>
              <a:rPr lang="es-ES" dirty="0" err="1">
                <a:solidFill>
                  <a:schemeClr val="bg1"/>
                </a:solidFill>
                <a:ea typeface="ＭＳ Ｐゴシック" charset="-128"/>
              </a:rPr>
              <a:t>Threads</a:t>
            </a:r>
            <a:endParaRPr lang="es-ES" dirty="0">
              <a:solidFill>
                <a:schemeClr val="bg1"/>
              </a:solidFill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1 Título"/>
          <p:cNvSpPr>
            <a:spLocks noGrp="1"/>
          </p:cNvSpPr>
          <p:nvPr>
            <p:ph type="title"/>
          </p:nvPr>
        </p:nvSpPr>
        <p:spPr>
          <a:xfrm>
            <a:off x="539552" y="228600"/>
            <a:ext cx="8712968" cy="990600"/>
          </a:xfrm>
        </p:spPr>
        <p:txBody>
          <a:bodyPr/>
          <a:lstStyle/>
          <a:p>
            <a:pPr eaLnBrk="1" hangingPunct="1"/>
            <a:r>
              <a:rPr lang="es-ES_tradnl" sz="3600" dirty="0">
                <a:ea typeface="ＭＳ Ｐゴシック" charset="-128"/>
              </a:rPr>
              <a:t>3. </a:t>
            </a:r>
            <a:r>
              <a:rPr lang="es-ES_tradnl" sz="3600" dirty="0" err="1">
                <a:ea typeface="ＭＳ Ｐゴシック" charset="-128"/>
              </a:rPr>
              <a:t>Solution</a:t>
            </a:r>
            <a:r>
              <a:rPr lang="es-ES_tradnl" sz="3600" dirty="0">
                <a:ea typeface="ＭＳ Ｐゴシック" charset="-128"/>
              </a:rPr>
              <a:t>. (</a:t>
            </a:r>
            <a:r>
              <a:rPr lang="es-ES_tradnl" sz="3600" dirty="0" err="1">
                <a:ea typeface="ＭＳ Ｐゴシック" charset="-128"/>
              </a:rPr>
              <a:t>Exercise</a:t>
            </a:r>
            <a:r>
              <a:rPr lang="es-ES_tradnl" sz="3600" dirty="0">
                <a:ea typeface="ＭＳ Ｐゴシック" charset="-128"/>
              </a:rPr>
              <a:t> 4 </a:t>
            </a:r>
            <a:r>
              <a:rPr lang="es-ES_tradnl" sz="3600" dirty="0" err="1">
                <a:ea typeface="ＭＳ Ｐゴシック" charset="-128"/>
              </a:rPr>
              <a:t>threads</a:t>
            </a:r>
            <a:r>
              <a:rPr lang="es-ES_tradnl" sz="3600" dirty="0">
                <a:ea typeface="ＭＳ Ｐゴシック" charset="-128"/>
              </a:rPr>
              <a:t> notebook)</a:t>
            </a:r>
          </a:p>
        </p:txBody>
      </p:sp>
      <p:sp>
        <p:nvSpPr>
          <p:cNvPr id="16387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fld id="{A3441018-84A9-427B-BA94-758EBE8E4F8A}" type="slidenum">
              <a:rPr lang="es-ES" sz="1200"/>
              <a:pPr>
                <a:lnSpc>
                  <a:spcPct val="80000"/>
                </a:lnSpc>
              </a:pPr>
              <a:t>10</a:t>
            </a:fld>
            <a:endParaRPr lang="es-ES" sz="1200"/>
          </a:p>
        </p:txBody>
      </p:sp>
      <p:sp>
        <p:nvSpPr>
          <p:cNvPr id="3" name="CuadroTexto 2"/>
          <p:cNvSpPr txBox="1"/>
          <p:nvPr/>
        </p:nvSpPr>
        <p:spPr>
          <a:xfrm>
            <a:off x="564314" y="1638498"/>
            <a:ext cx="8287072" cy="47331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just">
              <a:lnSpc>
                <a:spcPct val="115000"/>
              </a:lnSpc>
              <a:spcAft>
                <a:spcPts val="0"/>
              </a:spcAft>
              <a:defRPr sz="1000"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int main(int </a:t>
            </a:r>
            <a:r>
              <a:rPr lang="en-US" dirty="0" err="1"/>
              <a:t>argc</a:t>
            </a:r>
            <a:r>
              <a:rPr lang="en-US" dirty="0"/>
              <a:t>, char* </a:t>
            </a:r>
            <a:r>
              <a:rPr lang="en-US" dirty="0" err="1"/>
              <a:t>argv</a:t>
            </a:r>
            <a:r>
              <a:rPr lang="en-US" dirty="0"/>
              <a:t>[]) {</a:t>
            </a:r>
            <a:endParaRPr lang="es-ES" dirty="0"/>
          </a:p>
          <a:p>
            <a:r>
              <a:rPr lang="en-US" dirty="0"/>
              <a:t>        int </a:t>
            </a:r>
            <a:r>
              <a:rPr lang="en-US" dirty="0" err="1"/>
              <a:t>n,i</a:t>
            </a:r>
            <a:r>
              <a:rPr lang="en-US" dirty="0"/>
              <a:t>;</a:t>
            </a:r>
            <a:endParaRPr lang="es-ES" dirty="0"/>
          </a:p>
          <a:p>
            <a:r>
              <a:rPr lang="en-US" dirty="0"/>
              <a:t>        </a:t>
            </a:r>
            <a:r>
              <a:rPr lang="en-US" dirty="0" err="1"/>
              <a:t>pthread_t</a:t>
            </a:r>
            <a:r>
              <a:rPr lang="en-US" dirty="0"/>
              <a:t> *threads;</a:t>
            </a:r>
            <a:endParaRPr lang="es-ES" dirty="0"/>
          </a:p>
          <a:p>
            <a:r>
              <a:rPr lang="en-US" dirty="0"/>
              <a:t>        </a:t>
            </a:r>
            <a:r>
              <a:rPr lang="en-US" dirty="0" err="1"/>
              <a:t>pthread_attr_t</a:t>
            </a:r>
            <a:r>
              <a:rPr lang="en-US" dirty="0"/>
              <a:t> </a:t>
            </a:r>
            <a:r>
              <a:rPr lang="en-US" dirty="0" err="1"/>
              <a:t>pthread_custom_attr</a:t>
            </a:r>
            <a:r>
              <a:rPr lang="en-US" dirty="0"/>
              <a:t>;</a:t>
            </a:r>
            <a:endParaRPr lang="es-ES" dirty="0"/>
          </a:p>
          <a:p>
            <a:r>
              <a:rPr lang="en-US" dirty="0"/>
              <a:t>        </a:t>
            </a:r>
            <a:r>
              <a:rPr lang="en-US" dirty="0" err="1"/>
              <a:t>parm</a:t>
            </a:r>
            <a:r>
              <a:rPr lang="en-US" dirty="0"/>
              <a:t> *p;</a:t>
            </a:r>
            <a:endParaRPr lang="es-ES" dirty="0"/>
          </a:p>
          <a:p>
            <a:r>
              <a:rPr lang="en-US" dirty="0"/>
              <a:t> </a:t>
            </a:r>
            <a:endParaRPr lang="es-ES" dirty="0"/>
          </a:p>
          <a:p>
            <a:r>
              <a:rPr lang="en-US" dirty="0"/>
              <a:t>        n=</a:t>
            </a:r>
            <a:r>
              <a:rPr lang="en-US" dirty="0" err="1"/>
              <a:t>atoi</a:t>
            </a:r>
            <a:r>
              <a:rPr lang="en-US" dirty="0"/>
              <a:t>(</a:t>
            </a:r>
            <a:r>
              <a:rPr lang="en-US" dirty="0" err="1"/>
              <a:t>argv</a:t>
            </a:r>
            <a:r>
              <a:rPr lang="en-US" dirty="0"/>
              <a:t>[1]);</a:t>
            </a:r>
            <a:endParaRPr lang="es-ES" dirty="0"/>
          </a:p>
          <a:p>
            <a:r>
              <a:rPr lang="en-US" dirty="0"/>
              <a:t>        if ((n &lt; 1) || (n &gt; MAX_THREAD))</a:t>
            </a:r>
            <a:endParaRPr lang="es-ES" dirty="0"/>
          </a:p>
          <a:p>
            <a:r>
              <a:rPr lang="en-US" dirty="0"/>
              <a:t>        { </a:t>
            </a:r>
            <a:r>
              <a:rPr lang="en-US" dirty="0" err="1"/>
              <a:t>printf</a:t>
            </a:r>
            <a:r>
              <a:rPr lang="en-US" dirty="0"/>
              <a:t> ("The no of thread should be between 1 and %d.\</a:t>
            </a:r>
            <a:r>
              <a:rPr lang="en-US" dirty="0" err="1"/>
              <a:t>n",MAX_THREAD</a:t>
            </a:r>
            <a:r>
              <a:rPr lang="en-US" dirty="0"/>
              <a:t>);</a:t>
            </a:r>
            <a:r>
              <a:rPr lang="es-ES" dirty="0"/>
              <a:t> </a:t>
            </a:r>
            <a:r>
              <a:rPr lang="en-US" dirty="0"/>
              <a:t>exit(1); </a:t>
            </a:r>
            <a:r>
              <a:rPr lang="es-ES" dirty="0"/>
              <a:t>}</a:t>
            </a:r>
          </a:p>
          <a:p>
            <a:r>
              <a:rPr lang="en-US" dirty="0"/>
              <a:t> </a:t>
            </a:r>
            <a:endParaRPr lang="es-ES" dirty="0"/>
          </a:p>
          <a:p>
            <a:r>
              <a:rPr lang="en-US" dirty="0"/>
              <a:t>        threads=(</a:t>
            </a:r>
            <a:r>
              <a:rPr lang="en-US" dirty="0" err="1"/>
              <a:t>pthread_t</a:t>
            </a:r>
            <a:r>
              <a:rPr lang="en-US" dirty="0"/>
              <a:t> *)malloc(n*</a:t>
            </a:r>
            <a:r>
              <a:rPr lang="en-US" dirty="0" err="1"/>
              <a:t>sizeof</a:t>
            </a:r>
            <a:r>
              <a:rPr lang="en-US" dirty="0"/>
              <a:t>(*threads));</a:t>
            </a:r>
            <a:endParaRPr lang="es-ES" dirty="0"/>
          </a:p>
          <a:p>
            <a:r>
              <a:rPr lang="en-US" dirty="0"/>
              <a:t>        </a:t>
            </a:r>
            <a:r>
              <a:rPr lang="en-US" dirty="0" err="1"/>
              <a:t>pthread_attr_init</a:t>
            </a:r>
            <a:r>
              <a:rPr lang="en-US" dirty="0"/>
              <a:t>(&amp;</a:t>
            </a:r>
            <a:r>
              <a:rPr lang="en-US" dirty="0" err="1"/>
              <a:t>pthread_custom_attr</a:t>
            </a:r>
            <a:r>
              <a:rPr lang="en-US" dirty="0"/>
              <a:t>);</a:t>
            </a:r>
            <a:endParaRPr lang="es-ES" dirty="0"/>
          </a:p>
          <a:p>
            <a:r>
              <a:rPr lang="en-US" dirty="0"/>
              <a:t>        p=(</a:t>
            </a:r>
            <a:r>
              <a:rPr lang="en-US" dirty="0" err="1"/>
              <a:t>parm</a:t>
            </a:r>
            <a:r>
              <a:rPr lang="en-US" dirty="0"/>
              <a:t> *)malloc(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parm</a:t>
            </a:r>
            <a:r>
              <a:rPr lang="en-US" dirty="0"/>
              <a:t>)*n);</a:t>
            </a:r>
            <a:endParaRPr lang="es-ES" dirty="0"/>
          </a:p>
          <a:p>
            <a:r>
              <a:rPr lang="en-US" dirty="0"/>
              <a:t>        </a:t>
            </a:r>
          </a:p>
          <a:p>
            <a:r>
              <a:rPr lang="en-US" dirty="0"/>
              <a:t>       /* Start up thread */</a:t>
            </a:r>
            <a:endParaRPr lang="es-ES" dirty="0"/>
          </a:p>
          <a:p>
            <a:r>
              <a:rPr lang="en-US" dirty="0"/>
              <a:t>        for (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&lt;n; </a:t>
            </a:r>
            <a:r>
              <a:rPr lang="en-US" dirty="0" err="1"/>
              <a:t>i</a:t>
            </a:r>
            <a:r>
              <a:rPr lang="en-US" dirty="0"/>
              <a:t>++)</a:t>
            </a:r>
            <a:endParaRPr lang="es-ES" dirty="0"/>
          </a:p>
          <a:p>
            <a:r>
              <a:rPr lang="en-US" dirty="0"/>
              <a:t>        {</a:t>
            </a:r>
            <a:endParaRPr lang="es-ES" dirty="0"/>
          </a:p>
          <a:p>
            <a:r>
              <a:rPr lang="en-US" dirty="0"/>
              <a:t>                p[</a:t>
            </a:r>
            <a:r>
              <a:rPr lang="en-US" dirty="0" err="1"/>
              <a:t>i</a:t>
            </a:r>
            <a:r>
              <a:rPr lang="en-US" dirty="0"/>
              <a:t>].id=</a:t>
            </a:r>
            <a:r>
              <a:rPr lang="en-US" dirty="0" err="1"/>
              <a:t>i</a:t>
            </a:r>
            <a:r>
              <a:rPr lang="en-US" dirty="0"/>
              <a:t>;</a:t>
            </a:r>
            <a:endParaRPr lang="es-ES" dirty="0"/>
          </a:p>
          <a:p>
            <a:r>
              <a:rPr lang="en-US" dirty="0"/>
              <a:t>                </a:t>
            </a:r>
            <a:r>
              <a:rPr lang="en-US" dirty="0" err="1"/>
              <a:t>pthread_create</a:t>
            </a:r>
            <a:r>
              <a:rPr lang="en-US" dirty="0"/>
              <a:t>(&amp;threads[</a:t>
            </a:r>
            <a:r>
              <a:rPr lang="en-US" dirty="0" err="1"/>
              <a:t>i</a:t>
            </a:r>
            <a:r>
              <a:rPr lang="en-US" dirty="0"/>
              <a:t>], &amp;</a:t>
            </a:r>
            <a:r>
              <a:rPr lang="en-US" dirty="0" err="1"/>
              <a:t>pthread_custom_attr</a:t>
            </a:r>
            <a:r>
              <a:rPr lang="en-US" dirty="0"/>
              <a:t>, hello, (void *)(</a:t>
            </a:r>
            <a:r>
              <a:rPr lang="en-US" dirty="0" err="1"/>
              <a:t>p+i</a:t>
            </a:r>
            <a:r>
              <a:rPr lang="en-US" dirty="0"/>
              <a:t>));</a:t>
            </a:r>
            <a:endParaRPr lang="es-ES" dirty="0"/>
          </a:p>
          <a:p>
            <a:r>
              <a:rPr lang="en-US" dirty="0"/>
              <a:t>        }</a:t>
            </a:r>
            <a:endParaRPr lang="es-ES" dirty="0"/>
          </a:p>
          <a:p>
            <a:r>
              <a:rPr lang="en-US" dirty="0"/>
              <a:t>        /* Synchronize the completion of each thread. */</a:t>
            </a:r>
            <a:endParaRPr lang="es-ES" dirty="0"/>
          </a:p>
          <a:p>
            <a:r>
              <a:rPr lang="en-US" dirty="0"/>
              <a:t>        for (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&lt;n; </a:t>
            </a:r>
            <a:r>
              <a:rPr lang="en-US" dirty="0" err="1"/>
              <a:t>i</a:t>
            </a:r>
            <a:r>
              <a:rPr lang="en-US" dirty="0"/>
              <a:t>++)</a:t>
            </a:r>
            <a:endParaRPr lang="es-ES" dirty="0"/>
          </a:p>
          <a:p>
            <a:r>
              <a:rPr lang="en-US" dirty="0"/>
              <a:t>                </a:t>
            </a:r>
            <a:r>
              <a:rPr lang="en-US" dirty="0" err="1"/>
              <a:t>pthread_join</a:t>
            </a:r>
            <a:r>
              <a:rPr lang="en-US" dirty="0"/>
              <a:t>(threads[</a:t>
            </a:r>
            <a:r>
              <a:rPr lang="en-US" dirty="0" err="1"/>
              <a:t>i</a:t>
            </a:r>
            <a:r>
              <a:rPr lang="en-US" dirty="0"/>
              <a:t>],NULL);</a:t>
            </a:r>
            <a:endParaRPr lang="es-ES" dirty="0"/>
          </a:p>
          <a:p>
            <a:r>
              <a:rPr lang="es-ES_tradnl" dirty="0"/>
              <a:t>        free(p);</a:t>
            </a:r>
            <a:endParaRPr lang="es-ES" dirty="0"/>
          </a:p>
          <a:p>
            <a:r>
              <a:rPr lang="es-ES_tradnl" dirty="0"/>
              <a:t>        </a:t>
            </a:r>
            <a:r>
              <a:rPr lang="es-ES_tradnl" dirty="0" err="1"/>
              <a:t>return</a:t>
            </a:r>
            <a:r>
              <a:rPr lang="es-ES_tradnl" dirty="0"/>
              <a:t> 0;</a:t>
            </a:r>
            <a:endParaRPr lang="es-ES" dirty="0"/>
          </a:p>
          <a:p>
            <a:r>
              <a:rPr lang="es-ES_tradnl" dirty="0"/>
              <a:t>}</a:t>
            </a:r>
            <a:endParaRPr lang="es-ES" dirty="0"/>
          </a:p>
          <a:p>
            <a:endParaRPr lang="es-ES" dirty="0"/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1259632" y="6348112"/>
            <a:ext cx="5421313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/>
              <a:t>Operating Systems – Introduction to threads Labs.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22678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D5060B-A7C6-A946-B82F-9B5C791BC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Statement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CD4B3E-AE8C-8F40-9E80-DEB00E3E4DE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err="1"/>
              <a:t>Write</a:t>
            </a:r>
            <a:r>
              <a:rPr lang="es-ES" dirty="0"/>
              <a:t> a </a:t>
            </a:r>
            <a:r>
              <a:rPr lang="es-ES" dirty="0" err="1"/>
              <a:t>program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</a:p>
          <a:p>
            <a:pPr lvl="1"/>
            <a:r>
              <a:rPr lang="es-ES" dirty="0"/>
              <a:t>Declares 2 </a:t>
            </a:r>
            <a:r>
              <a:rPr lang="es-ES" dirty="0" err="1"/>
              <a:t>functions</a:t>
            </a:r>
            <a:r>
              <a:rPr lang="es-ES" dirty="0"/>
              <a:t>, 1 and 2, </a:t>
            </a:r>
            <a:r>
              <a:rPr lang="es-ES" dirty="0" err="1"/>
              <a:t>where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identity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thread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executing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indicated</a:t>
            </a:r>
            <a:r>
              <a:rPr lang="es-ES" dirty="0"/>
              <a:t>. </a:t>
            </a:r>
          </a:p>
          <a:p>
            <a:pPr lvl="2"/>
            <a:r>
              <a:rPr lang="es-ES" dirty="0" err="1"/>
              <a:t>function</a:t>
            </a:r>
            <a:r>
              <a:rPr lang="es-ES" dirty="0"/>
              <a:t> 1 </a:t>
            </a:r>
            <a:r>
              <a:rPr lang="es-ES" dirty="0" err="1"/>
              <a:t>sleeps</a:t>
            </a:r>
            <a:r>
              <a:rPr lang="es-ES" dirty="0"/>
              <a:t> 2 </a:t>
            </a:r>
            <a:r>
              <a:rPr lang="es-ES" dirty="0" err="1"/>
              <a:t>seconds</a:t>
            </a:r>
            <a:r>
              <a:rPr lang="es-ES" dirty="0"/>
              <a:t> and </a:t>
            </a:r>
            <a:r>
              <a:rPr lang="es-ES" dirty="0" err="1"/>
              <a:t>function</a:t>
            </a:r>
            <a:r>
              <a:rPr lang="es-ES" dirty="0"/>
              <a:t> 2 </a:t>
            </a:r>
            <a:r>
              <a:rPr lang="es-ES" dirty="0" err="1"/>
              <a:t>sleeps</a:t>
            </a:r>
            <a:r>
              <a:rPr lang="es-ES" dirty="0"/>
              <a:t> 5 </a:t>
            </a:r>
            <a:r>
              <a:rPr lang="es-ES" dirty="0" err="1"/>
              <a:t>seconds</a:t>
            </a:r>
            <a:r>
              <a:rPr lang="es-ES" dirty="0"/>
              <a:t>. </a:t>
            </a:r>
          </a:p>
          <a:p>
            <a:pPr lvl="1"/>
            <a:r>
              <a:rPr lang="es-ES" dirty="0" err="1"/>
              <a:t>Next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main</a:t>
            </a:r>
            <a:r>
              <a:rPr lang="es-ES" dirty="0"/>
              <a:t> </a:t>
            </a:r>
            <a:r>
              <a:rPr lang="es-ES" dirty="0" err="1"/>
              <a:t>program</a:t>
            </a:r>
            <a:r>
              <a:rPr lang="es-ES" dirty="0"/>
              <a:t> </a:t>
            </a:r>
            <a:r>
              <a:rPr lang="es-ES" dirty="0" err="1"/>
              <a:t>must</a:t>
            </a:r>
            <a:r>
              <a:rPr lang="es-ES" dirty="0"/>
              <a:t> </a:t>
            </a:r>
            <a:r>
              <a:rPr lang="es-ES" dirty="0" err="1"/>
              <a:t>launch</a:t>
            </a:r>
            <a:r>
              <a:rPr lang="es-ES" dirty="0"/>
              <a:t> 2 </a:t>
            </a:r>
            <a:r>
              <a:rPr lang="es-ES" dirty="0" err="1"/>
              <a:t>threads</a:t>
            </a:r>
            <a:r>
              <a:rPr lang="es-ES" dirty="0"/>
              <a:t>, </a:t>
            </a:r>
            <a:r>
              <a:rPr lang="es-ES" dirty="0" err="1"/>
              <a:t>one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function</a:t>
            </a:r>
            <a:r>
              <a:rPr lang="es-ES" dirty="0"/>
              <a:t>, </a:t>
            </a:r>
            <a:r>
              <a:rPr lang="es-ES" dirty="0" err="1"/>
              <a:t>write</a:t>
            </a:r>
            <a:r>
              <a:rPr lang="es-ES" dirty="0"/>
              <a:t> </a:t>
            </a:r>
            <a:r>
              <a:rPr lang="es-ES" dirty="0" err="1"/>
              <a:t>its</a:t>
            </a:r>
            <a:r>
              <a:rPr lang="es-ES" dirty="0"/>
              <a:t> </a:t>
            </a:r>
            <a:r>
              <a:rPr lang="es-ES" dirty="0" err="1"/>
              <a:t>own</a:t>
            </a:r>
            <a:r>
              <a:rPr lang="es-ES" dirty="0"/>
              <a:t> </a:t>
            </a:r>
            <a:r>
              <a:rPr lang="es-ES" dirty="0" err="1"/>
              <a:t>identity</a:t>
            </a:r>
            <a:r>
              <a:rPr lang="es-ES" dirty="0"/>
              <a:t> and </a:t>
            </a:r>
            <a:r>
              <a:rPr lang="es-ES" dirty="0" err="1"/>
              <a:t>terminate</a:t>
            </a:r>
            <a:r>
              <a:rPr lang="es-ES" dirty="0"/>
              <a:t>.</a:t>
            </a:r>
          </a:p>
          <a:p>
            <a:r>
              <a:rPr lang="es-ES" dirty="0" err="1"/>
              <a:t>Write</a:t>
            </a:r>
            <a:r>
              <a:rPr lang="es-ES" dirty="0"/>
              <a:t> a new </a:t>
            </a:r>
            <a:r>
              <a:rPr lang="es-ES" dirty="0" err="1"/>
              <a:t>version</a:t>
            </a:r>
            <a:r>
              <a:rPr lang="es-ES" dirty="0"/>
              <a:t> </a:t>
            </a:r>
            <a:r>
              <a:rPr lang="es-ES" dirty="0" err="1"/>
              <a:t>where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parent</a:t>
            </a:r>
            <a:r>
              <a:rPr lang="es-ES" dirty="0"/>
              <a:t> </a:t>
            </a:r>
            <a:r>
              <a:rPr lang="es-ES" dirty="0" err="1"/>
              <a:t>waits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children</a:t>
            </a:r>
            <a:r>
              <a:rPr lang="es-ES" dirty="0"/>
              <a:t> to </a:t>
            </a:r>
            <a:r>
              <a:rPr lang="es-ES" dirty="0" err="1"/>
              <a:t>finish</a:t>
            </a:r>
            <a:r>
              <a:rPr lang="es-ES" dirty="0"/>
              <a:t> </a:t>
            </a:r>
            <a:r>
              <a:rPr lang="es-ES" dirty="0" err="1"/>
              <a:t>before</a:t>
            </a:r>
            <a:r>
              <a:rPr lang="es-ES" dirty="0"/>
              <a:t> </a:t>
            </a:r>
            <a:r>
              <a:rPr lang="es-ES" dirty="0" err="1"/>
              <a:t>finishing</a:t>
            </a:r>
            <a:r>
              <a:rPr lang="es-ES" dirty="0"/>
              <a:t>.</a:t>
            </a:r>
          </a:p>
          <a:p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E8A58A3-A30C-BD41-9E08-3B3D2F1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Operating Systems – Introduction to threads Labs.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6B20BA-FF39-C64B-BADF-E6A2F2E3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2F595CF-9FF3-428D-B4A0-5497FE63767F}" type="slidenum">
              <a:rPr lang="es-ES" smtClean="0"/>
              <a:pPr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3197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1 Título"/>
          <p:cNvSpPr>
            <a:spLocks noGrp="1"/>
          </p:cNvSpPr>
          <p:nvPr>
            <p:ph type="title"/>
          </p:nvPr>
        </p:nvSpPr>
        <p:spPr>
          <a:xfrm>
            <a:off x="539552" y="228600"/>
            <a:ext cx="8712968" cy="990600"/>
          </a:xfrm>
        </p:spPr>
        <p:txBody>
          <a:bodyPr/>
          <a:lstStyle/>
          <a:p>
            <a:pPr eaLnBrk="1" hangingPunct="1"/>
            <a:r>
              <a:rPr lang="es-ES_tradnl" sz="3600" dirty="0">
                <a:ea typeface="ＭＳ Ｐゴシック" charset="-128"/>
              </a:rPr>
              <a:t>4. </a:t>
            </a:r>
            <a:r>
              <a:rPr lang="es-ES_tradnl" sz="3600" dirty="0" err="1">
                <a:ea typeface="ＭＳ Ｐゴシック" charset="-128"/>
              </a:rPr>
              <a:t>Solution</a:t>
            </a:r>
            <a:r>
              <a:rPr lang="es-ES_tradnl" sz="3600" dirty="0">
                <a:ea typeface="ＭＳ Ｐゴシック" charset="-128"/>
              </a:rPr>
              <a:t>. (</a:t>
            </a:r>
            <a:r>
              <a:rPr lang="es-ES_tradnl" sz="3600" dirty="0" err="1">
                <a:ea typeface="ＭＳ Ｐゴシック" charset="-128"/>
              </a:rPr>
              <a:t>Exercise</a:t>
            </a:r>
            <a:r>
              <a:rPr lang="es-ES_tradnl" sz="3600" dirty="0">
                <a:ea typeface="ＭＳ Ｐゴシック" charset="-128"/>
              </a:rPr>
              <a:t> 7 </a:t>
            </a:r>
            <a:r>
              <a:rPr lang="es-ES_tradnl" sz="3600" dirty="0" err="1">
                <a:ea typeface="ＭＳ Ｐゴシック" charset="-128"/>
              </a:rPr>
              <a:t>threads</a:t>
            </a:r>
            <a:r>
              <a:rPr lang="es-ES_tradnl" sz="3600" dirty="0">
                <a:ea typeface="ＭＳ Ｐゴシック" charset="-128"/>
              </a:rPr>
              <a:t> notebook)</a:t>
            </a:r>
          </a:p>
        </p:txBody>
      </p:sp>
      <p:sp>
        <p:nvSpPr>
          <p:cNvPr id="16387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fld id="{A3441018-84A9-427B-BA94-758EBE8E4F8A}" type="slidenum">
              <a:rPr lang="es-ES" sz="1200"/>
              <a:pPr>
                <a:lnSpc>
                  <a:spcPct val="80000"/>
                </a:lnSpc>
              </a:pPr>
              <a:t>12</a:t>
            </a:fld>
            <a:endParaRPr lang="es-ES" sz="1200"/>
          </a:p>
        </p:txBody>
      </p:sp>
      <p:sp>
        <p:nvSpPr>
          <p:cNvPr id="3" name="CuadroTexto 2"/>
          <p:cNvSpPr txBox="1"/>
          <p:nvPr/>
        </p:nvSpPr>
        <p:spPr>
          <a:xfrm>
            <a:off x="564314" y="1638498"/>
            <a:ext cx="8287072" cy="47331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just">
              <a:lnSpc>
                <a:spcPct val="115000"/>
              </a:lnSpc>
              <a:spcAft>
                <a:spcPts val="0"/>
              </a:spcAft>
              <a:defRPr sz="1000"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pthread_t</a:t>
            </a:r>
            <a:r>
              <a:rPr lang="en-US" dirty="0"/>
              <a:t> thread1, thread2, </a:t>
            </a:r>
            <a:r>
              <a:rPr lang="en-US" dirty="0" err="1"/>
              <a:t>thmain</a:t>
            </a:r>
            <a:r>
              <a:rPr lang="en-US" dirty="0"/>
              <a:t>; /* </a:t>
            </a:r>
            <a:r>
              <a:rPr lang="en-US" dirty="0" err="1"/>
              <a:t>Declaración</a:t>
            </a:r>
            <a:r>
              <a:rPr lang="en-US" dirty="0"/>
              <a:t> de los threads */</a:t>
            </a:r>
            <a:endParaRPr lang="es-ES" dirty="0"/>
          </a:p>
          <a:p>
            <a:r>
              <a:rPr lang="en-US" dirty="0" err="1"/>
              <a:t>pthread_attr_t</a:t>
            </a:r>
            <a:r>
              <a:rPr lang="en-US" dirty="0"/>
              <a:t> </a:t>
            </a:r>
            <a:r>
              <a:rPr lang="en-US" dirty="0" err="1"/>
              <a:t>attr</a:t>
            </a:r>
            <a:r>
              <a:rPr lang="en-US" dirty="0"/>
              <a:t>; /* </a:t>
            </a:r>
            <a:r>
              <a:rPr lang="en-US" dirty="0" err="1"/>
              <a:t>atributos</a:t>
            </a:r>
            <a:r>
              <a:rPr lang="en-US" dirty="0"/>
              <a:t> de los threads */</a:t>
            </a:r>
            <a:endParaRPr lang="es-ES" dirty="0"/>
          </a:p>
          <a:p>
            <a:endParaRPr lang="es-ES_tradnl" dirty="0"/>
          </a:p>
          <a:p>
            <a:r>
              <a:rPr lang="es-ES_tradnl" dirty="0"/>
              <a:t>/* Definición de las funciones func1 y func2 */</a:t>
            </a:r>
            <a:endParaRPr lang="es-ES" dirty="0"/>
          </a:p>
          <a:p>
            <a:r>
              <a:rPr lang="en-US" dirty="0"/>
              <a:t>void *func1 ()</a:t>
            </a:r>
            <a:endParaRPr lang="es-ES" dirty="0"/>
          </a:p>
          <a:p>
            <a:r>
              <a:rPr lang="en-US" dirty="0"/>
              <a:t>{</a:t>
            </a:r>
            <a:endParaRPr lang="es-ES" dirty="0"/>
          </a:p>
          <a:p>
            <a:r>
              <a:rPr lang="en-US" dirty="0"/>
              <a:t>  </a:t>
            </a:r>
            <a:r>
              <a:rPr lang="en-US" dirty="0" err="1"/>
              <a:t>pthread_t</a:t>
            </a:r>
            <a:r>
              <a:rPr lang="en-US" dirty="0"/>
              <a:t> </a:t>
            </a:r>
            <a:r>
              <a:rPr lang="en-US" dirty="0" err="1"/>
              <a:t>tid</a:t>
            </a:r>
            <a:r>
              <a:rPr lang="en-US" dirty="0"/>
              <a:t> = </a:t>
            </a:r>
            <a:r>
              <a:rPr lang="en-US" dirty="0" err="1"/>
              <a:t>pthread_self</a:t>
            </a:r>
            <a:r>
              <a:rPr lang="en-US" dirty="0"/>
              <a:t>(); /* </a:t>
            </a:r>
            <a:r>
              <a:rPr lang="en-US" dirty="0" err="1"/>
              <a:t>identificador</a:t>
            </a:r>
            <a:r>
              <a:rPr lang="en-US" dirty="0"/>
              <a:t> de thread*/</a:t>
            </a:r>
            <a:endParaRPr lang="es-ES" dirty="0"/>
          </a:p>
          <a:p>
            <a:r>
              <a:rPr lang="en-US" dirty="0"/>
              <a:t>  </a:t>
            </a:r>
            <a:r>
              <a:rPr lang="es-ES_tradnl" dirty="0" err="1"/>
              <a:t>printf</a:t>
            </a:r>
            <a:r>
              <a:rPr lang="es-ES_tradnl" dirty="0"/>
              <a:t>("Soy el </a:t>
            </a:r>
            <a:r>
              <a:rPr lang="es-ES_tradnl" dirty="0" err="1"/>
              <a:t>thread</a:t>
            </a:r>
            <a:r>
              <a:rPr lang="es-ES_tradnl" dirty="0"/>
              <a:t> 1 y voy a ejecutar func1 \n");</a:t>
            </a:r>
            <a:endParaRPr lang="es-ES" dirty="0"/>
          </a:p>
          <a:p>
            <a:r>
              <a:rPr lang="es-ES_tradnl" dirty="0"/>
              <a:t>  </a:t>
            </a:r>
            <a:r>
              <a:rPr lang="es-ES_tradnl" dirty="0" err="1"/>
              <a:t>sleep</a:t>
            </a:r>
            <a:r>
              <a:rPr lang="es-ES_tradnl" dirty="0"/>
              <a:t>(2);</a:t>
            </a:r>
            <a:endParaRPr lang="es-ES" dirty="0"/>
          </a:p>
          <a:p>
            <a:r>
              <a:rPr lang="es-ES_tradnl" dirty="0"/>
              <a:t>  </a:t>
            </a:r>
            <a:r>
              <a:rPr lang="es-ES_tradnl" dirty="0" err="1"/>
              <a:t>printf</a:t>
            </a:r>
            <a:r>
              <a:rPr lang="es-ES_tradnl" dirty="0"/>
              <a:t>("Soy el </a:t>
            </a:r>
            <a:r>
              <a:rPr lang="es-ES_tradnl" dirty="0" err="1"/>
              <a:t>thread</a:t>
            </a:r>
            <a:r>
              <a:rPr lang="es-ES_tradnl" dirty="0"/>
              <a:t> 1 y he terminado de ejecutar la función 1\n");</a:t>
            </a:r>
            <a:endParaRPr lang="es-ES" dirty="0"/>
          </a:p>
          <a:p>
            <a:r>
              <a:rPr lang="es-ES_tradnl" dirty="0"/>
              <a:t>  </a:t>
            </a:r>
            <a:r>
              <a:rPr lang="es-ES_tradnl" dirty="0" err="1"/>
              <a:t>pthread_exit</a:t>
            </a:r>
            <a:r>
              <a:rPr lang="es-ES_tradnl" dirty="0"/>
              <a:t>(NULL); /* Provoca la terminación del </a:t>
            </a:r>
            <a:r>
              <a:rPr lang="es-ES_tradnl" dirty="0" err="1"/>
              <a:t>thread</a:t>
            </a:r>
            <a:r>
              <a:rPr lang="es-ES_tradnl" dirty="0"/>
              <a:t>*/</a:t>
            </a:r>
            <a:endParaRPr lang="es-ES" dirty="0"/>
          </a:p>
          <a:p>
            <a:r>
              <a:rPr lang="en-US" dirty="0"/>
              <a:t>}</a:t>
            </a:r>
          </a:p>
          <a:p>
            <a:endParaRPr lang="es-ES" dirty="0"/>
          </a:p>
          <a:p>
            <a:r>
              <a:rPr lang="en-US" dirty="0"/>
              <a:t>void *func2 ()</a:t>
            </a:r>
            <a:endParaRPr lang="es-ES" dirty="0"/>
          </a:p>
          <a:p>
            <a:r>
              <a:rPr lang="en-US" dirty="0"/>
              <a:t>{</a:t>
            </a:r>
            <a:endParaRPr lang="es-ES" dirty="0"/>
          </a:p>
          <a:p>
            <a:r>
              <a:rPr lang="en-US" dirty="0"/>
              <a:t>  </a:t>
            </a:r>
            <a:r>
              <a:rPr lang="en-US" dirty="0" err="1"/>
              <a:t>pthread_t</a:t>
            </a:r>
            <a:r>
              <a:rPr lang="en-US" dirty="0"/>
              <a:t> </a:t>
            </a:r>
            <a:r>
              <a:rPr lang="en-US" dirty="0" err="1"/>
              <a:t>tid</a:t>
            </a:r>
            <a:r>
              <a:rPr lang="en-US" dirty="0"/>
              <a:t> = </a:t>
            </a:r>
            <a:r>
              <a:rPr lang="en-US" dirty="0" err="1"/>
              <a:t>pthread_self</a:t>
            </a:r>
            <a:r>
              <a:rPr lang="en-US" dirty="0"/>
              <a:t>(); /* </a:t>
            </a:r>
            <a:r>
              <a:rPr lang="en-US" dirty="0" err="1"/>
              <a:t>identificador</a:t>
            </a:r>
            <a:r>
              <a:rPr lang="en-US" dirty="0"/>
              <a:t> de thread*/</a:t>
            </a:r>
            <a:endParaRPr lang="es-ES" dirty="0"/>
          </a:p>
          <a:p>
            <a:r>
              <a:rPr lang="en-US" dirty="0"/>
              <a:t>  </a:t>
            </a:r>
            <a:r>
              <a:rPr lang="es-ES_tradnl" dirty="0" err="1"/>
              <a:t>printf</a:t>
            </a:r>
            <a:r>
              <a:rPr lang="es-ES_tradnl" dirty="0"/>
              <a:t>("Soy el </a:t>
            </a:r>
            <a:r>
              <a:rPr lang="es-ES_tradnl" dirty="0" err="1"/>
              <a:t>thread</a:t>
            </a:r>
            <a:r>
              <a:rPr lang="es-ES_tradnl" dirty="0"/>
              <a:t> 2 y voy a ejecutar func2 \n");</a:t>
            </a:r>
            <a:endParaRPr lang="es-ES" dirty="0"/>
          </a:p>
          <a:p>
            <a:r>
              <a:rPr lang="es-ES_tradnl" dirty="0"/>
              <a:t>  </a:t>
            </a:r>
            <a:r>
              <a:rPr lang="es-ES_tradnl" dirty="0" err="1"/>
              <a:t>sleep</a:t>
            </a:r>
            <a:r>
              <a:rPr lang="es-ES_tradnl" dirty="0"/>
              <a:t>(5);</a:t>
            </a:r>
            <a:endParaRPr lang="es-ES" dirty="0"/>
          </a:p>
          <a:p>
            <a:r>
              <a:rPr lang="es-ES_tradnl" dirty="0"/>
              <a:t>  </a:t>
            </a:r>
            <a:r>
              <a:rPr lang="es-ES_tradnl" dirty="0" err="1"/>
              <a:t>printf</a:t>
            </a:r>
            <a:r>
              <a:rPr lang="es-ES_tradnl" dirty="0"/>
              <a:t>("Soy el </a:t>
            </a:r>
            <a:r>
              <a:rPr lang="es-ES_tradnl" dirty="0" err="1"/>
              <a:t>thread</a:t>
            </a:r>
            <a:r>
              <a:rPr lang="es-ES_tradnl" dirty="0"/>
              <a:t> 2 y he terminado de ejecutar la función 2\n");</a:t>
            </a:r>
            <a:endParaRPr lang="es-ES" dirty="0"/>
          </a:p>
          <a:p>
            <a:r>
              <a:rPr lang="es-ES_tradnl" dirty="0"/>
              <a:t>  </a:t>
            </a:r>
            <a:r>
              <a:rPr lang="es-ES_tradnl" dirty="0" err="1"/>
              <a:t>pthread_exit</a:t>
            </a:r>
            <a:r>
              <a:rPr lang="es-ES_tradnl" dirty="0"/>
              <a:t>(NULL); /* Provoca la terminación del </a:t>
            </a:r>
            <a:r>
              <a:rPr lang="es-ES_tradnl" dirty="0" err="1"/>
              <a:t>thread</a:t>
            </a:r>
            <a:r>
              <a:rPr lang="es-ES_tradnl" dirty="0"/>
              <a:t>*/</a:t>
            </a:r>
            <a:endParaRPr lang="es-ES" dirty="0"/>
          </a:p>
          <a:p>
            <a:r>
              <a:rPr lang="en-US" dirty="0"/>
              <a:t>}</a:t>
            </a:r>
            <a:endParaRPr lang="es-ES" dirty="0"/>
          </a:p>
          <a:p>
            <a:endParaRPr lang="es-ES" dirty="0"/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1259632" y="6348112"/>
            <a:ext cx="5421313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/>
              <a:t>Operating Systems – Introduction to threads Labs.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18910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1 Título"/>
          <p:cNvSpPr>
            <a:spLocks noGrp="1"/>
          </p:cNvSpPr>
          <p:nvPr>
            <p:ph type="title"/>
          </p:nvPr>
        </p:nvSpPr>
        <p:spPr>
          <a:xfrm>
            <a:off x="539552" y="228600"/>
            <a:ext cx="8712968" cy="990600"/>
          </a:xfrm>
        </p:spPr>
        <p:txBody>
          <a:bodyPr/>
          <a:lstStyle/>
          <a:p>
            <a:pPr eaLnBrk="1" hangingPunct="1"/>
            <a:r>
              <a:rPr lang="es-ES_tradnl" sz="3600" dirty="0">
                <a:ea typeface="ＭＳ Ｐゴシック" charset="-128"/>
              </a:rPr>
              <a:t>4. </a:t>
            </a:r>
            <a:r>
              <a:rPr lang="es-ES_tradnl" sz="3600" dirty="0" err="1">
                <a:ea typeface="ＭＳ Ｐゴシック" charset="-128"/>
              </a:rPr>
              <a:t>Solution</a:t>
            </a:r>
            <a:r>
              <a:rPr lang="es-ES_tradnl" sz="3600" dirty="0">
                <a:ea typeface="ＭＳ Ｐゴシック" charset="-128"/>
              </a:rPr>
              <a:t>. (</a:t>
            </a:r>
            <a:r>
              <a:rPr lang="es-ES_tradnl" sz="3600" dirty="0" err="1">
                <a:ea typeface="ＭＳ Ｐゴシック" charset="-128"/>
              </a:rPr>
              <a:t>Exercise</a:t>
            </a:r>
            <a:r>
              <a:rPr lang="es-ES_tradnl" sz="3600" dirty="0">
                <a:ea typeface="ＭＳ Ｐゴシック" charset="-128"/>
              </a:rPr>
              <a:t> 7 </a:t>
            </a:r>
            <a:r>
              <a:rPr lang="es-ES_tradnl" sz="3600" dirty="0" err="1">
                <a:ea typeface="ＭＳ Ｐゴシック" charset="-128"/>
              </a:rPr>
              <a:t>threads</a:t>
            </a:r>
            <a:r>
              <a:rPr lang="es-ES_tradnl" sz="3600" dirty="0">
                <a:ea typeface="ＭＳ Ｐゴシック" charset="-128"/>
              </a:rPr>
              <a:t> notebook)</a:t>
            </a:r>
          </a:p>
        </p:txBody>
      </p:sp>
      <p:sp>
        <p:nvSpPr>
          <p:cNvPr id="16387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fld id="{A3441018-84A9-427B-BA94-758EBE8E4F8A}" type="slidenum">
              <a:rPr lang="es-ES" sz="1200"/>
              <a:pPr>
                <a:lnSpc>
                  <a:spcPct val="80000"/>
                </a:lnSpc>
              </a:pPr>
              <a:t>13</a:t>
            </a:fld>
            <a:endParaRPr lang="es-ES" sz="1200"/>
          </a:p>
        </p:txBody>
      </p:sp>
      <p:sp>
        <p:nvSpPr>
          <p:cNvPr id="3" name="CuadroTexto 2"/>
          <p:cNvSpPr txBox="1"/>
          <p:nvPr/>
        </p:nvSpPr>
        <p:spPr>
          <a:xfrm>
            <a:off x="564314" y="1638498"/>
            <a:ext cx="8287072" cy="47331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just">
              <a:lnSpc>
                <a:spcPct val="115000"/>
              </a:lnSpc>
              <a:spcAft>
                <a:spcPts val="0"/>
              </a:spcAft>
              <a:defRPr sz="1000"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/*</a:t>
            </a:r>
            <a:r>
              <a:rPr lang="en-US" dirty="0" err="1"/>
              <a:t>Función</a:t>
            </a:r>
            <a:r>
              <a:rPr lang="en-US" dirty="0"/>
              <a:t> main*/</a:t>
            </a:r>
            <a:endParaRPr lang="es-ES" dirty="0"/>
          </a:p>
          <a:p>
            <a:r>
              <a:rPr lang="en-US" dirty="0"/>
              <a:t>int main(void)</a:t>
            </a:r>
            <a:endParaRPr lang="es-ES" dirty="0"/>
          </a:p>
          <a:p>
            <a:r>
              <a:rPr lang="es-ES_tradnl" dirty="0"/>
              <a:t>{</a:t>
            </a:r>
            <a:endParaRPr lang="es-ES" dirty="0"/>
          </a:p>
          <a:p>
            <a:r>
              <a:rPr lang="es-ES_tradnl" dirty="0"/>
              <a:t>  </a:t>
            </a:r>
            <a:r>
              <a:rPr lang="es-ES_tradnl" dirty="0" err="1"/>
              <a:t>thmain</a:t>
            </a:r>
            <a:r>
              <a:rPr lang="es-ES_tradnl" dirty="0"/>
              <a:t> = </a:t>
            </a:r>
            <a:r>
              <a:rPr lang="es-ES_tradnl" dirty="0" err="1"/>
              <a:t>pthread_self</a:t>
            </a:r>
            <a:r>
              <a:rPr lang="es-ES_tradnl" dirty="0"/>
              <a:t>();</a:t>
            </a:r>
            <a:endParaRPr lang="es-ES" dirty="0"/>
          </a:p>
          <a:p>
            <a:r>
              <a:rPr lang="es-ES_tradnl" dirty="0"/>
              <a:t>  /*La propia función </a:t>
            </a:r>
            <a:r>
              <a:rPr lang="es-ES_tradnl" dirty="0" err="1"/>
              <a:t>main</a:t>
            </a:r>
            <a:r>
              <a:rPr lang="es-ES_tradnl" dirty="0"/>
              <a:t> es un </a:t>
            </a:r>
            <a:r>
              <a:rPr lang="es-ES_tradnl" dirty="0" err="1"/>
              <a:t>thread</a:t>
            </a:r>
            <a:r>
              <a:rPr lang="es-ES_tradnl" dirty="0"/>
              <a:t>*/</a:t>
            </a:r>
          </a:p>
          <a:p>
            <a:endParaRPr lang="es-ES" dirty="0"/>
          </a:p>
          <a:p>
            <a:r>
              <a:rPr lang="es-ES_tradnl" dirty="0"/>
              <a:t>  /*inicializa los parámetros de los </a:t>
            </a:r>
            <a:r>
              <a:rPr lang="es-ES_tradnl" dirty="0" err="1"/>
              <a:t>threads</a:t>
            </a:r>
            <a:r>
              <a:rPr lang="es-ES_tradnl" dirty="0"/>
              <a:t> por defecto*/</a:t>
            </a:r>
            <a:endParaRPr lang="es-ES" dirty="0"/>
          </a:p>
          <a:p>
            <a:r>
              <a:rPr lang="es-ES_tradnl" dirty="0"/>
              <a:t>  </a:t>
            </a:r>
            <a:r>
              <a:rPr lang="es-ES_tradnl" dirty="0" err="1"/>
              <a:t>pthread_attr_init</a:t>
            </a:r>
            <a:r>
              <a:rPr lang="es-ES_tradnl" dirty="0"/>
              <a:t> (&amp;</a:t>
            </a:r>
            <a:r>
              <a:rPr lang="es-ES_tradnl" dirty="0" err="1"/>
              <a:t>attr</a:t>
            </a:r>
            <a:r>
              <a:rPr lang="es-ES_tradnl" dirty="0"/>
              <a:t>);</a:t>
            </a:r>
            <a:endParaRPr lang="es-ES" dirty="0"/>
          </a:p>
          <a:p>
            <a:r>
              <a:rPr lang="es-ES_tradnl" dirty="0"/>
              <a:t>  </a:t>
            </a:r>
            <a:r>
              <a:rPr lang="es-ES_tradnl" dirty="0" err="1"/>
              <a:t>printf</a:t>
            </a:r>
            <a:r>
              <a:rPr lang="es-ES_tradnl" dirty="0"/>
              <a:t>("Soy la función </a:t>
            </a:r>
            <a:r>
              <a:rPr lang="es-ES_tradnl" dirty="0" err="1"/>
              <a:t>main</a:t>
            </a:r>
            <a:r>
              <a:rPr lang="es-ES_tradnl" dirty="0"/>
              <a:t> y voy a lanzar los dos </a:t>
            </a:r>
            <a:r>
              <a:rPr lang="es-ES_tradnl" dirty="0" err="1"/>
              <a:t>threads</a:t>
            </a:r>
            <a:r>
              <a:rPr lang="es-ES_tradnl" dirty="0"/>
              <a:t> \n");</a:t>
            </a:r>
            <a:endParaRPr lang="es-ES" dirty="0"/>
          </a:p>
          <a:p>
            <a:r>
              <a:rPr lang="es-ES_tradnl" dirty="0"/>
              <a:t>  </a:t>
            </a:r>
            <a:r>
              <a:rPr lang="en-US" dirty="0" err="1"/>
              <a:t>pthread_create</a:t>
            </a:r>
            <a:r>
              <a:rPr lang="en-US" dirty="0"/>
              <a:t> (&amp;thread1, &amp;</a:t>
            </a:r>
            <a:r>
              <a:rPr lang="en-US" dirty="0" err="1"/>
              <a:t>attr</a:t>
            </a:r>
            <a:r>
              <a:rPr lang="en-US" dirty="0"/>
              <a:t>, func1, NULL);</a:t>
            </a:r>
            <a:endParaRPr lang="es-ES" dirty="0"/>
          </a:p>
          <a:p>
            <a:r>
              <a:rPr lang="en-US" dirty="0"/>
              <a:t>  </a:t>
            </a:r>
            <a:r>
              <a:rPr lang="en-US" dirty="0" err="1"/>
              <a:t>pthread_create</a:t>
            </a:r>
            <a:r>
              <a:rPr lang="en-US" dirty="0"/>
              <a:t> (&amp;thread2, &amp;</a:t>
            </a:r>
            <a:r>
              <a:rPr lang="en-US" dirty="0" err="1"/>
              <a:t>attr</a:t>
            </a:r>
            <a:r>
              <a:rPr lang="en-US" dirty="0"/>
              <a:t>, func2, NULL);</a:t>
            </a:r>
            <a:endParaRPr lang="es-ES" dirty="0"/>
          </a:p>
          <a:p>
            <a:r>
              <a:rPr lang="en-US" dirty="0"/>
              <a:t>  </a:t>
            </a:r>
            <a:r>
              <a:rPr lang="es-ES_tradnl" dirty="0" err="1"/>
              <a:t>printf</a:t>
            </a:r>
            <a:r>
              <a:rPr lang="es-ES_tradnl" dirty="0"/>
              <a:t>("Soy </a:t>
            </a:r>
            <a:r>
              <a:rPr lang="es-ES_tradnl" dirty="0" err="1"/>
              <a:t>main</a:t>
            </a:r>
            <a:r>
              <a:rPr lang="es-ES_tradnl" dirty="0"/>
              <a:t>: he lanzado los dos </a:t>
            </a:r>
            <a:r>
              <a:rPr lang="es-ES_tradnl" dirty="0" err="1"/>
              <a:t>threads</a:t>
            </a:r>
            <a:r>
              <a:rPr lang="es-ES_tradnl" dirty="0"/>
              <a:t> y termino\n");</a:t>
            </a:r>
            <a:endParaRPr lang="es-ES" dirty="0"/>
          </a:p>
          <a:p>
            <a:r>
              <a:rPr lang="es-ES_tradnl" dirty="0"/>
              <a:t>  </a:t>
            </a:r>
            <a:r>
              <a:rPr lang="es-ES_tradnl" dirty="0" err="1"/>
              <a:t>pthread_exit</a:t>
            </a:r>
            <a:r>
              <a:rPr lang="es-ES_tradnl" dirty="0"/>
              <a:t> (NULL);</a:t>
            </a:r>
            <a:endParaRPr lang="es-ES" dirty="0"/>
          </a:p>
          <a:p>
            <a:r>
              <a:rPr lang="es-ES_tradnl" dirty="0"/>
              <a:t>}</a:t>
            </a:r>
            <a:endParaRPr lang="es-ES" dirty="0"/>
          </a:p>
          <a:p>
            <a:endParaRPr lang="es-ES" dirty="0"/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1259632" y="6348112"/>
            <a:ext cx="5421313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/>
              <a:t>Operating Systems – Introduction to threads Labs.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68295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D5060B-A7C6-A946-B82F-9B5C791BC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Statement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CD4B3E-AE8C-8F40-9E80-DEB00E3E4DE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sz="2800" dirty="0"/>
              <a:t>A) </a:t>
            </a:r>
            <a:r>
              <a:rPr lang="es-ES" dirty="0" err="1"/>
              <a:t>Write</a:t>
            </a:r>
            <a:r>
              <a:rPr lang="es-ES" dirty="0"/>
              <a:t> a </a:t>
            </a:r>
            <a:r>
              <a:rPr lang="es-ES" dirty="0" err="1"/>
              <a:t>program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adds</a:t>
            </a:r>
            <a:r>
              <a:rPr lang="es-ES" dirty="0"/>
              <a:t> </a:t>
            </a:r>
            <a:r>
              <a:rPr lang="es-ES" dirty="0" err="1"/>
              <a:t>values</a:t>
            </a:r>
            <a:r>
              <a:rPr lang="es-ES" dirty="0"/>
              <a:t> ​​in </a:t>
            </a:r>
            <a:r>
              <a:rPr lang="es-ES" dirty="0" err="1"/>
              <a:t>concurrency</a:t>
            </a:r>
            <a:r>
              <a:rPr lang="es-ES" dirty="0"/>
              <a:t> </a:t>
            </a:r>
            <a:r>
              <a:rPr lang="es-ES" dirty="0" err="1"/>
              <a:t>using</a:t>
            </a:r>
            <a:r>
              <a:rPr lang="es-ES" dirty="0"/>
              <a:t> </a:t>
            </a:r>
            <a:r>
              <a:rPr lang="es-ES" dirty="0" err="1"/>
              <a:t>threads</a:t>
            </a:r>
            <a:r>
              <a:rPr lang="es-ES" dirty="0"/>
              <a:t>. </a:t>
            </a:r>
          </a:p>
          <a:p>
            <a:pPr lvl="1"/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program</a:t>
            </a:r>
            <a:r>
              <a:rPr lang="es-ES" dirty="0"/>
              <a:t> declares a global variable </a:t>
            </a:r>
            <a:r>
              <a:rPr lang="es-ES" dirty="0" err="1"/>
              <a:t>sum_total</a:t>
            </a:r>
            <a:r>
              <a:rPr lang="es-ES" dirty="0"/>
              <a:t> </a:t>
            </a:r>
          </a:p>
          <a:p>
            <a:pPr lvl="1"/>
            <a:r>
              <a:rPr lang="es-ES" dirty="0"/>
              <a:t>A “sumar” </a:t>
            </a:r>
            <a:r>
              <a:rPr lang="es-ES" dirty="0" err="1"/>
              <a:t>procedure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increments</a:t>
            </a:r>
            <a:r>
              <a:rPr lang="es-ES" dirty="0"/>
              <a:t> </a:t>
            </a:r>
            <a:r>
              <a:rPr lang="es-ES" dirty="0" err="1"/>
              <a:t>sum_total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100 </a:t>
            </a:r>
            <a:r>
              <a:rPr lang="es-ES" dirty="0" err="1"/>
              <a:t>using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intermediate</a:t>
            </a:r>
            <a:r>
              <a:rPr lang="es-ES" dirty="0"/>
              <a:t> local variable, </a:t>
            </a:r>
            <a:r>
              <a:rPr lang="es-ES" dirty="0" err="1"/>
              <a:t>sleeps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a </a:t>
            </a:r>
            <a:r>
              <a:rPr lang="es-ES" dirty="0" err="1"/>
              <a:t>second</a:t>
            </a:r>
            <a:r>
              <a:rPr lang="es-ES" dirty="0"/>
              <a:t>, and </a:t>
            </a:r>
            <a:r>
              <a:rPr lang="es-ES" dirty="0" err="1"/>
              <a:t>assigns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internal</a:t>
            </a:r>
            <a:r>
              <a:rPr lang="es-ES" dirty="0"/>
              <a:t> variable to </a:t>
            </a:r>
            <a:r>
              <a:rPr lang="es-ES" dirty="0" err="1"/>
              <a:t>sum_total</a:t>
            </a:r>
            <a:r>
              <a:rPr lang="es-ES" dirty="0"/>
              <a:t>.</a:t>
            </a:r>
          </a:p>
          <a:p>
            <a:pPr lvl="1"/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main</a:t>
            </a:r>
            <a:r>
              <a:rPr lang="es-ES" dirty="0"/>
              <a:t> </a:t>
            </a:r>
            <a:r>
              <a:rPr lang="es-ES" dirty="0" err="1"/>
              <a:t>then</a:t>
            </a:r>
            <a:r>
              <a:rPr lang="es-ES" dirty="0"/>
              <a:t> </a:t>
            </a:r>
            <a:r>
              <a:rPr lang="es-ES" dirty="0" err="1"/>
              <a:t>creates</a:t>
            </a:r>
            <a:r>
              <a:rPr lang="es-ES" dirty="0"/>
              <a:t> 10 </a:t>
            </a:r>
            <a:r>
              <a:rPr lang="es-ES" dirty="0" err="1"/>
              <a:t>threads</a:t>
            </a:r>
            <a:r>
              <a:rPr lang="es-ES" dirty="0"/>
              <a:t> “sumar”, </a:t>
            </a:r>
            <a:r>
              <a:rPr lang="es-ES" dirty="0" err="1"/>
              <a:t>waits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them</a:t>
            </a:r>
            <a:r>
              <a:rPr lang="es-ES" dirty="0"/>
              <a:t> to </a:t>
            </a:r>
            <a:r>
              <a:rPr lang="es-ES" dirty="0" err="1"/>
              <a:t>finish</a:t>
            </a:r>
            <a:r>
              <a:rPr lang="es-ES" dirty="0"/>
              <a:t>, </a:t>
            </a:r>
            <a:r>
              <a:rPr lang="es-ES" dirty="0" err="1"/>
              <a:t>prints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computed</a:t>
            </a:r>
            <a:r>
              <a:rPr lang="es-ES" dirty="0"/>
              <a:t> sum </a:t>
            </a:r>
            <a:r>
              <a:rPr lang="es-ES" dirty="0" err="1"/>
              <a:t>value</a:t>
            </a:r>
            <a:r>
              <a:rPr lang="es-ES" dirty="0"/>
              <a:t>, and </a:t>
            </a:r>
            <a:r>
              <a:rPr lang="es-ES" dirty="0" err="1"/>
              <a:t>terminates</a:t>
            </a:r>
            <a:r>
              <a:rPr lang="es-ES" dirty="0"/>
              <a:t>.</a:t>
            </a:r>
          </a:p>
          <a:p>
            <a:r>
              <a:rPr lang="es-ES" dirty="0"/>
              <a:t>As a </a:t>
            </a:r>
            <a:r>
              <a:rPr lang="es-ES" dirty="0" err="1"/>
              <a:t>variant</a:t>
            </a:r>
            <a:r>
              <a:rPr lang="es-ES" dirty="0"/>
              <a:t>, </a:t>
            </a:r>
            <a:r>
              <a:rPr lang="es-ES" dirty="0" err="1"/>
              <a:t>eliminate</a:t>
            </a:r>
            <a:r>
              <a:rPr lang="es-ES" dirty="0"/>
              <a:t> </a:t>
            </a:r>
            <a:r>
              <a:rPr lang="es-ES" dirty="0" err="1"/>
              <a:t>sleep</a:t>
            </a:r>
            <a:r>
              <a:rPr lang="es-ES" dirty="0"/>
              <a:t> time and </a:t>
            </a:r>
            <a:r>
              <a:rPr lang="es-ES" dirty="0" err="1"/>
              <a:t>indicate</a:t>
            </a:r>
            <a:r>
              <a:rPr lang="es-ES" dirty="0"/>
              <a:t> </a:t>
            </a:r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happens</a:t>
            </a:r>
            <a:r>
              <a:rPr lang="es-ES" dirty="0"/>
              <a:t>.</a:t>
            </a:r>
          </a:p>
          <a:p>
            <a:endParaRPr lang="es-ES" sz="280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E8A58A3-A30C-BD41-9E08-3B3D2F1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Operating Systems – Introduction to threads Labs.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6B20BA-FF39-C64B-BADF-E6A2F2E3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2F595CF-9FF3-428D-B4A0-5497FE63767F}" type="slidenum">
              <a:rPr lang="es-ES" smtClean="0"/>
              <a:pPr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8251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1 Título"/>
          <p:cNvSpPr>
            <a:spLocks noGrp="1"/>
          </p:cNvSpPr>
          <p:nvPr>
            <p:ph type="title"/>
          </p:nvPr>
        </p:nvSpPr>
        <p:spPr>
          <a:xfrm>
            <a:off x="539552" y="228600"/>
            <a:ext cx="8712968" cy="990600"/>
          </a:xfrm>
        </p:spPr>
        <p:txBody>
          <a:bodyPr/>
          <a:lstStyle/>
          <a:p>
            <a:pPr eaLnBrk="1" hangingPunct="1"/>
            <a:r>
              <a:rPr lang="es-ES_tradnl" sz="3600" dirty="0">
                <a:ea typeface="ＭＳ Ｐゴシック" charset="-128"/>
              </a:rPr>
              <a:t>5. </a:t>
            </a:r>
            <a:r>
              <a:rPr lang="es-ES_tradnl" sz="3600" dirty="0" err="1">
                <a:ea typeface="ＭＳ Ｐゴシック" charset="-128"/>
              </a:rPr>
              <a:t>Solution</a:t>
            </a:r>
            <a:r>
              <a:rPr lang="es-ES_tradnl" sz="3600" dirty="0">
                <a:ea typeface="ＭＳ Ｐゴシック" charset="-128"/>
              </a:rPr>
              <a:t>. (</a:t>
            </a:r>
            <a:r>
              <a:rPr lang="es-ES_tradnl" sz="3600" dirty="0" err="1">
                <a:ea typeface="ＭＳ Ｐゴシック" charset="-128"/>
              </a:rPr>
              <a:t>Exercise</a:t>
            </a:r>
            <a:r>
              <a:rPr lang="es-ES_tradnl" sz="3600" dirty="0">
                <a:ea typeface="ＭＳ Ｐゴシック" charset="-128"/>
              </a:rPr>
              <a:t> 11 </a:t>
            </a:r>
            <a:r>
              <a:rPr lang="es-ES_tradnl" sz="3600" dirty="0" err="1">
                <a:ea typeface="ＭＳ Ｐゴシック" charset="-128"/>
              </a:rPr>
              <a:t>threads</a:t>
            </a:r>
            <a:r>
              <a:rPr lang="es-ES_tradnl" sz="3600" dirty="0">
                <a:ea typeface="ＭＳ Ｐゴシック" charset="-128"/>
              </a:rPr>
              <a:t> notebook)</a:t>
            </a:r>
          </a:p>
        </p:txBody>
      </p:sp>
      <p:sp>
        <p:nvSpPr>
          <p:cNvPr id="16387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fld id="{A3441018-84A9-427B-BA94-758EBE8E4F8A}" type="slidenum">
              <a:rPr lang="es-ES" sz="1200"/>
              <a:pPr>
                <a:lnSpc>
                  <a:spcPct val="80000"/>
                </a:lnSpc>
              </a:pPr>
              <a:t>15</a:t>
            </a:fld>
            <a:endParaRPr lang="es-ES" sz="1200"/>
          </a:p>
        </p:txBody>
      </p:sp>
      <p:sp>
        <p:nvSpPr>
          <p:cNvPr id="3" name="CuadroTexto 2"/>
          <p:cNvSpPr txBox="1"/>
          <p:nvPr/>
        </p:nvSpPr>
        <p:spPr>
          <a:xfrm>
            <a:off x="564314" y="1638498"/>
            <a:ext cx="8287072" cy="47331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just">
              <a:lnSpc>
                <a:spcPct val="115000"/>
              </a:lnSpc>
              <a:spcAft>
                <a:spcPts val="0"/>
              </a:spcAft>
              <a:defRPr sz="1000">
                <a:latin typeface="Consolas" panose="020B0609020204030204" pitchFamily="49" charset="0"/>
              </a:defRPr>
            </a:lvl1pPr>
          </a:lstStyle>
          <a:p>
            <a:r>
              <a:rPr lang="es-ES_tradnl" dirty="0"/>
              <a:t>#define NUMTH 10</a:t>
            </a:r>
            <a:endParaRPr lang="es-ES" dirty="0"/>
          </a:p>
          <a:p>
            <a:r>
              <a:rPr lang="es-ES_tradnl" dirty="0" err="1"/>
              <a:t>int</a:t>
            </a:r>
            <a:r>
              <a:rPr lang="es-ES_tradnl" dirty="0"/>
              <a:t> </a:t>
            </a:r>
            <a:r>
              <a:rPr lang="es-ES_tradnl" dirty="0" err="1"/>
              <a:t>suma_total</a:t>
            </a:r>
            <a:r>
              <a:rPr lang="es-ES_tradnl" dirty="0"/>
              <a:t> = 0;</a:t>
            </a:r>
            <a:endParaRPr lang="es-ES" dirty="0"/>
          </a:p>
          <a:p>
            <a:r>
              <a:rPr lang="es-ES_tradnl" dirty="0"/>
              <a:t> </a:t>
            </a:r>
            <a:endParaRPr lang="es-ES" dirty="0"/>
          </a:p>
          <a:p>
            <a:r>
              <a:rPr lang="es-ES_tradnl" dirty="0" err="1"/>
              <a:t>void</a:t>
            </a:r>
            <a:r>
              <a:rPr lang="es-ES_tradnl" dirty="0"/>
              <a:t> sumar() {</a:t>
            </a:r>
            <a:endParaRPr lang="es-ES" dirty="0"/>
          </a:p>
          <a:p>
            <a:r>
              <a:rPr lang="es-ES_tradnl" dirty="0"/>
              <a:t>  </a:t>
            </a:r>
            <a:r>
              <a:rPr lang="es-ES_tradnl" dirty="0" err="1"/>
              <a:t>int</a:t>
            </a:r>
            <a:r>
              <a:rPr lang="es-ES_tradnl" dirty="0"/>
              <a:t> i;</a:t>
            </a:r>
            <a:endParaRPr lang="es-ES" dirty="0"/>
          </a:p>
          <a:p>
            <a:r>
              <a:rPr lang="es-ES_tradnl" dirty="0"/>
              <a:t>  </a:t>
            </a:r>
            <a:r>
              <a:rPr lang="es-ES_tradnl" dirty="0" err="1"/>
              <a:t>int</a:t>
            </a:r>
            <a:r>
              <a:rPr lang="es-ES_tradnl" dirty="0"/>
              <a:t> suma=</a:t>
            </a:r>
            <a:r>
              <a:rPr lang="es-ES_tradnl" dirty="0" err="1"/>
              <a:t>suma_total</a:t>
            </a:r>
            <a:r>
              <a:rPr lang="es-ES_tradnl" dirty="0"/>
              <a:t>;</a:t>
            </a:r>
            <a:endParaRPr lang="es-ES" dirty="0"/>
          </a:p>
          <a:p>
            <a:r>
              <a:rPr lang="es-ES_tradnl" dirty="0"/>
              <a:t>  suma = suma + 100;</a:t>
            </a:r>
            <a:endParaRPr lang="es-ES" dirty="0"/>
          </a:p>
          <a:p>
            <a:r>
              <a:rPr lang="es-ES_tradnl" dirty="0"/>
              <a:t>  </a:t>
            </a:r>
            <a:r>
              <a:rPr lang="en-US" dirty="0"/>
              <a:t>sleep(1);</a:t>
            </a:r>
            <a:endParaRPr lang="es-ES" dirty="0"/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 err="1"/>
              <a:t>Pthread</a:t>
            </a:r>
            <a:r>
              <a:rPr lang="en-US" dirty="0"/>
              <a:t> =%d  </a:t>
            </a:r>
            <a:r>
              <a:rPr lang="en-US" dirty="0" err="1"/>
              <a:t>despierta</a:t>
            </a:r>
            <a:r>
              <a:rPr lang="en-US" dirty="0"/>
              <a:t> \n", (int)</a:t>
            </a:r>
            <a:r>
              <a:rPr lang="en-US" dirty="0" err="1"/>
              <a:t>pthread_self</a:t>
            </a:r>
            <a:r>
              <a:rPr lang="en-US" dirty="0"/>
              <a:t>());</a:t>
            </a:r>
            <a:endParaRPr lang="es-ES" dirty="0"/>
          </a:p>
          <a:p>
            <a:r>
              <a:rPr lang="en-US" dirty="0"/>
              <a:t>  </a:t>
            </a:r>
            <a:r>
              <a:rPr lang="en-US" dirty="0" err="1"/>
              <a:t>suma_total</a:t>
            </a:r>
            <a:r>
              <a:rPr lang="en-US" dirty="0"/>
              <a:t>=</a:t>
            </a:r>
            <a:r>
              <a:rPr lang="en-US" dirty="0" err="1"/>
              <a:t>suma</a:t>
            </a:r>
            <a:r>
              <a:rPr lang="en-US" dirty="0"/>
              <a:t>;</a:t>
            </a:r>
            <a:endParaRPr lang="es-ES" dirty="0"/>
          </a:p>
          <a:p>
            <a:r>
              <a:rPr lang="en-US" dirty="0"/>
              <a:t>}</a:t>
            </a:r>
            <a:endParaRPr lang="es-ES" dirty="0"/>
          </a:p>
          <a:p>
            <a:r>
              <a:rPr lang="en-US" dirty="0"/>
              <a:t> </a:t>
            </a:r>
            <a:endParaRPr lang="es-ES" dirty="0"/>
          </a:p>
          <a:p>
            <a:r>
              <a:rPr lang="en-US" dirty="0"/>
              <a:t>int main() {</a:t>
            </a:r>
            <a:endParaRPr lang="es-ES" dirty="0"/>
          </a:p>
          <a:p>
            <a:r>
              <a:rPr lang="en-US" dirty="0"/>
              <a:t>  </a:t>
            </a:r>
            <a:r>
              <a:rPr lang="en-US" dirty="0" err="1"/>
              <a:t>pthread_t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en-US" dirty="0"/>
              <a:t>[NUMTH];</a:t>
            </a:r>
            <a:endParaRPr lang="es-ES" dirty="0"/>
          </a:p>
          <a:p>
            <a:r>
              <a:rPr lang="en-US" dirty="0"/>
              <a:t>  int </a:t>
            </a:r>
            <a:r>
              <a:rPr lang="en-US" dirty="0" err="1"/>
              <a:t>i</a:t>
            </a:r>
            <a:r>
              <a:rPr lang="en-US" dirty="0"/>
              <a:t>;</a:t>
            </a:r>
            <a:endParaRPr lang="es-ES" dirty="0"/>
          </a:p>
          <a:p>
            <a:r>
              <a:rPr lang="en-US" dirty="0"/>
              <a:t>  for (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NUMTH;i</a:t>
            </a:r>
            <a:r>
              <a:rPr lang="en-US" dirty="0"/>
              <a:t>++) {</a:t>
            </a:r>
            <a:endParaRPr lang="es-ES" dirty="0"/>
          </a:p>
          <a:p>
            <a:r>
              <a:rPr lang="en-US" dirty="0"/>
              <a:t>    </a:t>
            </a:r>
            <a:r>
              <a:rPr lang="en-US" dirty="0" err="1"/>
              <a:t>pthread_create</a:t>
            </a:r>
            <a:r>
              <a:rPr lang="en-US" dirty="0"/>
              <a:t>(&amp;</a:t>
            </a:r>
            <a:r>
              <a:rPr lang="en-US" dirty="0" err="1"/>
              <a:t>th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], NULL,(void*)</a:t>
            </a:r>
            <a:r>
              <a:rPr lang="en-US" dirty="0" err="1"/>
              <a:t>sumar</a:t>
            </a:r>
            <a:r>
              <a:rPr lang="en-US" dirty="0"/>
              <a:t>, NULL);</a:t>
            </a:r>
            <a:endParaRPr lang="es-ES" dirty="0"/>
          </a:p>
          <a:p>
            <a:r>
              <a:rPr lang="en-US" dirty="0"/>
              <a:t>  }</a:t>
            </a:r>
            <a:endParaRPr lang="es-ES" dirty="0"/>
          </a:p>
          <a:p>
            <a:r>
              <a:rPr lang="en-US" dirty="0"/>
              <a:t> </a:t>
            </a:r>
            <a:endParaRPr lang="es-ES" dirty="0"/>
          </a:p>
          <a:p>
            <a:r>
              <a:rPr lang="en-US" dirty="0"/>
              <a:t>  for (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NUMTH;i</a:t>
            </a:r>
            <a:r>
              <a:rPr lang="en-US" dirty="0"/>
              <a:t>++) {</a:t>
            </a:r>
            <a:endParaRPr lang="es-ES" dirty="0"/>
          </a:p>
          <a:p>
            <a:r>
              <a:rPr lang="en-US" dirty="0"/>
              <a:t>    </a:t>
            </a:r>
            <a:r>
              <a:rPr lang="en-US" dirty="0" err="1"/>
              <a:t>pthread_join</a:t>
            </a:r>
            <a:r>
              <a:rPr lang="en-US" dirty="0"/>
              <a:t>(</a:t>
            </a:r>
            <a:r>
              <a:rPr lang="en-US" dirty="0" err="1"/>
              <a:t>th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], NULL);</a:t>
            </a:r>
            <a:endParaRPr lang="es-ES" dirty="0"/>
          </a:p>
          <a:p>
            <a:r>
              <a:rPr lang="en-US" dirty="0"/>
              <a:t>  </a:t>
            </a:r>
            <a:r>
              <a:rPr lang="es-ES_tradnl" dirty="0"/>
              <a:t>}</a:t>
            </a:r>
            <a:endParaRPr lang="es-ES" dirty="0"/>
          </a:p>
          <a:p>
            <a:r>
              <a:rPr lang="es-ES_tradnl" dirty="0"/>
              <a:t> </a:t>
            </a:r>
            <a:endParaRPr lang="es-ES" dirty="0"/>
          </a:p>
          <a:p>
            <a:r>
              <a:rPr lang="es-ES_tradnl" dirty="0"/>
              <a:t>  </a:t>
            </a:r>
            <a:r>
              <a:rPr lang="es-ES_tradnl" dirty="0" err="1"/>
              <a:t>printf</a:t>
            </a:r>
            <a:r>
              <a:rPr lang="es-ES_tradnl" dirty="0"/>
              <a:t>("Suma total = %d\n",</a:t>
            </a:r>
            <a:endParaRPr lang="es-ES" dirty="0"/>
          </a:p>
          <a:p>
            <a:r>
              <a:rPr lang="es-ES_tradnl" dirty="0"/>
              <a:t>    </a:t>
            </a:r>
            <a:r>
              <a:rPr lang="es-ES_tradnl" dirty="0" err="1"/>
              <a:t>suma_total</a:t>
            </a:r>
            <a:r>
              <a:rPr lang="es-ES_tradnl" dirty="0"/>
              <a:t>);</a:t>
            </a:r>
            <a:endParaRPr lang="es-ES" dirty="0"/>
          </a:p>
          <a:p>
            <a:r>
              <a:rPr lang="es-ES_tradnl" dirty="0"/>
              <a:t>}</a:t>
            </a:r>
            <a:endParaRPr lang="es-ES" dirty="0"/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1259632" y="6348112"/>
            <a:ext cx="5421313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/>
              <a:t>Operating Systems – Introduction to threads Labs.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24556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D5060B-A7C6-A946-B82F-9B5C791BC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Proposed statement (15th in notebook)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CD4B3E-AE8C-8F40-9E80-DEB00E3E4DE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err="1"/>
              <a:t>Write</a:t>
            </a:r>
            <a:r>
              <a:rPr lang="es-ES" dirty="0"/>
              <a:t> a </a:t>
            </a:r>
            <a:r>
              <a:rPr lang="es-ES" dirty="0" err="1"/>
              <a:t>program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</a:p>
          <a:p>
            <a:pPr lvl="1"/>
            <a:r>
              <a:rPr lang="es-ES" dirty="0" err="1"/>
              <a:t>Creates</a:t>
            </a:r>
            <a:r>
              <a:rPr lang="es-ES" dirty="0"/>
              <a:t> 10 </a:t>
            </a:r>
            <a:r>
              <a:rPr lang="es-ES" dirty="0" err="1"/>
              <a:t>threads</a:t>
            </a:r>
            <a:r>
              <a:rPr lang="es-ES" dirty="0"/>
              <a:t> to </a:t>
            </a:r>
            <a:r>
              <a:rPr lang="es-ES" dirty="0" err="1"/>
              <a:t>add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data </a:t>
            </a:r>
            <a:r>
              <a:rPr lang="es-ES" dirty="0" err="1"/>
              <a:t>from</a:t>
            </a:r>
            <a:r>
              <a:rPr lang="es-ES" dirty="0"/>
              <a:t> a file "</a:t>
            </a:r>
            <a:r>
              <a:rPr lang="es-ES" dirty="0" err="1"/>
              <a:t>numbers.dat</a:t>
            </a:r>
            <a:r>
              <a:rPr lang="es-ES" dirty="0"/>
              <a:t>"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contains</a:t>
            </a:r>
            <a:r>
              <a:rPr lang="es-ES" dirty="0"/>
              <a:t> 1000 </a:t>
            </a:r>
            <a:r>
              <a:rPr lang="es-ES" dirty="0" err="1"/>
              <a:t>whole</a:t>
            </a:r>
            <a:r>
              <a:rPr lang="es-ES" dirty="0"/>
              <a:t> </a:t>
            </a:r>
            <a:r>
              <a:rPr lang="es-ES" dirty="0" err="1"/>
              <a:t>numbers</a:t>
            </a:r>
            <a:r>
              <a:rPr lang="es-ES" dirty="0"/>
              <a:t>. </a:t>
            </a:r>
          </a:p>
          <a:p>
            <a:pPr lvl="1"/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thread</a:t>
            </a:r>
            <a:r>
              <a:rPr lang="es-ES" dirty="0"/>
              <a:t> </a:t>
            </a:r>
            <a:r>
              <a:rPr lang="es-ES" dirty="0" err="1"/>
              <a:t>must</a:t>
            </a:r>
            <a:r>
              <a:rPr lang="es-ES" dirty="0"/>
              <a:t> </a:t>
            </a:r>
            <a:r>
              <a:rPr lang="es-ES" dirty="0" err="1"/>
              <a:t>add</a:t>
            </a:r>
            <a:r>
              <a:rPr lang="es-ES" dirty="0"/>
              <a:t> 100 </a:t>
            </a:r>
            <a:r>
              <a:rPr lang="es-ES" dirty="0" err="1"/>
              <a:t>numbers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file. </a:t>
            </a:r>
            <a:r>
              <a:rPr lang="es-ES" dirty="0" err="1"/>
              <a:t>Thread</a:t>
            </a:r>
            <a:r>
              <a:rPr lang="es-ES" dirty="0"/>
              <a:t> n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add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numbers</a:t>
            </a:r>
            <a:r>
              <a:rPr lang="es-ES" dirty="0"/>
              <a:t> </a:t>
            </a:r>
            <a:r>
              <a:rPr lang="es-ES" dirty="0" err="1"/>
              <a:t>between</a:t>
            </a:r>
            <a:r>
              <a:rPr lang="es-ES" dirty="0"/>
              <a:t> n * 100 and (n * 100) +99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array</a:t>
            </a:r>
            <a:r>
              <a:rPr lang="es-ES" dirty="0"/>
              <a:t> (n </a:t>
            </a:r>
            <a:r>
              <a:rPr lang="es-ES" dirty="0" err="1"/>
              <a:t>varies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0 to 9).</a:t>
            </a:r>
          </a:p>
          <a:p>
            <a:pPr lvl="1"/>
            <a:r>
              <a:rPr lang="es-ES" dirty="0" err="1"/>
              <a:t>When</a:t>
            </a:r>
            <a:r>
              <a:rPr lang="es-ES" dirty="0"/>
              <a:t> </a:t>
            </a:r>
            <a:r>
              <a:rPr lang="es-ES" dirty="0" err="1"/>
              <a:t>they</a:t>
            </a:r>
            <a:r>
              <a:rPr lang="es-ES" dirty="0"/>
              <a:t> </a:t>
            </a:r>
            <a:r>
              <a:rPr lang="es-ES" dirty="0" err="1"/>
              <a:t>finish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main</a:t>
            </a:r>
            <a:r>
              <a:rPr lang="es-ES" dirty="0"/>
              <a:t> </a:t>
            </a:r>
            <a:r>
              <a:rPr lang="es-ES" dirty="0" err="1"/>
              <a:t>program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write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total sum.</a:t>
            </a:r>
          </a:p>
          <a:p>
            <a:r>
              <a:rPr lang="es-ES" dirty="0" err="1"/>
              <a:t>Execute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program</a:t>
            </a:r>
            <a:r>
              <a:rPr lang="es-ES" dirty="0"/>
              <a:t> </a:t>
            </a:r>
            <a:r>
              <a:rPr lang="es-ES" dirty="0" err="1"/>
              <a:t>several</a:t>
            </a:r>
            <a:r>
              <a:rPr lang="es-ES" dirty="0"/>
              <a:t> times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see</a:t>
            </a:r>
            <a:r>
              <a:rPr lang="es-ES" dirty="0"/>
              <a:t> </a:t>
            </a:r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happens</a:t>
            </a:r>
            <a:r>
              <a:rPr lang="es-ES" dirty="0"/>
              <a:t>.</a:t>
            </a:r>
          </a:p>
          <a:p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E8A58A3-A30C-BD41-9E08-3B3D2F1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Operating Systems – Introduction to threads Labs.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6B20BA-FF39-C64B-BADF-E6A2F2E3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2F595CF-9FF3-428D-B4A0-5497FE63767F}" type="slidenum">
              <a:rPr lang="es-ES" smtClean="0"/>
              <a:pPr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7297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1 Título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s-ES_tradnl" dirty="0">
                <a:ea typeface="ＭＳ Ｐゴシック" charset="-128"/>
              </a:rPr>
              <a:t>Objetivos</a:t>
            </a:r>
          </a:p>
        </p:txBody>
      </p:sp>
      <p:sp>
        <p:nvSpPr>
          <p:cNvPr id="16386" name="2 Marcador de contenido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z="2400" dirty="0">
                <a:ea typeface="ＭＳ Ｐゴシック" charset="-128"/>
              </a:rPr>
              <a:t>Practice with thread concepts. </a:t>
            </a:r>
          </a:p>
          <a:p>
            <a:pPr eaLnBrk="1" hangingPunct="1"/>
            <a:r>
              <a:rPr lang="en-US" sz="2400" dirty="0">
                <a:ea typeface="ＭＳ Ｐゴシック" charset="-128"/>
              </a:rPr>
              <a:t>Using threads system calls in POSIX. </a:t>
            </a:r>
          </a:p>
          <a:p>
            <a:pPr eaLnBrk="1" hangingPunct="1"/>
            <a:endParaRPr lang="es-ES" sz="2400" dirty="0">
              <a:ea typeface="ＭＳ Ｐゴシック" charset="-128"/>
            </a:endParaRPr>
          </a:p>
          <a:p>
            <a:pPr marL="0" indent="0" eaLnBrk="1" hangingPunct="1">
              <a:buNone/>
            </a:pPr>
            <a:endParaRPr lang="es-ES_tradnl" sz="2400" dirty="0">
              <a:ea typeface="ＭＳ Ｐゴシック" charset="-128"/>
            </a:endParaRPr>
          </a:p>
        </p:txBody>
      </p:sp>
      <p:sp>
        <p:nvSpPr>
          <p:cNvPr id="16387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fld id="{A3441018-84A9-427B-BA94-758EBE8E4F8A}" type="slidenum">
              <a:rPr lang="es-ES" sz="1200"/>
              <a:pPr>
                <a:lnSpc>
                  <a:spcPct val="80000"/>
                </a:lnSpc>
              </a:pPr>
              <a:t>2</a:t>
            </a:fld>
            <a:endParaRPr lang="es-ES" sz="1200"/>
          </a:p>
        </p:txBody>
      </p:sp>
      <p:sp>
        <p:nvSpPr>
          <p:cNvPr id="1024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1403648" y="6140892"/>
            <a:ext cx="5421313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/>
              <a:t>Operating Systems – Introduction to threads Labs.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88466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0E392-AF9F-C947-93FD-EA626C558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Statement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65309C-4A22-004A-BAD5-B98199AE005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err="1"/>
              <a:t>Write</a:t>
            </a:r>
            <a:r>
              <a:rPr lang="es-ES" dirty="0"/>
              <a:t> a </a:t>
            </a:r>
            <a:r>
              <a:rPr lang="es-ES" dirty="0" err="1"/>
              <a:t>program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</a:p>
          <a:p>
            <a:pPr lvl="1"/>
            <a:r>
              <a:rPr lang="es-ES" dirty="0" err="1"/>
              <a:t>creates</a:t>
            </a:r>
            <a:r>
              <a:rPr lang="es-ES" dirty="0"/>
              <a:t> 1 </a:t>
            </a:r>
            <a:r>
              <a:rPr lang="es-ES" dirty="0" err="1"/>
              <a:t>thread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prints</a:t>
            </a:r>
            <a:r>
              <a:rPr lang="es-ES" dirty="0"/>
              <a:t> a </a:t>
            </a:r>
            <a:r>
              <a:rPr lang="es-ES" dirty="0" err="1"/>
              <a:t>message</a:t>
            </a:r>
            <a:r>
              <a:rPr lang="es-ES" dirty="0"/>
              <a:t> 3 times: "</a:t>
            </a:r>
            <a:r>
              <a:rPr lang="es-ES" dirty="0" err="1"/>
              <a:t>Thread</a:t>
            </a:r>
            <a:r>
              <a:rPr lang="es-ES" dirty="0"/>
              <a:t> </a:t>
            </a:r>
            <a:r>
              <a:rPr lang="es-ES" dirty="0" err="1"/>
              <a:t>says</a:t>
            </a:r>
            <a:r>
              <a:rPr lang="es-ES" dirty="0"/>
              <a:t> hi!", </a:t>
            </a:r>
            <a:r>
              <a:rPr lang="es-ES" dirty="0" err="1"/>
              <a:t>sleeps</a:t>
            </a:r>
            <a:r>
              <a:rPr lang="es-ES" dirty="0"/>
              <a:t> 1 </a:t>
            </a:r>
            <a:r>
              <a:rPr lang="es-ES" dirty="0" err="1"/>
              <a:t>second</a:t>
            </a:r>
            <a:r>
              <a:rPr lang="es-ES" dirty="0"/>
              <a:t> </a:t>
            </a:r>
            <a:r>
              <a:rPr lang="es-ES" dirty="0" err="1"/>
              <a:t>between</a:t>
            </a:r>
            <a:r>
              <a:rPr lang="es-ES" dirty="0"/>
              <a:t> </a:t>
            </a:r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message</a:t>
            </a:r>
            <a:r>
              <a:rPr lang="es-ES" dirty="0"/>
              <a:t> and </a:t>
            </a:r>
            <a:r>
              <a:rPr lang="es-ES" dirty="0" err="1"/>
              <a:t>then</a:t>
            </a:r>
            <a:r>
              <a:rPr lang="es-ES" dirty="0"/>
              <a:t> </a:t>
            </a:r>
            <a:r>
              <a:rPr lang="es-ES" dirty="0" err="1"/>
              <a:t>indicates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ends</a:t>
            </a:r>
            <a:r>
              <a:rPr lang="es-ES" dirty="0"/>
              <a:t>. </a:t>
            </a:r>
          </a:p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parent</a:t>
            </a:r>
            <a:r>
              <a:rPr lang="es-ES" dirty="0"/>
              <a:t> </a:t>
            </a:r>
            <a:r>
              <a:rPr lang="es-ES" dirty="0" err="1"/>
              <a:t>thread</a:t>
            </a:r>
            <a:r>
              <a:rPr lang="es-ES" dirty="0"/>
              <a:t> </a:t>
            </a:r>
            <a:r>
              <a:rPr lang="es-ES" dirty="0" err="1"/>
              <a:t>program</a:t>
            </a:r>
            <a:r>
              <a:rPr lang="es-ES" dirty="0"/>
              <a:t> </a:t>
            </a:r>
            <a:r>
              <a:rPr lang="es-ES" dirty="0" err="1"/>
              <a:t>must</a:t>
            </a:r>
            <a:r>
              <a:rPr lang="es-ES" dirty="0"/>
              <a:t> </a:t>
            </a:r>
            <a:r>
              <a:rPr lang="es-ES" dirty="0" err="1"/>
              <a:t>wait</a:t>
            </a:r>
            <a:r>
              <a:rPr lang="es-ES" dirty="0"/>
              <a:t> </a:t>
            </a:r>
            <a:r>
              <a:rPr lang="es-ES" dirty="0" err="1"/>
              <a:t>until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child</a:t>
            </a:r>
            <a:r>
              <a:rPr lang="es-ES" dirty="0"/>
              <a:t> </a:t>
            </a:r>
            <a:r>
              <a:rPr lang="es-ES" dirty="0" err="1"/>
              <a:t>thread</a:t>
            </a:r>
            <a:r>
              <a:rPr lang="es-ES" dirty="0"/>
              <a:t> </a:t>
            </a:r>
            <a:r>
              <a:rPr lang="es-ES" dirty="0" err="1"/>
              <a:t>terminates</a:t>
            </a:r>
            <a:r>
              <a:rPr lang="es-ES" dirty="0"/>
              <a:t>.</a:t>
            </a:r>
          </a:p>
          <a:p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186C37C-01F0-6C4E-9A81-324BA4645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75656" y="6245166"/>
            <a:ext cx="5421313" cy="365125"/>
          </a:xfrm>
        </p:spPr>
        <p:txBody>
          <a:bodyPr/>
          <a:lstStyle/>
          <a:p>
            <a:pPr>
              <a:defRPr/>
            </a:pPr>
            <a:r>
              <a:rPr lang="es-ES"/>
              <a:t>Operating Systems – Introduction to threads Labs.</a:t>
            </a: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2EFFFEB-3A49-9647-B519-4947FA869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2F595CF-9FF3-428D-B4A0-5497FE63767F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7915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1 Título"/>
          <p:cNvSpPr>
            <a:spLocks noGrp="1"/>
          </p:cNvSpPr>
          <p:nvPr>
            <p:ph type="title"/>
          </p:nvPr>
        </p:nvSpPr>
        <p:spPr>
          <a:xfrm>
            <a:off x="539552" y="228600"/>
            <a:ext cx="8712968" cy="990600"/>
          </a:xfrm>
        </p:spPr>
        <p:txBody>
          <a:bodyPr/>
          <a:lstStyle/>
          <a:p>
            <a:pPr eaLnBrk="1" hangingPunct="1"/>
            <a:r>
              <a:rPr lang="es-ES_tradnl" sz="3600" dirty="0">
                <a:ea typeface="ＭＳ Ｐゴシック" charset="-128"/>
              </a:rPr>
              <a:t>1. </a:t>
            </a:r>
            <a:r>
              <a:rPr lang="es-ES_tradnl" sz="3600" dirty="0" err="1">
                <a:ea typeface="ＭＳ Ｐゴシック" charset="-128"/>
              </a:rPr>
              <a:t>Solution</a:t>
            </a:r>
            <a:r>
              <a:rPr lang="es-ES_tradnl" sz="3600" dirty="0">
                <a:ea typeface="ＭＳ Ｐゴシック" charset="-128"/>
              </a:rPr>
              <a:t>. (</a:t>
            </a:r>
            <a:r>
              <a:rPr lang="es-ES_tradnl" sz="3600" dirty="0" err="1">
                <a:ea typeface="ＭＳ Ｐゴシック" charset="-128"/>
              </a:rPr>
              <a:t>Exercise</a:t>
            </a:r>
            <a:r>
              <a:rPr lang="es-ES_tradnl" sz="3600" dirty="0">
                <a:ea typeface="ＭＳ Ｐゴシック" charset="-128"/>
              </a:rPr>
              <a:t> 2 </a:t>
            </a:r>
            <a:r>
              <a:rPr lang="es-ES_tradnl" sz="3600" dirty="0" err="1">
                <a:ea typeface="ＭＳ Ｐゴシック" charset="-128"/>
              </a:rPr>
              <a:t>threads</a:t>
            </a:r>
            <a:r>
              <a:rPr lang="es-ES_tradnl" sz="3600" dirty="0">
                <a:ea typeface="ＭＳ Ｐゴシック" charset="-128"/>
              </a:rPr>
              <a:t> notebook)</a:t>
            </a:r>
          </a:p>
        </p:txBody>
      </p:sp>
      <p:sp>
        <p:nvSpPr>
          <p:cNvPr id="16387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fld id="{A3441018-84A9-427B-BA94-758EBE8E4F8A}" type="slidenum">
              <a:rPr lang="es-ES" sz="1200"/>
              <a:pPr>
                <a:lnSpc>
                  <a:spcPct val="80000"/>
                </a:lnSpc>
              </a:pPr>
              <a:t>4</a:t>
            </a:fld>
            <a:endParaRPr lang="es-ES" sz="1200"/>
          </a:p>
        </p:txBody>
      </p:sp>
      <p:sp>
        <p:nvSpPr>
          <p:cNvPr id="3" name="CuadroTexto 2"/>
          <p:cNvSpPr txBox="1"/>
          <p:nvPr/>
        </p:nvSpPr>
        <p:spPr>
          <a:xfrm>
            <a:off x="564314" y="1638498"/>
            <a:ext cx="8287072" cy="47331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just">
              <a:lnSpc>
                <a:spcPct val="115000"/>
              </a:lnSpc>
              <a:spcAft>
                <a:spcPts val="0"/>
              </a:spcAft>
              <a:defRPr sz="1000"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void * </a:t>
            </a:r>
            <a:r>
              <a:rPr lang="en-US" dirty="0" err="1"/>
              <a:t>thread_function</a:t>
            </a:r>
            <a:r>
              <a:rPr lang="en-US" dirty="0"/>
              <a:t>(void *</a:t>
            </a:r>
            <a:r>
              <a:rPr lang="en-US" dirty="0" err="1"/>
              <a:t>arg</a:t>
            </a:r>
            <a:r>
              <a:rPr lang="en-US" dirty="0"/>
              <a:t>) {</a:t>
            </a:r>
            <a:endParaRPr lang="es-ES" dirty="0"/>
          </a:p>
          <a:p>
            <a:r>
              <a:rPr lang="en-US" dirty="0"/>
              <a:t>  int </a:t>
            </a:r>
            <a:r>
              <a:rPr lang="en-US" dirty="0" err="1"/>
              <a:t>i</a:t>
            </a:r>
            <a:r>
              <a:rPr lang="en-US" dirty="0"/>
              <a:t>;</a:t>
            </a:r>
            <a:endParaRPr lang="es-ES" dirty="0"/>
          </a:p>
          <a:p>
            <a:r>
              <a:rPr lang="en-US" dirty="0"/>
              <a:t>  for ( </a:t>
            </a:r>
            <a:r>
              <a:rPr lang="en-US" dirty="0" err="1"/>
              <a:t>i</a:t>
            </a:r>
            <a:r>
              <a:rPr lang="en-US" dirty="0"/>
              <a:t>=0 ; </a:t>
            </a:r>
            <a:r>
              <a:rPr lang="en-US" dirty="0" err="1"/>
              <a:t>i</a:t>
            </a:r>
            <a:r>
              <a:rPr lang="en-US" dirty="0"/>
              <a:t> &lt; 2 ; </a:t>
            </a:r>
            <a:r>
              <a:rPr lang="en-US" dirty="0" err="1"/>
              <a:t>i</a:t>
            </a:r>
            <a:r>
              <a:rPr lang="en-US" dirty="0"/>
              <a:t>++ ) {</a:t>
            </a:r>
            <a:endParaRPr lang="es-ES" dirty="0"/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("Thread says hi!\n");</a:t>
            </a:r>
            <a:endParaRPr lang="es-ES" dirty="0"/>
          </a:p>
          <a:p>
            <a:r>
              <a:rPr lang="en-US" dirty="0"/>
              <a:t>    sleep(1);</a:t>
            </a:r>
            <a:endParaRPr lang="es-ES" dirty="0"/>
          </a:p>
          <a:p>
            <a:r>
              <a:rPr lang="en-US" dirty="0"/>
              <a:t>  }</a:t>
            </a:r>
          </a:p>
          <a:p>
            <a:endParaRPr lang="en-US" dirty="0"/>
          </a:p>
          <a:p>
            <a:r>
              <a:rPr lang="en-US" dirty="0"/>
              <a:t>int main(int </a:t>
            </a:r>
            <a:r>
              <a:rPr lang="en-US" dirty="0" err="1"/>
              <a:t>argc</a:t>
            </a:r>
            <a:r>
              <a:rPr lang="en-US" dirty="0"/>
              <a:t>, char ** </a:t>
            </a:r>
            <a:r>
              <a:rPr lang="en-US" dirty="0" err="1"/>
              <a:t>argv</a:t>
            </a:r>
            <a:r>
              <a:rPr lang="en-US" dirty="0"/>
              <a:t>) {</a:t>
            </a:r>
            <a:endParaRPr lang="es-ES" dirty="0"/>
          </a:p>
          <a:p>
            <a:r>
              <a:rPr lang="en-US" dirty="0"/>
              <a:t> </a:t>
            </a:r>
            <a:endParaRPr lang="es-ES" dirty="0"/>
          </a:p>
          <a:p>
            <a:r>
              <a:rPr lang="en-US" dirty="0"/>
              <a:t>  </a:t>
            </a:r>
            <a:r>
              <a:rPr lang="en-US" dirty="0" err="1"/>
              <a:t>pthread_t</a:t>
            </a:r>
            <a:r>
              <a:rPr lang="en-US" dirty="0"/>
              <a:t> </a:t>
            </a:r>
            <a:r>
              <a:rPr lang="en-US" dirty="0" err="1"/>
              <a:t>mythread</a:t>
            </a:r>
            <a:r>
              <a:rPr lang="en-US" dirty="0"/>
              <a:t>;</a:t>
            </a:r>
            <a:endParaRPr lang="es-ES" dirty="0"/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("Launching new thread . . .\n");  </a:t>
            </a:r>
            <a:endParaRPr lang="es-ES" dirty="0"/>
          </a:p>
          <a:p>
            <a:r>
              <a:rPr lang="en-US" dirty="0"/>
              <a:t>  if ( </a:t>
            </a:r>
            <a:r>
              <a:rPr lang="en-US" dirty="0" err="1"/>
              <a:t>pthread_create</a:t>
            </a:r>
            <a:r>
              <a:rPr lang="en-US" dirty="0"/>
              <a:t>( &amp;</a:t>
            </a:r>
            <a:r>
              <a:rPr lang="en-US" dirty="0" err="1"/>
              <a:t>mythread</a:t>
            </a:r>
            <a:r>
              <a:rPr lang="en-US" dirty="0"/>
              <a:t>, NULL, </a:t>
            </a:r>
            <a:r>
              <a:rPr lang="en-US" dirty="0" err="1"/>
              <a:t>thread_function</a:t>
            </a:r>
            <a:r>
              <a:rPr lang="en-US" dirty="0"/>
              <a:t>, NULL) ) {</a:t>
            </a:r>
            <a:endParaRPr lang="es-ES" dirty="0"/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("error creating thread.");</a:t>
            </a:r>
            <a:endParaRPr lang="es-ES" dirty="0"/>
          </a:p>
          <a:p>
            <a:r>
              <a:rPr lang="en-US" dirty="0"/>
              <a:t>    abort();</a:t>
            </a:r>
            <a:endParaRPr lang="es-ES" dirty="0"/>
          </a:p>
          <a:p>
            <a:r>
              <a:rPr lang="en-US" dirty="0"/>
              <a:t>  }</a:t>
            </a:r>
            <a:endParaRPr lang="es-ES" dirty="0"/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("Waiting on join\n");</a:t>
            </a:r>
            <a:endParaRPr lang="es-ES" dirty="0"/>
          </a:p>
          <a:p>
            <a:r>
              <a:rPr lang="en-US" dirty="0"/>
              <a:t>  if ( </a:t>
            </a:r>
            <a:r>
              <a:rPr lang="en-US" dirty="0" err="1"/>
              <a:t>pthread_join</a:t>
            </a:r>
            <a:r>
              <a:rPr lang="en-US" dirty="0"/>
              <a:t> ( </a:t>
            </a:r>
            <a:r>
              <a:rPr lang="en-US" dirty="0" err="1"/>
              <a:t>mythread</a:t>
            </a:r>
            <a:r>
              <a:rPr lang="en-US" dirty="0"/>
              <a:t>, NULL ) ) {</a:t>
            </a:r>
            <a:endParaRPr lang="es-ES" dirty="0"/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("error joining thread.\n");</a:t>
            </a:r>
            <a:endParaRPr lang="es-ES" dirty="0"/>
          </a:p>
          <a:p>
            <a:r>
              <a:rPr lang="en-US" dirty="0"/>
              <a:t>    </a:t>
            </a:r>
            <a:r>
              <a:rPr lang="es-ES" dirty="0" err="1"/>
              <a:t>abort</a:t>
            </a:r>
            <a:r>
              <a:rPr lang="es-ES" dirty="0"/>
              <a:t>();</a:t>
            </a:r>
          </a:p>
          <a:p>
            <a:r>
              <a:rPr lang="es-ES" dirty="0"/>
              <a:t>  }</a:t>
            </a:r>
          </a:p>
          <a:p>
            <a:r>
              <a:rPr lang="es-ES" dirty="0"/>
              <a:t> </a:t>
            </a:r>
          </a:p>
          <a:p>
            <a:r>
              <a:rPr lang="es-ES" dirty="0"/>
              <a:t>  </a:t>
            </a:r>
            <a:r>
              <a:rPr lang="es-ES" dirty="0" err="1"/>
              <a:t>exit</a:t>
            </a:r>
            <a:r>
              <a:rPr lang="es-ES" dirty="0"/>
              <a:t>(0);</a:t>
            </a:r>
          </a:p>
          <a:p>
            <a:r>
              <a:rPr lang="es-ES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s-ES" dirty="0"/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1259632" y="6348112"/>
            <a:ext cx="5421313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/>
              <a:t>Operating Systems – Introduction to threads Labs.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32359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0E392-AF9F-C947-93FD-EA626C558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Statement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65309C-4A22-004A-BAD5-B98199AE005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sz="2000" dirty="0" err="1"/>
              <a:t>Make</a:t>
            </a:r>
            <a:r>
              <a:rPr lang="es-ES" sz="2000" dirty="0"/>
              <a:t> a </a:t>
            </a:r>
            <a:r>
              <a:rPr lang="es-ES" sz="2000" dirty="0" err="1"/>
              <a:t>program</a:t>
            </a:r>
            <a:r>
              <a:rPr lang="es-ES" sz="2000" dirty="0"/>
              <a:t> </a:t>
            </a:r>
            <a:r>
              <a:rPr lang="es-ES" sz="2000" dirty="0" err="1"/>
              <a:t>that</a:t>
            </a:r>
            <a:r>
              <a:rPr lang="es-ES" sz="2000" dirty="0"/>
              <a:t> </a:t>
            </a:r>
          </a:p>
          <a:p>
            <a:pPr lvl="1"/>
            <a:r>
              <a:rPr lang="es-ES" sz="1700" dirty="0"/>
              <a:t>declares a global variable "</a:t>
            </a:r>
            <a:r>
              <a:rPr lang="es-ES" sz="1700" dirty="0" err="1"/>
              <a:t>myglobal</a:t>
            </a:r>
            <a:r>
              <a:rPr lang="es-ES" sz="1700" dirty="0"/>
              <a:t>”</a:t>
            </a:r>
          </a:p>
          <a:p>
            <a:pPr lvl="1"/>
            <a:r>
              <a:rPr lang="es-ES" sz="1700" dirty="0" err="1"/>
              <a:t>creates</a:t>
            </a:r>
            <a:r>
              <a:rPr lang="es-ES" sz="1700" dirty="0"/>
              <a:t> 1 </a:t>
            </a:r>
            <a:r>
              <a:rPr lang="es-ES" sz="1700" dirty="0" err="1"/>
              <a:t>thread</a:t>
            </a:r>
            <a:r>
              <a:rPr lang="es-ES" sz="1700" dirty="0"/>
              <a:t> ”</a:t>
            </a:r>
            <a:r>
              <a:rPr lang="es-ES" sz="1700" dirty="0" err="1"/>
              <a:t>imprimir_puntos</a:t>
            </a:r>
            <a:r>
              <a:rPr lang="es-ES" sz="1700" dirty="0"/>
              <a:t>". </a:t>
            </a:r>
          </a:p>
          <a:p>
            <a:pPr lvl="1"/>
            <a:r>
              <a:rPr lang="es-ES" sz="1700" dirty="0" err="1"/>
              <a:t>The</a:t>
            </a:r>
            <a:r>
              <a:rPr lang="es-ES" sz="1700" dirty="0"/>
              <a:t> </a:t>
            </a:r>
            <a:r>
              <a:rPr lang="es-ES" sz="1700" dirty="0" err="1"/>
              <a:t>program</a:t>
            </a:r>
            <a:r>
              <a:rPr lang="es-ES" sz="1700" dirty="0"/>
              <a:t> </a:t>
            </a:r>
            <a:r>
              <a:rPr lang="es-ES" sz="1700" dirty="0" err="1"/>
              <a:t>then</a:t>
            </a:r>
            <a:r>
              <a:rPr lang="es-ES" sz="1700" dirty="0"/>
              <a:t> </a:t>
            </a:r>
            <a:r>
              <a:rPr lang="es-ES" sz="1700" dirty="0" err="1"/>
              <a:t>makes</a:t>
            </a:r>
            <a:r>
              <a:rPr lang="es-ES" sz="1700" dirty="0"/>
              <a:t> a </a:t>
            </a:r>
            <a:r>
              <a:rPr lang="es-ES" sz="1700" dirty="0" err="1"/>
              <a:t>for</a:t>
            </a:r>
            <a:r>
              <a:rPr lang="es-ES" sz="1700" dirty="0"/>
              <a:t> up to 20 in </a:t>
            </a:r>
            <a:r>
              <a:rPr lang="es-ES" sz="1700" dirty="0" err="1"/>
              <a:t>the</a:t>
            </a:r>
            <a:r>
              <a:rPr lang="es-ES" sz="1700" dirty="0"/>
              <a:t> </a:t>
            </a:r>
            <a:r>
              <a:rPr lang="es-ES" sz="1700" dirty="0" err="1"/>
              <a:t>increments</a:t>
            </a:r>
            <a:r>
              <a:rPr lang="es-ES" sz="1700" dirty="0"/>
              <a:t> </a:t>
            </a:r>
            <a:r>
              <a:rPr lang="es-ES" sz="1700" dirty="0" err="1"/>
              <a:t>myglobal</a:t>
            </a:r>
            <a:r>
              <a:rPr lang="es-ES" sz="1700" dirty="0"/>
              <a:t> </a:t>
            </a:r>
            <a:r>
              <a:rPr lang="es-ES" sz="1700" dirty="0" err="1"/>
              <a:t>by</a:t>
            </a:r>
            <a:r>
              <a:rPr lang="es-ES" sz="1700" dirty="0"/>
              <a:t> 1. </a:t>
            </a:r>
            <a:r>
              <a:rPr lang="es-ES" sz="1700" dirty="0" err="1"/>
              <a:t>Then</a:t>
            </a:r>
            <a:r>
              <a:rPr lang="es-ES" sz="1700" dirty="0"/>
              <a:t> </a:t>
            </a:r>
            <a:r>
              <a:rPr lang="es-ES" sz="1700" dirty="0" err="1"/>
              <a:t>it</a:t>
            </a:r>
            <a:r>
              <a:rPr lang="es-ES" sz="1700" dirty="0"/>
              <a:t> </a:t>
            </a:r>
            <a:r>
              <a:rPr lang="es-ES" sz="1700" dirty="0" err="1"/>
              <a:t>ends</a:t>
            </a:r>
            <a:r>
              <a:rPr lang="es-ES" sz="1700" dirty="0"/>
              <a:t> up </a:t>
            </a:r>
            <a:r>
              <a:rPr lang="es-ES" sz="1700" dirty="0" err="1"/>
              <a:t>printing</a:t>
            </a:r>
            <a:r>
              <a:rPr lang="es-ES" sz="1700" dirty="0"/>
              <a:t> </a:t>
            </a:r>
            <a:r>
              <a:rPr lang="es-ES" sz="1700" dirty="0" err="1"/>
              <a:t>the</a:t>
            </a:r>
            <a:r>
              <a:rPr lang="es-ES" sz="1700" dirty="0"/>
              <a:t> </a:t>
            </a:r>
            <a:r>
              <a:rPr lang="es-ES" sz="1700" dirty="0" err="1"/>
              <a:t>value</a:t>
            </a:r>
            <a:r>
              <a:rPr lang="es-ES" sz="1700" dirty="0"/>
              <a:t> of </a:t>
            </a:r>
            <a:r>
              <a:rPr lang="es-ES" sz="1700" dirty="0" err="1"/>
              <a:t>myglobal</a:t>
            </a:r>
            <a:r>
              <a:rPr lang="es-ES" sz="1700" dirty="0"/>
              <a:t>.</a:t>
            </a:r>
          </a:p>
          <a:p>
            <a:pPr lvl="1"/>
            <a:r>
              <a:rPr lang="es-ES" sz="1700" dirty="0" err="1"/>
              <a:t>The</a:t>
            </a:r>
            <a:r>
              <a:rPr lang="es-ES" sz="1700" dirty="0"/>
              <a:t> </a:t>
            </a:r>
            <a:r>
              <a:rPr lang="es-ES" sz="1700" dirty="0" err="1"/>
              <a:t>function</a:t>
            </a:r>
            <a:r>
              <a:rPr lang="es-ES" sz="1700" dirty="0"/>
              <a:t> " </a:t>
            </a:r>
            <a:r>
              <a:rPr lang="es-ES" sz="1700" dirty="0" err="1"/>
              <a:t>imprimir_puntos</a:t>
            </a:r>
            <a:r>
              <a:rPr lang="es-ES" sz="1700" dirty="0"/>
              <a:t> " </a:t>
            </a:r>
            <a:r>
              <a:rPr lang="es-ES" sz="1700" dirty="0" err="1"/>
              <a:t>executes</a:t>
            </a:r>
            <a:r>
              <a:rPr lang="es-ES" sz="1700" dirty="0"/>
              <a:t> a </a:t>
            </a:r>
            <a:r>
              <a:rPr lang="es-ES" sz="1700" dirty="0" err="1"/>
              <a:t>loop</a:t>
            </a:r>
            <a:r>
              <a:rPr lang="es-ES" sz="1700" dirty="0"/>
              <a:t> 20 </a:t>
            </a:r>
            <a:r>
              <a:rPr lang="es-ES" sz="1700" dirty="0" err="1"/>
              <a:t>where</a:t>
            </a:r>
            <a:r>
              <a:rPr lang="es-ES" sz="1700" dirty="0"/>
              <a:t> in </a:t>
            </a:r>
            <a:r>
              <a:rPr lang="es-ES" sz="1700" dirty="0" err="1"/>
              <a:t>each</a:t>
            </a:r>
            <a:r>
              <a:rPr lang="es-ES" sz="1700" dirty="0"/>
              <a:t> </a:t>
            </a:r>
            <a:r>
              <a:rPr lang="es-ES" sz="1700" dirty="0" err="1"/>
              <a:t>turn</a:t>
            </a:r>
            <a:r>
              <a:rPr lang="es-ES" sz="1700" dirty="0"/>
              <a:t> </a:t>
            </a:r>
            <a:r>
              <a:rPr lang="es-ES" sz="1700" dirty="0" err="1"/>
              <a:t>the</a:t>
            </a:r>
            <a:r>
              <a:rPr lang="es-ES" sz="1700" dirty="0"/>
              <a:t> </a:t>
            </a:r>
            <a:r>
              <a:rPr lang="es-ES" sz="1700" dirty="0" err="1"/>
              <a:t>value</a:t>
            </a:r>
            <a:r>
              <a:rPr lang="es-ES" sz="1700" dirty="0"/>
              <a:t> of </a:t>
            </a:r>
            <a:r>
              <a:rPr lang="es-ES" sz="1700" dirty="0" err="1"/>
              <a:t>myglobal</a:t>
            </a:r>
            <a:r>
              <a:rPr lang="es-ES" sz="1700" dirty="0"/>
              <a:t> </a:t>
            </a:r>
            <a:r>
              <a:rPr lang="es-ES" sz="1700" dirty="0" err="1"/>
              <a:t>is</a:t>
            </a:r>
            <a:r>
              <a:rPr lang="es-ES" sz="1700" dirty="0"/>
              <a:t> </a:t>
            </a:r>
            <a:r>
              <a:rPr lang="es-ES" sz="1700" dirty="0" err="1"/>
              <a:t>assigned</a:t>
            </a:r>
            <a:r>
              <a:rPr lang="es-ES" sz="1700" dirty="0"/>
              <a:t> to </a:t>
            </a:r>
            <a:r>
              <a:rPr lang="es-ES" sz="1700" dirty="0" err="1"/>
              <a:t>an</a:t>
            </a:r>
            <a:r>
              <a:rPr lang="es-ES" sz="1700" dirty="0"/>
              <a:t> </a:t>
            </a:r>
            <a:r>
              <a:rPr lang="es-ES" sz="1700" dirty="0" err="1"/>
              <a:t>auxiliary</a:t>
            </a:r>
            <a:r>
              <a:rPr lang="es-ES" sz="1700" dirty="0"/>
              <a:t> variable </a:t>
            </a:r>
            <a:r>
              <a:rPr lang="es-ES" sz="1700" dirty="0" err="1"/>
              <a:t>that</a:t>
            </a:r>
            <a:r>
              <a:rPr lang="es-ES" sz="1700" dirty="0"/>
              <a:t> </a:t>
            </a:r>
            <a:r>
              <a:rPr lang="es-ES" sz="1700" dirty="0" err="1"/>
              <a:t>is</a:t>
            </a:r>
            <a:r>
              <a:rPr lang="es-ES" sz="1700" dirty="0"/>
              <a:t> </a:t>
            </a:r>
            <a:r>
              <a:rPr lang="es-ES" sz="1700" dirty="0" err="1"/>
              <a:t>incremented</a:t>
            </a:r>
            <a:r>
              <a:rPr lang="es-ES" sz="1700" dirty="0"/>
              <a:t>. A "." </a:t>
            </a:r>
            <a:r>
              <a:rPr lang="es-ES" sz="1700" dirty="0" err="1"/>
              <a:t>Is</a:t>
            </a:r>
            <a:r>
              <a:rPr lang="es-ES" sz="1700" dirty="0"/>
              <a:t> </a:t>
            </a:r>
            <a:r>
              <a:rPr lang="es-ES" sz="1700" dirty="0" err="1"/>
              <a:t>printed</a:t>
            </a:r>
            <a:r>
              <a:rPr lang="es-ES" sz="1700" dirty="0"/>
              <a:t>. per </a:t>
            </a:r>
            <a:r>
              <a:rPr lang="es-ES" sz="1700" dirty="0" err="1"/>
              <a:t>lap</a:t>
            </a:r>
            <a:r>
              <a:rPr lang="es-ES" sz="1700" dirty="0"/>
              <a:t>. </a:t>
            </a:r>
            <a:r>
              <a:rPr lang="es-ES" sz="1700" dirty="0" err="1"/>
              <a:t>When</a:t>
            </a:r>
            <a:r>
              <a:rPr lang="es-ES" sz="1700" dirty="0"/>
              <a:t> </a:t>
            </a:r>
            <a:r>
              <a:rPr lang="es-ES" sz="1700" dirty="0" err="1"/>
              <a:t>finished</a:t>
            </a:r>
            <a:r>
              <a:rPr lang="es-ES" sz="1700" dirty="0"/>
              <a:t>, </a:t>
            </a:r>
            <a:r>
              <a:rPr lang="es-ES" sz="1700" dirty="0" err="1"/>
              <a:t>it</a:t>
            </a:r>
            <a:r>
              <a:rPr lang="es-ES" sz="1700" dirty="0"/>
              <a:t> </a:t>
            </a:r>
            <a:r>
              <a:rPr lang="es-ES" sz="1700" dirty="0" err="1"/>
              <a:t>sleeps</a:t>
            </a:r>
            <a:r>
              <a:rPr lang="es-ES" sz="1700" dirty="0"/>
              <a:t> 1sec and </a:t>
            </a:r>
            <a:r>
              <a:rPr lang="es-ES" sz="1700" dirty="0" err="1"/>
              <a:t>saves</a:t>
            </a:r>
            <a:r>
              <a:rPr lang="es-ES" sz="1700" dirty="0"/>
              <a:t> </a:t>
            </a:r>
            <a:r>
              <a:rPr lang="es-ES" sz="1700" dirty="0" err="1"/>
              <a:t>the</a:t>
            </a:r>
            <a:r>
              <a:rPr lang="es-ES" sz="1700" dirty="0"/>
              <a:t> </a:t>
            </a:r>
            <a:r>
              <a:rPr lang="es-ES" sz="1700" dirty="0" err="1"/>
              <a:t>auxiliary</a:t>
            </a:r>
            <a:r>
              <a:rPr lang="es-ES" sz="1700" dirty="0"/>
              <a:t> </a:t>
            </a:r>
            <a:r>
              <a:rPr lang="es-ES" sz="1700" dirty="0" err="1"/>
              <a:t>value</a:t>
            </a:r>
            <a:r>
              <a:rPr lang="es-ES" sz="1700" dirty="0"/>
              <a:t> in </a:t>
            </a:r>
            <a:r>
              <a:rPr lang="es-ES" sz="1700" dirty="0" err="1"/>
              <a:t>myglobal</a:t>
            </a:r>
            <a:r>
              <a:rPr lang="es-ES" sz="1700" dirty="0"/>
              <a:t>.</a:t>
            </a:r>
          </a:p>
          <a:p>
            <a:r>
              <a:rPr lang="es-ES" sz="2000" dirty="0" err="1"/>
              <a:t>Request</a:t>
            </a:r>
            <a:r>
              <a:rPr lang="es-ES" sz="2000" dirty="0"/>
              <a:t>:</a:t>
            </a:r>
          </a:p>
          <a:p>
            <a:pPr lvl="1"/>
            <a:r>
              <a:rPr lang="es-ES" sz="1700" dirty="0"/>
              <a:t>a) </a:t>
            </a:r>
            <a:r>
              <a:rPr lang="es-ES" sz="1700" dirty="0" err="1"/>
              <a:t>Implement</a:t>
            </a:r>
            <a:r>
              <a:rPr lang="es-ES" sz="1700" dirty="0"/>
              <a:t> </a:t>
            </a:r>
            <a:r>
              <a:rPr lang="es-ES" sz="1700" dirty="0" err="1"/>
              <a:t>the</a:t>
            </a:r>
            <a:r>
              <a:rPr lang="es-ES" sz="1700" dirty="0"/>
              <a:t> </a:t>
            </a:r>
            <a:r>
              <a:rPr lang="es-ES" sz="1700" dirty="0" err="1"/>
              <a:t>program</a:t>
            </a:r>
            <a:endParaRPr lang="es-ES" sz="1700" dirty="0"/>
          </a:p>
          <a:p>
            <a:pPr lvl="1"/>
            <a:r>
              <a:rPr lang="es-ES" sz="1700" dirty="0"/>
              <a:t>b) Run </a:t>
            </a:r>
            <a:r>
              <a:rPr lang="es-ES" sz="1700" dirty="0" err="1"/>
              <a:t>the</a:t>
            </a:r>
            <a:r>
              <a:rPr lang="es-ES" sz="1700" dirty="0"/>
              <a:t> </a:t>
            </a:r>
            <a:r>
              <a:rPr lang="es-ES" sz="1700" dirty="0" err="1"/>
              <a:t>program</a:t>
            </a:r>
            <a:r>
              <a:rPr lang="es-ES" sz="1700" dirty="0"/>
              <a:t> and </a:t>
            </a:r>
            <a:r>
              <a:rPr lang="es-ES" sz="1700" dirty="0" err="1"/>
              <a:t>see</a:t>
            </a:r>
            <a:r>
              <a:rPr lang="es-ES" sz="1700" dirty="0"/>
              <a:t> </a:t>
            </a:r>
            <a:r>
              <a:rPr lang="es-ES" sz="1700" dirty="0" err="1"/>
              <a:t>what</a:t>
            </a:r>
            <a:r>
              <a:rPr lang="es-ES" sz="1700" dirty="0"/>
              <a:t> </a:t>
            </a:r>
            <a:r>
              <a:rPr lang="es-ES" sz="1700" dirty="0" err="1"/>
              <a:t>happens</a:t>
            </a:r>
            <a:r>
              <a:rPr lang="es-ES" sz="1700" dirty="0"/>
              <a:t> to </a:t>
            </a:r>
            <a:r>
              <a:rPr lang="es-ES" sz="1700" dirty="0" err="1"/>
              <a:t>the</a:t>
            </a:r>
            <a:r>
              <a:rPr lang="es-ES" sz="1700" dirty="0"/>
              <a:t> </a:t>
            </a:r>
            <a:r>
              <a:rPr lang="es-ES" sz="1700" dirty="0" err="1"/>
              <a:t>value</a:t>
            </a:r>
            <a:r>
              <a:rPr lang="es-ES" sz="1700" dirty="0"/>
              <a:t> of </a:t>
            </a:r>
            <a:r>
              <a:rPr lang="es-ES" sz="1700" dirty="0" err="1"/>
              <a:t>myglobal</a:t>
            </a:r>
            <a:r>
              <a:rPr lang="es-ES" sz="1700" dirty="0"/>
              <a:t>. </a:t>
            </a:r>
            <a:r>
              <a:rPr lang="es-ES" sz="1700" dirty="0" err="1"/>
              <a:t>Is</a:t>
            </a:r>
            <a:r>
              <a:rPr lang="es-ES" sz="1700" dirty="0"/>
              <a:t> </a:t>
            </a:r>
            <a:r>
              <a:rPr lang="es-ES" sz="1700" dirty="0" err="1"/>
              <a:t>it</a:t>
            </a:r>
            <a:r>
              <a:rPr lang="es-ES" sz="1700" dirty="0"/>
              <a:t> </a:t>
            </a:r>
            <a:r>
              <a:rPr lang="es-ES" sz="1700" dirty="0" err="1"/>
              <a:t>the</a:t>
            </a:r>
            <a:r>
              <a:rPr lang="es-ES" sz="1700" dirty="0"/>
              <a:t> </a:t>
            </a:r>
            <a:r>
              <a:rPr lang="es-ES" sz="1700" dirty="0" err="1"/>
              <a:t>same</a:t>
            </a:r>
            <a:r>
              <a:rPr lang="es-ES" sz="1700" dirty="0"/>
              <a:t> </a:t>
            </a:r>
            <a:r>
              <a:rPr lang="es-ES" sz="1700" dirty="0" err="1"/>
              <a:t>if</a:t>
            </a:r>
            <a:r>
              <a:rPr lang="es-ES" sz="1700" dirty="0"/>
              <a:t> </a:t>
            </a:r>
            <a:r>
              <a:rPr lang="es-ES" sz="1700" dirty="0" err="1"/>
              <a:t>it</a:t>
            </a:r>
            <a:r>
              <a:rPr lang="es-ES" sz="1700" dirty="0"/>
              <a:t> </a:t>
            </a:r>
            <a:r>
              <a:rPr lang="es-ES" sz="1700" dirty="0" err="1"/>
              <a:t>is</a:t>
            </a:r>
            <a:r>
              <a:rPr lang="es-ES" sz="1700" dirty="0"/>
              <a:t> run </a:t>
            </a:r>
            <a:r>
              <a:rPr lang="es-ES" sz="1700" dirty="0" err="1"/>
              <a:t>multiple</a:t>
            </a:r>
            <a:r>
              <a:rPr lang="es-ES" sz="1700" dirty="0"/>
              <a:t> times?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186C37C-01F0-6C4E-9A81-324BA4645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75656" y="6245166"/>
            <a:ext cx="5421313" cy="365125"/>
          </a:xfrm>
        </p:spPr>
        <p:txBody>
          <a:bodyPr/>
          <a:lstStyle/>
          <a:p>
            <a:pPr>
              <a:defRPr/>
            </a:pPr>
            <a:r>
              <a:rPr lang="es-ES"/>
              <a:t>Operating Systems – Introduction to threads Labs.</a:t>
            </a: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2EFFFEB-3A49-9647-B519-4947FA869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2F595CF-9FF3-428D-B4A0-5497FE63767F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60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1 Título"/>
          <p:cNvSpPr>
            <a:spLocks noGrp="1"/>
          </p:cNvSpPr>
          <p:nvPr>
            <p:ph type="title"/>
          </p:nvPr>
        </p:nvSpPr>
        <p:spPr>
          <a:xfrm>
            <a:off x="539552" y="228600"/>
            <a:ext cx="8712968" cy="990600"/>
          </a:xfrm>
        </p:spPr>
        <p:txBody>
          <a:bodyPr/>
          <a:lstStyle/>
          <a:p>
            <a:pPr eaLnBrk="1" hangingPunct="1"/>
            <a:r>
              <a:rPr lang="es-ES_tradnl" sz="3600" dirty="0">
                <a:ea typeface="ＭＳ Ｐゴシック" charset="-128"/>
              </a:rPr>
              <a:t>1. </a:t>
            </a:r>
            <a:r>
              <a:rPr lang="es-ES_tradnl" sz="3600" dirty="0" err="1">
                <a:ea typeface="ＭＳ Ｐゴシック" charset="-128"/>
              </a:rPr>
              <a:t>Solution</a:t>
            </a:r>
            <a:r>
              <a:rPr lang="es-ES_tradnl" sz="3600" dirty="0">
                <a:ea typeface="ＭＳ Ｐゴシック" charset="-128"/>
              </a:rPr>
              <a:t>. (</a:t>
            </a:r>
            <a:r>
              <a:rPr lang="es-ES_tradnl" sz="3600" dirty="0" err="1">
                <a:ea typeface="ＭＳ Ｐゴシック" charset="-128"/>
              </a:rPr>
              <a:t>Exercise</a:t>
            </a:r>
            <a:r>
              <a:rPr lang="es-ES_tradnl" sz="3600" dirty="0">
                <a:ea typeface="ＭＳ Ｐゴシック" charset="-128"/>
              </a:rPr>
              <a:t> 3 </a:t>
            </a:r>
            <a:r>
              <a:rPr lang="es-ES_tradnl" sz="3600" dirty="0" err="1">
                <a:ea typeface="ＭＳ Ｐゴシック" charset="-128"/>
              </a:rPr>
              <a:t>threads</a:t>
            </a:r>
            <a:r>
              <a:rPr lang="es-ES_tradnl" sz="3600" dirty="0">
                <a:ea typeface="ＭＳ Ｐゴシック" charset="-128"/>
              </a:rPr>
              <a:t> notebook)</a:t>
            </a:r>
          </a:p>
        </p:txBody>
      </p:sp>
      <p:sp>
        <p:nvSpPr>
          <p:cNvPr id="16387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fld id="{A3441018-84A9-427B-BA94-758EBE8E4F8A}" type="slidenum">
              <a:rPr lang="es-ES" sz="1200"/>
              <a:pPr>
                <a:lnSpc>
                  <a:spcPct val="80000"/>
                </a:lnSpc>
              </a:pPr>
              <a:t>6</a:t>
            </a:fld>
            <a:endParaRPr lang="es-ES" sz="1200"/>
          </a:p>
        </p:txBody>
      </p:sp>
      <p:sp>
        <p:nvSpPr>
          <p:cNvPr id="3" name="CuadroTexto 2"/>
          <p:cNvSpPr txBox="1"/>
          <p:nvPr/>
        </p:nvSpPr>
        <p:spPr>
          <a:xfrm>
            <a:off x="564314" y="1638498"/>
            <a:ext cx="8287072" cy="47331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just">
              <a:lnSpc>
                <a:spcPct val="115000"/>
              </a:lnSpc>
              <a:spcAft>
                <a:spcPts val="0"/>
              </a:spcAft>
              <a:defRPr sz="1000"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A)</a:t>
            </a:r>
          </a:p>
          <a:p>
            <a:r>
              <a:rPr lang="en-US" dirty="0"/>
              <a:t>int </a:t>
            </a:r>
            <a:r>
              <a:rPr lang="en-US" dirty="0" err="1"/>
              <a:t>myglobal</a:t>
            </a:r>
            <a:r>
              <a:rPr lang="en-US" dirty="0"/>
              <a:t>=0;</a:t>
            </a:r>
            <a:endParaRPr lang="es-ES" dirty="0"/>
          </a:p>
          <a:p>
            <a:endParaRPr lang="en-US" dirty="0"/>
          </a:p>
          <a:p>
            <a:r>
              <a:rPr lang="en-US" dirty="0"/>
              <a:t>int main(void) {</a:t>
            </a:r>
            <a:endParaRPr lang="es-ES" dirty="0"/>
          </a:p>
          <a:p>
            <a:r>
              <a:rPr lang="en-US" dirty="0"/>
              <a:t>  </a:t>
            </a:r>
            <a:r>
              <a:rPr lang="en-US" dirty="0" err="1"/>
              <a:t>pthread_t</a:t>
            </a:r>
            <a:r>
              <a:rPr lang="en-US" dirty="0"/>
              <a:t> </a:t>
            </a:r>
            <a:r>
              <a:rPr lang="en-US" dirty="0" err="1"/>
              <a:t>mythread</a:t>
            </a:r>
            <a:r>
              <a:rPr lang="en-US" dirty="0"/>
              <a:t>;</a:t>
            </a:r>
            <a:endParaRPr lang="es-ES" dirty="0"/>
          </a:p>
          <a:p>
            <a:r>
              <a:rPr lang="en-US" dirty="0"/>
              <a:t>  int </a:t>
            </a:r>
            <a:r>
              <a:rPr lang="en-US" dirty="0" err="1"/>
              <a:t>i</a:t>
            </a:r>
            <a:r>
              <a:rPr lang="en-US" dirty="0"/>
              <a:t>;</a:t>
            </a:r>
            <a:endParaRPr lang="es-ES" dirty="0"/>
          </a:p>
          <a:p>
            <a:r>
              <a:rPr lang="en-US" dirty="0"/>
              <a:t> </a:t>
            </a:r>
            <a:endParaRPr lang="es-ES" dirty="0"/>
          </a:p>
          <a:p>
            <a:r>
              <a:rPr lang="en-US" dirty="0"/>
              <a:t>  if ( </a:t>
            </a:r>
            <a:r>
              <a:rPr lang="en-US" dirty="0" err="1"/>
              <a:t>pthread_create</a:t>
            </a:r>
            <a:r>
              <a:rPr lang="en-US" dirty="0"/>
              <a:t>( &amp;</a:t>
            </a:r>
            <a:r>
              <a:rPr lang="en-US" dirty="0" err="1"/>
              <a:t>mythread</a:t>
            </a:r>
            <a:r>
              <a:rPr lang="en-US" dirty="0"/>
              <a:t>, NULL, </a:t>
            </a:r>
            <a:r>
              <a:rPr lang="en-US" dirty="0" err="1"/>
              <a:t>imprimir_puntos</a:t>
            </a:r>
            <a:r>
              <a:rPr lang="en-US" dirty="0"/>
              <a:t>, NULL) ) {</a:t>
            </a:r>
            <a:endParaRPr lang="es-ES" dirty="0"/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("error creating thread.");</a:t>
            </a:r>
            <a:endParaRPr lang="es-ES" dirty="0"/>
          </a:p>
          <a:p>
            <a:r>
              <a:rPr lang="en-US" dirty="0"/>
              <a:t>    abort();</a:t>
            </a:r>
            <a:endParaRPr lang="es-ES" dirty="0"/>
          </a:p>
          <a:p>
            <a:r>
              <a:rPr lang="en-US" dirty="0"/>
              <a:t>  }</a:t>
            </a:r>
            <a:endParaRPr lang="es-ES" dirty="0"/>
          </a:p>
          <a:p>
            <a:r>
              <a:rPr lang="en-US" dirty="0"/>
              <a:t> </a:t>
            </a:r>
            <a:endParaRPr lang="es-ES" dirty="0"/>
          </a:p>
          <a:p>
            <a:r>
              <a:rPr lang="en-US" dirty="0"/>
              <a:t>  for (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&lt;20; </a:t>
            </a:r>
            <a:r>
              <a:rPr lang="en-US" dirty="0" err="1"/>
              <a:t>i</a:t>
            </a:r>
            <a:r>
              <a:rPr lang="en-US" dirty="0"/>
              <a:t>++) {</a:t>
            </a:r>
            <a:endParaRPr lang="es-ES" dirty="0"/>
          </a:p>
          <a:p>
            <a:r>
              <a:rPr lang="en-US" dirty="0"/>
              <a:t>    </a:t>
            </a:r>
            <a:r>
              <a:rPr lang="en-US" dirty="0" err="1"/>
              <a:t>myglobal</a:t>
            </a:r>
            <a:r>
              <a:rPr lang="en-US" dirty="0"/>
              <a:t>=myglobal+1;</a:t>
            </a:r>
            <a:endParaRPr lang="es-ES" dirty="0"/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("o"); </a:t>
            </a:r>
            <a:r>
              <a:rPr lang="en-US" dirty="0" err="1"/>
              <a:t>fflush</a:t>
            </a:r>
            <a:r>
              <a:rPr lang="en-US" dirty="0"/>
              <a:t>(</a:t>
            </a:r>
            <a:r>
              <a:rPr lang="en-US" dirty="0" err="1"/>
              <a:t>stdout</a:t>
            </a:r>
            <a:r>
              <a:rPr lang="en-US" dirty="0"/>
              <a:t>);</a:t>
            </a:r>
            <a:endParaRPr lang="es-ES" dirty="0"/>
          </a:p>
          <a:p>
            <a:r>
              <a:rPr lang="en-US" dirty="0"/>
              <a:t>    sleep(1);</a:t>
            </a:r>
            <a:endParaRPr lang="es-ES" dirty="0"/>
          </a:p>
          <a:p>
            <a:r>
              <a:rPr lang="en-US" dirty="0"/>
              <a:t>  }</a:t>
            </a:r>
            <a:endParaRPr lang="es-ES" dirty="0"/>
          </a:p>
          <a:p>
            <a:r>
              <a:rPr lang="en-US" dirty="0"/>
              <a:t>  if ( </a:t>
            </a:r>
            <a:r>
              <a:rPr lang="en-US" dirty="0" err="1"/>
              <a:t>pthread_join</a:t>
            </a:r>
            <a:r>
              <a:rPr lang="en-US" dirty="0"/>
              <a:t> ( </a:t>
            </a:r>
            <a:r>
              <a:rPr lang="en-US" dirty="0" err="1"/>
              <a:t>mythread</a:t>
            </a:r>
            <a:r>
              <a:rPr lang="en-US" dirty="0"/>
              <a:t>, NULL ) ) {</a:t>
            </a:r>
            <a:endParaRPr lang="es-ES" dirty="0"/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("error joining thread.");</a:t>
            </a:r>
            <a:endParaRPr lang="es-ES" dirty="0"/>
          </a:p>
          <a:p>
            <a:r>
              <a:rPr lang="en-US" dirty="0"/>
              <a:t>    abort();</a:t>
            </a:r>
            <a:endParaRPr lang="es-ES" dirty="0"/>
          </a:p>
          <a:p>
            <a:r>
              <a:rPr lang="en-US" dirty="0"/>
              <a:t>  }</a:t>
            </a:r>
            <a:endParaRPr lang="es-ES" dirty="0"/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nmyglobal</a:t>
            </a:r>
            <a:r>
              <a:rPr lang="en-US" dirty="0"/>
              <a:t> equals %d\n",</a:t>
            </a:r>
            <a:r>
              <a:rPr lang="en-US" dirty="0" err="1"/>
              <a:t>myglobal</a:t>
            </a:r>
            <a:r>
              <a:rPr lang="en-US" dirty="0"/>
              <a:t>);</a:t>
            </a:r>
            <a:endParaRPr lang="es-ES" dirty="0"/>
          </a:p>
          <a:p>
            <a:r>
              <a:rPr lang="en-US" dirty="0"/>
              <a:t>  </a:t>
            </a:r>
            <a:r>
              <a:rPr lang="es-ES_tradnl" dirty="0" err="1"/>
              <a:t>exit</a:t>
            </a:r>
            <a:r>
              <a:rPr lang="es-ES_tradnl" dirty="0"/>
              <a:t>(0);</a:t>
            </a:r>
            <a:endParaRPr lang="es-ES" dirty="0"/>
          </a:p>
          <a:p>
            <a:r>
              <a:rPr lang="es-ES_tradnl" dirty="0"/>
              <a:t>}</a:t>
            </a:r>
            <a:endParaRPr lang="es-ES" dirty="0"/>
          </a:p>
          <a:p>
            <a:endParaRPr lang="es-ES" dirty="0"/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1259632" y="6348112"/>
            <a:ext cx="5421313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/>
              <a:t>Operating Systems – Introduction to threads Labs.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11268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1 Título"/>
          <p:cNvSpPr>
            <a:spLocks noGrp="1"/>
          </p:cNvSpPr>
          <p:nvPr>
            <p:ph type="title"/>
          </p:nvPr>
        </p:nvSpPr>
        <p:spPr>
          <a:xfrm>
            <a:off x="539552" y="228600"/>
            <a:ext cx="8712968" cy="990600"/>
          </a:xfrm>
        </p:spPr>
        <p:txBody>
          <a:bodyPr/>
          <a:lstStyle/>
          <a:p>
            <a:pPr eaLnBrk="1" hangingPunct="1"/>
            <a:r>
              <a:rPr lang="es-ES_tradnl" sz="3600" dirty="0">
                <a:ea typeface="ＭＳ Ｐゴシック" charset="-128"/>
              </a:rPr>
              <a:t>2. </a:t>
            </a:r>
            <a:r>
              <a:rPr lang="es-ES_tradnl" sz="3600" dirty="0" err="1">
                <a:ea typeface="ＭＳ Ｐゴシック" charset="-128"/>
              </a:rPr>
              <a:t>Solution</a:t>
            </a:r>
            <a:r>
              <a:rPr lang="es-ES_tradnl" sz="3600" dirty="0">
                <a:ea typeface="ＭＳ Ｐゴシック" charset="-128"/>
              </a:rPr>
              <a:t>. (</a:t>
            </a:r>
            <a:r>
              <a:rPr lang="es-ES_tradnl" sz="3600" dirty="0" err="1">
                <a:ea typeface="ＭＳ Ｐゴシック" charset="-128"/>
              </a:rPr>
              <a:t>Exercise</a:t>
            </a:r>
            <a:r>
              <a:rPr lang="es-ES_tradnl" sz="3600" dirty="0">
                <a:ea typeface="ＭＳ Ｐゴシック" charset="-128"/>
              </a:rPr>
              <a:t> 3 </a:t>
            </a:r>
            <a:r>
              <a:rPr lang="es-ES_tradnl" sz="3600" dirty="0" err="1">
                <a:ea typeface="ＭＳ Ｐゴシック" charset="-128"/>
              </a:rPr>
              <a:t>threads</a:t>
            </a:r>
            <a:r>
              <a:rPr lang="es-ES_tradnl" sz="3600" dirty="0">
                <a:ea typeface="ＭＳ Ｐゴシック" charset="-128"/>
              </a:rPr>
              <a:t> notebook)</a:t>
            </a:r>
          </a:p>
        </p:txBody>
      </p:sp>
      <p:sp>
        <p:nvSpPr>
          <p:cNvPr id="16387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fld id="{A3441018-84A9-427B-BA94-758EBE8E4F8A}" type="slidenum">
              <a:rPr lang="es-ES" sz="1200"/>
              <a:pPr>
                <a:lnSpc>
                  <a:spcPct val="80000"/>
                </a:lnSpc>
              </a:pPr>
              <a:t>7</a:t>
            </a:fld>
            <a:endParaRPr lang="es-ES" sz="1200"/>
          </a:p>
        </p:txBody>
      </p:sp>
      <p:sp>
        <p:nvSpPr>
          <p:cNvPr id="3" name="CuadroTexto 2"/>
          <p:cNvSpPr txBox="1"/>
          <p:nvPr/>
        </p:nvSpPr>
        <p:spPr>
          <a:xfrm>
            <a:off x="564314" y="1638498"/>
            <a:ext cx="8287072" cy="47331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just">
              <a:lnSpc>
                <a:spcPct val="115000"/>
              </a:lnSpc>
              <a:spcAft>
                <a:spcPts val="0"/>
              </a:spcAft>
              <a:defRPr sz="1000">
                <a:latin typeface="Consolas" panose="020B0609020204030204" pitchFamily="49" charset="0"/>
              </a:defRPr>
            </a:lvl1pPr>
          </a:lstStyle>
          <a:p>
            <a:endParaRPr lang="es-ES" dirty="0"/>
          </a:p>
          <a:p>
            <a:r>
              <a:rPr lang="en-US" dirty="0"/>
              <a:t> void * </a:t>
            </a:r>
            <a:r>
              <a:rPr lang="en-US" dirty="0" err="1"/>
              <a:t>imprimir_puntos</a:t>
            </a:r>
            <a:r>
              <a:rPr lang="en-US" dirty="0"/>
              <a:t>(void *</a:t>
            </a:r>
            <a:r>
              <a:rPr lang="en-US" dirty="0" err="1"/>
              <a:t>arg</a:t>
            </a:r>
            <a:r>
              <a:rPr lang="en-US" dirty="0"/>
              <a:t>) {</a:t>
            </a:r>
            <a:endParaRPr lang="es-ES" dirty="0"/>
          </a:p>
          <a:p>
            <a:r>
              <a:rPr lang="en-US" dirty="0"/>
              <a:t>  int </a:t>
            </a:r>
            <a:r>
              <a:rPr lang="en-US" dirty="0" err="1"/>
              <a:t>i,j</a:t>
            </a:r>
            <a:r>
              <a:rPr lang="en-US" dirty="0"/>
              <a:t>;</a:t>
            </a:r>
            <a:endParaRPr lang="es-ES" dirty="0"/>
          </a:p>
          <a:p>
            <a:r>
              <a:rPr lang="en-US" dirty="0"/>
              <a:t>  for (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&lt;20; </a:t>
            </a:r>
            <a:r>
              <a:rPr lang="en-US" dirty="0" err="1"/>
              <a:t>i</a:t>
            </a:r>
            <a:r>
              <a:rPr lang="en-US" dirty="0"/>
              <a:t>++ ) {</a:t>
            </a:r>
            <a:endParaRPr lang="es-ES" dirty="0"/>
          </a:p>
          <a:p>
            <a:r>
              <a:rPr lang="en-US" dirty="0"/>
              <a:t>    j=</a:t>
            </a:r>
            <a:r>
              <a:rPr lang="en-US" dirty="0" err="1"/>
              <a:t>myglobal</a:t>
            </a:r>
            <a:r>
              <a:rPr lang="en-US" dirty="0"/>
              <a:t>;</a:t>
            </a:r>
            <a:endParaRPr lang="es-ES" dirty="0"/>
          </a:p>
          <a:p>
            <a:r>
              <a:rPr lang="en-US" dirty="0"/>
              <a:t>    j=j+1;</a:t>
            </a:r>
            <a:endParaRPr lang="es-ES" dirty="0"/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(".");</a:t>
            </a:r>
            <a:endParaRPr lang="es-ES" dirty="0"/>
          </a:p>
          <a:p>
            <a:r>
              <a:rPr lang="en-US" dirty="0"/>
              <a:t>    </a:t>
            </a:r>
            <a:r>
              <a:rPr lang="en-US" dirty="0" err="1"/>
              <a:t>fflush</a:t>
            </a:r>
            <a:r>
              <a:rPr lang="en-US" dirty="0"/>
              <a:t>(</a:t>
            </a:r>
            <a:r>
              <a:rPr lang="en-US" dirty="0" err="1"/>
              <a:t>stdout</a:t>
            </a:r>
            <a:r>
              <a:rPr lang="en-US" dirty="0"/>
              <a:t>);</a:t>
            </a:r>
            <a:endParaRPr lang="es-ES" dirty="0"/>
          </a:p>
          <a:p>
            <a:r>
              <a:rPr lang="en-US" dirty="0"/>
              <a:t>   sleep(1);</a:t>
            </a:r>
            <a:endParaRPr lang="es-ES" dirty="0"/>
          </a:p>
          <a:p>
            <a:r>
              <a:rPr lang="en-US" dirty="0"/>
              <a:t>    </a:t>
            </a:r>
            <a:r>
              <a:rPr lang="en-US" dirty="0" err="1"/>
              <a:t>myglobal</a:t>
            </a:r>
            <a:r>
              <a:rPr lang="en-US" dirty="0"/>
              <a:t>=j;</a:t>
            </a:r>
            <a:endParaRPr lang="es-ES" dirty="0"/>
          </a:p>
          <a:p>
            <a:r>
              <a:rPr lang="en-US" dirty="0"/>
              <a:t>  }</a:t>
            </a:r>
            <a:endParaRPr lang="es-ES" dirty="0"/>
          </a:p>
          <a:p>
            <a:r>
              <a:rPr lang="en-US" dirty="0"/>
              <a:t>  return NULL;</a:t>
            </a:r>
            <a:endParaRPr lang="es-E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B)</a:t>
            </a:r>
          </a:p>
          <a:p>
            <a:r>
              <a:rPr lang="es-ES" dirty="0"/>
              <a:t>Al modificar una variable global de forma concurrente por padre y </a:t>
            </a:r>
            <a:r>
              <a:rPr lang="es-ES" dirty="0" err="1"/>
              <a:t>thread</a:t>
            </a:r>
            <a:r>
              <a:rPr lang="es-ES" dirty="0"/>
              <a:t> hijo, no podemos saber cual será el valor final.  En casa caso puede salir distinto, tanto en orden de impresión como en número.  Debajo se muestran 2 ejemplos de ejecución:</a:t>
            </a:r>
          </a:p>
          <a:p>
            <a:r>
              <a:rPr lang="es-ES_tradnl" dirty="0" err="1"/>
              <a:t>jesus</a:t>
            </a:r>
            <a:r>
              <a:rPr lang="es-ES_tradnl" dirty="0"/>
              <a:t>$ ./</a:t>
            </a:r>
            <a:r>
              <a:rPr lang="es-ES_tradnl" dirty="0" err="1"/>
              <a:t>a.out</a:t>
            </a:r>
            <a:endParaRPr lang="es-ES" dirty="0"/>
          </a:p>
          <a:p>
            <a:r>
              <a:rPr lang="es-ES_tradnl" dirty="0"/>
              <a:t>o.o.o..o.o.o.o.o.o.</a:t>
            </a:r>
            <a:r>
              <a:rPr lang="es-ES_tradnl" dirty="0" err="1"/>
              <a:t>oo</a:t>
            </a:r>
            <a:r>
              <a:rPr lang="es-ES_tradnl" dirty="0"/>
              <a:t>..oo.o..o.</a:t>
            </a:r>
            <a:r>
              <a:rPr lang="es-ES_tradnl" dirty="0" err="1"/>
              <a:t>oo</a:t>
            </a:r>
            <a:r>
              <a:rPr lang="es-ES_tradnl" dirty="0"/>
              <a:t>..</a:t>
            </a:r>
            <a:r>
              <a:rPr lang="es-ES_tradnl" dirty="0" err="1"/>
              <a:t>oo.o</a:t>
            </a:r>
            <a:r>
              <a:rPr lang="es-ES_tradnl" dirty="0"/>
              <a:t>.</a:t>
            </a:r>
            <a:endParaRPr lang="es-ES" dirty="0"/>
          </a:p>
          <a:p>
            <a:r>
              <a:rPr lang="es-ES_tradnl" dirty="0" err="1"/>
              <a:t>myglobal</a:t>
            </a:r>
            <a:r>
              <a:rPr lang="es-ES_tradnl" dirty="0"/>
              <a:t> </a:t>
            </a:r>
            <a:r>
              <a:rPr lang="es-ES_tradnl" dirty="0" err="1"/>
              <a:t>equals</a:t>
            </a:r>
            <a:r>
              <a:rPr lang="es-ES_tradnl" dirty="0"/>
              <a:t> 21</a:t>
            </a:r>
            <a:endParaRPr lang="es-ES" dirty="0"/>
          </a:p>
          <a:p>
            <a:r>
              <a:rPr lang="es-ES_tradnl" dirty="0" err="1"/>
              <a:t>jesus</a:t>
            </a:r>
            <a:r>
              <a:rPr lang="es-ES_tradnl" dirty="0"/>
              <a:t>$ ./</a:t>
            </a:r>
            <a:r>
              <a:rPr lang="es-ES_tradnl" dirty="0" err="1"/>
              <a:t>a.out</a:t>
            </a:r>
            <a:endParaRPr lang="es-ES" dirty="0"/>
          </a:p>
          <a:p>
            <a:r>
              <a:rPr lang="es-ES_tradnl" dirty="0"/>
              <a:t>o.o..o.o.</a:t>
            </a:r>
            <a:r>
              <a:rPr lang="es-ES_tradnl" dirty="0" err="1"/>
              <a:t>oo</a:t>
            </a:r>
            <a:r>
              <a:rPr lang="es-ES_tradnl" dirty="0"/>
              <a:t>..</a:t>
            </a:r>
            <a:r>
              <a:rPr lang="es-ES_tradnl" dirty="0" err="1"/>
              <a:t>oo</a:t>
            </a:r>
            <a:r>
              <a:rPr lang="es-ES_tradnl" dirty="0"/>
              <a:t>..</a:t>
            </a:r>
            <a:r>
              <a:rPr lang="es-ES_tradnl" dirty="0" err="1"/>
              <a:t>o.oo.o..o.o.o.o.oo.o..o</a:t>
            </a:r>
            <a:endParaRPr lang="es-ES" dirty="0"/>
          </a:p>
          <a:p>
            <a:r>
              <a:rPr lang="es-ES_tradnl" dirty="0" err="1"/>
              <a:t>myglobal</a:t>
            </a:r>
            <a:r>
              <a:rPr lang="es-ES_tradnl" dirty="0"/>
              <a:t> </a:t>
            </a:r>
            <a:r>
              <a:rPr lang="es-ES_tradnl" dirty="0" err="1"/>
              <a:t>equals</a:t>
            </a:r>
            <a:r>
              <a:rPr lang="es-ES_tradnl" dirty="0"/>
              <a:t> 23</a:t>
            </a:r>
            <a:endParaRPr lang="es-ES" dirty="0"/>
          </a:p>
          <a:p>
            <a:endParaRPr lang="es-ES" dirty="0"/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1259632" y="6348112"/>
            <a:ext cx="5421313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/>
              <a:t>Operating Systems – Introduction to threads Labs.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22633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0E392-AF9F-C947-93FD-EA626C558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Statement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65309C-4A22-004A-BAD5-B98199AE005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err="1"/>
              <a:t>Write</a:t>
            </a:r>
            <a:r>
              <a:rPr lang="es-ES" dirty="0"/>
              <a:t> a </a:t>
            </a:r>
            <a:r>
              <a:rPr lang="es-ES" dirty="0" err="1"/>
              <a:t>program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creates</a:t>
            </a:r>
            <a:r>
              <a:rPr lang="es-ES" dirty="0"/>
              <a:t> a variable </a:t>
            </a:r>
            <a:r>
              <a:rPr lang="es-ES" dirty="0" err="1"/>
              <a:t>number</a:t>
            </a:r>
            <a:r>
              <a:rPr lang="es-ES" dirty="0"/>
              <a:t> of </a:t>
            </a:r>
            <a:r>
              <a:rPr lang="es-ES" dirty="0" err="1"/>
              <a:t>threads</a:t>
            </a:r>
            <a:r>
              <a:rPr lang="es-ES" dirty="0"/>
              <a:t>, </a:t>
            </a:r>
            <a:r>
              <a:rPr lang="es-ES" dirty="0" err="1"/>
              <a:t>indicated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argument</a:t>
            </a:r>
            <a:r>
              <a:rPr lang="es-ES" dirty="0"/>
              <a:t>. </a:t>
            </a:r>
          </a:p>
          <a:p>
            <a:pPr lvl="1"/>
            <a:r>
              <a:rPr lang="es-ES" dirty="0" err="1"/>
              <a:t>Create</a:t>
            </a:r>
            <a:r>
              <a:rPr lang="es-ES" dirty="0"/>
              <a:t> a </a:t>
            </a:r>
            <a:r>
              <a:rPr lang="es-ES" dirty="0" err="1"/>
              <a:t>function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prints</a:t>
            </a:r>
            <a:r>
              <a:rPr lang="es-ES" dirty="0"/>
              <a:t> "</a:t>
            </a:r>
            <a:r>
              <a:rPr lang="es-ES" dirty="0" err="1"/>
              <a:t>Hello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thread</a:t>
            </a:r>
            <a:r>
              <a:rPr lang="es-ES" dirty="0"/>
              <a:t>" and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thread</a:t>
            </a:r>
            <a:r>
              <a:rPr lang="es-ES" dirty="0"/>
              <a:t> </a:t>
            </a:r>
            <a:r>
              <a:rPr lang="es-ES" dirty="0" err="1"/>
              <a:t>number</a:t>
            </a:r>
            <a:r>
              <a:rPr lang="es-ES" dirty="0"/>
              <a:t> and </a:t>
            </a:r>
            <a:r>
              <a:rPr lang="es-ES" dirty="0" err="1"/>
              <a:t>ends</a:t>
            </a:r>
            <a:r>
              <a:rPr lang="es-ES" dirty="0"/>
              <a:t>.</a:t>
            </a:r>
          </a:p>
          <a:p>
            <a:pPr lvl="1"/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parent</a:t>
            </a:r>
            <a:r>
              <a:rPr lang="es-ES" dirty="0"/>
              <a:t> </a:t>
            </a:r>
            <a:r>
              <a:rPr lang="es-ES" dirty="0" err="1"/>
              <a:t>receives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number</a:t>
            </a:r>
            <a:r>
              <a:rPr lang="es-ES" dirty="0"/>
              <a:t> of </a:t>
            </a:r>
            <a:r>
              <a:rPr lang="es-ES" dirty="0" err="1"/>
              <a:t>threads</a:t>
            </a:r>
            <a:r>
              <a:rPr lang="es-ES" dirty="0"/>
              <a:t> (</a:t>
            </a:r>
            <a:r>
              <a:rPr lang="es-ES" dirty="0" err="1"/>
              <a:t>integer</a:t>
            </a:r>
            <a:r>
              <a:rPr lang="es-ES" dirty="0"/>
              <a:t>) as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argument</a:t>
            </a:r>
            <a:r>
              <a:rPr lang="es-ES" dirty="0"/>
              <a:t> and </a:t>
            </a:r>
            <a:r>
              <a:rPr lang="es-ES" dirty="0" err="1"/>
              <a:t>executes</a:t>
            </a:r>
            <a:r>
              <a:rPr lang="es-ES" dirty="0"/>
              <a:t> a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loop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creates</a:t>
            </a:r>
            <a:r>
              <a:rPr lang="es-ES" dirty="0"/>
              <a:t> </a:t>
            </a:r>
            <a:r>
              <a:rPr lang="es-ES" dirty="0" err="1"/>
              <a:t>those</a:t>
            </a:r>
            <a:r>
              <a:rPr lang="es-ES" dirty="0"/>
              <a:t> </a:t>
            </a:r>
            <a:r>
              <a:rPr lang="es-ES" dirty="0" err="1"/>
              <a:t>threads</a:t>
            </a:r>
            <a:r>
              <a:rPr lang="es-ES" dirty="0"/>
              <a:t>. </a:t>
            </a:r>
            <a:r>
              <a:rPr lang="es-ES" dirty="0" err="1"/>
              <a:t>Then</a:t>
            </a:r>
            <a:r>
              <a:rPr lang="es-ES" dirty="0"/>
              <a:t> </a:t>
            </a:r>
            <a:r>
              <a:rPr lang="es-ES" dirty="0" err="1"/>
              <a:t>wait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threads</a:t>
            </a:r>
            <a:r>
              <a:rPr lang="es-ES" dirty="0"/>
              <a:t> to </a:t>
            </a:r>
            <a:r>
              <a:rPr lang="es-ES" dirty="0" err="1"/>
              <a:t>finish</a:t>
            </a:r>
            <a:r>
              <a:rPr lang="es-ES" dirty="0"/>
              <a:t> and </a:t>
            </a:r>
            <a:r>
              <a:rPr lang="es-ES" dirty="0" err="1"/>
              <a:t>finish</a:t>
            </a:r>
            <a:r>
              <a:rPr lang="es-ES" dirty="0"/>
              <a:t>.</a:t>
            </a:r>
          </a:p>
          <a:p>
            <a:endParaRPr lang="es-ES" sz="200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186C37C-01F0-6C4E-9A81-324BA4645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75656" y="6245166"/>
            <a:ext cx="5421313" cy="365125"/>
          </a:xfrm>
        </p:spPr>
        <p:txBody>
          <a:bodyPr/>
          <a:lstStyle/>
          <a:p>
            <a:pPr>
              <a:defRPr/>
            </a:pPr>
            <a:r>
              <a:rPr lang="es-ES"/>
              <a:t>Operating Systems – Introduction to threads Labs.</a:t>
            </a: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2EFFFEB-3A49-9647-B519-4947FA869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2F595CF-9FF3-428D-B4A0-5497FE63767F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0374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1 Título"/>
          <p:cNvSpPr>
            <a:spLocks noGrp="1"/>
          </p:cNvSpPr>
          <p:nvPr>
            <p:ph type="title"/>
          </p:nvPr>
        </p:nvSpPr>
        <p:spPr>
          <a:xfrm>
            <a:off x="539552" y="228600"/>
            <a:ext cx="8712968" cy="990600"/>
          </a:xfrm>
        </p:spPr>
        <p:txBody>
          <a:bodyPr/>
          <a:lstStyle/>
          <a:p>
            <a:pPr eaLnBrk="1" hangingPunct="1"/>
            <a:r>
              <a:rPr lang="es-ES_tradnl" sz="3600" dirty="0">
                <a:ea typeface="ＭＳ Ｐゴシック" charset="-128"/>
              </a:rPr>
              <a:t>3. </a:t>
            </a:r>
            <a:r>
              <a:rPr lang="es-ES_tradnl" sz="3600" dirty="0" err="1">
                <a:ea typeface="ＭＳ Ｐゴシック" charset="-128"/>
              </a:rPr>
              <a:t>Solution</a:t>
            </a:r>
            <a:r>
              <a:rPr lang="es-ES_tradnl" sz="3600" dirty="0">
                <a:ea typeface="ＭＳ Ｐゴシック" charset="-128"/>
              </a:rPr>
              <a:t>. (</a:t>
            </a:r>
            <a:r>
              <a:rPr lang="es-ES_tradnl" sz="3600" dirty="0" err="1">
                <a:ea typeface="ＭＳ Ｐゴシック" charset="-128"/>
              </a:rPr>
              <a:t>Exercise</a:t>
            </a:r>
            <a:r>
              <a:rPr lang="es-ES_tradnl" sz="3600" dirty="0">
                <a:ea typeface="ＭＳ Ｐゴシック" charset="-128"/>
              </a:rPr>
              <a:t> 4 </a:t>
            </a:r>
            <a:r>
              <a:rPr lang="es-ES_tradnl" sz="3600" dirty="0" err="1">
                <a:ea typeface="ＭＳ Ｐゴシック" charset="-128"/>
              </a:rPr>
              <a:t>threads</a:t>
            </a:r>
            <a:r>
              <a:rPr lang="es-ES_tradnl" sz="3600" dirty="0">
                <a:ea typeface="ＭＳ Ｐゴシック" charset="-128"/>
              </a:rPr>
              <a:t> notebook)</a:t>
            </a:r>
          </a:p>
        </p:txBody>
      </p:sp>
      <p:sp>
        <p:nvSpPr>
          <p:cNvPr id="16387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fld id="{A3441018-84A9-427B-BA94-758EBE8E4F8A}" type="slidenum">
              <a:rPr lang="es-ES" sz="1200"/>
              <a:pPr>
                <a:lnSpc>
                  <a:spcPct val="80000"/>
                </a:lnSpc>
              </a:pPr>
              <a:t>9</a:t>
            </a:fld>
            <a:endParaRPr lang="es-ES" sz="1200"/>
          </a:p>
        </p:txBody>
      </p:sp>
      <p:sp>
        <p:nvSpPr>
          <p:cNvPr id="3" name="CuadroTexto 2"/>
          <p:cNvSpPr txBox="1"/>
          <p:nvPr/>
        </p:nvSpPr>
        <p:spPr>
          <a:xfrm>
            <a:off x="564314" y="1638498"/>
            <a:ext cx="8287072" cy="47331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just">
              <a:lnSpc>
                <a:spcPct val="115000"/>
              </a:lnSpc>
              <a:spcAft>
                <a:spcPts val="0"/>
              </a:spcAft>
              <a:defRPr sz="1000"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#define MAX_THREAD 10</a:t>
            </a:r>
            <a:endParaRPr lang="es-ES" dirty="0"/>
          </a:p>
          <a:p>
            <a:r>
              <a:rPr lang="en-US" dirty="0"/>
              <a:t> </a:t>
            </a:r>
            <a:endParaRPr lang="es-ES" dirty="0"/>
          </a:p>
          <a:p>
            <a:r>
              <a:rPr lang="en-US" dirty="0"/>
              <a:t>typedef struct {</a:t>
            </a:r>
            <a:endParaRPr lang="es-ES" dirty="0"/>
          </a:p>
          <a:p>
            <a:r>
              <a:rPr lang="en-US" dirty="0"/>
              <a:t>        int id;</a:t>
            </a:r>
            <a:endParaRPr lang="es-ES" dirty="0"/>
          </a:p>
          <a:p>
            <a:r>
              <a:rPr lang="en-US" dirty="0"/>
              <a:t>} </a:t>
            </a:r>
            <a:r>
              <a:rPr lang="en-US" dirty="0" err="1"/>
              <a:t>parm</a:t>
            </a:r>
            <a:r>
              <a:rPr lang="en-US" dirty="0"/>
              <a:t>;</a:t>
            </a:r>
            <a:endParaRPr lang="es-ES" dirty="0"/>
          </a:p>
          <a:p>
            <a:r>
              <a:rPr lang="en-US" dirty="0"/>
              <a:t> </a:t>
            </a:r>
            <a:endParaRPr lang="es-ES" dirty="0"/>
          </a:p>
          <a:p>
            <a:r>
              <a:rPr lang="en-US" dirty="0"/>
              <a:t>void *hello(void *</a:t>
            </a:r>
            <a:r>
              <a:rPr lang="en-US" dirty="0" err="1"/>
              <a:t>arg</a:t>
            </a:r>
            <a:r>
              <a:rPr lang="en-US" dirty="0"/>
              <a:t>)</a:t>
            </a:r>
            <a:endParaRPr lang="es-ES" dirty="0"/>
          </a:p>
          <a:p>
            <a:r>
              <a:rPr lang="en-US" dirty="0"/>
              <a:t>{</a:t>
            </a:r>
            <a:endParaRPr lang="es-ES" dirty="0"/>
          </a:p>
          <a:p>
            <a:r>
              <a:rPr lang="en-US" dirty="0"/>
              <a:t>        </a:t>
            </a:r>
            <a:r>
              <a:rPr lang="en-US" dirty="0" err="1"/>
              <a:t>parm</a:t>
            </a:r>
            <a:r>
              <a:rPr lang="en-US" dirty="0"/>
              <a:t> *p=(</a:t>
            </a:r>
            <a:r>
              <a:rPr lang="en-US" dirty="0" err="1"/>
              <a:t>parm</a:t>
            </a:r>
            <a:r>
              <a:rPr lang="en-US" dirty="0"/>
              <a:t> *)</a:t>
            </a:r>
            <a:r>
              <a:rPr lang="en-US" dirty="0" err="1"/>
              <a:t>arg</a:t>
            </a:r>
            <a:r>
              <a:rPr lang="en-US" dirty="0"/>
              <a:t>;</a:t>
            </a:r>
            <a:endParaRPr lang="es-ES" dirty="0"/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("Hello from thread %d\n", p-&gt;id);</a:t>
            </a:r>
            <a:endParaRPr lang="es-ES" dirty="0"/>
          </a:p>
          <a:p>
            <a:r>
              <a:rPr lang="en-US" dirty="0"/>
              <a:t>        return (NULL);</a:t>
            </a:r>
            <a:endParaRPr lang="es-ES" dirty="0"/>
          </a:p>
          <a:p>
            <a:r>
              <a:rPr lang="en-US" dirty="0"/>
              <a:t>}</a:t>
            </a:r>
          </a:p>
          <a:p>
            <a:endParaRPr lang="es-ES" dirty="0"/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1259632" y="6348112"/>
            <a:ext cx="5421313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/>
              <a:t>Operating Systems – Introduction to threads Labs.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795113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rmedio">
  <a:themeElements>
    <a:clrScheme name="Personalizado 1">
      <a:dk1>
        <a:sysClr val="windowText" lastClr="000000"/>
      </a:dk1>
      <a:lt1>
        <a:sysClr val="window" lastClr="FFFFFF"/>
      </a:lt1>
      <a:dk2>
        <a:srgbClr val="26435C"/>
      </a:dk2>
      <a:lt2>
        <a:srgbClr val="EBDDC3"/>
      </a:lt2>
      <a:accent1>
        <a:srgbClr val="94B6D2"/>
      </a:accent1>
      <a:accent2>
        <a:srgbClr val="345D7E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Intermedi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Intermedi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Personalizado 1">
    <a:dk1>
      <a:sysClr val="windowText" lastClr="000000"/>
    </a:dk1>
    <a:lt1>
      <a:sysClr val="window" lastClr="FFFFFF"/>
    </a:lt1>
    <a:dk2>
      <a:srgbClr val="26435C"/>
    </a:dk2>
    <a:lt2>
      <a:srgbClr val="EBDDC3"/>
    </a:lt2>
    <a:accent1>
      <a:srgbClr val="94B6D2"/>
    </a:accent1>
    <a:accent2>
      <a:srgbClr val="345D7E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13871</TotalTime>
  <Words>2004</Words>
  <Application>Microsoft Macintosh PowerPoint</Application>
  <PresentationFormat>Presentación en pantalla (4:3)</PresentationFormat>
  <Paragraphs>257</Paragraphs>
  <Slides>16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3" baseType="lpstr">
      <vt:lpstr>Arial</vt:lpstr>
      <vt:lpstr>Calibri</vt:lpstr>
      <vt:lpstr>Consolas</vt:lpstr>
      <vt:lpstr>Tw Cen MT</vt:lpstr>
      <vt:lpstr>Wingdings</vt:lpstr>
      <vt:lpstr>Wingdings 2</vt:lpstr>
      <vt:lpstr>Intermedio</vt:lpstr>
      <vt:lpstr>INGENIERÍA INFORMÁTICA SISTEMAS OPERATIVOS   </vt:lpstr>
      <vt:lpstr>Objetivos</vt:lpstr>
      <vt:lpstr>1. Statement</vt:lpstr>
      <vt:lpstr>1. Solution. (Exercise 2 threads notebook)</vt:lpstr>
      <vt:lpstr>2. Statement</vt:lpstr>
      <vt:lpstr>1. Solution. (Exercise 3 threads notebook)</vt:lpstr>
      <vt:lpstr>2. Solution. (Exercise 3 threads notebook)</vt:lpstr>
      <vt:lpstr>3. Statement</vt:lpstr>
      <vt:lpstr>3. Solution. (Exercise 4 threads notebook)</vt:lpstr>
      <vt:lpstr>3. Solution. (Exercise 4 threads notebook)</vt:lpstr>
      <vt:lpstr>4. Statement</vt:lpstr>
      <vt:lpstr>4. Solution. (Exercise 7 threads notebook)</vt:lpstr>
      <vt:lpstr>4. Solution. (Exercise 7 threads notebook)</vt:lpstr>
      <vt:lpstr>5. Statement</vt:lpstr>
      <vt:lpstr>5. Solution. (Exercise 11 threads notebook)</vt:lpstr>
      <vt:lpstr>6. Proposed statement (15th in notebook)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OPERATIVOS</dc:title>
  <dc:creator>José Daniel García Sánchez</dc:creator>
  <cp:lastModifiedBy> </cp:lastModifiedBy>
  <cp:revision>224</cp:revision>
  <cp:lastPrinted>2020-04-21T22:48:38Z</cp:lastPrinted>
  <dcterms:created xsi:type="dcterms:W3CDTF">2007-11-14T20:15:32Z</dcterms:created>
  <dcterms:modified xsi:type="dcterms:W3CDTF">2021-03-21T12:37:12Z</dcterms:modified>
</cp:coreProperties>
</file>