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8" r:id="rId2"/>
    <p:sldId id="308" r:id="rId3"/>
    <p:sldId id="347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66" autoAdjust="0"/>
    <p:restoredTop sz="96461" autoAdjust="0"/>
  </p:normalViewPr>
  <p:slideViewPr>
    <p:cSldViewPr>
      <p:cViewPr varScale="1">
        <p:scale>
          <a:sx n="130" d="100"/>
          <a:sy n="130" d="100"/>
        </p:scale>
        <p:origin x="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19/4/21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4/19/21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09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45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18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72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F302872-21B9-094A-BECD-2D8E75F950BB}" type="datetime1">
              <a:rPr lang="es-ES" smtClean="0"/>
              <a:t>19/4/21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Sistemas Operativos – Laboratorio de memoria.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E83CC5-6749-7A43-9CC9-A701EEA80C6D}" type="datetime1">
              <a:rPr lang="es-ES" smtClean="0"/>
              <a:t>19/4/21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 – Laboratorio de memoria.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9A5F29E7-5565-A647-B427-C43E7DB5AF4E}" type="datetime1">
              <a:rPr lang="es-ES" smtClean="0"/>
              <a:t>19/4/21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Sistemas Operativos – Laboratorio de memoria.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>
                <a:ea typeface="+mj-ea"/>
                <a:cs typeface="+mj-cs"/>
              </a:rPr>
              <a:t>INGENIERÍA INFORMÁTICA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 err="1">
                <a:ea typeface="+mj-ea"/>
                <a:cs typeface="+mj-cs"/>
              </a:rPr>
              <a:t>Operating</a:t>
            </a:r>
            <a:r>
              <a:rPr lang="es-ES" sz="5300" dirty="0">
                <a:ea typeface="+mj-ea"/>
                <a:cs typeface="+mj-cs"/>
              </a:rPr>
              <a:t> </a:t>
            </a:r>
            <a:r>
              <a:rPr lang="es-ES" sz="5300" dirty="0" err="1">
                <a:ea typeface="+mj-ea"/>
                <a:cs typeface="+mj-cs"/>
              </a:rPr>
              <a:t>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Laboratory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: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introduction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to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memory</a:t>
            </a:r>
            <a:endParaRPr lang="es-ES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10 notebook memoria)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10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7968126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228600" indent="-228600">
              <a:buAutoNum type="arabicPeriod"/>
            </a:pPr>
            <a:endParaRPr lang="es-ES" b="1" dirty="0"/>
          </a:p>
          <a:p>
            <a:pPr marL="228600" indent="-228600">
              <a:buAutoNum type="alphaUcParenR"/>
            </a:pPr>
            <a:endParaRPr lang="es-ES" dirty="0"/>
          </a:p>
          <a:p>
            <a:pPr marL="228600" indent="-228600">
              <a:buAutoNum type="arabicPeriod"/>
            </a:pPr>
            <a:endParaRPr lang="es-ES" dirty="0"/>
          </a:p>
          <a:p>
            <a:r>
              <a:rPr lang="es-ES" sz="1200" dirty="0"/>
              <a:t>B). El número de marcos de que disponemos en el sistema es:</a:t>
            </a:r>
          </a:p>
          <a:p>
            <a:r>
              <a:rPr lang="es-ES" sz="1200" dirty="0"/>
              <a:t> </a:t>
            </a:r>
          </a:p>
          <a:p>
            <a:r>
              <a:rPr lang="es-ES" sz="1200" dirty="0"/>
              <a:t>	32768 / 512 = 2</a:t>
            </a:r>
            <a:r>
              <a:rPr lang="es-ES" sz="1200" baseline="30000" dirty="0"/>
              <a:t>15 </a:t>
            </a:r>
            <a:r>
              <a:rPr lang="es-ES" sz="1200" dirty="0"/>
              <a:t>/ 2</a:t>
            </a:r>
            <a:r>
              <a:rPr lang="es-ES" sz="1200" baseline="30000" dirty="0"/>
              <a:t>9 </a:t>
            </a:r>
            <a:r>
              <a:rPr lang="es-ES" sz="1200" dirty="0"/>
              <a:t>= 2</a:t>
            </a:r>
            <a:r>
              <a:rPr lang="es-ES" sz="1200" baseline="30000" dirty="0"/>
              <a:t>6 </a:t>
            </a:r>
            <a:r>
              <a:rPr lang="es-ES" sz="1200" dirty="0"/>
              <a:t> necesitamos 6 bits para hacer referencia al marco de página.</a:t>
            </a:r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s-ES" sz="1200" dirty="0"/>
              <a:t>Cada proceso tiene su propia tabla de páginas, luego el número de entradas en la tabla de  páginas dependerá de cual de los procesos (A, B, C, D o E) sea al que nos referimos. Para el proceso A, necesitaremos 16 entradas, tantas como páginas forman parte del proceso.</a:t>
            </a:r>
          </a:p>
          <a:p>
            <a:r>
              <a:rPr lang="es-ES" sz="1200" dirty="0"/>
              <a:t> </a:t>
            </a:r>
          </a:p>
          <a:p>
            <a:r>
              <a:rPr lang="es-ES" sz="1200" b="1" dirty="0"/>
              <a:t>C) </a:t>
            </a:r>
            <a:r>
              <a:rPr lang="es-ES" sz="1200" dirty="0"/>
              <a:t>Serían al menos 5 tablas de página, una para cada proceso.</a:t>
            </a:r>
          </a:p>
          <a:p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Laboratorio de memoria.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7208F24-7135-4542-B780-8736E9C0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88263"/>
              </p:ext>
            </p:extLst>
          </p:nvPr>
        </p:nvGraphicFramePr>
        <p:xfrm>
          <a:off x="3203848" y="3660520"/>
          <a:ext cx="2857225" cy="632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0">
                  <a:extLst>
                    <a:ext uri="{9D8B030D-6E8A-4147-A177-3AD203B41FA5}">
                      <a16:colId xmlns:a16="http://schemas.microsoft.com/office/drawing/2014/main" val="1584750608"/>
                    </a:ext>
                  </a:extLst>
                </a:gridCol>
                <a:gridCol w="343925">
                  <a:extLst>
                    <a:ext uri="{9D8B030D-6E8A-4147-A177-3AD203B41FA5}">
                      <a16:colId xmlns:a16="http://schemas.microsoft.com/office/drawing/2014/main" val="787859407"/>
                    </a:ext>
                  </a:extLst>
                </a:gridCol>
                <a:gridCol w="343925">
                  <a:extLst>
                    <a:ext uri="{9D8B030D-6E8A-4147-A177-3AD203B41FA5}">
                      <a16:colId xmlns:a16="http://schemas.microsoft.com/office/drawing/2014/main" val="3801243823"/>
                    </a:ext>
                  </a:extLst>
                </a:gridCol>
                <a:gridCol w="343925">
                  <a:extLst>
                    <a:ext uri="{9D8B030D-6E8A-4147-A177-3AD203B41FA5}">
                      <a16:colId xmlns:a16="http://schemas.microsoft.com/office/drawing/2014/main" val="3513182003"/>
                    </a:ext>
                  </a:extLst>
                </a:gridCol>
                <a:gridCol w="343925">
                  <a:extLst>
                    <a:ext uri="{9D8B030D-6E8A-4147-A177-3AD203B41FA5}">
                      <a16:colId xmlns:a16="http://schemas.microsoft.com/office/drawing/2014/main" val="1987048270"/>
                    </a:ext>
                  </a:extLst>
                </a:gridCol>
                <a:gridCol w="343925">
                  <a:extLst>
                    <a:ext uri="{9D8B030D-6E8A-4147-A177-3AD203B41FA5}">
                      <a16:colId xmlns:a16="http://schemas.microsoft.com/office/drawing/2014/main" val="3160872469"/>
                    </a:ext>
                  </a:extLst>
                </a:gridCol>
              </a:tblGrid>
              <a:tr h="3162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marco de página 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P/A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R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M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RO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...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5680876"/>
                  </a:ext>
                </a:extLst>
              </a:tr>
              <a:tr h="3162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6 bits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1 bit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1 bit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1 bit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1 bit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1 bit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82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1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err="1"/>
              <a:t>Consider</a:t>
            </a:r>
            <a:r>
              <a:rPr lang="es-ES" dirty="0"/>
              <a:t> a virtual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processor</a:t>
            </a:r>
            <a:r>
              <a:rPr lang="es-ES" dirty="0"/>
              <a:t> has a 15% </a:t>
            </a:r>
            <a:r>
              <a:rPr lang="es-ES" dirty="0" err="1"/>
              <a:t>utilization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paging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busy</a:t>
            </a:r>
            <a:r>
              <a:rPr lang="es-ES" dirty="0"/>
              <a:t> 97% of </a:t>
            </a:r>
            <a:r>
              <a:rPr lang="es-ES" dirty="0" err="1"/>
              <a:t>the</a:t>
            </a:r>
            <a:r>
              <a:rPr lang="es-ES" dirty="0"/>
              <a:t> time:</a:t>
            </a:r>
          </a:p>
          <a:p>
            <a:pPr marL="0" indent="0" algn="just">
              <a:buNone/>
            </a:pPr>
            <a:endParaRPr lang="es-ES" dirty="0"/>
          </a:p>
          <a:p>
            <a:pPr marL="835025" lvl="1" indent="-514350" algn="just">
              <a:buFont typeface="+mj-lt"/>
              <a:buAutoNum type="alphaLcParenR"/>
            </a:pPr>
            <a:r>
              <a:rPr lang="es-ES" dirty="0" err="1"/>
              <a:t>What</a:t>
            </a:r>
            <a:r>
              <a:rPr lang="es-ES" dirty="0"/>
              <a:t> do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measurements</a:t>
            </a:r>
            <a:r>
              <a:rPr lang="es-ES" dirty="0"/>
              <a:t> </a:t>
            </a:r>
            <a:r>
              <a:rPr lang="es-ES" dirty="0" err="1"/>
              <a:t>indicate</a:t>
            </a:r>
            <a:r>
              <a:rPr lang="es-ES" dirty="0"/>
              <a:t>? </a:t>
            </a:r>
          </a:p>
          <a:p>
            <a:pPr marL="835025" lvl="1" indent="-514350" algn="just">
              <a:buFont typeface="+mj-lt"/>
              <a:buAutoNum type="alphaLcParenR"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percentage</a:t>
            </a:r>
            <a:r>
              <a:rPr lang="es-ES" dirty="0"/>
              <a:t> of </a:t>
            </a:r>
            <a:r>
              <a:rPr lang="es-ES" dirty="0" err="1"/>
              <a:t>processor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percentage</a:t>
            </a:r>
            <a:r>
              <a:rPr lang="es-ES" dirty="0"/>
              <a:t> of use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paging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15%?</a:t>
            </a:r>
          </a:p>
          <a:p>
            <a:endParaRPr lang="es-ES" sz="21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Sistemas Operativos – Laboratorio de memoria.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49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2DE2B-8897-4941-8520-3E042606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s-ES_tradnl" dirty="0" err="1">
                <a:ea typeface="ＭＳ Ｐゴシック" charset="-128"/>
              </a:rPr>
              <a:t>Solution</a:t>
            </a:r>
            <a:r>
              <a:rPr lang="es-ES_tradnl" dirty="0">
                <a:ea typeface="ＭＳ Ｐゴシック" charset="-128"/>
              </a:rPr>
              <a:t>. (</a:t>
            </a:r>
            <a:r>
              <a:rPr lang="es-ES_tradnl" dirty="0" err="1">
                <a:ea typeface="ＭＳ Ｐゴシック" charset="-128"/>
              </a:rPr>
              <a:t>Exercise</a:t>
            </a:r>
            <a:r>
              <a:rPr lang="es-ES_tradnl" dirty="0">
                <a:ea typeface="ＭＳ Ｐゴシック" charset="-128"/>
              </a:rPr>
              <a:t> 4.4 OS </a:t>
            </a:r>
            <a:r>
              <a:rPr lang="es-ES_tradnl" dirty="0" err="1">
                <a:ea typeface="ＭＳ Ｐゴシック" charset="-128"/>
              </a:rPr>
              <a:t>problems</a:t>
            </a:r>
            <a:r>
              <a:rPr lang="es-ES_tradnl" dirty="0">
                <a:ea typeface="ＭＳ Ｐゴシック" charset="-128"/>
              </a:rPr>
              <a:t>)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7FC605-EDAB-E34F-B1F5-9A719DFE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 – Laboratorio de memoria.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F3164D-EBFA-FD40-B51D-9F3850E3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FE1169-8F4B-2049-8846-72B984339E58}"/>
              </a:ext>
            </a:extLst>
          </p:cNvPr>
          <p:cNvSpPr txBox="1"/>
          <p:nvPr/>
        </p:nvSpPr>
        <p:spPr>
          <a:xfrm>
            <a:off x="564314" y="1638498"/>
            <a:ext cx="7968126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228600" indent="-228600">
              <a:buAutoNum type="arabicPeriod"/>
            </a:pPr>
            <a:endParaRPr lang="es-ES" b="1" dirty="0"/>
          </a:p>
          <a:p>
            <a:pPr marL="228600" indent="-228600">
              <a:buAutoNum type="alphaUcParenR"/>
            </a:pPr>
            <a:endParaRPr lang="es-ES" dirty="0"/>
          </a:p>
          <a:p>
            <a:pPr marL="228600" indent="-228600">
              <a:buAutoNum type="arabicPeriod"/>
            </a:pPr>
            <a:endParaRPr lang="es-ES" sz="1400" dirty="0"/>
          </a:p>
          <a:p>
            <a:pPr marL="228600" indent="-228600">
              <a:buAutoNum type="alphaUcParenR"/>
            </a:pPr>
            <a:r>
              <a:rPr lang="es-ES" sz="1400" dirty="0"/>
              <a:t>A </a:t>
            </a:r>
            <a:r>
              <a:rPr lang="es-ES" sz="1400" dirty="0" err="1"/>
              <a:t>low</a:t>
            </a:r>
            <a:r>
              <a:rPr lang="es-ES" sz="1400" dirty="0"/>
              <a:t> </a:t>
            </a:r>
            <a:r>
              <a:rPr lang="es-ES" sz="1400" dirty="0" err="1"/>
              <a:t>processor</a:t>
            </a:r>
            <a:r>
              <a:rPr lang="es-ES" sz="1400" dirty="0"/>
              <a:t> </a:t>
            </a:r>
            <a:r>
              <a:rPr lang="es-ES" sz="1400" dirty="0" err="1"/>
              <a:t>utilization</a:t>
            </a:r>
            <a:r>
              <a:rPr lang="es-ES" sz="1400" dirty="0"/>
              <a:t> </a:t>
            </a:r>
            <a:r>
              <a:rPr lang="es-ES" sz="1400" dirty="0" err="1"/>
              <a:t>rate</a:t>
            </a:r>
            <a:r>
              <a:rPr lang="es-ES" sz="1400" dirty="0"/>
              <a:t> and a </a:t>
            </a:r>
            <a:r>
              <a:rPr lang="es-ES" sz="1400" dirty="0" err="1"/>
              <a:t>very</a:t>
            </a:r>
            <a:r>
              <a:rPr lang="es-ES" sz="1400" dirty="0"/>
              <a:t> </a:t>
            </a:r>
            <a:r>
              <a:rPr lang="es-ES" sz="1400" dirty="0" err="1"/>
              <a:t>high</a:t>
            </a:r>
            <a:r>
              <a:rPr lang="es-ES" sz="1400" dirty="0"/>
              <a:t> </a:t>
            </a:r>
            <a:r>
              <a:rPr lang="es-ES" sz="1400" dirty="0" err="1"/>
              <a:t>paging</a:t>
            </a:r>
            <a:r>
              <a:rPr lang="es-ES" sz="1400" dirty="0"/>
              <a:t> </a:t>
            </a:r>
            <a:r>
              <a:rPr lang="es-ES" sz="1400" dirty="0" err="1"/>
              <a:t>device</a:t>
            </a:r>
            <a:r>
              <a:rPr lang="es-ES" sz="1400" dirty="0"/>
              <a:t> </a:t>
            </a:r>
            <a:r>
              <a:rPr lang="es-ES" sz="1400" dirty="0" err="1"/>
              <a:t>utilization</a:t>
            </a:r>
            <a:r>
              <a:rPr lang="es-ES" sz="1400" dirty="0"/>
              <a:t> </a:t>
            </a:r>
            <a:r>
              <a:rPr lang="es-ES" sz="1400" dirty="0" err="1"/>
              <a:t>rate</a:t>
            </a:r>
            <a:r>
              <a:rPr lang="es-ES" sz="1400" dirty="0"/>
              <a:t> </a:t>
            </a:r>
            <a:r>
              <a:rPr lang="es-ES" sz="1400" dirty="0" err="1"/>
              <a:t>indicates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system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in a </a:t>
            </a:r>
            <a:r>
              <a:rPr lang="es-ES" sz="1400" dirty="0" err="1"/>
              <a:t>thrashing</a:t>
            </a:r>
            <a:r>
              <a:rPr lang="es-ES" sz="1400" dirty="0"/>
              <a:t> </a:t>
            </a:r>
            <a:r>
              <a:rPr lang="es-ES" sz="1400" dirty="0" err="1"/>
              <a:t>state</a:t>
            </a:r>
            <a:r>
              <a:rPr lang="es-ES" sz="1400" dirty="0"/>
              <a:t>. In </a:t>
            </a: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state</a:t>
            </a:r>
            <a:r>
              <a:rPr lang="es-ES" sz="1400" dirty="0"/>
              <a:t>, </a:t>
            </a:r>
            <a:r>
              <a:rPr lang="es-ES" sz="1400" dirty="0" err="1"/>
              <a:t>processes</a:t>
            </a:r>
            <a:r>
              <a:rPr lang="es-ES" sz="1400" dirty="0"/>
              <a:t> </a:t>
            </a:r>
            <a:r>
              <a:rPr lang="es-ES" sz="1400" dirty="0" err="1"/>
              <a:t>spend</a:t>
            </a:r>
            <a:r>
              <a:rPr lang="es-ES" sz="1400" dirty="0"/>
              <a:t> </a:t>
            </a:r>
            <a:r>
              <a:rPr lang="es-ES" sz="1400" dirty="0" err="1"/>
              <a:t>most</a:t>
            </a:r>
            <a:r>
              <a:rPr lang="es-ES" sz="1400" dirty="0"/>
              <a:t> of </a:t>
            </a:r>
            <a:r>
              <a:rPr lang="es-ES" sz="1400" dirty="0" err="1"/>
              <a:t>their</a:t>
            </a:r>
            <a:r>
              <a:rPr lang="es-ES" sz="1400" dirty="0"/>
              <a:t> time </a:t>
            </a:r>
            <a:r>
              <a:rPr lang="es-ES" sz="1400" dirty="0" err="1"/>
              <a:t>blocked</a:t>
            </a:r>
            <a:r>
              <a:rPr lang="es-ES" sz="1400" dirty="0"/>
              <a:t> </a:t>
            </a:r>
            <a:r>
              <a:rPr lang="es-ES" sz="1400" dirty="0" err="1"/>
              <a:t>waiting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a page </a:t>
            </a:r>
            <a:r>
              <a:rPr lang="es-ES" sz="1400" dirty="0" err="1"/>
              <a:t>fault</a:t>
            </a:r>
            <a:r>
              <a:rPr lang="es-ES" sz="1400" dirty="0"/>
              <a:t> to be </a:t>
            </a:r>
            <a:r>
              <a:rPr lang="es-ES" sz="1400" dirty="0" err="1"/>
              <a:t>served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paging</a:t>
            </a:r>
            <a:r>
              <a:rPr lang="es-ES" sz="1400" dirty="0"/>
              <a:t> </a:t>
            </a:r>
            <a:r>
              <a:rPr lang="es-ES" sz="1400" dirty="0" err="1"/>
              <a:t>device</a:t>
            </a:r>
            <a:r>
              <a:rPr lang="es-ES" sz="1400" dirty="0"/>
              <a:t>, </a:t>
            </a:r>
            <a:r>
              <a:rPr lang="es-ES" sz="1400" dirty="0" err="1"/>
              <a:t>which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saturated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requests</a:t>
            </a:r>
            <a:r>
              <a:rPr lang="es-ES" sz="1400" dirty="0"/>
              <a:t>. </a:t>
            </a: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because</a:t>
            </a:r>
            <a:r>
              <a:rPr lang="es-ES" sz="1400" dirty="0"/>
              <a:t> </a:t>
            </a:r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a </a:t>
            </a:r>
            <a:r>
              <a:rPr lang="es-ES" sz="1400" dirty="0" err="1"/>
              <a:t>very</a:t>
            </a:r>
            <a:r>
              <a:rPr lang="es-ES" sz="1400" dirty="0"/>
              <a:t> </a:t>
            </a:r>
            <a:r>
              <a:rPr lang="es-ES" sz="1400" dirty="0" err="1"/>
              <a:t>high</a:t>
            </a:r>
            <a:r>
              <a:rPr lang="es-ES" sz="1400" dirty="0"/>
              <a:t> </a:t>
            </a:r>
            <a:r>
              <a:rPr lang="es-ES" sz="1400" dirty="0" err="1"/>
              <a:t>degree</a:t>
            </a:r>
            <a:r>
              <a:rPr lang="es-ES" sz="1400" dirty="0"/>
              <a:t> of </a:t>
            </a:r>
            <a:r>
              <a:rPr lang="es-ES" sz="1400" dirty="0" err="1"/>
              <a:t>multiprogramming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prevents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processes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having</a:t>
            </a:r>
            <a:r>
              <a:rPr lang="es-ES" sz="1400" dirty="0"/>
              <a:t> </a:t>
            </a:r>
            <a:r>
              <a:rPr lang="es-ES" sz="1400" dirty="0" err="1"/>
              <a:t>their</a:t>
            </a:r>
            <a:r>
              <a:rPr lang="es-ES" sz="1400" dirty="0"/>
              <a:t> </a:t>
            </a:r>
            <a:r>
              <a:rPr lang="es-ES" sz="1400" dirty="0" err="1"/>
              <a:t>working</a:t>
            </a:r>
            <a:r>
              <a:rPr lang="es-ES" sz="1400" dirty="0"/>
              <a:t> set </a:t>
            </a:r>
            <a:r>
              <a:rPr lang="es-ES" sz="1400" dirty="0" err="1"/>
              <a:t>resident</a:t>
            </a:r>
            <a:r>
              <a:rPr lang="es-ES" sz="1400" dirty="0"/>
              <a:t>.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Solution</a:t>
            </a:r>
            <a:r>
              <a:rPr lang="es-ES" sz="1400" dirty="0"/>
              <a:t> </a:t>
            </a:r>
            <a:r>
              <a:rPr lang="es-ES" sz="1400" dirty="0" err="1"/>
              <a:t>consists</a:t>
            </a:r>
            <a:r>
              <a:rPr lang="es-ES" sz="1400" dirty="0"/>
              <a:t> of </a:t>
            </a:r>
            <a:r>
              <a:rPr lang="es-ES" sz="1400" dirty="0" err="1"/>
              <a:t>reducing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degree</a:t>
            </a:r>
            <a:r>
              <a:rPr lang="es-ES" sz="1400" dirty="0"/>
              <a:t> of </a:t>
            </a:r>
            <a:r>
              <a:rPr lang="es-ES" sz="1400" dirty="0" err="1"/>
              <a:t>multiprogramming</a:t>
            </a:r>
            <a:r>
              <a:rPr lang="es-ES" sz="1400" dirty="0"/>
              <a:t> </a:t>
            </a:r>
            <a:r>
              <a:rPr lang="es-ES" sz="1400" dirty="0" err="1"/>
              <a:t>by</a:t>
            </a:r>
            <a:r>
              <a:rPr lang="es-ES" sz="1400" dirty="0"/>
              <a:t> </a:t>
            </a:r>
            <a:r>
              <a:rPr lang="es-ES" sz="1400" dirty="0" err="1"/>
              <a:t>suspending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processes</a:t>
            </a:r>
            <a:r>
              <a:rPr lang="es-ES" sz="1400" dirty="0"/>
              <a:t>.</a:t>
            </a:r>
          </a:p>
          <a:p>
            <a:r>
              <a:rPr lang="es-ES" sz="1400" dirty="0"/>
              <a:t> </a:t>
            </a:r>
          </a:p>
          <a:p>
            <a:pPr marL="228600" indent="-228600">
              <a:buAutoNum type="alphaUcParenR"/>
            </a:pPr>
            <a:endParaRPr lang="es-ES" sz="1400" dirty="0"/>
          </a:p>
          <a:p>
            <a:pPr marL="228600" indent="-228600">
              <a:buAutoNum type="alphaUcParenR"/>
            </a:pPr>
            <a:r>
              <a:rPr lang="es-ES" sz="1400" dirty="0"/>
              <a:t>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event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both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paging</a:t>
            </a:r>
            <a:r>
              <a:rPr lang="es-ES" sz="1400" dirty="0"/>
              <a:t> </a:t>
            </a:r>
            <a:r>
              <a:rPr lang="es-ES" sz="1400" dirty="0" err="1"/>
              <a:t>device</a:t>
            </a:r>
            <a:r>
              <a:rPr lang="es-ES" sz="1400" dirty="0"/>
              <a:t> and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processor</a:t>
            </a:r>
            <a:r>
              <a:rPr lang="es-ES" sz="1400" dirty="0"/>
              <a:t> </a:t>
            </a:r>
            <a:r>
              <a:rPr lang="es-ES" sz="1400" dirty="0" err="1"/>
              <a:t>have</a:t>
            </a:r>
            <a:r>
              <a:rPr lang="es-ES" sz="1400" dirty="0"/>
              <a:t> a </a:t>
            </a:r>
            <a:r>
              <a:rPr lang="es-ES" sz="1400" dirty="0" err="1"/>
              <a:t>low</a:t>
            </a:r>
            <a:r>
              <a:rPr lang="es-ES" sz="1400" dirty="0"/>
              <a:t> </a:t>
            </a:r>
            <a:r>
              <a:rPr lang="es-ES" sz="1400" dirty="0" err="1"/>
              <a:t>usage</a:t>
            </a:r>
            <a:r>
              <a:rPr lang="es-ES" sz="1400" dirty="0"/>
              <a:t> </a:t>
            </a:r>
            <a:r>
              <a:rPr lang="es-ES" sz="1400" dirty="0" err="1"/>
              <a:t>rate</a:t>
            </a:r>
            <a:r>
              <a:rPr lang="es-ES" sz="1400" dirty="0"/>
              <a:t>, </a:t>
            </a: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indicates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little</a:t>
            </a:r>
            <a:r>
              <a:rPr lang="es-ES" sz="1400" dirty="0"/>
              <a:t> </a:t>
            </a:r>
            <a:r>
              <a:rPr lang="es-ES" sz="1400" dirty="0" err="1"/>
              <a:t>work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system</a:t>
            </a:r>
            <a:r>
              <a:rPr lang="es-ES" sz="1400" dirty="0"/>
              <a:t>. More </a:t>
            </a:r>
            <a:r>
              <a:rPr lang="es-ES" sz="1400" dirty="0" err="1"/>
              <a:t>processes</a:t>
            </a:r>
            <a:r>
              <a:rPr lang="es-ES" sz="1400" dirty="0"/>
              <a:t> and </a:t>
            </a:r>
            <a:r>
              <a:rPr lang="es-ES" sz="1400" dirty="0" err="1"/>
              <a:t>users</a:t>
            </a:r>
            <a:r>
              <a:rPr lang="es-ES" sz="1400" dirty="0"/>
              <a:t> </a:t>
            </a:r>
            <a:r>
              <a:rPr lang="es-ES" sz="1400" dirty="0" err="1"/>
              <a:t>could</a:t>
            </a:r>
            <a:r>
              <a:rPr lang="es-ES" sz="1400" dirty="0"/>
              <a:t> be </a:t>
            </a:r>
            <a:r>
              <a:rPr lang="es-ES" sz="1400" dirty="0" err="1"/>
              <a:t>served</a:t>
            </a:r>
            <a:r>
              <a:rPr lang="es-ES" sz="1400" dirty="0"/>
              <a:t> to </a:t>
            </a:r>
            <a:r>
              <a:rPr lang="es-ES" sz="1400" dirty="0" err="1"/>
              <a:t>better</a:t>
            </a:r>
            <a:r>
              <a:rPr lang="es-ES" sz="1400" dirty="0"/>
              <a:t> </a:t>
            </a:r>
            <a:r>
              <a:rPr lang="es-ES" sz="1400" dirty="0" err="1"/>
              <a:t>utilize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capabilities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equipment</a:t>
            </a:r>
            <a:r>
              <a:rPr lang="es-E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err="1"/>
              <a:t>Given</a:t>
            </a:r>
            <a:r>
              <a:rPr lang="es-ES" sz="2400" dirty="0"/>
              <a:t> a virtual </a:t>
            </a:r>
            <a:r>
              <a:rPr lang="es-ES" sz="2400" dirty="0" err="1"/>
              <a:t>memory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intended</a:t>
            </a:r>
            <a:r>
              <a:rPr lang="es-ES" sz="2400" dirty="0"/>
              <a:t> to </a:t>
            </a:r>
            <a:r>
              <a:rPr lang="es-ES" sz="2400" dirty="0" err="1"/>
              <a:t>analyze</a:t>
            </a:r>
            <a:r>
              <a:rPr lang="es-ES" sz="2400" dirty="0"/>
              <a:t>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read</a:t>
            </a:r>
            <a:r>
              <a:rPr lang="es-ES" sz="2400" dirty="0"/>
              <a:t> and </a:t>
            </a:r>
            <a:r>
              <a:rPr lang="es-ES" sz="2400" dirty="0" err="1"/>
              <a:t>write</a:t>
            </a:r>
            <a:r>
              <a:rPr lang="es-ES" sz="2400" dirty="0"/>
              <a:t> </a:t>
            </a:r>
            <a:r>
              <a:rPr lang="es-ES" sz="2400" dirty="0" err="1"/>
              <a:t>operations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disk </a:t>
            </a:r>
            <a:r>
              <a:rPr lang="es-ES" sz="2400" dirty="0" err="1"/>
              <a:t>requires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treatment</a:t>
            </a:r>
            <a:r>
              <a:rPr lang="es-ES" sz="2400" dirty="0"/>
              <a:t> of a page </a:t>
            </a:r>
            <a:r>
              <a:rPr lang="es-ES" sz="2400" dirty="0" err="1"/>
              <a:t>fault</a:t>
            </a:r>
            <a:r>
              <a:rPr lang="es-ES" sz="2400" dirty="0"/>
              <a:t>. </a:t>
            </a:r>
          </a:p>
          <a:p>
            <a:endParaRPr lang="es-ES" sz="2400" dirty="0"/>
          </a:p>
          <a:p>
            <a:r>
              <a:rPr lang="es-ES" sz="2400" dirty="0" err="1"/>
              <a:t>Propose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example</a:t>
            </a:r>
            <a:r>
              <a:rPr lang="es-ES" sz="2400" dirty="0"/>
              <a:t> of a </a:t>
            </a:r>
            <a:r>
              <a:rPr lang="es-ES" sz="2400" dirty="0" err="1"/>
              <a:t>failure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generate</a:t>
            </a:r>
            <a:r>
              <a:rPr lang="es-ES" sz="2400" dirty="0"/>
              <a:t> </a:t>
            </a:r>
            <a:r>
              <a:rPr lang="es-ES" sz="2400" dirty="0" err="1"/>
              <a:t>operations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disk,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requires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1 </a:t>
            </a:r>
            <a:r>
              <a:rPr lang="es-ES" sz="2400" dirty="0" err="1"/>
              <a:t>read</a:t>
            </a:r>
            <a:r>
              <a:rPr lang="es-ES" sz="2400" dirty="0"/>
              <a:t>,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involves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1 </a:t>
            </a:r>
            <a:r>
              <a:rPr lang="es-ES" sz="2400" dirty="0" err="1"/>
              <a:t>write</a:t>
            </a:r>
            <a:r>
              <a:rPr lang="es-ES" sz="2400" dirty="0"/>
              <a:t>, and a </a:t>
            </a:r>
            <a:r>
              <a:rPr lang="es-ES" sz="2400" dirty="0" err="1"/>
              <a:t>last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requires</a:t>
            </a:r>
            <a:r>
              <a:rPr lang="es-ES" sz="2400" dirty="0"/>
              <a:t> 1 </a:t>
            </a:r>
            <a:r>
              <a:rPr lang="es-ES" sz="2400" dirty="0" err="1"/>
              <a:t>read</a:t>
            </a:r>
            <a:r>
              <a:rPr lang="es-ES" sz="2400" dirty="0"/>
              <a:t> and 1 </a:t>
            </a:r>
            <a:r>
              <a:rPr lang="es-ES" sz="2400" dirty="0" err="1"/>
              <a:t>write</a:t>
            </a:r>
            <a:r>
              <a:rPr lang="es-ES" sz="2400" dirty="0"/>
              <a:t>.</a:t>
            </a:r>
            <a:endParaRPr lang="es-ES" sz="21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Sistemas Operativos – Laboratorio de memoria.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24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2DE2B-8897-4941-8520-3E042606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s-ES_tradnl" dirty="0" err="1">
                <a:ea typeface="ＭＳ Ｐゴシック" charset="-128"/>
              </a:rPr>
              <a:t>Solution</a:t>
            </a:r>
            <a:r>
              <a:rPr lang="es-ES_tradnl" dirty="0">
                <a:ea typeface="ＭＳ Ｐゴシック" charset="-128"/>
              </a:rPr>
              <a:t>. (</a:t>
            </a:r>
            <a:r>
              <a:rPr lang="es-ES_tradnl" dirty="0" err="1">
                <a:ea typeface="ＭＳ Ｐゴシック" charset="-128"/>
              </a:rPr>
              <a:t>Exercise</a:t>
            </a:r>
            <a:r>
              <a:rPr lang="es-ES_tradnl" dirty="0">
                <a:ea typeface="ＭＳ Ｐゴシック" charset="-128"/>
              </a:rPr>
              <a:t> 4.41 OS </a:t>
            </a:r>
            <a:r>
              <a:rPr lang="es-ES_tradnl" dirty="0" err="1">
                <a:ea typeface="ＭＳ Ｐゴシック" charset="-128"/>
              </a:rPr>
              <a:t>problems</a:t>
            </a:r>
            <a:r>
              <a:rPr lang="es-ES_tradnl" dirty="0">
                <a:ea typeface="ＭＳ Ｐゴシック" charset="-128"/>
              </a:rPr>
              <a:t>)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7FC605-EDAB-E34F-B1F5-9A719DFE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 – Laboratorio de memoria.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F3164D-EBFA-FD40-B51D-9F3850E3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FE1169-8F4B-2049-8846-72B984339E58}"/>
              </a:ext>
            </a:extLst>
          </p:cNvPr>
          <p:cNvSpPr txBox="1"/>
          <p:nvPr/>
        </p:nvSpPr>
        <p:spPr>
          <a:xfrm>
            <a:off x="564314" y="1638498"/>
            <a:ext cx="7968126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228600" indent="-228600">
              <a:buAutoNum type="arabicPeriod"/>
            </a:pPr>
            <a:endParaRPr lang="es-ES" b="1" dirty="0"/>
          </a:p>
          <a:p>
            <a:pPr marL="228600" indent="-228600">
              <a:buAutoNum type="alphaUcParenR"/>
            </a:pPr>
            <a:endParaRPr lang="es-ES" dirty="0"/>
          </a:p>
          <a:p>
            <a:pPr marL="228600" indent="-228600">
              <a:buAutoNum type="arabicPeriod"/>
            </a:pPr>
            <a:endParaRPr lang="es-ES" sz="1400" dirty="0"/>
          </a:p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considering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various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convenient</a:t>
            </a:r>
            <a:r>
              <a:rPr lang="es-ES" dirty="0"/>
              <a:t> to </a:t>
            </a:r>
            <a:r>
              <a:rPr lang="es-ES" dirty="0" err="1"/>
              <a:t>highlight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, </a:t>
            </a:r>
            <a:r>
              <a:rPr lang="es-ES" dirty="0" err="1"/>
              <a:t>for</a:t>
            </a:r>
            <a:r>
              <a:rPr lang="es-ES" dirty="0"/>
              <a:t> a page </a:t>
            </a:r>
            <a:r>
              <a:rPr lang="es-ES" dirty="0" err="1"/>
              <a:t>fault</a:t>
            </a:r>
            <a:r>
              <a:rPr lang="es-ES" dirty="0"/>
              <a:t> to </a:t>
            </a:r>
            <a:r>
              <a:rPr lang="es-ES" dirty="0" err="1"/>
              <a:t>generate</a:t>
            </a:r>
            <a:r>
              <a:rPr lang="es-ES" dirty="0"/>
              <a:t> a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fault</a:t>
            </a:r>
            <a:r>
              <a:rPr lang="es-ES" dirty="0"/>
              <a:t> </a:t>
            </a:r>
            <a:r>
              <a:rPr lang="es-ES" dirty="0" err="1"/>
              <a:t>handling</a:t>
            </a:r>
            <a:r>
              <a:rPr lang="es-ES" dirty="0"/>
              <a:t> </a:t>
            </a:r>
            <a:r>
              <a:rPr lang="es-ES" dirty="0" err="1"/>
              <a:t>routine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encounter</a:t>
            </a:r>
            <a:r>
              <a:rPr lang="es-ES" dirty="0"/>
              <a:t> a </a:t>
            </a:r>
            <a:r>
              <a:rPr lang="es-ES" dirty="0" err="1"/>
              <a:t>situation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to </a:t>
            </a:r>
            <a:r>
              <a:rPr lang="es-ES" dirty="0" err="1"/>
              <a:t>bring</a:t>
            </a:r>
            <a:r>
              <a:rPr lang="es-ES" dirty="0"/>
              <a:t> up </a:t>
            </a:r>
            <a:r>
              <a:rPr lang="es-ES" dirty="0" err="1"/>
              <a:t>the</a:t>
            </a:r>
            <a:r>
              <a:rPr lang="es-ES" dirty="0"/>
              <a:t> page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caused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fault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to </a:t>
            </a:r>
            <a:r>
              <a:rPr lang="es-ES" dirty="0" err="1"/>
              <a:t>eject</a:t>
            </a:r>
            <a:r>
              <a:rPr lang="es-ES" dirty="0"/>
              <a:t> a </a:t>
            </a:r>
            <a:r>
              <a:rPr lang="es-ES" dirty="0" err="1"/>
              <a:t>modified</a:t>
            </a:r>
            <a:r>
              <a:rPr lang="es-ES" dirty="0"/>
              <a:t> page. </a:t>
            </a:r>
          </a:p>
          <a:p>
            <a:endParaRPr lang="es-ES" dirty="0"/>
          </a:p>
          <a:p>
            <a:r>
              <a:rPr lang="es-ES" dirty="0" err="1"/>
              <a:t>Below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correspond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</a:t>
            </a:r>
            <a:r>
              <a:rPr lang="es-ES" dirty="0" err="1"/>
              <a:t>raised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. </a:t>
            </a:r>
          </a:p>
          <a:p>
            <a:endParaRPr lang="es-ES" dirty="0"/>
          </a:p>
          <a:p>
            <a:pPr marL="171450" indent="-171450">
              <a:buFont typeface="Wingdings" pitchFamily="2" charset="2"/>
              <a:buChar char="§"/>
            </a:pPr>
            <a:r>
              <a:rPr lang="es-ES" b="1" dirty="0"/>
              <a:t>No </a:t>
            </a:r>
            <a:r>
              <a:rPr lang="es-ES" b="1" dirty="0" err="1"/>
              <a:t>operations</a:t>
            </a:r>
            <a:r>
              <a:rPr lang="es-ES" dirty="0"/>
              <a:t>.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page </a:t>
            </a:r>
            <a:r>
              <a:rPr lang="es-ES" dirty="0" err="1"/>
              <a:t>fault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corresponds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to a </a:t>
            </a:r>
            <a:r>
              <a:rPr lang="es-ES" dirty="0" err="1"/>
              <a:t>certain</a:t>
            </a:r>
            <a:r>
              <a:rPr lang="es-ES" dirty="0"/>
              <a:t> page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unsupported</a:t>
            </a:r>
            <a:r>
              <a:rPr lang="es-ES" dirty="0"/>
              <a:t> </a:t>
            </a:r>
            <a:r>
              <a:rPr lang="es-ES" dirty="0" err="1"/>
              <a:t>region</a:t>
            </a:r>
            <a:r>
              <a:rPr lang="es-ES" dirty="0"/>
              <a:t> (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region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no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) and </a:t>
            </a:r>
            <a:r>
              <a:rPr lang="es-ES" dirty="0" err="1"/>
              <a:t>either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free </a:t>
            </a:r>
            <a:r>
              <a:rPr lang="es-ES" dirty="0" err="1"/>
              <a:t>frames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page </a:t>
            </a:r>
            <a:r>
              <a:rPr lang="es-ES" dirty="0" err="1"/>
              <a:t>chosen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replacement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modified</a:t>
            </a:r>
            <a:r>
              <a:rPr lang="es-ES" dirty="0"/>
              <a:t>.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</a:t>
            </a:r>
            <a:r>
              <a:rPr lang="es-ES" dirty="0" err="1"/>
              <a:t>reading</a:t>
            </a:r>
            <a:r>
              <a:rPr lang="es-ES" dirty="0"/>
              <a:t> as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to </a:t>
            </a:r>
            <a:r>
              <a:rPr lang="es-ES" dirty="0" err="1"/>
              <a:t>fill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chosen</a:t>
            </a:r>
            <a:r>
              <a:rPr lang="es-ES" dirty="0"/>
              <a:t> </a:t>
            </a:r>
            <a:r>
              <a:rPr lang="es-ES" dirty="0" err="1"/>
              <a:t>frame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zeros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63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2DE2B-8897-4941-8520-3E042606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s-ES_tradnl" dirty="0" err="1">
                <a:ea typeface="ＭＳ Ｐゴシック" charset="-128"/>
              </a:rPr>
              <a:t>Solution</a:t>
            </a:r>
            <a:r>
              <a:rPr lang="es-ES_tradnl" dirty="0">
                <a:ea typeface="ＭＳ Ｐゴシック" charset="-128"/>
              </a:rPr>
              <a:t>. (</a:t>
            </a:r>
            <a:r>
              <a:rPr lang="es-ES_tradnl" dirty="0" err="1">
                <a:ea typeface="ＭＳ Ｐゴシック" charset="-128"/>
              </a:rPr>
              <a:t>Exercise</a:t>
            </a:r>
            <a:r>
              <a:rPr lang="es-ES_tradnl" dirty="0">
                <a:ea typeface="ＭＳ Ｐゴシック" charset="-128"/>
              </a:rPr>
              <a:t> 4.41 libro problemas)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7FC605-EDAB-E34F-B1F5-9A719DFE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 – Laboratorio de memoria.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F3164D-EBFA-FD40-B51D-9F3850E3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FE1169-8F4B-2049-8846-72B984339E58}"/>
              </a:ext>
            </a:extLst>
          </p:cNvPr>
          <p:cNvSpPr txBox="1"/>
          <p:nvPr/>
        </p:nvSpPr>
        <p:spPr>
          <a:xfrm>
            <a:off x="564314" y="1638498"/>
            <a:ext cx="7968126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228600" indent="-228600">
              <a:buAutoNum type="arabicPeriod"/>
            </a:pPr>
            <a:endParaRPr lang="es-ES" b="1" dirty="0"/>
          </a:p>
          <a:p>
            <a:pPr marL="171450" indent="-171450">
              <a:buFont typeface="Wingdings" pitchFamily="2" charset="2"/>
              <a:buChar char="§"/>
            </a:pPr>
            <a:r>
              <a:rPr lang="es-ES" sz="1400" b="1" dirty="0" err="1"/>
              <a:t>Only</a:t>
            </a:r>
            <a:r>
              <a:rPr lang="es-ES" sz="1400" b="1" dirty="0"/>
              <a:t> 1 </a:t>
            </a:r>
            <a:r>
              <a:rPr lang="es-ES" sz="1400" b="1" dirty="0" err="1"/>
              <a:t>reading</a:t>
            </a:r>
            <a:r>
              <a:rPr lang="es-ES" sz="1400" dirty="0"/>
              <a:t>. </a:t>
            </a:r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a page </a:t>
            </a:r>
            <a:r>
              <a:rPr lang="es-ES" sz="1400" dirty="0" err="1"/>
              <a:t>fault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corresponds</a:t>
            </a:r>
            <a:r>
              <a:rPr lang="es-ES" sz="1400" dirty="0"/>
              <a:t> to a page to be </a:t>
            </a:r>
            <a:r>
              <a:rPr lang="es-ES" sz="1400" dirty="0" err="1"/>
              <a:t>read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disk, </a:t>
            </a:r>
            <a:r>
              <a:rPr lang="es-ES" sz="1400" dirty="0" err="1"/>
              <a:t>either</a:t>
            </a:r>
            <a:r>
              <a:rPr lang="es-ES" sz="1400" dirty="0"/>
              <a:t> </a:t>
            </a:r>
            <a:r>
              <a:rPr lang="es-ES" sz="1400" dirty="0" err="1"/>
              <a:t>because</a:t>
            </a:r>
            <a:r>
              <a:rPr lang="es-ES" sz="1400" dirty="0"/>
              <a:t> </a:t>
            </a:r>
            <a:r>
              <a:rPr lang="es-ES" sz="1400" dirty="0" err="1"/>
              <a:t>it</a:t>
            </a:r>
            <a:r>
              <a:rPr lang="es-ES" sz="1400" dirty="0"/>
              <a:t> </a:t>
            </a:r>
            <a:r>
              <a:rPr lang="es-ES" sz="1400" dirty="0" err="1"/>
              <a:t>belongs</a:t>
            </a:r>
            <a:r>
              <a:rPr lang="es-ES" sz="1400" dirty="0"/>
              <a:t> to a </a:t>
            </a:r>
            <a:r>
              <a:rPr lang="es-ES" sz="1400" dirty="0" err="1"/>
              <a:t>supported</a:t>
            </a:r>
            <a:r>
              <a:rPr lang="es-ES" sz="1400" dirty="0"/>
              <a:t> </a:t>
            </a:r>
            <a:r>
              <a:rPr lang="es-ES" sz="1400" dirty="0" err="1"/>
              <a:t>region</a:t>
            </a:r>
            <a:r>
              <a:rPr lang="es-ES" sz="1400" dirty="0"/>
              <a:t> (</a:t>
            </a:r>
            <a:r>
              <a:rPr lang="es-ES" sz="1400" dirty="0" err="1"/>
              <a:t>such</a:t>
            </a:r>
            <a:r>
              <a:rPr lang="es-ES" sz="1400" dirty="0"/>
              <a:t> as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initial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r>
              <a:rPr lang="es-ES" sz="1400" dirty="0"/>
              <a:t> data </a:t>
            </a:r>
            <a:r>
              <a:rPr lang="es-ES" sz="1400" dirty="0" err="1"/>
              <a:t>region</a:t>
            </a:r>
            <a:r>
              <a:rPr lang="es-ES" sz="1400" dirty="0"/>
              <a:t>)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because</a:t>
            </a:r>
            <a:r>
              <a:rPr lang="es-ES" sz="1400" dirty="0"/>
              <a:t> </a:t>
            </a:r>
            <a:r>
              <a:rPr lang="es-ES" sz="1400" dirty="0" err="1"/>
              <a:t>it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in swap, and </a:t>
            </a:r>
            <a:r>
              <a:rPr lang="es-ES" sz="1400" dirty="0" err="1"/>
              <a:t>either</a:t>
            </a:r>
            <a:r>
              <a:rPr lang="es-ES" sz="1400" dirty="0"/>
              <a:t> </a:t>
            </a:r>
            <a:r>
              <a:rPr lang="es-ES" sz="1400" dirty="0" err="1"/>
              <a:t>there</a:t>
            </a:r>
            <a:r>
              <a:rPr lang="es-ES" sz="1400" dirty="0"/>
              <a:t> are free </a:t>
            </a:r>
            <a:r>
              <a:rPr lang="es-ES" sz="1400" dirty="0" err="1"/>
              <a:t>frames</a:t>
            </a:r>
            <a:r>
              <a:rPr lang="es-ES" sz="1400" dirty="0"/>
              <a:t> ,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page </a:t>
            </a:r>
            <a:r>
              <a:rPr lang="es-ES" sz="1400" dirty="0" err="1"/>
              <a:t>chosen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replacement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not</a:t>
            </a:r>
            <a:r>
              <a:rPr lang="es-ES" sz="1400" dirty="0"/>
              <a:t> </a:t>
            </a:r>
            <a:r>
              <a:rPr lang="es-ES" sz="1400" dirty="0" err="1"/>
              <a:t>modified</a:t>
            </a:r>
            <a:r>
              <a:rPr lang="es-ES" sz="1400" dirty="0"/>
              <a:t>. </a:t>
            </a:r>
          </a:p>
          <a:p>
            <a:pPr marL="171450" indent="-171450">
              <a:buFont typeface="Wingdings" pitchFamily="2" charset="2"/>
              <a:buChar char="§"/>
            </a:pPr>
            <a:endParaRPr lang="es-ES" sz="1400" dirty="0"/>
          </a:p>
          <a:p>
            <a:pPr marL="171450" indent="-171450">
              <a:buFont typeface="Wingdings" pitchFamily="2" charset="2"/>
              <a:buChar char="§"/>
            </a:pPr>
            <a:r>
              <a:rPr lang="es-ES" sz="1400" b="1" dirty="0" err="1"/>
              <a:t>Only</a:t>
            </a:r>
            <a:r>
              <a:rPr lang="es-ES" sz="1400" b="1" dirty="0"/>
              <a:t> 1 </a:t>
            </a:r>
            <a:r>
              <a:rPr lang="es-ES" sz="1400" b="1" dirty="0" err="1"/>
              <a:t>writing</a:t>
            </a:r>
            <a:r>
              <a:rPr lang="es-ES" sz="1400" dirty="0"/>
              <a:t>. </a:t>
            </a:r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a page </a:t>
            </a:r>
            <a:r>
              <a:rPr lang="es-ES" sz="1400" dirty="0" err="1"/>
              <a:t>fault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corresponds</a:t>
            </a:r>
            <a:r>
              <a:rPr lang="es-ES" sz="1400" dirty="0"/>
              <a:t> to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first</a:t>
            </a:r>
            <a:r>
              <a:rPr lang="es-ES" sz="1400" dirty="0"/>
              <a:t> </a:t>
            </a:r>
            <a:r>
              <a:rPr lang="es-ES" sz="1400" dirty="0" err="1"/>
              <a:t>access</a:t>
            </a:r>
            <a:r>
              <a:rPr lang="es-ES" sz="1400" dirty="0"/>
              <a:t> to a </a:t>
            </a:r>
            <a:r>
              <a:rPr lang="es-ES" sz="1400" dirty="0" err="1"/>
              <a:t>certain</a:t>
            </a:r>
            <a:r>
              <a:rPr lang="es-ES" sz="1400" dirty="0"/>
              <a:t> page in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unsupported</a:t>
            </a:r>
            <a:r>
              <a:rPr lang="es-ES" sz="1400" dirty="0"/>
              <a:t> </a:t>
            </a:r>
            <a:r>
              <a:rPr lang="es-ES" sz="1400" dirty="0" err="1"/>
              <a:t>region</a:t>
            </a:r>
            <a:r>
              <a:rPr lang="es-ES" sz="1400" dirty="0"/>
              <a:t> (</a:t>
            </a:r>
            <a:r>
              <a:rPr lang="es-ES" sz="1400" dirty="0" err="1"/>
              <a:t>such</a:t>
            </a:r>
            <a:r>
              <a:rPr lang="es-ES" sz="1400" dirty="0"/>
              <a:t> as </a:t>
            </a:r>
            <a:r>
              <a:rPr lang="es-ES" sz="1400" dirty="0" err="1"/>
              <a:t>the</a:t>
            </a:r>
            <a:r>
              <a:rPr lang="es-ES" sz="1400" dirty="0"/>
              <a:t> data </a:t>
            </a:r>
            <a:r>
              <a:rPr lang="es-ES" sz="1400" dirty="0" err="1"/>
              <a:t>region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no </a:t>
            </a:r>
            <a:r>
              <a:rPr lang="es-ES" sz="1400" dirty="0" err="1"/>
              <a:t>initial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r>
              <a:rPr lang="es-ES" sz="1400" dirty="0"/>
              <a:t>), </a:t>
            </a:r>
            <a:r>
              <a:rPr lang="es-ES" sz="1400" dirty="0" err="1"/>
              <a:t>but</a:t>
            </a:r>
            <a:r>
              <a:rPr lang="es-ES" sz="1400" dirty="0"/>
              <a:t> </a:t>
            </a:r>
            <a:r>
              <a:rPr lang="es-ES" sz="1400" dirty="0" err="1"/>
              <a:t>there</a:t>
            </a:r>
            <a:r>
              <a:rPr lang="es-ES" sz="1400" dirty="0"/>
              <a:t> are no free </a:t>
            </a:r>
            <a:r>
              <a:rPr lang="es-ES" sz="1400" dirty="0" err="1"/>
              <a:t>frames</a:t>
            </a:r>
            <a:r>
              <a:rPr lang="es-ES" sz="1400" dirty="0"/>
              <a:t> and </a:t>
            </a:r>
            <a:r>
              <a:rPr lang="es-ES" sz="1400" dirty="0" err="1"/>
              <a:t>the</a:t>
            </a:r>
            <a:r>
              <a:rPr lang="es-ES" sz="1400" dirty="0"/>
              <a:t> page </a:t>
            </a:r>
            <a:r>
              <a:rPr lang="es-ES" sz="1400" dirty="0" err="1"/>
              <a:t>selected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replacement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modified</a:t>
            </a:r>
            <a:r>
              <a:rPr lang="es-ES" sz="1400" dirty="0"/>
              <a:t>. </a:t>
            </a:r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only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write</a:t>
            </a:r>
            <a:r>
              <a:rPr lang="es-ES" sz="1400" dirty="0"/>
              <a:t> to disk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content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ejected</a:t>
            </a:r>
            <a:r>
              <a:rPr lang="es-ES" sz="1400" dirty="0"/>
              <a:t> page. </a:t>
            </a:r>
          </a:p>
          <a:p>
            <a:pPr marL="171450" indent="-171450">
              <a:buFont typeface="Wingdings" pitchFamily="2" charset="2"/>
              <a:buChar char="§"/>
            </a:pPr>
            <a:endParaRPr lang="es-ES" sz="1400" dirty="0"/>
          </a:p>
          <a:p>
            <a:pPr marL="171450" indent="-171450">
              <a:buFont typeface="Wingdings" pitchFamily="2" charset="2"/>
              <a:buChar char="§"/>
            </a:pPr>
            <a:r>
              <a:rPr lang="es-ES" sz="1400" b="1" dirty="0"/>
              <a:t>1 </a:t>
            </a:r>
            <a:r>
              <a:rPr lang="es-ES" sz="1400" b="1" dirty="0" err="1"/>
              <a:t>read</a:t>
            </a:r>
            <a:r>
              <a:rPr lang="es-ES" sz="1400" b="1" dirty="0"/>
              <a:t> and 1 </a:t>
            </a:r>
            <a:r>
              <a:rPr lang="es-ES" sz="1400" b="1" dirty="0" err="1"/>
              <a:t>write</a:t>
            </a:r>
            <a:r>
              <a:rPr lang="es-ES" sz="1400" dirty="0"/>
              <a:t>. </a:t>
            </a:r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a page </a:t>
            </a:r>
            <a:r>
              <a:rPr lang="es-ES" sz="1400" dirty="0" err="1"/>
              <a:t>fault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corresponds</a:t>
            </a:r>
            <a:r>
              <a:rPr lang="es-ES" sz="1400" dirty="0"/>
              <a:t> to a page to be </a:t>
            </a:r>
            <a:r>
              <a:rPr lang="es-ES" sz="1400" dirty="0" err="1"/>
              <a:t>read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disk, </a:t>
            </a:r>
            <a:r>
              <a:rPr lang="es-ES" sz="1400" dirty="0" err="1"/>
              <a:t>either</a:t>
            </a:r>
            <a:r>
              <a:rPr lang="es-ES" sz="1400" dirty="0"/>
              <a:t> </a:t>
            </a:r>
            <a:r>
              <a:rPr lang="es-ES" sz="1400" dirty="0" err="1"/>
              <a:t>because</a:t>
            </a:r>
            <a:r>
              <a:rPr lang="es-ES" sz="1400" dirty="0"/>
              <a:t> </a:t>
            </a:r>
            <a:r>
              <a:rPr lang="es-ES" sz="1400" dirty="0" err="1"/>
              <a:t>it</a:t>
            </a:r>
            <a:r>
              <a:rPr lang="es-ES" sz="1400" dirty="0"/>
              <a:t> </a:t>
            </a:r>
            <a:r>
              <a:rPr lang="es-ES" sz="1400" dirty="0" err="1"/>
              <a:t>belongs</a:t>
            </a:r>
            <a:r>
              <a:rPr lang="es-ES" sz="1400" dirty="0"/>
              <a:t> to a </a:t>
            </a:r>
            <a:r>
              <a:rPr lang="es-ES" sz="1400" dirty="0" err="1"/>
              <a:t>supported</a:t>
            </a:r>
            <a:r>
              <a:rPr lang="es-ES" sz="1400" dirty="0"/>
              <a:t> </a:t>
            </a:r>
            <a:r>
              <a:rPr lang="es-ES" sz="1400" dirty="0" err="1"/>
              <a:t>region</a:t>
            </a:r>
            <a:r>
              <a:rPr lang="es-ES" sz="1400" dirty="0"/>
              <a:t> (</a:t>
            </a:r>
            <a:r>
              <a:rPr lang="es-ES" sz="1400" dirty="0" err="1"/>
              <a:t>such</a:t>
            </a:r>
            <a:r>
              <a:rPr lang="es-ES" sz="1400" dirty="0"/>
              <a:t> as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initial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r>
              <a:rPr lang="es-ES" sz="1400" dirty="0"/>
              <a:t> data </a:t>
            </a:r>
            <a:r>
              <a:rPr lang="es-ES" sz="1400" dirty="0" err="1"/>
              <a:t>region</a:t>
            </a:r>
            <a:r>
              <a:rPr lang="es-ES" sz="1400" dirty="0"/>
              <a:t>)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because</a:t>
            </a:r>
            <a:r>
              <a:rPr lang="es-ES" sz="1400" dirty="0"/>
              <a:t> </a:t>
            </a:r>
            <a:r>
              <a:rPr lang="es-ES" sz="1400" dirty="0" err="1"/>
              <a:t>it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in swap, </a:t>
            </a:r>
            <a:r>
              <a:rPr lang="es-ES" sz="1400" dirty="0" err="1"/>
              <a:t>but</a:t>
            </a:r>
            <a:r>
              <a:rPr lang="es-ES" sz="1400" dirty="0"/>
              <a:t> </a:t>
            </a:r>
            <a:r>
              <a:rPr lang="es-ES" sz="1400" dirty="0" err="1"/>
              <a:t>there</a:t>
            </a:r>
            <a:r>
              <a:rPr lang="es-ES" sz="1400" dirty="0"/>
              <a:t> are no free </a:t>
            </a:r>
            <a:r>
              <a:rPr lang="es-ES" sz="1400" dirty="0" err="1"/>
              <a:t>frames</a:t>
            </a:r>
            <a:r>
              <a:rPr lang="es-ES" sz="1400" dirty="0"/>
              <a:t> and </a:t>
            </a:r>
            <a:r>
              <a:rPr lang="es-ES" sz="1400" dirty="0" err="1"/>
              <a:t>the</a:t>
            </a:r>
            <a:r>
              <a:rPr lang="es-ES" sz="1400" dirty="0"/>
              <a:t> page </a:t>
            </a:r>
            <a:r>
              <a:rPr lang="es-ES" sz="1400" dirty="0" err="1"/>
              <a:t>selected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replacement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modified</a:t>
            </a:r>
            <a:r>
              <a:rPr lang="es-ES" sz="1400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81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Statement proposed (4.54 OS problems)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es-ES" sz="2000" dirty="0"/>
              <a:t>Be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opderating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virtual </a:t>
            </a:r>
            <a:r>
              <a:rPr lang="es-ES" sz="2000" dirty="0" err="1"/>
              <a:t>memory</a:t>
            </a:r>
            <a:r>
              <a:rPr lang="es-ES" sz="2000" dirty="0"/>
              <a:t> and </a:t>
            </a:r>
            <a:r>
              <a:rPr lang="es-ES" sz="2000" dirty="0" err="1"/>
              <a:t>paging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demand</a:t>
            </a:r>
            <a:r>
              <a:rPr lang="es-ES" sz="2000" dirty="0"/>
              <a:t>, </a:t>
            </a:r>
            <a:r>
              <a:rPr lang="es-ES" sz="2000" dirty="0" err="1"/>
              <a:t>using</a:t>
            </a:r>
            <a:r>
              <a:rPr lang="es-ES" sz="2000" dirty="0"/>
              <a:t> 32-bit </a:t>
            </a:r>
            <a:r>
              <a:rPr lang="es-ES" sz="2000" dirty="0" err="1"/>
              <a:t>addresses</a:t>
            </a:r>
            <a:r>
              <a:rPr lang="es-ES" sz="2000" dirty="0"/>
              <a:t> and 1 KB </a:t>
            </a:r>
            <a:r>
              <a:rPr lang="es-ES" sz="2000" dirty="0" err="1"/>
              <a:t>pages</a:t>
            </a:r>
            <a:r>
              <a:rPr lang="es-ES" sz="2000" dirty="0"/>
              <a:t>.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r>
              <a:rPr lang="es-ES" sz="2000" dirty="0"/>
              <a:t> 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want</a:t>
            </a:r>
            <a:r>
              <a:rPr lang="es-ES" sz="2000" dirty="0"/>
              <a:t> to run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following</a:t>
            </a:r>
            <a:r>
              <a:rPr lang="es-ES" sz="2000" dirty="0"/>
              <a:t> </a:t>
            </a:r>
            <a:r>
              <a:rPr lang="es-ES" sz="2000" dirty="0" err="1"/>
              <a:t>program</a:t>
            </a:r>
            <a:r>
              <a:rPr lang="es-ES" sz="2000" dirty="0"/>
              <a:t> : </a:t>
            </a:r>
          </a:p>
          <a:p>
            <a:pPr marL="0" indent="0">
              <a:buNone/>
            </a:pPr>
            <a:r>
              <a:rPr lang="es-ES" dirty="0"/>
              <a:t>    </a:t>
            </a:r>
            <a:endParaRPr lang="es-ES" sz="1400" dirty="0"/>
          </a:p>
          <a:p>
            <a:pPr marL="0" indent="0">
              <a:buNone/>
            </a:pPr>
            <a:r>
              <a:rPr lang="en-US" sz="1400" b="1" dirty="0"/>
              <a:t>    </a:t>
            </a:r>
            <a:r>
              <a:rPr lang="es-ES_tradnl" sz="1400" dirty="0"/>
              <a:t>    </a:t>
            </a:r>
            <a:endParaRPr lang="es-ES" sz="1400" dirty="0"/>
          </a:p>
          <a:p>
            <a:r>
              <a:rPr lang="es-ES_tradnl" i="1" dirty="0"/>
              <a:t>    </a:t>
            </a:r>
            <a:r>
              <a:rPr lang="es-ES_tradnl" dirty="0"/>
              <a:t> 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código del mencionado programa ocupa 21 KB  y se utilizan bibliotecas estáticas, ocupando el código de todas las funciones de biblioteca 1 página. Además el tamaño de la pila nunca excede de 1 página. Conteste razonadamente a las siguientes cuestiones: </a:t>
            </a:r>
          </a:p>
          <a:p>
            <a:r>
              <a:rPr lang="es-ES" b="1" dirty="0"/>
              <a:t>a)</a:t>
            </a:r>
            <a:r>
              <a:rPr lang="es-ES" dirty="0"/>
              <a:t> Indique las distintas regiones que configuran la imagen de memoria del proceso así como su tamaño en los siguientes puntos: justo antes de ejecutar la función </a:t>
            </a:r>
            <a:r>
              <a:rPr lang="es-ES" dirty="0" err="1"/>
              <a:t>main</a:t>
            </a:r>
            <a:r>
              <a:rPr lang="es-ES" dirty="0"/>
              <a:t>, A, B, C, D, E y F. </a:t>
            </a:r>
          </a:p>
          <a:p>
            <a:endParaRPr lang="es-ES" sz="21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8081E2-86FE-7447-A4E3-8570A4BF8649}"/>
              </a:ext>
            </a:extLst>
          </p:cNvPr>
          <p:cNvSpPr txBox="1"/>
          <p:nvPr/>
        </p:nvSpPr>
        <p:spPr>
          <a:xfrm>
            <a:off x="954016" y="2569907"/>
            <a:ext cx="35283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_tradnl" sz="1400" dirty="0" err="1"/>
              <a:t>char</a:t>
            </a:r>
            <a:r>
              <a:rPr lang="es-ES_tradnl" sz="1400" dirty="0"/>
              <a:t> vector [15000]; </a:t>
            </a:r>
            <a:endParaRPr lang="es-ES" sz="1400" dirty="0"/>
          </a:p>
          <a:p>
            <a:pPr marL="0" indent="0">
              <a:buNone/>
            </a:pPr>
            <a:r>
              <a:rPr lang="es-ES_tradnl" sz="1400" dirty="0"/>
              <a:t>        </a:t>
            </a:r>
            <a:r>
              <a:rPr lang="en-US" sz="1400" dirty="0"/>
              <a:t>int a = 5; int b = 15; int c = 23;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int x; char d;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</a:t>
            </a:r>
            <a:r>
              <a:rPr lang="en-US" sz="1400" b="1" dirty="0"/>
              <a:t>main</a:t>
            </a:r>
            <a:r>
              <a:rPr lang="en-US" sz="1400" dirty="0"/>
              <a:t> (void)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{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int </a:t>
            </a:r>
            <a:r>
              <a:rPr lang="en-US" sz="1400" dirty="0" err="1"/>
              <a:t>pid</a:t>
            </a:r>
            <a:r>
              <a:rPr lang="en-US" sz="1400" dirty="0"/>
              <a:t>, j, </a:t>
            </a:r>
            <a:r>
              <a:rPr lang="en-US" sz="1400" dirty="0" err="1"/>
              <a:t>fd</a:t>
            </a:r>
            <a:r>
              <a:rPr lang="en-US" sz="1400" dirty="0"/>
              <a:t>;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char *w, *y, *k;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x = a;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</a:t>
            </a:r>
            <a:r>
              <a:rPr lang="en-US" sz="1400" b="1" dirty="0"/>
              <a:t>A</a:t>
            </a:r>
            <a:r>
              <a:rPr lang="en-US" sz="1400" dirty="0"/>
              <a:t>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w = (char *)malloc (18000); </a:t>
            </a:r>
            <a:endParaRPr lang="es-ES" sz="1400" dirty="0"/>
          </a:p>
          <a:p>
            <a:pPr marL="0" indent="0">
              <a:buNone/>
            </a:pPr>
            <a:r>
              <a:rPr lang="en-US" sz="1400" b="1" dirty="0"/>
              <a:t>    B</a:t>
            </a:r>
            <a:r>
              <a:rPr lang="en-US" sz="1400" dirty="0"/>
              <a:t>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</a:t>
            </a:r>
            <a:r>
              <a:rPr lang="en-US" sz="1400" dirty="0" err="1"/>
              <a:t>pid</a:t>
            </a:r>
            <a:r>
              <a:rPr lang="en-US" sz="1400" dirty="0"/>
              <a:t> = fork();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dirty="0"/>
              <a:t>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if (</a:t>
            </a:r>
            <a:r>
              <a:rPr lang="en-US" sz="1400" dirty="0" err="1"/>
              <a:t>pid</a:t>
            </a:r>
            <a:r>
              <a:rPr lang="en-US" sz="1400" dirty="0"/>
              <a:t> == 0) {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    for (j = 0; j &lt; 15000; j ++)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        vector[j] = ‘a’;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}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735FF0-B1E5-0E40-809E-638E6186F800}"/>
              </a:ext>
            </a:extLst>
          </p:cNvPr>
          <p:cNvSpPr txBox="1"/>
          <p:nvPr/>
        </p:nvSpPr>
        <p:spPr>
          <a:xfrm>
            <a:off x="4860032" y="2563601"/>
            <a:ext cx="35283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  else {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    </a:t>
            </a:r>
            <a:r>
              <a:rPr lang="en-US" sz="1400" dirty="0" err="1"/>
              <a:t>fd</a:t>
            </a:r>
            <a:r>
              <a:rPr lang="en-US" sz="1400" dirty="0"/>
              <a:t> = open(”</a:t>
            </a:r>
            <a:r>
              <a:rPr lang="en-US" sz="1400" dirty="0" err="1"/>
              <a:t>datos.txt</a:t>
            </a:r>
            <a:r>
              <a:rPr lang="en-US" sz="1400" dirty="0"/>
              <a:t>”, O_WRONLY);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    y = (char *)</a:t>
            </a:r>
            <a:r>
              <a:rPr lang="en-US" sz="1400" dirty="0" err="1"/>
              <a:t>mmap</a:t>
            </a:r>
            <a:r>
              <a:rPr lang="en-US" sz="1400" dirty="0"/>
              <a:t>(0, 15000, PROT_WRITE, MAP_SHARED, </a:t>
            </a:r>
            <a:r>
              <a:rPr lang="en-US" sz="1400" dirty="0" err="1"/>
              <a:t>fd</a:t>
            </a:r>
            <a:r>
              <a:rPr lang="en-US" sz="1400" dirty="0"/>
              <a:t>, 0);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    </a:t>
            </a:r>
            <a:r>
              <a:rPr lang="es-ES_tradnl" sz="1400" dirty="0"/>
              <a:t>k = y; </a:t>
            </a:r>
            <a:endParaRPr lang="es-ES" sz="1400" dirty="0"/>
          </a:p>
          <a:p>
            <a:pPr marL="0" indent="0">
              <a:buNone/>
            </a:pPr>
            <a:r>
              <a:rPr lang="es-ES_tradnl" sz="1400" b="1" dirty="0"/>
              <a:t>D</a:t>
            </a:r>
            <a:r>
              <a:rPr lang="es-ES_tradnl" sz="1400" dirty="0"/>
              <a:t> </a:t>
            </a:r>
            <a:endParaRPr lang="es-ES" sz="1400" dirty="0"/>
          </a:p>
          <a:p>
            <a:pPr marL="0" indent="0">
              <a:buNone/>
            </a:pPr>
            <a:r>
              <a:rPr lang="es-ES_tradnl" sz="1400" dirty="0"/>
              <a:t>                </a:t>
            </a:r>
            <a:r>
              <a:rPr lang="es-ES_tradnl" sz="1400" dirty="0" err="1"/>
              <a:t>for</a:t>
            </a:r>
            <a:r>
              <a:rPr lang="es-ES_tradnl" sz="1400" dirty="0"/>
              <a:t> (j = 0; j &lt; 15000; j ++){ </a:t>
            </a:r>
            <a:endParaRPr lang="es-ES" sz="1400" dirty="0"/>
          </a:p>
          <a:p>
            <a:pPr marL="0" indent="0">
              <a:buNone/>
            </a:pPr>
            <a:r>
              <a:rPr lang="es-ES_tradnl" sz="1400" dirty="0"/>
              <a:t>                    </a:t>
            </a:r>
            <a:r>
              <a:rPr lang="es-ES" sz="1400" dirty="0"/>
              <a:t>*k = vector[j]; </a:t>
            </a:r>
          </a:p>
          <a:p>
            <a:pPr marL="0" indent="0">
              <a:buNone/>
            </a:pPr>
            <a:r>
              <a:rPr lang="es-ES" sz="1400" dirty="0"/>
              <a:t>                    k++; </a:t>
            </a:r>
          </a:p>
          <a:p>
            <a:pPr marL="0" indent="0">
              <a:buNone/>
            </a:pPr>
            <a:r>
              <a:rPr lang="es-ES" sz="1400" dirty="0"/>
              <a:t>                } </a:t>
            </a:r>
          </a:p>
          <a:p>
            <a:pPr marL="0" indent="0">
              <a:buNone/>
            </a:pPr>
            <a:r>
              <a:rPr lang="es-ES" sz="1400" dirty="0"/>
              <a:t>     </a:t>
            </a:r>
          </a:p>
          <a:p>
            <a:pPr marL="0" indent="0">
              <a:buNone/>
            </a:pPr>
            <a:r>
              <a:rPr lang="es-ES" sz="1400" dirty="0"/>
              <a:t>                </a:t>
            </a:r>
            <a:r>
              <a:rPr lang="es-ES" sz="1400" dirty="0" err="1"/>
              <a:t>munmap</a:t>
            </a:r>
            <a:r>
              <a:rPr lang="es-ES" sz="1400" dirty="0"/>
              <a:t>(y); </a:t>
            </a:r>
          </a:p>
          <a:p>
            <a:pPr marL="0" indent="0">
              <a:buNone/>
            </a:pPr>
            <a:r>
              <a:rPr lang="es-ES" sz="1400" dirty="0"/>
              <a:t>            </a:t>
            </a:r>
            <a:r>
              <a:rPr lang="en-US" sz="1400" dirty="0"/>
              <a:t>}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</a:t>
            </a:r>
            <a:r>
              <a:rPr lang="en-US" sz="1400" b="1" dirty="0"/>
              <a:t>E</a:t>
            </a:r>
            <a:r>
              <a:rPr lang="en-US" sz="1400" dirty="0"/>
              <a:t>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 free(w); </a:t>
            </a:r>
            <a:endParaRPr lang="es-ES" sz="1400" dirty="0"/>
          </a:p>
          <a:p>
            <a:pPr marL="0" indent="0">
              <a:buNone/>
            </a:pPr>
            <a:r>
              <a:rPr lang="en-US" sz="1400" b="1" dirty="0"/>
              <a:t>    F</a:t>
            </a:r>
            <a:r>
              <a:rPr lang="en-US" sz="1400" dirty="0"/>
              <a:t> </a:t>
            </a:r>
            <a:endParaRPr lang="es-ES" sz="1400" dirty="0"/>
          </a:p>
          <a:p>
            <a:pPr marL="0" indent="0">
              <a:buNone/>
            </a:pPr>
            <a:r>
              <a:rPr lang="en-US" sz="1400" dirty="0"/>
              <a:t>            exit (0); </a:t>
            </a:r>
            <a:endParaRPr lang="es-ES" sz="1400" dirty="0"/>
          </a:p>
          <a:p>
            <a:pPr marL="0" indent="0">
              <a:buNone/>
            </a:pPr>
            <a:r>
              <a:rPr lang="en-US" sz="1400" i="1" dirty="0"/>
              <a:t>        </a:t>
            </a:r>
            <a:r>
              <a:rPr lang="es-ES_tradnl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709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C625B-0713-CE47-9585-B951E723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Statement proposed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ED2A8-2843-EC4F-9D5A-76B8CEAB36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mentioned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occupies</a:t>
            </a:r>
            <a:r>
              <a:rPr lang="es-ES" dirty="0"/>
              <a:t> 21 KB and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libraries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of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occupying</a:t>
            </a:r>
            <a:r>
              <a:rPr lang="es-ES" dirty="0"/>
              <a:t> 1 page.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never</a:t>
            </a:r>
            <a:r>
              <a:rPr lang="es-ES" dirty="0"/>
              <a:t> </a:t>
            </a:r>
            <a:r>
              <a:rPr lang="es-ES" dirty="0" err="1"/>
              <a:t>exceeds</a:t>
            </a:r>
            <a:r>
              <a:rPr lang="es-ES" dirty="0"/>
              <a:t> 1 page. </a:t>
            </a:r>
          </a:p>
          <a:p>
            <a:r>
              <a:rPr lang="es-ES" dirty="0" err="1"/>
              <a:t>Answer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question</a:t>
            </a:r>
            <a:r>
              <a:rPr lang="es-ES" dirty="0"/>
              <a:t> </a:t>
            </a:r>
            <a:r>
              <a:rPr lang="es-ES" dirty="0" err="1"/>
              <a:t>reasonably</a:t>
            </a:r>
            <a:r>
              <a:rPr lang="es-ES" dirty="0"/>
              <a:t>: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regions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configure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as </a:t>
            </a:r>
            <a:r>
              <a:rPr lang="es-ES" dirty="0" err="1"/>
              <a:t>well</a:t>
            </a:r>
            <a:r>
              <a:rPr lang="es-ES" dirty="0"/>
              <a:t> as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: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executing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, A, B, C, D, E and F.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EDACA5-067A-7541-9A82-1B068F03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 – Laboratorio de memoria.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2997EC-F792-E54D-916A-8B475797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60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Practice with memory and virtual memory.</a:t>
            </a:r>
          </a:p>
          <a:p>
            <a:pPr eaLnBrk="1" hangingPunct="1"/>
            <a:r>
              <a:rPr lang="en-US" sz="2400" dirty="0">
                <a:ea typeface="ＭＳ Ｐゴシック" charset="-128"/>
              </a:rPr>
              <a:t>Using system calls in C. </a:t>
            </a: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403648" y="614089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/>
              <a:t>Sistemas Operativos – Laboratorio de memoria.</a:t>
            </a:r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virtual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paging</a:t>
            </a:r>
            <a:r>
              <a:rPr lang="es-ES" dirty="0"/>
              <a:t>. Virtual </a:t>
            </a:r>
            <a:r>
              <a:rPr lang="es-ES" dirty="0" err="1"/>
              <a:t>addresses</a:t>
            </a:r>
            <a:r>
              <a:rPr lang="es-ES" dirty="0"/>
              <a:t> are 32 bits and </a:t>
            </a:r>
            <a:r>
              <a:rPr lang="es-ES" dirty="0" err="1"/>
              <a:t>pages</a:t>
            </a:r>
            <a:r>
              <a:rPr lang="es-ES" dirty="0"/>
              <a:t> are 4 </a:t>
            </a:r>
            <a:r>
              <a:rPr lang="es-ES" dirty="0" err="1"/>
              <a:t>Kbytes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16 </a:t>
            </a:r>
            <a:r>
              <a:rPr lang="es-ES" dirty="0" err="1"/>
              <a:t>Mbytes</a:t>
            </a:r>
            <a:r>
              <a:rPr lang="es-ES" dirty="0"/>
              <a:t> (</a:t>
            </a:r>
            <a:r>
              <a:rPr lang="es-ES" dirty="0" err="1"/>
              <a:t>each</a:t>
            </a:r>
            <a:r>
              <a:rPr lang="es-ES" dirty="0"/>
              <a:t> position </a:t>
            </a:r>
            <a:r>
              <a:rPr lang="es-ES" dirty="0" err="1"/>
              <a:t>is</a:t>
            </a:r>
            <a:r>
              <a:rPr lang="es-ES" dirty="0"/>
              <a:t> 1 byte).</a:t>
            </a:r>
          </a:p>
          <a:p>
            <a:pPr marL="1109662" lvl="2" indent="-514350">
              <a:buFont typeface="+mj-lt"/>
              <a:buAutoNum type="alphaLcParenR"/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page </a:t>
            </a:r>
            <a:r>
              <a:rPr lang="es-ES" dirty="0" err="1"/>
              <a:t>frames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divided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?</a:t>
            </a:r>
          </a:p>
          <a:p>
            <a:pPr marL="1109662" lvl="2" indent="-514350">
              <a:buFont typeface="+mj-lt"/>
              <a:buAutoNum type="alphaLcParenR"/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bits of </a:t>
            </a:r>
            <a:r>
              <a:rPr lang="es-ES" dirty="0" err="1"/>
              <a:t>the</a:t>
            </a:r>
            <a:r>
              <a:rPr lang="es-ES" dirty="0"/>
              <a:t> virtual </a:t>
            </a:r>
            <a:r>
              <a:rPr lang="es-ES" dirty="0" err="1"/>
              <a:t>address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identify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page?</a:t>
            </a:r>
          </a:p>
          <a:p>
            <a:pPr marL="1109662" lvl="2" indent="-514350">
              <a:buFont typeface="+mj-lt"/>
              <a:buAutoNum type="alphaLcParenR"/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bits are </a:t>
            </a:r>
            <a:r>
              <a:rPr lang="es-ES" dirty="0" err="1"/>
              <a:t>needed</a:t>
            </a:r>
            <a:r>
              <a:rPr lang="es-ES" dirty="0"/>
              <a:t> to </a:t>
            </a:r>
            <a:r>
              <a:rPr lang="es-ES" dirty="0" err="1"/>
              <a:t>address</a:t>
            </a:r>
            <a:r>
              <a:rPr lang="es-ES" dirty="0"/>
              <a:t> a page </a:t>
            </a:r>
            <a:r>
              <a:rPr lang="es-ES" dirty="0" err="1"/>
              <a:t>frame</a:t>
            </a:r>
            <a:r>
              <a:rPr lang="es-ES" dirty="0"/>
              <a:t>?</a:t>
            </a:r>
          </a:p>
          <a:p>
            <a:pPr marL="1109662" lvl="2" indent="-514350">
              <a:buFont typeface="+mj-lt"/>
              <a:buAutoNum type="alphaLcParenR"/>
            </a:pPr>
            <a:r>
              <a:rPr lang="es-ES" dirty="0" err="1"/>
              <a:t>Suppose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single-</a:t>
            </a:r>
            <a:r>
              <a:rPr lang="es-ES" dirty="0" err="1"/>
              <a:t>level</a:t>
            </a:r>
            <a:r>
              <a:rPr lang="es-ES" dirty="0"/>
              <a:t> page </a:t>
            </a:r>
            <a:r>
              <a:rPr lang="es-ES" dirty="0" err="1"/>
              <a:t>table</a:t>
            </a:r>
            <a:r>
              <a:rPr lang="es-ES" dirty="0"/>
              <a:t>: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entries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page 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Sistemas Operativos – Laboratorio de memoria.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9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1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371965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600" dirty="0"/>
              <a:t>a)</a:t>
            </a:r>
            <a:r>
              <a:rPr lang="es-ES" sz="1400" dirty="0"/>
              <a:t> </a:t>
            </a:r>
            <a:r>
              <a:rPr lang="en-US" sz="1400" dirty="0"/>
              <a:t>If the page size is 4K, the frame size is too. If there is 16M of physical memory</a:t>
            </a:r>
            <a:r>
              <a:rPr lang="es-ES" sz="1400" dirty="0"/>
              <a:t>: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s-ES" sz="1600" dirty="0"/>
              <a:t>b) </a:t>
            </a:r>
            <a:r>
              <a:rPr lang="en-US" sz="1400" dirty="0"/>
              <a:t>If a page is 4K, 12 bits are required as an offset (or offset) in the virtual address (since 212 = 4096). Therefore, the bits of the virtual address that are used to identify the page are 32 - 12 = 20 bits.</a:t>
            </a:r>
            <a:r>
              <a:rPr lang="es-ES" sz="1400" dirty="0"/>
              <a:t> </a:t>
            </a:r>
            <a:r>
              <a:rPr lang="en-US" sz="1400" dirty="0"/>
              <a:t>  </a:t>
            </a:r>
            <a:endParaRPr lang="es-E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Laboratorio de memoria.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077316-A2FB-8746-A813-8191F5442E5F}"/>
              </a:ext>
            </a:extLst>
          </p:cNvPr>
          <p:cNvSpPr txBox="1"/>
          <p:nvPr/>
        </p:nvSpPr>
        <p:spPr>
          <a:xfrm>
            <a:off x="4716016" y="1634995"/>
            <a:ext cx="371965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400" dirty="0"/>
              <a:t>c) To address a frame, at least 12 bits are needed, considering the installed memory (4096 frames). (since 212 = 4096). </a:t>
            </a:r>
          </a:p>
          <a:p>
            <a:endParaRPr lang="en-US" sz="1400" dirty="0"/>
          </a:p>
          <a:p>
            <a:r>
              <a:rPr lang="en-US" sz="1400" dirty="0"/>
              <a:t>d) With a one-level TP, the number of entries is the number of virtual memory pages: 220 = 1M entries.</a:t>
            </a:r>
            <a:endParaRPr lang="es-ES" sz="1400" dirty="0"/>
          </a:p>
          <a:p>
            <a:endParaRPr lang="es-ES" sz="1400" dirty="0"/>
          </a:p>
        </p:txBody>
      </p:sp>
      <p:pic>
        <p:nvPicPr>
          <p:cNvPr id="7" name="Imagen 6" descr="\begin{displaymath}\frac{16\times 1024 \times 1024}{4 \times 1024} = 4096&#10;\mathrm{marcos} \end{displaymath}">
            <a:extLst>
              <a:ext uri="{FF2B5EF4-FFF2-40B4-BE49-F238E27FC236}">
                <a16:creationId xmlns:a16="http://schemas.microsoft.com/office/drawing/2014/main" id="{DD3B0369-74C4-F640-8F02-D5B019231A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67" y="2813561"/>
            <a:ext cx="2395992" cy="598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35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/>
              <a:t>A </a:t>
            </a:r>
            <a:r>
              <a:rPr lang="es-ES" sz="2400" dirty="0" err="1"/>
              <a:t>system</a:t>
            </a:r>
            <a:r>
              <a:rPr lang="es-ES" sz="2400" dirty="0"/>
              <a:t> </a:t>
            </a:r>
            <a:r>
              <a:rPr lang="es-ES" sz="2400" dirty="0" err="1"/>
              <a:t>manages</a:t>
            </a:r>
            <a:r>
              <a:rPr lang="es-ES" sz="2400" dirty="0"/>
              <a:t>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memory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method</a:t>
            </a:r>
            <a:r>
              <a:rPr lang="es-ES" sz="2400" dirty="0"/>
              <a:t> of variable </a:t>
            </a:r>
            <a:r>
              <a:rPr lang="es-ES" sz="2400" dirty="0" err="1"/>
              <a:t>partitions</a:t>
            </a:r>
            <a:r>
              <a:rPr lang="es-ES" sz="2400" dirty="0"/>
              <a:t>. </a:t>
            </a:r>
            <a:r>
              <a:rPr lang="es-ES" sz="2400" dirty="0" err="1"/>
              <a:t>Assuming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Partition</a:t>
            </a:r>
            <a:r>
              <a:rPr lang="es-ES" sz="2400" dirty="0"/>
              <a:t> </a:t>
            </a:r>
            <a:r>
              <a:rPr lang="es-ES" sz="2400" dirty="0" err="1"/>
              <a:t>Description</a:t>
            </a:r>
            <a:r>
              <a:rPr lang="es-ES" sz="2400" dirty="0"/>
              <a:t> </a:t>
            </a:r>
            <a:r>
              <a:rPr lang="es-ES" sz="2400" dirty="0" err="1"/>
              <a:t>Table</a:t>
            </a:r>
            <a:r>
              <a:rPr lang="es-ES" sz="2400" dirty="0"/>
              <a:t> (PDT), at a </a:t>
            </a:r>
            <a:r>
              <a:rPr lang="es-ES" sz="2400" dirty="0" err="1"/>
              <a:t>given</a:t>
            </a:r>
            <a:r>
              <a:rPr lang="es-ES" sz="2400" dirty="0"/>
              <a:t> time, has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following</a:t>
            </a:r>
            <a:r>
              <a:rPr lang="es-ES" sz="2400" dirty="0"/>
              <a:t> </a:t>
            </a:r>
            <a:r>
              <a:rPr lang="es-ES" sz="2400" dirty="0" err="1"/>
              <a:t>content</a:t>
            </a:r>
            <a:r>
              <a:rPr lang="es-ES" sz="1800" dirty="0"/>
              <a:t>:</a:t>
            </a:r>
          </a:p>
          <a:p>
            <a:endParaRPr lang="es-ES" sz="2400" dirty="0"/>
          </a:p>
          <a:p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 err="1"/>
              <a:t>Assuming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 has 170K of total </a:t>
            </a:r>
            <a:r>
              <a:rPr lang="es-ES" sz="2400" dirty="0" err="1"/>
              <a:t>memory</a:t>
            </a:r>
            <a:r>
              <a:rPr lang="es-ES" sz="2400" dirty="0"/>
              <a:t>, </a:t>
            </a:r>
            <a:r>
              <a:rPr lang="es-ES" sz="2400" dirty="0" err="1"/>
              <a:t>indicate</a:t>
            </a:r>
            <a:r>
              <a:rPr lang="es-ES" sz="2400" dirty="0"/>
              <a:t> </a:t>
            </a:r>
            <a:r>
              <a:rPr lang="es-ES" sz="2400" dirty="0" err="1"/>
              <a:t>where</a:t>
            </a:r>
            <a:r>
              <a:rPr lang="es-ES" sz="2400" dirty="0"/>
              <a:t> a 13K P1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would</a:t>
            </a:r>
            <a:r>
              <a:rPr lang="es-ES" sz="2400" dirty="0"/>
              <a:t> be </a:t>
            </a:r>
            <a:r>
              <a:rPr lang="es-ES" sz="2400" dirty="0" err="1"/>
              <a:t>located</a:t>
            </a:r>
            <a:r>
              <a:rPr lang="es-ES" sz="2400" dirty="0"/>
              <a:t> and </a:t>
            </a: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5K P2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three</a:t>
            </a:r>
            <a:r>
              <a:rPr lang="es-ES" sz="2400" dirty="0"/>
              <a:t> </a:t>
            </a:r>
            <a:r>
              <a:rPr lang="es-ES" sz="2400" dirty="0" err="1"/>
              <a:t>possible</a:t>
            </a:r>
            <a:r>
              <a:rPr lang="es-ES" sz="2400" dirty="0"/>
              <a:t> </a:t>
            </a:r>
            <a:r>
              <a:rPr lang="es-ES" sz="2400" dirty="0" err="1"/>
              <a:t>strategies</a:t>
            </a:r>
            <a:r>
              <a:rPr lang="es-ES" sz="2400" dirty="0"/>
              <a:t> </a:t>
            </a:r>
            <a:r>
              <a:rPr lang="es-ES" sz="2400" dirty="0" err="1"/>
              <a:t>separately</a:t>
            </a:r>
            <a:r>
              <a:rPr lang="es-ES" sz="2400" dirty="0"/>
              <a:t>: </a:t>
            </a:r>
            <a:r>
              <a:rPr lang="es-ES" sz="2400" dirty="0" err="1"/>
              <a:t>First-fit</a:t>
            </a:r>
            <a:r>
              <a:rPr lang="es-ES" sz="2400" dirty="0"/>
              <a:t>, </a:t>
            </a:r>
            <a:r>
              <a:rPr lang="es-ES" sz="2400" dirty="0" err="1"/>
              <a:t>Best-fit</a:t>
            </a:r>
            <a:r>
              <a:rPr lang="es-ES" sz="2400" dirty="0"/>
              <a:t>, </a:t>
            </a:r>
            <a:r>
              <a:rPr lang="es-ES" sz="2400" dirty="0" err="1"/>
              <a:t>Worst-fit</a:t>
            </a:r>
            <a:r>
              <a:rPr lang="es-ES" sz="2400" dirty="0"/>
              <a:t>.</a:t>
            </a:r>
          </a:p>
          <a:p>
            <a:endParaRPr lang="es-ES" dirty="0"/>
          </a:p>
          <a:p>
            <a:endParaRPr lang="es-ES" sz="21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Sistemas Operativos – Laboratorio de memoria.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5</a:t>
            </a:fld>
            <a:endParaRPr lang="es-E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1A894F1-210F-DC43-B8C1-8FB31FF5C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41233"/>
              </p:ext>
            </p:extLst>
          </p:nvPr>
        </p:nvGraphicFramePr>
        <p:xfrm>
          <a:off x="2395410" y="2867340"/>
          <a:ext cx="4587875" cy="98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190">
                  <a:extLst>
                    <a:ext uri="{9D8B030D-6E8A-4147-A177-3AD203B41FA5}">
                      <a16:colId xmlns:a16="http://schemas.microsoft.com/office/drawing/2014/main" val="4002439259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1363542535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93178175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45883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PARTITONS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BASE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SIZE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STATUS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217558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40 K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ALLOCATED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71181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56 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30 K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ALLOCATED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88403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 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12 K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ALLOCATED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94235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117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30 K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ALLOCATED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044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7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6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6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7968126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s-E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Laboratorio de memoria.</a:t>
            </a:r>
            <a:endParaRPr lang="es-ES" dirty="0"/>
          </a:p>
        </p:txBody>
      </p:sp>
      <p:pic>
        <p:nvPicPr>
          <p:cNvPr id="28" name="Imagen 27" descr="Tabla&#10;&#10;Descripción generada automáticamente">
            <a:extLst>
              <a:ext uri="{FF2B5EF4-FFF2-40B4-BE49-F238E27FC236}">
                <a16:creationId xmlns:a16="http://schemas.microsoft.com/office/drawing/2014/main" id="{6BC75D63-C9C8-5F44-926F-488572CEA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0" y="2020511"/>
            <a:ext cx="7794253" cy="39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000" dirty="0"/>
              <a:t>In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operating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memory</a:t>
            </a:r>
            <a:r>
              <a:rPr lang="es-ES" sz="2000" dirty="0"/>
              <a:t> manager </a:t>
            </a:r>
            <a:r>
              <a:rPr lang="es-ES" sz="2000" dirty="0" err="1"/>
              <a:t>must</a:t>
            </a:r>
            <a:r>
              <a:rPr lang="es-ES" sz="2000" dirty="0"/>
              <a:t> </a:t>
            </a:r>
            <a:r>
              <a:rPr lang="es-ES" sz="2000" dirty="0" err="1"/>
              <a:t>allow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to be </a:t>
            </a:r>
            <a:r>
              <a:rPr lang="es-ES" sz="2000" dirty="0" err="1"/>
              <a:t>possible</a:t>
            </a:r>
            <a:r>
              <a:rPr lang="es-ES" sz="2000" dirty="0"/>
              <a:t> to run </a:t>
            </a:r>
            <a:r>
              <a:rPr lang="es-ES" sz="2000" dirty="0" err="1"/>
              <a:t>concurrently</a:t>
            </a:r>
            <a:r>
              <a:rPr lang="es-ES" sz="2000" dirty="0"/>
              <a:t> 5 </a:t>
            </a:r>
            <a:r>
              <a:rPr lang="es-ES" sz="2000" dirty="0" err="1"/>
              <a:t>processes</a:t>
            </a:r>
            <a:r>
              <a:rPr lang="es-ES" sz="2000" dirty="0"/>
              <a:t> </a:t>
            </a:r>
            <a:r>
              <a:rPr lang="es-ES" sz="2000" dirty="0" err="1"/>
              <a:t>shown</a:t>
            </a:r>
            <a:r>
              <a:rPr lang="es-ES" sz="2000" dirty="0"/>
              <a:t> </a:t>
            </a:r>
            <a:r>
              <a:rPr lang="es-ES" sz="2000" dirty="0" err="1"/>
              <a:t>below</a:t>
            </a:r>
            <a:r>
              <a:rPr lang="es-ES" sz="2000" dirty="0"/>
              <a:t>.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a disk </a:t>
            </a:r>
            <a:r>
              <a:rPr lang="es-ES" sz="2000" dirty="0" err="1"/>
              <a:t>space</a:t>
            </a:r>
            <a:r>
              <a:rPr lang="es-ES" sz="2000" dirty="0"/>
              <a:t> of 131,072 bytes (128K) and a </a:t>
            </a:r>
            <a:r>
              <a:rPr lang="es-ES" sz="2000" dirty="0" err="1"/>
              <a:t>physical</a:t>
            </a:r>
            <a:r>
              <a:rPr lang="es-ES" sz="2000" dirty="0"/>
              <a:t> </a:t>
            </a:r>
            <a:r>
              <a:rPr lang="es-ES" sz="2000" dirty="0" err="1"/>
              <a:t>memory</a:t>
            </a:r>
            <a:r>
              <a:rPr lang="es-ES" sz="2000" dirty="0"/>
              <a:t> of 32768 bytes (32K).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know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our</a:t>
            </a:r>
            <a:r>
              <a:rPr lang="es-ES" sz="2000" dirty="0"/>
              <a:t> </a:t>
            </a:r>
            <a:r>
              <a:rPr lang="es-ES" sz="2000" dirty="0" err="1"/>
              <a:t>processes</a:t>
            </a:r>
            <a:r>
              <a:rPr lang="es-ES" sz="2000" dirty="0"/>
              <a:t>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executed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following</a:t>
            </a:r>
            <a:r>
              <a:rPr lang="es-ES" sz="2000" dirty="0"/>
              <a:t> </a:t>
            </a:r>
            <a:r>
              <a:rPr lang="es-ES" sz="2000" dirty="0" err="1"/>
              <a:t>parameters</a:t>
            </a:r>
            <a:r>
              <a:rPr lang="es-ES" sz="2000" dirty="0"/>
              <a:t>:</a:t>
            </a:r>
          </a:p>
          <a:p>
            <a:pPr algn="just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 err="1"/>
              <a:t>The</a:t>
            </a:r>
            <a:r>
              <a:rPr lang="es-ES" sz="2000" dirty="0"/>
              <a:t> data </a:t>
            </a:r>
            <a:r>
              <a:rPr lang="es-ES" sz="2000" dirty="0" err="1"/>
              <a:t>indicates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size</a:t>
            </a:r>
            <a:r>
              <a:rPr lang="es-ES" sz="2000" dirty="0"/>
              <a:t> in bytes of </a:t>
            </a:r>
            <a:r>
              <a:rPr lang="es-ES" sz="2000" dirty="0" err="1"/>
              <a:t>each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segments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are </a:t>
            </a:r>
            <a:r>
              <a:rPr lang="es-ES" sz="2000" dirty="0" err="1"/>
              <a:t>part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process</a:t>
            </a:r>
            <a:r>
              <a:rPr lang="es-ES" sz="2000" dirty="0"/>
              <a:t> </a:t>
            </a:r>
            <a:r>
              <a:rPr lang="es-ES" sz="2000" dirty="0" err="1"/>
              <a:t>image</a:t>
            </a:r>
            <a:r>
              <a:rPr lang="es-ES" sz="2000" dirty="0"/>
              <a:t>. </a:t>
            </a:r>
            <a:r>
              <a:rPr lang="es-ES" sz="2000" dirty="0" err="1"/>
              <a:t>Knowing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a page </a:t>
            </a:r>
            <a:r>
              <a:rPr lang="es-ES" sz="2000" dirty="0" err="1"/>
              <a:t>cannot</a:t>
            </a:r>
            <a:r>
              <a:rPr lang="es-ES" sz="2000" dirty="0"/>
              <a:t> </a:t>
            </a:r>
            <a:r>
              <a:rPr lang="es-ES" sz="2000" dirty="0" err="1"/>
              <a:t>contain</a:t>
            </a:r>
            <a:r>
              <a:rPr lang="es-ES" sz="2000" dirty="0"/>
              <a:t> </a:t>
            </a:r>
            <a:r>
              <a:rPr lang="es-ES" sz="2000" dirty="0" err="1"/>
              <a:t>parts</a:t>
            </a:r>
            <a:r>
              <a:rPr lang="es-ES" sz="2000" dirty="0"/>
              <a:t> of </a:t>
            </a:r>
            <a:r>
              <a:rPr lang="es-ES" sz="2000" dirty="0" err="1"/>
              <a:t>two</a:t>
            </a:r>
            <a:r>
              <a:rPr lang="es-ES" sz="2000" dirty="0"/>
              <a:t> </a:t>
            </a:r>
            <a:r>
              <a:rPr lang="es-ES" sz="2000" dirty="0" err="1"/>
              <a:t>different</a:t>
            </a:r>
            <a:r>
              <a:rPr lang="es-ES" sz="2000" dirty="0"/>
              <a:t> </a:t>
            </a:r>
            <a:r>
              <a:rPr lang="es-ES" sz="2000" dirty="0" err="1"/>
              <a:t>segments</a:t>
            </a:r>
            <a:r>
              <a:rPr lang="es-ES" sz="2000" dirty="0"/>
              <a:t> (</a:t>
            </a:r>
            <a:r>
              <a:rPr lang="es-ES" sz="2000" dirty="0" err="1"/>
              <a:t>stack</a:t>
            </a:r>
            <a:r>
              <a:rPr lang="es-ES" sz="2000" dirty="0"/>
              <a:t>, </a:t>
            </a:r>
            <a:r>
              <a:rPr lang="es-ES" sz="2000" dirty="0" err="1"/>
              <a:t>code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data),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to determine </a:t>
            </a:r>
            <a:r>
              <a:rPr lang="es-ES" sz="2000" dirty="0" err="1"/>
              <a:t>the</a:t>
            </a:r>
            <a:r>
              <a:rPr lang="es-ES" sz="2000" dirty="0"/>
              <a:t> page </a:t>
            </a:r>
            <a:r>
              <a:rPr lang="es-ES" sz="2000" dirty="0" err="1"/>
              <a:t>size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our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r>
              <a:rPr lang="es-ES" sz="2000" dirty="0"/>
              <a:t> </a:t>
            </a:r>
            <a:r>
              <a:rPr lang="es-ES" sz="2000" dirty="0" err="1"/>
              <a:t>should</a:t>
            </a:r>
            <a:r>
              <a:rPr lang="es-ES" sz="2000" dirty="0"/>
              <a:t> use.</a:t>
            </a:r>
          </a:p>
          <a:p>
            <a:endParaRPr lang="es-ES" sz="21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Sistemas Operativos – Laboratorio de memoria.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7</a:t>
            </a:fld>
            <a:endParaRPr lang="es-E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7BA73B2-A60A-1B47-8D80-054B94B12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83323"/>
              </p:ext>
            </p:extLst>
          </p:nvPr>
        </p:nvGraphicFramePr>
        <p:xfrm>
          <a:off x="3048000" y="2924944"/>
          <a:ext cx="3048000" cy="1234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425849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728718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580221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792156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proceso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código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pila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datos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9522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4096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2000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2048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30766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B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16384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8200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8192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4122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2048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1024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226596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16384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8200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8192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4685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16384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8200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8192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18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2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2 </a:t>
            </a:r>
            <a:r>
              <a:rPr lang="es-ES" sz="2400" dirty="0" err="1"/>
              <a:t>options</a:t>
            </a:r>
            <a:r>
              <a:rPr lang="es-ES" sz="2400" dirty="0"/>
              <a:t>: 4096 bytes (4K) </a:t>
            </a:r>
            <a:r>
              <a:rPr lang="es-ES" sz="2400" dirty="0" err="1"/>
              <a:t>or</a:t>
            </a:r>
            <a:r>
              <a:rPr lang="es-ES" sz="2400" dirty="0"/>
              <a:t>  512 bytes (1/2K). </a:t>
            </a:r>
          </a:p>
          <a:p>
            <a:pPr algn="just"/>
            <a:endParaRPr lang="es-ES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s-ES" sz="2000" dirty="0" err="1"/>
              <a:t>What</a:t>
            </a:r>
            <a:r>
              <a:rPr lang="es-ES" sz="2000" dirty="0"/>
              <a:t> </a:t>
            </a:r>
            <a:r>
              <a:rPr lang="es-ES" sz="2000" dirty="0" err="1"/>
              <a:t>would</a:t>
            </a:r>
            <a:r>
              <a:rPr lang="es-ES" sz="2000" dirty="0"/>
              <a:t> be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most</a:t>
            </a:r>
            <a:r>
              <a:rPr lang="es-ES" sz="2000" dirty="0"/>
              <a:t> </a:t>
            </a:r>
            <a:r>
              <a:rPr lang="es-ES" sz="2000" dirty="0" err="1"/>
              <a:t>appropriate</a:t>
            </a:r>
            <a:r>
              <a:rPr lang="es-ES" sz="2000" dirty="0"/>
              <a:t> </a:t>
            </a:r>
            <a:r>
              <a:rPr lang="es-ES" sz="2000" dirty="0" err="1"/>
              <a:t>option</a:t>
            </a:r>
            <a:r>
              <a:rPr lang="es-ES" sz="2000" dirty="0"/>
              <a:t>, 4096 bytes </a:t>
            </a:r>
            <a:r>
              <a:rPr lang="es-ES" sz="2000" dirty="0" err="1"/>
              <a:t>or</a:t>
            </a:r>
            <a:r>
              <a:rPr lang="es-ES" sz="2000" dirty="0"/>
              <a:t> 512 bytes? </a:t>
            </a:r>
            <a:r>
              <a:rPr lang="es-ES" sz="2000" dirty="0" err="1"/>
              <a:t>Justify</a:t>
            </a:r>
            <a:r>
              <a:rPr lang="es-ES" sz="2000" dirty="0"/>
              <a:t> </a:t>
            </a:r>
            <a:r>
              <a:rPr lang="es-ES" sz="2000" dirty="0" err="1"/>
              <a:t>your</a:t>
            </a:r>
            <a:r>
              <a:rPr lang="es-ES" sz="2000" dirty="0"/>
              <a:t> </a:t>
            </a:r>
            <a:r>
              <a:rPr lang="es-ES" sz="2000" dirty="0" err="1"/>
              <a:t>answer</a:t>
            </a:r>
            <a:r>
              <a:rPr lang="es-ES" sz="2000" dirty="0"/>
              <a:t>.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ES" sz="2000" dirty="0" err="1"/>
              <a:t>What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format</a:t>
            </a:r>
            <a:r>
              <a:rPr lang="es-ES" sz="2000" dirty="0"/>
              <a:t> of </a:t>
            </a:r>
            <a:r>
              <a:rPr lang="es-ES" sz="2000" dirty="0" err="1"/>
              <a:t>each</a:t>
            </a:r>
            <a:r>
              <a:rPr lang="es-ES" sz="2000" dirty="0"/>
              <a:t> Page </a:t>
            </a:r>
            <a:r>
              <a:rPr lang="es-ES" sz="2000" dirty="0" err="1"/>
              <a:t>Table</a:t>
            </a:r>
            <a:r>
              <a:rPr lang="es-ES" sz="2000" dirty="0"/>
              <a:t> </a:t>
            </a:r>
            <a:r>
              <a:rPr lang="es-ES" sz="2000" dirty="0" err="1"/>
              <a:t>entry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chosen</a:t>
            </a:r>
            <a:r>
              <a:rPr lang="es-ES" sz="2000" dirty="0"/>
              <a:t> page </a:t>
            </a:r>
            <a:r>
              <a:rPr lang="es-ES" sz="2000" dirty="0" err="1"/>
              <a:t>size</a:t>
            </a:r>
            <a:r>
              <a:rPr lang="es-ES" sz="2000" dirty="0"/>
              <a:t>? </a:t>
            </a:r>
            <a:r>
              <a:rPr lang="es-ES" sz="2000" dirty="0" err="1"/>
              <a:t>Justify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size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fields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addresses</a:t>
            </a:r>
            <a:r>
              <a:rPr lang="es-ES" sz="2000" dirty="0"/>
              <a:t>. </a:t>
            </a:r>
            <a:r>
              <a:rPr lang="es-ES" sz="2000" dirty="0" err="1"/>
              <a:t>How</a:t>
            </a:r>
            <a:r>
              <a:rPr lang="es-ES" sz="2000" dirty="0"/>
              <a:t> </a:t>
            </a:r>
            <a:r>
              <a:rPr lang="es-ES" sz="2000" dirty="0" err="1"/>
              <a:t>many</a:t>
            </a:r>
            <a:r>
              <a:rPr lang="es-ES" sz="2000" dirty="0"/>
              <a:t> </a:t>
            </a:r>
            <a:r>
              <a:rPr lang="es-ES" sz="2000" dirty="0" err="1"/>
              <a:t>entries</a:t>
            </a:r>
            <a:r>
              <a:rPr lang="es-ES" sz="2000" dirty="0"/>
              <a:t> are in </a:t>
            </a:r>
            <a:r>
              <a:rPr lang="es-ES" sz="2000" dirty="0" err="1"/>
              <a:t>the</a:t>
            </a:r>
            <a:r>
              <a:rPr lang="es-ES" sz="2000" dirty="0"/>
              <a:t> page </a:t>
            </a:r>
            <a:r>
              <a:rPr lang="es-ES" sz="2000" dirty="0" err="1"/>
              <a:t>table</a:t>
            </a:r>
            <a:r>
              <a:rPr lang="es-ES" sz="2000" dirty="0"/>
              <a:t> (</a:t>
            </a:r>
            <a:r>
              <a:rPr lang="es-ES" sz="2000" dirty="0" err="1"/>
              <a:t>rows</a:t>
            </a:r>
            <a:r>
              <a:rPr lang="es-ES" sz="2000" dirty="0"/>
              <a:t>)? </a:t>
            </a:r>
            <a:r>
              <a:rPr lang="es-ES" sz="2000" dirty="0" err="1"/>
              <a:t>You</a:t>
            </a:r>
            <a:r>
              <a:rPr lang="es-ES" sz="2000" dirty="0"/>
              <a:t> can </a:t>
            </a:r>
            <a:r>
              <a:rPr lang="es-ES" sz="2000" dirty="0" err="1"/>
              <a:t>add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bits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necessary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proper</a:t>
            </a:r>
            <a:r>
              <a:rPr lang="es-ES" sz="2000" dirty="0"/>
              <a:t> </a:t>
            </a:r>
            <a:r>
              <a:rPr lang="es-ES" sz="2000" dirty="0" err="1"/>
              <a:t>functioning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r>
              <a:rPr lang="es-ES" sz="2000" dirty="0"/>
              <a:t>, </a:t>
            </a:r>
            <a:r>
              <a:rPr lang="es-ES" sz="2000" dirty="0" err="1"/>
              <a:t>indicating</a:t>
            </a:r>
            <a:r>
              <a:rPr lang="es-ES" sz="2000" dirty="0"/>
              <a:t> </a:t>
            </a:r>
            <a:r>
              <a:rPr lang="es-ES" sz="2000" dirty="0" err="1"/>
              <a:t>what</a:t>
            </a:r>
            <a:r>
              <a:rPr lang="es-ES" sz="2000" dirty="0"/>
              <a:t> </a:t>
            </a:r>
            <a:r>
              <a:rPr lang="es-ES" sz="2000" dirty="0" err="1"/>
              <a:t>they</a:t>
            </a:r>
            <a:r>
              <a:rPr lang="es-ES" sz="2000" dirty="0"/>
              <a:t> are </a:t>
            </a:r>
            <a:r>
              <a:rPr lang="es-ES" sz="2000" dirty="0" err="1"/>
              <a:t>going</a:t>
            </a:r>
            <a:r>
              <a:rPr lang="es-ES" sz="2000" dirty="0"/>
              <a:t> to be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.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ES" sz="2000" dirty="0" err="1"/>
              <a:t>How</a:t>
            </a:r>
            <a:r>
              <a:rPr lang="es-ES" sz="2000" dirty="0"/>
              <a:t> </a:t>
            </a:r>
            <a:r>
              <a:rPr lang="es-ES" sz="2000" dirty="0" err="1"/>
              <a:t>many</a:t>
            </a:r>
            <a:r>
              <a:rPr lang="es-ES" sz="2000" dirty="0"/>
              <a:t> Page </a:t>
            </a:r>
            <a:r>
              <a:rPr lang="es-ES" sz="2000" dirty="0" err="1"/>
              <a:t>Tables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there</a:t>
            </a:r>
            <a:r>
              <a:rPr lang="es-ES" sz="2000" dirty="0"/>
              <a:t> be in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r>
              <a:rPr lang="es-ES" sz="2000" dirty="0"/>
              <a:t>?</a:t>
            </a:r>
          </a:p>
          <a:p>
            <a:endParaRPr lang="es-ES" sz="21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 dirty="0"/>
              <a:t>Sistemas Operativos – Laboratorio de memoria.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13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(</a:t>
            </a:r>
            <a:r>
              <a:rPr lang="es-ES_tradnl" sz="3600" dirty="0" err="1">
                <a:ea typeface="ＭＳ Ｐゴシック" charset="-128"/>
              </a:rPr>
              <a:t>Exercise</a:t>
            </a:r>
            <a:r>
              <a:rPr lang="es-ES_tradnl" sz="3600" dirty="0">
                <a:ea typeface="ＭＳ Ｐゴシック" charset="-128"/>
              </a:rPr>
              <a:t> 10 notebook)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9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7968126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228600" indent="-228600">
              <a:buAutoNum type="arabicPeriod"/>
            </a:pPr>
            <a:endParaRPr lang="es-ES" b="1" dirty="0"/>
          </a:p>
          <a:p>
            <a:pPr marL="228600" indent="-228600">
              <a:buAutoNum type="alphaUcParenR"/>
            </a:pPr>
            <a:r>
              <a:rPr lang="es-ES" sz="1400" b="1" dirty="0"/>
              <a:t>NP =</a:t>
            </a:r>
            <a:r>
              <a:rPr lang="es-ES" sz="1400" dirty="0"/>
              <a:t> </a:t>
            </a:r>
            <a:r>
              <a:rPr lang="es-ES" sz="1400" dirty="0" err="1"/>
              <a:t>number</a:t>
            </a:r>
            <a:r>
              <a:rPr lang="es-ES" sz="1400" dirty="0"/>
              <a:t> of </a:t>
            </a:r>
            <a:r>
              <a:rPr lang="es-ES" sz="1400" dirty="0" err="1"/>
              <a:t>pages</a:t>
            </a:r>
            <a:r>
              <a:rPr lang="es-ES" sz="1400" dirty="0"/>
              <a:t> I </a:t>
            </a:r>
            <a:r>
              <a:rPr lang="es-ES" sz="1400" dirty="0" err="1"/>
              <a:t>need</a:t>
            </a:r>
            <a:endParaRPr lang="es-ES" sz="1400" dirty="0"/>
          </a:p>
          <a:p>
            <a:pPr marL="228600" indent="-228600">
              <a:buAutoNum type="alphaUcParenR"/>
            </a:pPr>
            <a:endParaRPr lang="es-ES" sz="1100" dirty="0"/>
          </a:p>
          <a:p>
            <a:endParaRPr lang="es-ES" sz="1100" b="1" dirty="0"/>
          </a:p>
          <a:p>
            <a:endParaRPr lang="es-ES" sz="1100" b="1" dirty="0"/>
          </a:p>
          <a:p>
            <a:endParaRPr lang="es-ES" sz="1100" b="1" dirty="0"/>
          </a:p>
          <a:p>
            <a:endParaRPr lang="es-ES" sz="1100" b="1" dirty="0"/>
          </a:p>
          <a:p>
            <a:endParaRPr lang="es-ES" sz="1100" b="1" dirty="0"/>
          </a:p>
          <a:p>
            <a:endParaRPr lang="es-ES" sz="1100" b="1" dirty="0"/>
          </a:p>
          <a:p>
            <a:endParaRPr lang="es-ES" sz="1100" b="1" dirty="0"/>
          </a:p>
          <a:p>
            <a:r>
              <a:rPr lang="es-ES" sz="1400" dirty="0"/>
              <a:t>A) </a:t>
            </a:r>
            <a:r>
              <a:rPr lang="es-ES" sz="1200" dirty="0" err="1">
                <a:latin typeface="Courier" pitchFamily="2" charset="0"/>
              </a:rPr>
              <a:t>With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pages</a:t>
            </a:r>
            <a:r>
              <a:rPr lang="es-ES" sz="1200" dirty="0">
                <a:latin typeface="Courier" pitchFamily="2" charset="0"/>
              </a:rPr>
              <a:t> of 4096 bytes </a:t>
            </a:r>
            <a:r>
              <a:rPr lang="es-ES" sz="1200" dirty="0" err="1">
                <a:latin typeface="Courier" pitchFamily="2" charset="0"/>
              </a:rPr>
              <a:t>we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need</a:t>
            </a:r>
            <a:r>
              <a:rPr lang="es-ES" sz="1200" dirty="0">
                <a:latin typeface="Courier" pitchFamily="2" charset="0"/>
              </a:rPr>
              <a:t> to be </a:t>
            </a:r>
            <a:r>
              <a:rPr lang="es-ES" sz="1200" dirty="0" err="1">
                <a:latin typeface="Courier" pitchFamily="2" charset="0"/>
              </a:rPr>
              <a:t>able</a:t>
            </a:r>
            <a:r>
              <a:rPr lang="es-ES" sz="1200" dirty="0">
                <a:latin typeface="Courier" pitchFamily="2" charset="0"/>
              </a:rPr>
              <a:t> to </a:t>
            </a:r>
            <a:r>
              <a:rPr lang="es-ES" sz="1200" dirty="0" err="1">
                <a:latin typeface="Courier" pitchFamily="2" charset="0"/>
              </a:rPr>
              <a:t>execute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the</a:t>
            </a:r>
            <a:r>
              <a:rPr lang="es-ES" sz="1200" dirty="0">
                <a:latin typeface="Courier" pitchFamily="2" charset="0"/>
              </a:rPr>
              <a:t> 5 </a:t>
            </a:r>
            <a:r>
              <a:rPr lang="es-ES" sz="1200" dirty="0" err="1">
                <a:latin typeface="Courier" pitchFamily="2" charset="0"/>
              </a:rPr>
              <a:t>processes</a:t>
            </a:r>
            <a:r>
              <a:rPr lang="es-ES" sz="1200" dirty="0">
                <a:latin typeface="Courier" pitchFamily="2" charset="0"/>
              </a:rPr>
              <a:t> load in </a:t>
            </a:r>
            <a:r>
              <a:rPr lang="es-ES" sz="1200" dirty="0" err="1">
                <a:latin typeface="Courier" pitchFamily="2" charset="0"/>
              </a:rPr>
              <a:t>memory</a:t>
            </a:r>
            <a:r>
              <a:rPr lang="es-ES" sz="1200" dirty="0">
                <a:latin typeface="Courier" pitchFamily="2" charset="0"/>
              </a:rPr>
              <a:t>: </a:t>
            </a:r>
          </a:p>
          <a:p>
            <a:pPr lvl="1"/>
            <a:r>
              <a:rPr lang="es-ES" sz="1200" dirty="0">
                <a:latin typeface="Courier" pitchFamily="2" charset="0"/>
              </a:rPr>
              <a:t>1 + 4 + 1 + 4 + 4 + 1 + 3 + 1 + 3 + 3 + 1 + 2 + 1 + 2 + 2 = 33 </a:t>
            </a:r>
            <a:r>
              <a:rPr lang="es-ES" sz="1200" dirty="0" err="1">
                <a:latin typeface="Courier" pitchFamily="2" charset="0"/>
              </a:rPr>
              <a:t>pages</a:t>
            </a:r>
            <a:endParaRPr lang="es-ES" sz="1200" dirty="0">
              <a:latin typeface="Courier" pitchFamily="2" charset="0"/>
            </a:endParaRPr>
          </a:p>
          <a:p>
            <a:pPr lvl="1"/>
            <a:r>
              <a:rPr lang="es-ES" sz="1200" dirty="0" err="1">
                <a:latin typeface="Courier" pitchFamily="2" charset="0"/>
              </a:rPr>
              <a:t>Since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the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system</a:t>
            </a:r>
            <a:r>
              <a:rPr lang="es-ES" sz="1200" dirty="0">
                <a:latin typeface="Courier" pitchFamily="2" charset="0"/>
              </a:rPr>
              <a:t> has </a:t>
            </a:r>
            <a:r>
              <a:rPr lang="es-ES" sz="1200" dirty="0" err="1">
                <a:latin typeface="Courier" pitchFamily="2" charset="0"/>
              </a:rPr>
              <a:t>an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address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space</a:t>
            </a:r>
            <a:r>
              <a:rPr lang="es-ES" sz="1200" dirty="0">
                <a:latin typeface="Courier" pitchFamily="2" charset="0"/>
              </a:rPr>
              <a:t> of 131072, </a:t>
            </a:r>
            <a:r>
              <a:rPr lang="es-ES" sz="1200" dirty="0" err="1">
                <a:latin typeface="Courier" pitchFamily="2" charset="0"/>
              </a:rPr>
              <a:t>the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number</a:t>
            </a:r>
            <a:r>
              <a:rPr lang="es-ES" sz="1200" dirty="0">
                <a:latin typeface="Courier" pitchFamily="2" charset="0"/>
              </a:rPr>
              <a:t> of </a:t>
            </a:r>
            <a:r>
              <a:rPr lang="es-ES" sz="1200" dirty="0" err="1">
                <a:latin typeface="Courier" pitchFamily="2" charset="0"/>
              </a:rPr>
              <a:t>possible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pages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would</a:t>
            </a:r>
            <a:r>
              <a:rPr lang="es-ES" sz="1200" dirty="0">
                <a:latin typeface="Courier" pitchFamily="2" charset="0"/>
              </a:rPr>
              <a:t> be: 131072/4096 = 217/212 = 25 = 32 </a:t>
            </a:r>
            <a:r>
              <a:rPr lang="es-ES" sz="1200" dirty="0" err="1">
                <a:latin typeface="Courier" pitchFamily="2" charset="0"/>
              </a:rPr>
              <a:t>pages</a:t>
            </a:r>
            <a:r>
              <a:rPr lang="es-ES" sz="1200" dirty="0">
                <a:latin typeface="Courier" pitchFamily="2" charset="0"/>
              </a:rPr>
              <a:t>. </a:t>
            </a:r>
          </a:p>
          <a:p>
            <a:pPr lvl="1"/>
            <a:r>
              <a:rPr lang="es-ES" sz="1200" dirty="0">
                <a:latin typeface="Courier" pitchFamily="2" charset="0"/>
              </a:rPr>
              <a:t>To be </a:t>
            </a:r>
            <a:r>
              <a:rPr lang="es-ES" sz="1200" dirty="0" err="1">
                <a:latin typeface="Courier" pitchFamily="2" charset="0"/>
              </a:rPr>
              <a:t>able</a:t>
            </a:r>
            <a:r>
              <a:rPr lang="es-ES" sz="1200" dirty="0">
                <a:latin typeface="Courier" pitchFamily="2" charset="0"/>
              </a:rPr>
              <a:t> to </a:t>
            </a:r>
            <a:r>
              <a:rPr lang="es-ES" sz="1200" dirty="0" err="1">
                <a:latin typeface="Courier" pitchFamily="2" charset="0"/>
              </a:rPr>
              <a:t>execute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the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processes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we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need</a:t>
            </a:r>
            <a:r>
              <a:rPr lang="es-ES" sz="1200" dirty="0">
                <a:latin typeface="Courier" pitchFamily="2" charset="0"/>
              </a:rPr>
              <a:t> 33 </a:t>
            </a:r>
            <a:r>
              <a:rPr lang="es-ES" sz="1200" dirty="0" err="1">
                <a:latin typeface="Courier" pitchFamily="2" charset="0"/>
              </a:rPr>
              <a:t>pages</a:t>
            </a:r>
            <a:r>
              <a:rPr lang="es-ES" sz="1200" dirty="0">
                <a:latin typeface="Courier" pitchFamily="2" charset="0"/>
              </a:rPr>
              <a:t> at </a:t>
            </a:r>
            <a:r>
              <a:rPr lang="es-ES" sz="1200" dirty="0" err="1">
                <a:latin typeface="Courier" pitchFamily="2" charset="0"/>
              </a:rPr>
              <a:t>least</a:t>
            </a:r>
            <a:r>
              <a:rPr lang="es-ES" sz="1200" dirty="0">
                <a:latin typeface="Courier" pitchFamily="2" charset="0"/>
              </a:rPr>
              <a:t>, and </a:t>
            </a:r>
            <a:r>
              <a:rPr lang="es-ES" sz="1200" dirty="0" err="1">
                <a:latin typeface="Courier" pitchFamily="2" charset="0"/>
              </a:rPr>
              <a:t>we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only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have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capacity</a:t>
            </a:r>
            <a:r>
              <a:rPr lang="es-ES" sz="1200" dirty="0">
                <a:latin typeface="Courier" pitchFamily="2" charset="0"/>
              </a:rPr>
              <a:t> </a:t>
            </a:r>
            <a:r>
              <a:rPr lang="es-ES" sz="1200" dirty="0" err="1">
                <a:latin typeface="Courier" pitchFamily="2" charset="0"/>
              </a:rPr>
              <a:t>for</a:t>
            </a:r>
            <a:r>
              <a:rPr lang="es-ES" sz="1200" dirty="0">
                <a:latin typeface="Courier" pitchFamily="2" charset="0"/>
              </a:rPr>
              <a:t> 32. </a:t>
            </a:r>
          </a:p>
          <a:p>
            <a:pPr marL="228600" indent="-228600">
              <a:buAutoNum type="alphaUcParenR"/>
            </a:pPr>
            <a:endParaRPr lang="es-ES" dirty="0"/>
          </a:p>
          <a:p>
            <a:r>
              <a:rPr lang="es-ES" dirty="0"/>
              <a:t>B) </a:t>
            </a:r>
            <a:r>
              <a:rPr lang="es-ES" sz="1200" dirty="0" err="1"/>
              <a:t>With</a:t>
            </a:r>
            <a:r>
              <a:rPr lang="es-ES" sz="1200" dirty="0"/>
              <a:t> 512-byte </a:t>
            </a:r>
            <a:r>
              <a:rPr lang="es-ES" sz="1200" dirty="0" err="1"/>
              <a:t>pages</a:t>
            </a:r>
            <a:r>
              <a:rPr lang="es-ES" sz="1200" dirty="0"/>
              <a:t> </a:t>
            </a:r>
            <a:r>
              <a:rPr lang="es-ES" sz="1200" dirty="0" err="1"/>
              <a:t>we</a:t>
            </a:r>
            <a:r>
              <a:rPr lang="es-ES" sz="1200" dirty="0"/>
              <a:t> </a:t>
            </a:r>
            <a:r>
              <a:rPr lang="es-ES" sz="1200" dirty="0" err="1"/>
              <a:t>need</a:t>
            </a:r>
            <a:r>
              <a:rPr lang="es-ES" sz="1200" dirty="0"/>
              <a:t> to be </a:t>
            </a:r>
            <a:r>
              <a:rPr lang="es-ES" sz="1200" dirty="0" err="1"/>
              <a:t>able</a:t>
            </a:r>
            <a:r>
              <a:rPr lang="es-ES" sz="1200" dirty="0"/>
              <a:t> to </a:t>
            </a:r>
            <a:r>
              <a:rPr lang="es-ES" sz="1200" dirty="0" err="1"/>
              <a:t>execute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5 </a:t>
            </a:r>
            <a:r>
              <a:rPr lang="es-ES" sz="1200" dirty="0" err="1"/>
              <a:t>processes</a:t>
            </a:r>
            <a:r>
              <a:rPr lang="es-ES" sz="1200" dirty="0"/>
              <a:t> load in </a:t>
            </a:r>
            <a:r>
              <a:rPr lang="es-ES" sz="1200" dirty="0" err="1"/>
              <a:t>memory</a:t>
            </a:r>
            <a:r>
              <a:rPr lang="es-ES" sz="1200" dirty="0"/>
              <a:t>: </a:t>
            </a:r>
          </a:p>
          <a:p>
            <a:r>
              <a:rPr lang="es-ES" sz="1200" dirty="0"/>
              <a:t>	8 + 32 + 4 + 32 + 32 + 4 + 17 + 2 + 17 + 17 + 4 + 16 + 2 + 16 + 16 = 219 </a:t>
            </a:r>
            <a:r>
              <a:rPr lang="es-ES" sz="1200" dirty="0" err="1"/>
              <a:t>pages</a:t>
            </a:r>
            <a:r>
              <a:rPr lang="es-ES" sz="1200" dirty="0"/>
              <a:t> </a:t>
            </a:r>
          </a:p>
          <a:p>
            <a:r>
              <a:rPr lang="es-ES" sz="1200" dirty="0" err="1"/>
              <a:t>Since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system</a:t>
            </a:r>
            <a:r>
              <a:rPr lang="es-ES" sz="1200" dirty="0"/>
              <a:t> has </a:t>
            </a:r>
            <a:r>
              <a:rPr lang="es-ES" sz="1200" dirty="0" err="1"/>
              <a:t>an</a:t>
            </a:r>
            <a:r>
              <a:rPr lang="es-ES" sz="1200" dirty="0"/>
              <a:t> </a:t>
            </a:r>
            <a:r>
              <a:rPr lang="es-ES" sz="1200" dirty="0" err="1"/>
              <a:t>address</a:t>
            </a:r>
            <a:r>
              <a:rPr lang="es-ES" sz="1200" dirty="0"/>
              <a:t> </a:t>
            </a:r>
            <a:r>
              <a:rPr lang="es-ES" sz="1200" dirty="0" err="1"/>
              <a:t>space</a:t>
            </a:r>
            <a:r>
              <a:rPr lang="es-ES" sz="1200" dirty="0"/>
              <a:t> of 131072,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number</a:t>
            </a:r>
            <a:r>
              <a:rPr lang="es-ES" sz="1200" dirty="0"/>
              <a:t> of </a:t>
            </a:r>
            <a:r>
              <a:rPr lang="es-ES" sz="1200" dirty="0" err="1"/>
              <a:t>possible</a:t>
            </a:r>
            <a:r>
              <a:rPr lang="es-ES" sz="1200" dirty="0"/>
              <a:t> </a:t>
            </a:r>
            <a:r>
              <a:rPr lang="es-ES" sz="1200" dirty="0" err="1"/>
              <a:t>pages</a:t>
            </a:r>
            <a:r>
              <a:rPr lang="es-ES" sz="1200" dirty="0"/>
              <a:t> </a:t>
            </a:r>
            <a:r>
              <a:rPr lang="es-ES" sz="1200" dirty="0" err="1"/>
              <a:t>would</a:t>
            </a:r>
            <a:r>
              <a:rPr lang="es-ES" sz="1200" dirty="0"/>
              <a:t> be: 131 072/512 = 217/29 = 28 = 256 </a:t>
            </a:r>
            <a:r>
              <a:rPr lang="es-ES" sz="1200" dirty="0" err="1"/>
              <a:t>pages</a:t>
            </a:r>
            <a:r>
              <a:rPr lang="es-ES" sz="1200" dirty="0"/>
              <a:t>. </a:t>
            </a:r>
          </a:p>
          <a:p>
            <a:r>
              <a:rPr lang="es-ES" sz="1200" dirty="0"/>
              <a:t>To be </a:t>
            </a:r>
            <a:r>
              <a:rPr lang="es-ES" sz="1200" dirty="0" err="1"/>
              <a:t>able</a:t>
            </a:r>
            <a:r>
              <a:rPr lang="es-ES" sz="1200" dirty="0"/>
              <a:t> to </a:t>
            </a:r>
            <a:r>
              <a:rPr lang="es-ES" sz="1200" dirty="0" err="1"/>
              <a:t>execute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processes</a:t>
            </a:r>
            <a:r>
              <a:rPr lang="es-ES" sz="1200" dirty="0"/>
              <a:t> </a:t>
            </a:r>
            <a:r>
              <a:rPr lang="es-ES" sz="1200" dirty="0" err="1"/>
              <a:t>we</a:t>
            </a:r>
            <a:r>
              <a:rPr lang="es-ES" sz="1200" dirty="0"/>
              <a:t> </a:t>
            </a:r>
            <a:r>
              <a:rPr lang="es-ES" sz="1200" dirty="0" err="1"/>
              <a:t>need</a:t>
            </a:r>
            <a:r>
              <a:rPr lang="es-ES" sz="1200" dirty="0"/>
              <a:t> 219 </a:t>
            </a:r>
            <a:r>
              <a:rPr lang="es-ES" sz="1200" dirty="0" err="1"/>
              <a:t>pages</a:t>
            </a:r>
            <a:r>
              <a:rPr lang="es-ES" sz="1200" dirty="0"/>
              <a:t> at </a:t>
            </a:r>
            <a:r>
              <a:rPr lang="es-ES" sz="1200" dirty="0" err="1"/>
              <a:t>least</a:t>
            </a:r>
            <a:r>
              <a:rPr lang="es-ES" sz="1200" dirty="0"/>
              <a:t>, and </a:t>
            </a:r>
            <a:r>
              <a:rPr lang="es-ES" sz="1200" dirty="0" err="1"/>
              <a:t>we</a:t>
            </a:r>
            <a:r>
              <a:rPr lang="es-ES" sz="1200" dirty="0"/>
              <a:t> </a:t>
            </a:r>
            <a:r>
              <a:rPr lang="es-ES" sz="1200" dirty="0" err="1"/>
              <a:t>have</a:t>
            </a:r>
            <a:r>
              <a:rPr lang="es-ES" sz="1200" dirty="0"/>
              <a:t> 256 </a:t>
            </a:r>
            <a:r>
              <a:rPr lang="es-ES" sz="1200" dirty="0" err="1"/>
              <a:t>then</a:t>
            </a:r>
            <a:r>
              <a:rPr lang="es-ES" sz="1200" dirty="0"/>
              <a:t> </a:t>
            </a:r>
            <a:r>
              <a:rPr lang="es-ES" sz="1200" dirty="0" err="1"/>
              <a:t>if</a:t>
            </a:r>
            <a:r>
              <a:rPr lang="es-ES" sz="1200" dirty="0"/>
              <a:t> </a:t>
            </a:r>
            <a:r>
              <a:rPr lang="es-ES" sz="1200" dirty="0" err="1"/>
              <a:t>it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possible</a:t>
            </a:r>
            <a:r>
              <a:rPr lang="es-ES" sz="1200" dirty="0"/>
              <a:t> to </a:t>
            </a:r>
            <a:r>
              <a:rPr lang="es-ES" sz="1200" dirty="0" err="1"/>
              <a:t>execute</a:t>
            </a:r>
            <a:r>
              <a:rPr lang="es-ES" sz="1200" dirty="0"/>
              <a:t> </a:t>
            </a:r>
            <a:r>
              <a:rPr lang="es-ES" sz="1200" dirty="0" err="1"/>
              <a:t>these</a:t>
            </a:r>
            <a:r>
              <a:rPr lang="es-ES" sz="1200" dirty="0"/>
              <a:t> </a:t>
            </a:r>
            <a:r>
              <a:rPr lang="es-ES" sz="1200" dirty="0" err="1"/>
              <a:t>processes</a:t>
            </a:r>
            <a:r>
              <a:rPr lang="es-ES" sz="1200" dirty="0"/>
              <a:t>. </a:t>
            </a:r>
            <a:r>
              <a:rPr lang="es-ES" sz="1200" dirty="0" err="1"/>
              <a:t>We</a:t>
            </a:r>
            <a:r>
              <a:rPr lang="es-ES" sz="1200" dirty="0"/>
              <a:t> </a:t>
            </a:r>
            <a:r>
              <a:rPr lang="es-ES" sz="1200" dirty="0" err="1"/>
              <a:t>will</a:t>
            </a:r>
            <a:r>
              <a:rPr lang="es-ES" sz="1200" dirty="0"/>
              <a:t> </a:t>
            </a:r>
            <a:r>
              <a:rPr lang="es-ES" sz="1200" dirty="0" err="1"/>
              <a:t>therefore</a:t>
            </a:r>
            <a:r>
              <a:rPr lang="es-ES" sz="1200" dirty="0"/>
              <a:t> </a:t>
            </a:r>
            <a:r>
              <a:rPr lang="es-ES" sz="1200" dirty="0" err="1"/>
              <a:t>choose</a:t>
            </a:r>
            <a:r>
              <a:rPr lang="es-ES" sz="1200" dirty="0"/>
              <a:t> 512-byte </a:t>
            </a:r>
            <a:r>
              <a:rPr lang="es-ES" sz="1200" dirty="0" err="1"/>
              <a:t>pages</a:t>
            </a:r>
            <a:r>
              <a:rPr lang="es-ES" sz="1200" dirty="0"/>
              <a:t>.</a:t>
            </a:r>
          </a:p>
          <a:p>
            <a:pPr marL="228600" indent="-228600">
              <a:buAutoNum type="arabicPeriod"/>
            </a:pPr>
            <a:endParaRPr lang="es-ES" sz="900" dirty="0"/>
          </a:p>
          <a:p>
            <a:pPr marL="228600" indent="-228600">
              <a:buAutoNum type="arabicPeriod"/>
            </a:pPr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Laboratorio de memoria.</a:t>
            </a:r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C0058EE-50DA-AE4B-A0AA-E43D2C0DE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0923"/>
              </p:ext>
            </p:extLst>
          </p:nvPr>
        </p:nvGraphicFramePr>
        <p:xfrm>
          <a:off x="2446288" y="2142212"/>
          <a:ext cx="3048000" cy="1234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2539953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64279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913179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686875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proceso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 err="1">
                          <a:effectLst/>
                        </a:rPr>
                        <a:t>código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pila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datos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61572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4096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2000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2048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15252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B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16384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8200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8192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84480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2048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1024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34149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16384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8200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8192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0182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16384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8200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8192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20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4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14017</TotalTime>
  <Words>2524</Words>
  <Application>Microsoft Macintosh PowerPoint</Application>
  <PresentationFormat>Presentación en pantalla (4:3)</PresentationFormat>
  <Paragraphs>280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Courier</vt:lpstr>
      <vt:lpstr>Times New Roman</vt:lpstr>
      <vt:lpstr>Tw Cen MT</vt:lpstr>
      <vt:lpstr>Wingdings</vt:lpstr>
      <vt:lpstr>Wingdings 2</vt:lpstr>
      <vt:lpstr>Intermedio</vt:lpstr>
      <vt:lpstr>INGENIERÍA INFORMÁTICA Operating systems   </vt:lpstr>
      <vt:lpstr>Goal</vt:lpstr>
      <vt:lpstr>1. Statement</vt:lpstr>
      <vt:lpstr>1. Solution. (Exercise 1 notebook)</vt:lpstr>
      <vt:lpstr>2. Statement</vt:lpstr>
      <vt:lpstr>2. Solution. (Exercise 6 notebook)</vt:lpstr>
      <vt:lpstr>3. Statement</vt:lpstr>
      <vt:lpstr>3. Statement</vt:lpstr>
      <vt:lpstr>3. Solution. (Exercise 10 notebook)</vt:lpstr>
      <vt:lpstr>3. Solution. (Exercise 10 notebook memoria)</vt:lpstr>
      <vt:lpstr>4. Statement</vt:lpstr>
      <vt:lpstr>4. Solution. (Exercise 4.4 OS problems)</vt:lpstr>
      <vt:lpstr>5. Statement</vt:lpstr>
      <vt:lpstr>5. Solution. (Exercise 4.41 OS problems)</vt:lpstr>
      <vt:lpstr>5. Solution. (Exercise 4.41 libro problemas)</vt:lpstr>
      <vt:lpstr>6. Statement proposed (4.54 OS problems)</vt:lpstr>
      <vt:lpstr>6. Statement proposed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 </cp:lastModifiedBy>
  <cp:revision>276</cp:revision>
  <cp:lastPrinted>2020-04-21T22:48:38Z</cp:lastPrinted>
  <dcterms:created xsi:type="dcterms:W3CDTF">2007-11-14T20:15:32Z</dcterms:created>
  <dcterms:modified xsi:type="dcterms:W3CDTF">2021-04-19T15:24:39Z</dcterms:modified>
</cp:coreProperties>
</file>