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4" r:id="rId18"/>
    <p:sldId id="272" r:id="rId19"/>
    <p:sldId id="275" r:id="rId20"/>
    <p:sldId id="278" r:id="rId21"/>
    <p:sldId id="273" r:id="rId22"/>
    <p:sldId id="276" r:id="rId23"/>
    <p:sldId id="277" r:id="rId24"/>
    <p:sldId id="279" r:id="rId25"/>
    <p:sldId id="281" r:id="rId26"/>
    <p:sldId id="282" r:id="rId27"/>
    <p:sldId id="28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84"/>
  </p:normalViewPr>
  <p:slideViewPr>
    <p:cSldViewPr snapToGrid="0" snapToObjects="1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5/6/20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E09F5-7B71-3B44-9943-BDD6A05AEF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/>
              <a:t>3 Presentation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C7D7DA-A3F2-0841-9443-3BAFBBBEEC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</a:t>
            </a:r>
            <a:r>
              <a:rPr lang="en-US"/>
              <a:t>Devin Hopkins</a:t>
            </a:r>
          </a:p>
        </p:txBody>
      </p:sp>
    </p:spTree>
    <p:extLst>
      <p:ext uri="{BB962C8B-B14F-4D97-AF65-F5344CB8AC3E}">
        <p14:creationId xmlns:p14="http://schemas.microsoft.com/office/powerpoint/2010/main" val="226244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AADA2-7F30-0546-8D2B-4B122A05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</a:t>
            </a:r>
            <a:r>
              <a:rPr lang="en-US" baseline="30000" dirty="0"/>
              <a:t>th</a:t>
            </a:r>
            <a:r>
              <a:rPr lang="en-US" dirty="0"/>
              <a:t> and 8</a:t>
            </a:r>
            <a:r>
              <a:rPr lang="en-US" baseline="30000" dirty="0"/>
              <a:t>th</a:t>
            </a:r>
            <a:r>
              <a:rPr lang="en-US" dirty="0"/>
              <a:t>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CB331-2A7D-054E-8E67-3DC24454F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1301498"/>
          </a:xfrm>
        </p:spPr>
        <p:txBody>
          <a:bodyPr/>
          <a:lstStyle/>
          <a:p>
            <a:r>
              <a:rPr lang="en-US" dirty="0"/>
              <a:t>7</a:t>
            </a:r>
            <a:r>
              <a:rPr lang="en-US" baseline="30000" dirty="0"/>
              <a:t>th</a:t>
            </a:r>
            <a:r>
              <a:rPr lang="en-US" dirty="0"/>
              <a:t> layer is a MaxPooling2D layer, the same as the 3</a:t>
            </a:r>
            <a:r>
              <a:rPr lang="en-US" baseline="30000" dirty="0"/>
              <a:t>rd</a:t>
            </a:r>
            <a:r>
              <a:rPr lang="en-US" dirty="0"/>
              <a:t> layer</a:t>
            </a:r>
          </a:p>
          <a:p>
            <a:r>
              <a:rPr lang="en-US" dirty="0"/>
              <a:t>8</a:t>
            </a:r>
            <a:r>
              <a:rPr lang="en-US" baseline="30000" dirty="0"/>
              <a:t>th</a:t>
            </a:r>
            <a:r>
              <a:rPr lang="en-US" dirty="0"/>
              <a:t> layer is a Dropout layer, the same as the 4</a:t>
            </a:r>
            <a:r>
              <a:rPr lang="en-US" baseline="30000" dirty="0"/>
              <a:t>th</a:t>
            </a:r>
            <a:r>
              <a:rPr lang="en-US" dirty="0"/>
              <a:t> layer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D13010C-1BFE-9B4F-A19D-67C24E374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744" y="3523786"/>
            <a:ext cx="8656510" cy="277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996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948A8-2C36-BB4E-BCDC-5ADC846F4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en-US" baseline="30000" dirty="0"/>
              <a:t>th</a:t>
            </a:r>
            <a:r>
              <a:rPr lang="en-US" dirty="0"/>
              <a:t>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6567F-1F67-2B42-9078-387BB98E1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732786"/>
          </a:xfrm>
        </p:spPr>
        <p:txBody>
          <a:bodyPr/>
          <a:lstStyle/>
          <a:p>
            <a:r>
              <a:rPr lang="en-US" dirty="0"/>
              <a:t>Flatten Layer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668E4898-12C1-BA41-AB04-2BDD7DA61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479" y="3429000"/>
            <a:ext cx="8697042" cy="151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606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1E81-759A-A242-9BF1-E8D8B42D8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</a:t>
            </a:r>
            <a:r>
              <a:rPr lang="en-US" baseline="30000" dirty="0"/>
              <a:t>th</a:t>
            </a:r>
            <a:r>
              <a:rPr lang="en-US" dirty="0"/>
              <a:t>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978D4-9AE2-414C-8FF1-D4A87735C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587820"/>
          </a:xfrm>
        </p:spPr>
        <p:txBody>
          <a:bodyPr/>
          <a:lstStyle/>
          <a:p>
            <a:r>
              <a:rPr lang="en-US" dirty="0"/>
              <a:t>Dense Layer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DBC34F6B-60B9-4642-99B2-06D502430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853" y="3429000"/>
            <a:ext cx="9150294" cy="181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36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D7BBC-CD0F-304D-98AF-FC55085FE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</a:t>
            </a:r>
            <a:r>
              <a:rPr lang="en-US" baseline="30000" dirty="0"/>
              <a:t>th</a:t>
            </a:r>
            <a:r>
              <a:rPr lang="en-US" dirty="0"/>
              <a:t>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5BDE1-B1D5-D94E-87CE-22FE7FCC4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990813"/>
          </a:xfrm>
        </p:spPr>
        <p:txBody>
          <a:bodyPr/>
          <a:lstStyle/>
          <a:p>
            <a:r>
              <a:rPr lang="en-US" dirty="0"/>
              <a:t>Dropout Layer</a:t>
            </a:r>
          </a:p>
          <a:p>
            <a:r>
              <a:rPr lang="en-US" dirty="0"/>
              <a:t>Same as layers 4 and 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9D0940-1163-A94A-9315-A317A2D14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882" y="3644901"/>
            <a:ext cx="9360235" cy="112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534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3D9A9-0939-D84D-9693-F843CE6E5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</a:t>
            </a:r>
            <a:r>
              <a:rPr lang="en-US" baseline="30000" dirty="0"/>
              <a:t>th</a:t>
            </a:r>
            <a:r>
              <a:rPr lang="en-US" dirty="0"/>
              <a:t>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372CA-693A-874B-8E6F-F54A4CDD1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970451"/>
          </a:xfrm>
        </p:spPr>
        <p:txBody>
          <a:bodyPr/>
          <a:lstStyle/>
          <a:p>
            <a:r>
              <a:rPr lang="en-US" dirty="0"/>
              <a:t>Dense Layer</a:t>
            </a:r>
          </a:p>
          <a:p>
            <a:r>
              <a:rPr lang="en-US" dirty="0"/>
              <a:t>Final layer</a:t>
            </a:r>
          </a:p>
        </p:txBody>
      </p:sp>
      <p:pic>
        <p:nvPicPr>
          <p:cNvPr id="5" name="Picture 4" descr="A black sign with white text&#10;&#10;Description automatically generated">
            <a:extLst>
              <a:ext uri="{FF2B5EF4-FFF2-40B4-BE49-F238E27FC236}">
                <a16:creationId xmlns:a16="http://schemas.microsoft.com/office/drawing/2014/main" id="{5BC7E314-494D-4040-8B8F-BE08B052D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523" y="3429000"/>
            <a:ext cx="9000953" cy="250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47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160B-2A5F-1E47-8C9C-76BF8C320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310EB-8DDC-C344-A20B-83616D799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 test cases to test three variables</a:t>
            </a:r>
          </a:p>
          <a:p>
            <a:r>
              <a:rPr lang="en-US" dirty="0"/>
              <a:t>Variables tested:</a:t>
            </a:r>
          </a:p>
          <a:p>
            <a:pPr lvl="1"/>
            <a:r>
              <a:rPr lang="en-US" dirty="0"/>
              <a:t>Data Augmentation</a:t>
            </a:r>
          </a:p>
          <a:p>
            <a:pPr lvl="1"/>
            <a:r>
              <a:rPr lang="en-US" dirty="0"/>
              <a:t>Batch Size</a:t>
            </a:r>
          </a:p>
          <a:p>
            <a:pPr lvl="1"/>
            <a:r>
              <a:rPr lang="en-US" dirty="0"/>
              <a:t>Epochs</a:t>
            </a:r>
          </a:p>
        </p:txBody>
      </p:sp>
    </p:spTree>
    <p:extLst>
      <p:ext uri="{BB962C8B-B14F-4D97-AF65-F5344CB8AC3E}">
        <p14:creationId xmlns:p14="http://schemas.microsoft.com/office/powerpoint/2010/main" val="2481305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A4C48-1671-8143-8021-DF5CDEB7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Epoch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9391C-A4BC-AD4C-A2F3-2DE291241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970450"/>
          </a:xfrm>
        </p:spPr>
        <p:txBody>
          <a:bodyPr/>
          <a:lstStyle/>
          <a:p>
            <a:r>
              <a:rPr lang="en-US" dirty="0"/>
              <a:t>Ran five tests, each with different epochs</a:t>
            </a:r>
          </a:p>
        </p:txBody>
      </p:sp>
      <p:pic>
        <p:nvPicPr>
          <p:cNvPr id="5" name="Picture 4" descr="A black sign with white text&#10;&#10;Description automatically generated">
            <a:extLst>
              <a:ext uri="{FF2B5EF4-FFF2-40B4-BE49-F238E27FC236}">
                <a16:creationId xmlns:a16="http://schemas.microsoft.com/office/drawing/2014/main" id="{4D130DC0-3A90-224E-B59F-CA82A97C1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556" y="4083821"/>
            <a:ext cx="8828887" cy="16906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1AB369-F0DB-7947-93BA-945D93CF6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556" y="3376471"/>
            <a:ext cx="8828887" cy="53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792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8424-D4FC-714B-9110-9E8D6CC5A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F2BCA-99C8-3D46-9711-0A9803F86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643576"/>
          </a:xfrm>
        </p:spPr>
        <p:txBody>
          <a:bodyPr/>
          <a:lstStyle/>
          <a:p>
            <a:r>
              <a:rPr lang="en-US" dirty="0"/>
              <a:t>The best epoch number seemed to be around 110 to 120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7C5474-373A-474D-8C4B-A67ECF159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468" y="670271"/>
            <a:ext cx="2370818" cy="2370818"/>
          </a:xfrm>
          <a:prstGeom prst="rect">
            <a:avLst/>
          </a:prstGeom>
        </p:spPr>
      </p:pic>
      <p:pic>
        <p:nvPicPr>
          <p:cNvPr id="7" name="Picture 6" descr="A picture containing white, group, standing, man&#10;&#10;Description automatically generated">
            <a:extLst>
              <a:ext uri="{FF2B5EF4-FFF2-40B4-BE49-F238E27FC236}">
                <a16:creationId xmlns:a16="http://schemas.microsoft.com/office/drawing/2014/main" id="{2F156B62-D266-D842-9DDC-641840152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14" y="3041089"/>
            <a:ext cx="12086572" cy="367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303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DE13E-3E0E-6043-831B-63C4D2A9F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Augmentation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E174A-8EAC-614C-A8A7-FA98BFDC3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1424162"/>
          </a:xfrm>
        </p:spPr>
        <p:txBody>
          <a:bodyPr/>
          <a:lstStyle/>
          <a:p>
            <a:r>
              <a:rPr lang="en-US" dirty="0"/>
              <a:t>Ran five tests, each matching a test from the epochs, but without using data augmentation</a:t>
            </a:r>
          </a:p>
        </p:txBody>
      </p:sp>
      <p:pic>
        <p:nvPicPr>
          <p:cNvPr id="5" name="Picture 4" descr="A black sign with white text&#10;&#10;Description automatically generated">
            <a:extLst>
              <a:ext uri="{FF2B5EF4-FFF2-40B4-BE49-F238E27FC236}">
                <a16:creationId xmlns:a16="http://schemas.microsoft.com/office/drawing/2014/main" id="{2EBA0A43-0717-E846-856F-A9A8DBADD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076" y="4377675"/>
            <a:ext cx="7539848" cy="14867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8E4048-79FC-A54E-8EC9-D1B82983E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076" y="3666064"/>
            <a:ext cx="7539848" cy="45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515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29D5-BBA1-7B44-81CA-D12058603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107A7-1FB3-3B4E-9370-9E8282800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9514" y="2222288"/>
            <a:ext cx="9953772" cy="3258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Not using data augmentation seemed to do slightly better in all cases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0D2451-553A-C24E-BDFC-1399DBC32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682" y="74976"/>
            <a:ext cx="1527718" cy="2167196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44062A46-B29D-A94B-9F2A-B4F4D4E80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083" y="74976"/>
            <a:ext cx="2920599" cy="2167196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130238-96DF-E74B-82AA-5E13D9B76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269" y="1906931"/>
            <a:ext cx="1233112" cy="1796516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02BF9AA3-A767-DC40-A476-FF08E83FC2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788" y="3703446"/>
            <a:ext cx="5320461" cy="3062894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5D8A90-0ADB-7F40-88F4-1C1FCDF900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03011" y="336470"/>
            <a:ext cx="1527718" cy="2231797"/>
          </a:xfrm>
          <a:prstGeom prst="rect">
            <a:avLst/>
          </a:prstGeom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5449D747-C89F-5543-851E-3FE667AC91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0382" y="2548163"/>
            <a:ext cx="6536828" cy="306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565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83CA5-EA2F-7945-B575-FEBEC1237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DDA92-30A4-3F44-BC6A-123FB89AC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3735659"/>
            <a:ext cx="10554574" cy="2675153"/>
          </a:xfrm>
        </p:spPr>
        <p:txBody>
          <a:bodyPr/>
          <a:lstStyle/>
          <a:p>
            <a:r>
              <a:rPr lang="en-US" dirty="0"/>
              <a:t>Started by researching the CIFAR-10 dataset</a:t>
            </a:r>
          </a:p>
          <a:p>
            <a:pPr lvl="1"/>
            <a:r>
              <a:rPr lang="en-US" dirty="0"/>
              <a:t>Consists of 60,000 images (50,000 training and 10,000 test images)</a:t>
            </a:r>
          </a:p>
          <a:p>
            <a:pPr lvl="1"/>
            <a:r>
              <a:rPr lang="en-US" dirty="0"/>
              <a:t>10 classes</a:t>
            </a:r>
          </a:p>
          <a:p>
            <a:pPr lvl="1"/>
            <a:r>
              <a:rPr lang="en-US" dirty="0"/>
              <a:t>Random order</a:t>
            </a:r>
          </a:p>
          <a:p>
            <a:pPr lvl="1"/>
            <a:r>
              <a:rPr lang="en-US" dirty="0"/>
              <a:t>Tons of variety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9E6DF5F-5EA5-B44D-9647-50784F3D6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433" y="434579"/>
            <a:ext cx="7356380" cy="330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919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29D5-BBA1-7B44-81CA-D12058603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107A7-1FB3-3B4E-9370-9E8282800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558962"/>
          </a:xfrm>
        </p:spPr>
        <p:txBody>
          <a:bodyPr/>
          <a:lstStyle/>
          <a:p>
            <a:r>
              <a:rPr lang="en-US" dirty="0"/>
              <a:t>Not using data augmentation seemed to do slightly better in all cases</a:t>
            </a:r>
          </a:p>
        </p:txBody>
      </p:sp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74D3DE-A038-2A46-AAA7-FB05A55C6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2281" y="22803"/>
            <a:ext cx="1492508" cy="2199485"/>
          </a:xfrm>
          <a:prstGeom prst="rect">
            <a:avLst/>
          </a:prstGeom>
        </p:spPr>
      </p:pic>
      <p:pic>
        <p:nvPicPr>
          <p:cNvPr id="19" name="Picture 18" descr="A close up of a map&#10;&#10;Description automatically generated">
            <a:extLst>
              <a:ext uri="{FF2B5EF4-FFF2-40B4-BE49-F238E27FC236}">
                <a16:creationId xmlns:a16="http://schemas.microsoft.com/office/drawing/2014/main" id="{56D5734B-6883-4A4A-8FC1-FE09CDD31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472" y="22803"/>
            <a:ext cx="5855718" cy="2316217"/>
          </a:xfrm>
          <a:prstGeom prst="rect">
            <a:avLst/>
          </a:prstGeom>
        </p:spPr>
      </p:pic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CA0FFA-CE80-B249-B5C4-F413D42D7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0185" y="2667178"/>
            <a:ext cx="1817649" cy="2523679"/>
          </a:xfrm>
          <a:prstGeom prst="rect">
            <a:avLst/>
          </a:prstGeom>
        </p:spPr>
      </p:pic>
      <p:pic>
        <p:nvPicPr>
          <p:cNvPr id="23" name="Picture 22" descr="A close up of a map&#10;&#10;Description automatically generated">
            <a:extLst>
              <a:ext uri="{FF2B5EF4-FFF2-40B4-BE49-F238E27FC236}">
                <a16:creationId xmlns:a16="http://schemas.microsoft.com/office/drawing/2014/main" id="{2FD55B33-B4F0-C94D-92F5-3286D8932A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27" y="2667178"/>
            <a:ext cx="8894458" cy="310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990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EB445-3879-CC4F-8F59-11B04EB6C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Size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90698-0D25-644B-A49C-E2D51D47E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632425"/>
          </a:xfrm>
        </p:spPr>
        <p:txBody>
          <a:bodyPr/>
          <a:lstStyle/>
          <a:p>
            <a:r>
              <a:rPr lang="en-US" dirty="0"/>
              <a:t>Ran 11 tests, each with different batch sizes</a:t>
            </a:r>
          </a:p>
        </p:txBody>
      </p:sp>
      <p:pic>
        <p:nvPicPr>
          <p:cNvPr id="5" name="Picture 4" descr="A green and white text&#10;&#10;Description automatically generated">
            <a:extLst>
              <a:ext uri="{FF2B5EF4-FFF2-40B4-BE49-F238E27FC236}">
                <a16:creationId xmlns:a16="http://schemas.microsoft.com/office/drawing/2014/main" id="{EE776F99-1080-4547-B9CE-73BF86F2B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329" y="3633866"/>
            <a:ext cx="6227342" cy="21190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D51A46-AE1E-8F47-B0F2-9FA257049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328" y="3092625"/>
            <a:ext cx="6227343" cy="37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586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A3229-BB43-FF4C-BD9F-5B546CC14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BA02B-B8C5-0B4D-8345-6CA3DF71F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206713"/>
          </a:xfrm>
        </p:spPr>
        <p:txBody>
          <a:bodyPr/>
          <a:lstStyle/>
          <a:p>
            <a:r>
              <a:rPr lang="en-US" dirty="0"/>
              <a:t>Most tests performed worse when compared to test 1</a:t>
            </a:r>
          </a:p>
          <a:p>
            <a:r>
              <a:rPr lang="en-US" dirty="0"/>
              <a:t>However, tests 15 and 16 with batch sizes of 64 and 128, respectively, performed better</a:t>
            </a:r>
          </a:p>
          <a:p>
            <a:r>
              <a:rPr lang="en-US" dirty="0"/>
              <a:t>Test 16 performed better than test 15</a:t>
            </a:r>
          </a:p>
        </p:txBody>
      </p:sp>
      <p:pic>
        <p:nvPicPr>
          <p:cNvPr id="5" name="Picture 4" descr="A picture containing knife&#10;&#10;Description automatically generated">
            <a:extLst>
              <a:ext uri="{FF2B5EF4-FFF2-40B4-BE49-F238E27FC236}">
                <a16:creationId xmlns:a16="http://schemas.microsoft.com/office/drawing/2014/main" id="{CEC1F318-B483-A043-B666-D8ECBBCB0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8999"/>
            <a:ext cx="1625600" cy="417189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19FBD1-AF9B-414C-B243-0CDC6092B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155" y="3846188"/>
            <a:ext cx="1625446" cy="1206712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CA19E2-B03A-224F-BFE1-2746665EB0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1600" y="3428999"/>
            <a:ext cx="1625446" cy="2667000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D6F68AB0-AF23-4A43-A129-254B3A5C7B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3639" y="3428999"/>
            <a:ext cx="4422361" cy="334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415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E8CE1-0B16-7C4A-84A3-E093F5BA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Thoughts for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7FF57-FA85-3541-B8A9-492E0001B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Optimal test likely using:</a:t>
            </a:r>
          </a:p>
          <a:p>
            <a:pPr lvl="1"/>
            <a:r>
              <a:rPr lang="en-US" dirty="0"/>
              <a:t>No data augmentation</a:t>
            </a:r>
          </a:p>
          <a:p>
            <a:pPr lvl="1"/>
            <a:r>
              <a:rPr lang="en-US" dirty="0"/>
              <a:t>110 to 120 epochs</a:t>
            </a:r>
          </a:p>
          <a:p>
            <a:pPr lvl="1"/>
            <a:r>
              <a:rPr lang="en-US" dirty="0"/>
              <a:t>Batch size of around 128</a:t>
            </a:r>
          </a:p>
        </p:txBody>
      </p:sp>
    </p:spTree>
    <p:extLst>
      <p:ext uri="{BB962C8B-B14F-4D97-AF65-F5344CB8AC3E}">
        <p14:creationId xmlns:p14="http://schemas.microsoft.com/office/powerpoint/2010/main" val="1953681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96786-E715-1D4D-9B1C-7EC1FBDC9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Changes Made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660DE-65C7-394F-8AA6-B0300A6C4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displaying my network and findings to the class and watching other people’s presentations, I came to 2 conclusions:</a:t>
            </a:r>
          </a:p>
          <a:p>
            <a:pPr lvl="1"/>
            <a:r>
              <a:rPr lang="en-US" dirty="0"/>
              <a:t>I should make my own model</a:t>
            </a:r>
          </a:p>
          <a:p>
            <a:pPr lvl="1"/>
            <a:r>
              <a:rPr lang="en-US" dirty="0"/>
              <a:t>I should use the Adam optimizer</a:t>
            </a:r>
          </a:p>
        </p:txBody>
      </p:sp>
    </p:spTree>
    <p:extLst>
      <p:ext uri="{BB962C8B-B14F-4D97-AF65-F5344CB8AC3E}">
        <p14:creationId xmlns:p14="http://schemas.microsoft.com/office/powerpoint/2010/main" val="109723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693CD-7CDB-B14E-A24C-F42F7942B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B1F6-E003-A346-94F0-93D3CC1CB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230660"/>
          </a:xfrm>
        </p:spPr>
        <p:txBody>
          <a:bodyPr>
            <a:normAutofit/>
          </a:bodyPr>
          <a:lstStyle/>
          <a:p>
            <a:r>
              <a:rPr lang="en-US" dirty="0"/>
              <a:t>Very similar to the </a:t>
            </a:r>
            <a:r>
              <a:rPr lang="en-US" dirty="0" err="1"/>
              <a:t>Keras</a:t>
            </a:r>
            <a:r>
              <a:rPr lang="en-US" dirty="0"/>
              <a:t> example, but with 2 key differences:</a:t>
            </a:r>
          </a:p>
          <a:p>
            <a:pPr lvl="1"/>
            <a:r>
              <a:rPr lang="en-US" dirty="0"/>
              <a:t>After every layer, the batch is normalized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Rather than using the RMS prop optimizer, I used the Adam optimizer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FE93A0-990A-F443-B0E2-CCD49890A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722" y="3801945"/>
            <a:ext cx="5041860" cy="50418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A4D4C2-B6FC-A041-A55E-5CA2C5F7AF30}"/>
              </a:ext>
            </a:extLst>
          </p:cNvPr>
          <p:cNvCxnSpPr>
            <a:cxnSpLocks/>
          </p:cNvCxnSpPr>
          <p:nvPr/>
        </p:nvCxnSpPr>
        <p:spPr>
          <a:xfrm>
            <a:off x="5776332" y="3501483"/>
            <a:ext cx="1193180" cy="55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E3C4EDB-33BD-6844-84F6-4116CEEE7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532" y="5790645"/>
            <a:ext cx="6197600" cy="6477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0482F9-03EA-2647-AF38-52E26CEF2F41}"/>
              </a:ext>
            </a:extLst>
          </p:cNvPr>
          <p:cNvCxnSpPr>
            <a:cxnSpLocks/>
          </p:cNvCxnSpPr>
          <p:nvPr/>
        </p:nvCxnSpPr>
        <p:spPr>
          <a:xfrm>
            <a:off x="5776332" y="5174166"/>
            <a:ext cx="0" cy="481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7CF3EB9-49D3-A849-83A7-882E4CE8A507}"/>
              </a:ext>
            </a:extLst>
          </p:cNvPr>
          <p:cNvCxnSpPr/>
          <p:nvPr/>
        </p:nvCxnSpPr>
        <p:spPr>
          <a:xfrm>
            <a:off x="8486078" y="4594302"/>
            <a:ext cx="46835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3A49D2A-6B7E-BB4F-BE60-5D9AC9DA9311}"/>
              </a:ext>
            </a:extLst>
          </p:cNvPr>
          <p:cNvCxnSpPr>
            <a:cxnSpLocks/>
          </p:cNvCxnSpPr>
          <p:nvPr/>
        </p:nvCxnSpPr>
        <p:spPr>
          <a:xfrm>
            <a:off x="8965580" y="4594302"/>
            <a:ext cx="0" cy="57986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64B6B75-4D3F-224C-9358-BE9A89758265}"/>
              </a:ext>
            </a:extLst>
          </p:cNvPr>
          <p:cNvCxnSpPr/>
          <p:nvPr/>
        </p:nvCxnSpPr>
        <p:spPr>
          <a:xfrm>
            <a:off x="5776332" y="5174166"/>
            <a:ext cx="317809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8406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72DEC-0A95-6544-99E7-1A518378B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F6492-D3F5-8A4E-98F9-1F2CC4A45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ran several more tests and tweaked my model accordingly</a:t>
            </a:r>
          </a:p>
          <a:p>
            <a:r>
              <a:rPr lang="en-US" dirty="0"/>
              <a:t>My best test was one with the following conditions:</a:t>
            </a:r>
          </a:p>
          <a:p>
            <a:pPr lvl="1"/>
            <a:r>
              <a:rPr lang="en-US" dirty="0"/>
              <a:t>150 Epochs</a:t>
            </a:r>
          </a:p>
          <a:p>
            <a:pPr lvl="1"/>
            <a:r>
              <a:rPr lang="en-US" dirty="0"/>
              <a:t>Using Data Augmentation</a:t>
            </a:r>
          </a:p>
          <a:p>
            <a:pPr lvl="1"/>
            <a:r>
              <a:rPr lang="en-US" dirty="0"/>
              <a:t>Batch Size of 128</a:t>
            </a:r>
          </a:p>
          <a:p>
            <a:r>
              <a:rPr lang="en-US" dirty="0"/>
              <a:t>I compared it with the same variables on the </a:t>
            </a:r>
            <a:r>
              <a:rPr lang="en-US" dirty="0" err="1"/>
              <a:t>Keras</a:t>
            </a:r>
            <a:r>
              <a:rPr lang="en-US" dirty="0"/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17000114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747E7-2012-A948-A22D-4F24CA302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F33E032C-55A0-FA48-89E0-CE45DD927E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9999" y="1930400"/>
            <a:ext cx="5579649" cy="371976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FB9855-0F2D-804E-B5D5-90DA00D80D4F}"/>
              </a:ext>
            </a:extLst>
          </p:cNvPr>
          <p:cNvSpPr txBox="1"/>
          <p:nvPr/>
        </p:nvSpPr>
        <p:spPr>
          <a:xfrm>
            <a:off x="6389648" y="1930400"/>
            <a:ext cx="49923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Here, the orange is the optimal model and the blue is the normal </a:t>
            </a:r>
            <a:r>
              <a:rPr lang="en-US" dirty="0" err="1"/>
              <a:t>Keras</a:t>
            </a:r>
            <a:r>
              <a:rPr lang="en-US" dirty="0"/>
              <a:t> example</a:t>
            </a:r>
          </a:p>
          <a:p>
            <a:endParaRPr lang="en-US" dirty="0"/>
          </a:p>
          <a:p>
            <a:r>
              <a:rPr lang="en-US" dirty="0"/>
              <a:t>My model ended with about 84% accuracy, whereas the </a:t>
            </a:r>
            <a:r>
              <a:rPr lang="en-US" dirty="0" err="1"/>
              <a:t>Keras</a:t>
            </a:r>
            <a:r>
              <a:rPr lang="en-US" dirty="0"/>
              <a:t> example got to about 79.5%</a:t>
            </a:r>
          </a:p>
        </p:txBody>
      </p:sp>
    </p:spTree>
    <p:extLst>
      <p:ext uri="{BB962C8B-B14F-4D97-AF65-F5344CB8AC3E}">
        <p14:creationId xmlns:p14="http://schemas.microsoft.com/office/powerpoint/2010/main" val="176976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4C162-46F1-024B-9CBA-46D7CECDB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8805E-40EC-2047-9791-6536904A1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2093234"/>
          </a:xfrm>
        </p:spPr>
        <p:txBody>
          <a:bodyPr/>
          <a:lstStyle/>
          <a:p>
            <a:r>
              <a:rPr lang="en-US" dirty="0"/>
              <a:t>Started researching the model used from the </a:t>
            </a:r>
            <a:r>
              <a:rPr lang="en-US" dirty="0" err="1"/>
              <a:t>Keras</a:t>
            </a:r>
            <a:r>
              <a:rPr lang="en-US" dirty="0"/>
              <a:t> website</a:t>
            </a:r>
          </a:p>
          <a:p>
            <a:pPr lvl="1"/>
            <a:r>
              <a:rPr lang="en-US" dirty="0"/>
              <a:t>Found here: ﻿https://</a:t>
            </a:r>
            <a:r>
              <a:rPr lang="en-US" dirty="0" err="1"/>
              <a:t>keras.io</a:t>
            </a:r>
            <a:r>
              <a:rPr lang="en-US" dirty="0"/>
              <a:t>/examples/cifar10_cnn/</a:t>
            </a:r>
          </a:p>
          <a:p>
            <a:r>
              <a:rPr lang="en-US" dirty="0"/>
              <a:t>Went through the layers and what each layer did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FDEE7A7-F943-D448-BEE2-0F0024311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872" y="3666176"/>
            <a:ext cx="5040313" cy="292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055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22481-A82A-3246-A3BA-2D926A44C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77BFE-A236-BA49-A412-1E6297645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diving into the layers, wanted to define some terms I came across</a:t>
            </a:r>
          </a:p>
          <a:p>
            <a:r>
              <a:rPr lang="en-US" dirty="0"/>
              <a:t>Note: Not every term used in the layer is described here, just the more important terms</a:t>
            </a:r>
          </a:p>
          <a:p>
            <a:r>
              <a:rPr lang="en-US" dirty="0"/>
              <a:t>Padding</a:t>
            </a:r>
          </a:p>
          <a:p>
            <a:pPr lvl="1"/>
            <a:r>
              <a:rPr lang="en-US" dirty="0"/>
              <a:t>Padding keeps the output the same shape as the input</a:t>
            </a:r>
          </a:p>
          <a:p>
            <a:r>
              <a:rPr lang="en-US" dirty="0"/>
              <a:t>Kernel Size</a:t>
            </a:r>
          </a:p>
          <a:p>
            <a:pPr lvl="1"/>
            <a:r>
              <a:rPr lang="en-US" dirty="0"/>
              <a:t>The number of pixels a layer looks at while focusing on one pixel</a:t>
            </a:r>
          </a:p>
          <a:p>
            <a:r>
              <a:rPr lang="en-US" dirty="0"/>
              <a:t>Activation</a:t>
            </a:r>
          </a:p>
          <a:p>
            <a:pPr lvl="1"/>
            <a:r>
              <a:rPr lang="en-US" dirty="0"/>
              <a:t>How the layer decides what to output given the input</a:t>
            </a:r>
          </a:p>
        </p:txBody>
      </p:sp>
    </p:spTree>
    <p:extLst>
      <p:ext uri="{BB962C8B-B14F-4D97-AF65-F5344CB8AC3E}">
        <p14:creationId xmlns:p14="http://schemas.microsoft.com/office/powerpoint/2010/main" val="1767620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6C07A-C999-B84B-BB77-87D6250B3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3B6C-86F0-8B46-A6A4-A71485D0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2415142" cy="699333"/>
          </a:xfrm>
        </p:spPr>
        <p:txBody>
          <a:bodyPr/>
          <a:lstStyle/>
          <a:p>
            <a:r>
              <a:rPr lang="en-US" dirty="0"/>
              <a:t>Conv2D Layer</a:t>
            </a:r>
          </a:p>
        </p:txBody>
      </p:sp>
      <p:pic>
        <p:nvPicPr>
          <p:cNvPr id="5" name="Picture 4" descr="A green sign with white text&#10;&#10;Description automatically generated">
            <a:extLst>
              <a:ext uri="{FF2B5EF4-FFF2-40B4-BE49-F238E27FC236}">
                <a16:creationId xmlns:a16="http://schemas.microsoft.com/office/drawing/2014/main" id="{757FB977-8216-054D-84DA-C86503585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853" y="2014904"/>
            <a:ext cx="8017767" cy="469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614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F5017-E575-2C41-BEE0-0B670734D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86D2C-7EB3-5F47-BD76-DA5CC923D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206713"/>
          </a:xfrm>
        </p:spPr>
        <p:txBody>
          <a:bodyPr/>
          <a:lstStyle/>
          <a:p>
            <a:r>
              <a:rPr lang="en-US" dirty="0"/>
              <a:t>Conv2D Layer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D349009A-2590-E141-9154-2305F620C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11" y="3429000"/>
            <a:ext cx="10900378" cy="131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032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F11B-91C0-3241-A6BE-0CB9E4846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8C2F9-6B3D-7A4A-83F3-6DBB70E93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206713"/>
          </a:xfrm>
        </p:spPr>
        <p:txBody>
          <a:bodyPr/>
          <a:lstStyle/>
          <a:p>
            <a:r>
              <a:rPr lang="en-US" dirty="0"/>
              <a:t>MaxPooling2D Layer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32FB89C7-45AF-C342-BE77-61F3C4ED5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394" y="3429000"/>
            <a:ext cx="9587210" cy="185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03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2671A-566E-F64D-8057-1A1FA5557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86F3E-0D0D-C84E-BCDB-BD8804CDA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876300"/>
          </a:xfrm>
        </p:spPr>
        <p:txBody>
          <a:bodyPr/>
          <a:lstStyle/>
          <a:p>
            <a:r>
              <a:rPr lang="en-US" dirty="0"/>
              <a:t>Dropout Layer</a:t>
            </a:r>
          </a:p>
        </p:txBody>
      </p:sp>
      <p:pic>
        <p:nvPicPr>
          <p:cNvPr id="5" name="Picture 4" descr="A black sign with white text&#10;&#10;Description automatically generated">
            <a:extLst>
              <a:ext uri="{FF2B5EF4-FFF2-40B4-BE49-F238E27FC236}">
                <a16:creationId xmlns:a16="http://schemas.microsoft.com/office/drawing/2014/main" id="{11D952B2-1B2C-5147-BEB7-3ECBB01A9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326" y="3429000"/>
            <a:ext cx="8403347" cy="20634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E6C40C-A4C9-044A-98F9-5CB45F7A4A5B}"/>
              </a:ext>
            </a:extLst>
          </p:cNvPr>
          <p:cNvSpPr txBox="1"/>
          <p:nvPr/>
        </p:nvSpPr>
        <p:spPr>
          <a:xfrm>
            <a:off x="1894326" y="5492455"/>
            <a:ext cx="8403347" cy="918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There is an error with the comment above. When a neuron hits this layer, it has a 25% chance to dropout. This layer does not mean that exactly 25% of the neurons drop out.</a:t>
            </a:r>
          </a:p>
        </p:txBody>
      </p:sp>
    </p:spTree>
    <p:extLst>
      <p:ext uri="{BB962C8B-B14F-4D97-AF65-F5344CB8AC3E}">
        <p14:creationId xmlns:p14="http://schemas.microsoft.com/office/powerpoint/2010/main" val="2221420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31E61-1A35-174C-97A6-198025E9C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and 6</a:t>
            </a:r>
            <a:r>
              <a:rPr lang="en-US" baseline="30000" dirty="0"/>
              <a:t>th</a:t>
            </a:r>
            <a:r>
              <a:rPr lang="en-US" dirty="0"/>
              <a:t>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F3EBE-A82C-DB44-8AD2-70C0EC572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1312650"/>
          </a:xfrm>
        </p:spPr>
        <p:txBody>
          <a:bodyPr/>
          <a:lstStyle/>
          <a:p>
            <a:r>
              <a:rPr lang="en-US" dirty="0"/>
              <a:t>Both Conv2D layers</a:t>
            </a:r>
          </a:p>
          <a:p>
            <a:r>
              <a:rPr lang="en-US" dirty="0"/>
              <a:t>The 5</a:t>
            </a:r>
            <a:r>
              <a:rPr lang="en-US" baseline="30000" dirty="0"/>
              <a:t>th</a:t>
            </a:r>
            <a:r>
              <a:rPr lang="en-US" dirty="0"/>
              <a:t> and 6</a:t>
            </a:r>
            <a:r>
              <a:rPr lang="en-US" baseline="30000" dirty="0"/>
              <a:t>th</a:t>
            </a:r>
            <a:r>
              <a:rPr lang="en-US" dirty="0"/>
              <a:t> layers are the same as the 1</a:t>
            </a:r>
            <a:r>
              <a:rPr lang="en-US" baseline="30000" dirty="0"/>
              <a:t>st</a:t>
            </a:r>
            <a:r>
              <a:rPr lang="en-US" dirty="0"/>
              <a:t> and 2</a:t>
            </a:r>
            <a:r>
              <a:rPr lang="en-US" baseline="30000" dirty="0"/>
              <a:t>nd</a:t>
            </a:r>
            <a:r>
              <a:rPr lang="en-US" dirty="0"/>
              <a:t> layer, respectively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24C725CC-C4A7-AD41-A20D-D3B6DDC63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155" y="3534938"/>
            <a:ext cx="8241687" cy="240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072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241</TotalTime>
  <Words>578</Words>
  <Application>Microsoft Macintosh PowerPoint</Application>
  <PresentationFormat>Widescreen</PresentationFormat>
  <Paragraphs>94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Century Gothic</vt:lpstr>
      <vt:lpstr>Wingdings 2</vt:lpstr>
      <vt:lpstr>Quotable</vt:lpstr>
      <vt:lpstr>Project 3 Presentation</vt:lpstr>
      <vt:lpstr>Research</vt:lpstr>
      <vt:lpstr>Research</vt:lpstr>
      <vt:lpstr>Terms Learned</vt:lpstr>
      <vt:lpstr>1st Layer</vt:lpstr>
      <vt:lpstr>2nd Layer</vt:lpstr>
      <vt:lpstr>3rd Layer</vt:lpstr>
      <vt:lpstr>4th Layer</vt:lpstr>
      <vt:lpstr>5th and 6th Layer</vt:lpstr>
      <vt:lpstr>7th and 8th Layers</vt:lpstr>
      <vt:lpstr>9th Layer</vt:lpstr>
      <vt:lpstr>10th Layer</vt:lpstr>
      <vt:lpstr>11th Layer</vt:lpstr>
      <vt:lpstr>12th Layer</vt:lpstr>
      <vt:lpstr>Test Cases</vt:lpstr>
      <vt:lpstr>Epoch Testing</vt:lpstr>
      <vt:lpstr>Results</vt:lpstr>
      <vt:lpstr>Data Augmentation Testing</vt:lpstr>
      <vt:lpstr>Results Part 1</vt:lpstr>
      <vt:lpstr>Results Part 2</vt:lpstr>
      <vt:lpstr>Batch Size Testing</vt:lpstr>
      <vt:lpstr>Results</vt:lpstr>
      <vt:lpstr>Thoughts for the Future</vt:lpstr>
      <vt:lpstr>Additional Changes Made</vt:lpstr>
      <vt:lpstr>My Model</vt:lpstr>
      <vt:lpstr>Tests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3: TensorFlow Model</dc:title>
  <dc:creator>Devin Hopkins</dc:creator>
  <cp:lastModifiedBy>Devin Hopkins</cp:lastModifiedBy>
  <cp:revision>83</cp:revision>
  <dcterms:created xsi:type="dcterms:W3CDTF">2020-04-26T16:10:36Z</dcterms:created>
  <dcterms:modified xsi:type="dcterms:W3CDTF">2020-05-06T21:31:15Z</dcterms:modified>
</cp:coreProperties>
</file>