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0" r:id="rId7"/>
    <p:sldId id="264" r:id="rId8"/>
    <p:sldId id="275" r:id="rId9"/>
    <p:sldId id="276" r:id="rId10"/>
    <p:sldId id="278" r:id="rId11"/>
    <p:sldId id="277" r:id="rId12"/>
    <p:sldId id="274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18T18:17:36.31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ED287-6418-4531-9617-4FFDAADF885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9A1CE7D-B060-4C72-A71C-500AF27A534A}">
      <dgm:prSet phldrT="[Texto]"/>
      <dgm:spPr/>
      <dgm:t>
        <a:bodyPr/>
        <a:lstStyle/>
        <a:p>
          <a:r>
            <a:rPr lang="en-US" dirty="0" err="1" smtClean="0"/>
            <a:t>Accder</a:t>
          </a:r>
          <a:r>
            <a:rPr lang="en-US" dirty="0" smtClean="0"/>
            <a:t> a </a:t>
          </a:r>
          <a:r>
            <a:rPr lang="en-US" dirty="0" err="1" smtClean="0"/>
            <a:t>Markeplace</a:t>
          </a:r>
          <a:endParaRPr lang="es-ES" dirty="0"/>
        </a:p>
      </dgm:t>
    </dgm:pt>
    <dgm:pt modelId="{DD0B8FD5-2F83-48B4-B4CC-F5FB39B58C98}" type="parTrans" cxnId="{526F5BB9-AF37-4C45-A976-29B534AD304E}">
      <dgm:prSet/>
      <dgm:spPr/>
      <dgm:t>
        <a:bodyPr/>
        <a:lstStyle/>
        <a:p>
          <a:endParaRPr lang="es-ES"/>
        </a:p>
      </dgm:t>
    </dgm:pt>
    <dgm:pt modelId="{2999BA0F-4F16-459A-AE7A-3566095AD6E2}" type="sibTrans" cxnId="{526F5BB9-AF37-4C45-A976-29B534AD304E}">
      <dgm:prSet custT="1"/>
      <dgm:spPr/>
      <dgm:t>
        <a:bodyPr/>
        <a:lstStyle/>
        <a:p>
          <a:r>
            <a:rPr lang="en-US" sz="1700" dirty="0" smtClean="0"/>
            <a:t>Compra boletos(musicales, conciertos,fiestas </a:t>
          </a:r>
          <a:endParaRPr lang="es-ES" sz="1700" dirty="0"/>
        </a:p>
      </dgm:t>
    </dgm:pt>
    <dgm:pt modelId="{39A1BC76-914C-4856-99F0-153E3619998A}">
      <dgm:prSet phldrT="[Texto]"/>
      <dgm:spPr/>
      <dgm:t>
        <a:bodyPr/>
        <a:lstStyle/>
        <a:p>
          <a:r>
            <a:rPr lang="en-US" dirty="0" err="1" smtClean="0"/>
            <a:t>Medios</a:t>
          </a:r>
          <a:r>
            <a:rPr lang="en-US" dirty="0" smtClean="0"/>
            <a:t> de Pago</a:t>
          </a:r>
          <a:endParaRPr lang="es-ES" dirty="0"/>
        </a:p>
      </dgm:t>
    </dgm:pt>
    <dgm:pt modelId="{F6861BAC-1BE4-49EA-8401-8151A22E238C}" type="parTrans" cxnId="{72F4BEB4-5C27-4736-A958-7C05A1282554}">
      <dgm:prSet/>
      <dgm:spPr/>
      <dgm:t>
        <a:bodyPr/>
        <a:lstStyle/>
        <a:p>
          <a:endParaRPr lang="es-ES"/>
        </a:p>
      </dgm:t>
    </dgm:pt>
    <dgm:pt modelId="{D0BFD23B-4E88-47D6-B851-21AE1C8152F3}" type="sibTrans" cxnId="{72F4BEB4-5C27-4736-A958-7C05A1282554}">
      <dgm:prSet custT="1"/>
      <dgm:spPr/>
      <dgm:t>
        <a:bodyPr/>
        <a:lstStyle/>
        <a:p>
          <a:r>
            <a:rPr lang="en-US" sz="1700" dirty="0" smtClean="0"/>
            <a:t>Usuarios y </a:t>
          </a:r>
          <a:r>
            <a:rPr lang="en-US" sz="1700" dirty="0" err="1" smtClean="0"/>
            <a:t>preferencias</a:t>
          </a:r>
          <a:endParaRPr lang="es-ES" sz="1700" dirty="0"/>
        </a:p>
      </dgm:t>
    </dgm:pt>
    <dgm:pt modelId="{489D1CC3-0551-4DCC-921D-4E414ECE6D7D}">
      <dgm:prSet phldrT="[Texto]" phldr="1"/>
      <dgm:spPr/>
      <dgm:t>
        <a:bodyPr/>
        <a:lstStyle/>
        <a:p>
          <a:endParaRPr lang="es-ES" dirty="0"/>
        </a:p>
      </dgm:t>
    </dgm:pt>
    <dgm:pt modelId="{C025488D-3699-405F-ADAA-3C88AFB05C80}" type="sibTrans" cxnId="{80EF4397-9CDE-46EB-B6E2-00704BDD3F7F}">
      <dgm:prSet custT="1"/>
      <dgm:spPr/>
      <dgm:t>
        <a:bodyPr/>
        <a:lstStyle/>
        <a:p>
          <a:r>
            <a:rPr lang="en-US" sz="1700" dirty="0" smtClean="0"/>
            <a:t>Publicación de </a:t>
          </a:r>
          <a:r>
            <a:rPr lang="en-US" sz="1700" dirty="0" err="1" smtClean="0"/>
            <a:t>eventos</a:t>
          </a:r>
          <a:endParaRPr lang="es-ES" sz="1700" dirty="0"/>
        </a:p>
      </dgm:t>
    </dgm:pt>
    <dgm:pt modelId="{CE1E153A-CD8E-4959-9A5A-8C00CA98CE72}" type="parTrans" cxnId="{80EF4397-9CDE-46EB-B6E2-00704BDD3F7F}">
      <dgm:prSet/>
      <dgm:spPr/>
      <dgm:t>
        <a:bodyPr/>
        <a:lstStyle/>
        <a:p>
          <a:endParaRPr lang="es-ES"/>
        </a:p>
      </dgm:t>
    </dgm:pt>
    <dgm:pt modelId="{549E622A-CDA9-411F-856F-8FC8FA44A9BC}" type="pres">
      <dgm:prSet presAssocID="{D93ED287-6418-4531-9617-4FFDAADF885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EB9FBE3-49EE-46EF-A728-CB07357388B1}" type="pres">
      <dgm:prSet presAssocID="{69A1CE7D-B060-4C72-A71C-500AF27A534A}" presName="composite" presStyleCnt="0"/>
      <dgm:spPr/>
    </dgm:pt>
    <dgm:pt modelId="{3EF0F0BB-CC0F-4CD1-8B91-96DC8B60F0A0}" type="pres">
      <dgm:prSet presAssocID="{69A1CE7D-B060-4C72-A71C-500AF27A534A}" presName="Parent1" presStyleLbl="node1" presStyleIdx="0" presStyleCnt="6" custLinFactNeighborX="-18727" custLinFactNeighborY="-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3C2BCD-774E-4303-9FCB-4F38BC398E1E}" type="pres">
      <dgm:prSet presAssocID="{69A1CE7D-B060-4C72-A71C-500AF27A534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F781F9-669C-4961-9302-1761D298AD0F}" type="pres">
      <dgm:prSet presAssocID="{69A1CE7D-B060-4C72-A71C-500AF27A534A}" presName="BalanceSpacing" presStyleCnt="0"/>
      <dgm:spPr/>
    </dgm:pt>
    <dgm:pt modelId="{611E255C-D4C0-436E-8F19-591032E8C1A4}" type="pres">
      <dgm:prSet presAssocID="{69A1CE7D-B060-4C72-A71C-500AF27A534A}" presName="BalanceSpacing1" presStyleCnt="0"/>
      <dgm:spPr/>
    </dgm:pt>
    <dgm:pt modelId="{800810CC-C043-4188-B636-AA8651C07659}" type="pres">
      <dgm:prSet presAssocID="{2999BA0F-4F16-459A-AE7A-3566095AD6E2}" presName="Accent1Text" presStyleLbl="node1" presStyleIdx="1" presStyleCnt="6" custScaleX="152540" custLinFactNeighborX="-38556" custLinFactNeighborY="-5"/>
      <dgm:spPr/>
      <dgm:t>
        <a:bodyPr/>
        <a:lstStyle/>
        <a:p>
          <a:endParaRPr lang="es-ES"/>
        </a:p>
      </dgm:t>
    </dgm:pt>
    <dgm:pt modelId="{D2035DA4-9828-4BC4-9531-7B68741CACDF}" type="pres">
      <dgm:prSet presAssocID="{2999BA0F-4F16-459A-AE7A-3566095AD6E2}" presName="spaceBetweenRectangles" presStyleCnt="0"/>
      <dgm:spPr/>
    </dgm:pt>
    <dgm:pt modelId="{FCCE2579-68FB-4658-B63F-4539E358548D}" type="pres">
      <dgm:prSet presAssocID="{39A1BC76-914C-4856-99F0-153E3619998A}" presName="composite" presStyleCnt="0"/>
      <dgm:spPr/>
    </dgm:pt>
    <dgm:pt modelId="{897FC565-F13F-429C-AF80-152F1E66087D}" type="pres">
      <dgm:prSet presAssocID="{39A1BC76-914C-4856-99F0-153E3619998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F8F6B9-5E7C-45E8-B550-FA435E9BE114}" type="pres">
      <dgm:prSet presAssocID="{39A1BC76-914C-4856-99F0-153E3619998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32A476-6812-40AE-8FF4-D81412CBD70F}" type="pres">
      <dgm:prSet presAssocID="{39A1BC76-914C-4856-99F0-153E3619998A}" presName="BalanceSpacing" presStyleCnt="0"/>
      <dgm:spPr/>
    </dgm:pt>
    <dgm:pt modelId="{DAFF1B76-3B0A-41C7-BB91-42E46602B4DD}" type="pres">
      <dgm:prSet presAssocID="{39A1BC76-914C-4856-99F0-153E3619998A}" presName="BalanceSpacing1" presStyleCnt="0"/>
      <dgm:spPr/>
    </dgm:pt>
    <dgm:pt modelId="{60F3D26E-7C1B-43C7-B0CA-4C1650DBF0FF}" type="pres">
      <dgm:prSet presAssocID="{D0BFD23B-4E88-47D6-B851-21AE1C8152F3}" presName="Accent1Text" presStyleLbl="node1" presStyleIdx="3" presStyleCnt="6"/>
      <dgm:spPr/>
      <dgm:t>
        <a:bodyPr/>
        <a:lstStyle/>
        <a:p>
          <a:endParaRPr lang="es-ES"/>
        </a:p>
      </dgm:t>
    </dgm:pt>
    <dgm:pt modelId="{52460918-2EED-420A-A01A-C3E8B616E4CA}" type="pres">
      <dgm:prSet presAssocID="{D0BFD23B-4E88-47D6-B851-21AE1C8152F3}" presName="spaceBetweenRectangles" presStyleCnt="0"/>
      <dgm:spPr/>
    </dgm:pt>
    <dgm:pt modelId="{B36E638E-E92A-42B4-B5DF-69C44731FE5C}" type="pres">
      <dgm:prSet presAssocID="{489D1CC3-0551-4DCC-921D-4E414ECE6D7D}" presName="composite" presStyleCnt="0"/>
      <dgm:spPr/>
    </dgm:pt>
    <dgm:pt modelId="{C5273304-9E8E-46CB-8829-8C1F492B819E}" type="pres">
      <dgm:prSet presAssocID="{489D1CC3-0551-4DCC-921D-4E414ECE6D7D}" presName="Parent1" presStyleLbl="node1" presStyleIdx="4" presStyleCnt="6" custFlipVert="0" custFlipHor="0" custScaleX="3559" custScaleY="5570" custLinFactX="100000" custLinFactNeighborX="167689" custLinFactNeighborY="282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0C5E78-4CDC-4396-957F-74F6C5EC53A8}" type="pres">
      <dgm:prSet presAssocID="{489D1CC3-0551-4DCC-921D-4E414ECE6D7D}" presName="Childtext1" presStyleLbl="revTx" presStyleIdx="2" presStyleCnt="3" custLinFactNeighborX="-2180" custLinFactNeighborY="-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FBF961-043F-4956-B81E-8DD49C29C0A9}" type="pres">
      <dgm:prSet presAssocID="{489D1CC3-0551-4DCC-921D-4E414ECE6D7D}" presName="BalanceSpacing" presStyleCnt="0"/>
      <dgm:spPr/>
    </dgm:pt>
    <dgm:pt modelId="{C8FB5AB5-864C-46E1-8DCF-193CA2660DC7}" type="pres">
      <dgm:prSet presAssocID="{489D1CC3-0551-4DCC-921D-4E414ECE6D7D}" presName="BalanceSpacing1" presStyleCnt="0"/>
      <dgm:spPr/>
    </dgm:pt>
    <dgm:pt modelId="{64558166-0F50-4592-925A-BE71E28550C0}" type="pres">
      <dgm:prSet presAssocID="{C025488D-3699-405F-ADAA-3C88AFB05C80}" presName="Accent1Text" presStyleLbl="node1" presStyleIdx="5" presStyleCnt="6"/>
      <dgm:spPr/>
      <dgm:t>
        <a:bodyPr/>
        <a:lstStyle/>
        <a:p>
          <a:endParaRPr lang="es-ES"/>
        </a:p>
      </dgm:t>
    </dgm:pt>
  </dgm:ptLst>
  <dgm:cxnLst>
    <dgm:cxn modelId="{526F5BB9-AF37-4C45-A976-29B534AD304E}" srcId="{D93ED287-6418-4531-9617-4FFDAADF8856}" destId="{69A1CE7D-B060-4C72-A71C-500AF27A534A}" srcOrd="0" destOrd="0" parTransId="{DD0B8FD5-2F83-48B4-B4CC-F5FB39B58C98}" sibTransId="{2999BA0F-4F16-459A-AE7A-3566095AD6E2}"/>
    <dgm:cxn modelId="{5B6BC48D-A2A0-4570-86F2-3932D4227D35}" type="presOf" srcId="{D93ED287-6418-4531-9617-4FFDAADF8856}" destId="{549E622A-CDA9-411F-856F-8FC8FA44A9BC}" srcOrd="0" destOrd="0" presId="urn:microsoft.com/office/officeart/2008/layout/AlternatingHexagons"/>
    <dgm:cxn modelId="{8F9111E6-8D86-4FF1-8DF2-D39D70C958BA}" type="presOf" srcId="{2999BA0F-4F16-459A-AE7A-3566095AD6E2}" destId="{800810CC-C043-4188-B636-AA8651C07659}" srcOrd="0" destOrd="0" presId="urn:microsoft.com/office/officeart/2008/layout/AlternatingHexagons"/>
    <dgm:cxn modelId="{E3865891-16E3-41F5-BD41-85592D216F30}" type="presOf" srcId="{69A1CE7D-B060-4C72-A71C-500AF27A534A}" destId="{3EF0F0BB-CC0F-4CD1-8B91-96DC8B60F0A0}" srcOrd="0" destOrd="0" presId="urn:microsoft.com/office/officeart/2008/layout/AlternatingHexagons"/>
    <dgm:cxn modelId="{CE7B7C91-702C-4D95-AB17-42822D860F32}" type="presOf" srcId="{489D1CC3-0551-4DCC-921D-4E414ECE6D7D}" destId="{C5273304-9E8E-46CB-8829-8C1F492B819E}" srcOrd="0" destOrd="0" presId="urn:microsoft.com/office/officeart/2008/layout/AlternatingHexagons"/>
    <dgm:cxn modelId="{B9A656A1-E0D3-47C5-B02A-3B6B1A3C5197}" type="presOf" srcId="{C025488D-3699-405F-ADAA-3C88AFB05C80}" destId="{64558166-0F50-4592-925A-BE71E28550C0}" srcOrd="0" destOrd="0" presId="urn:microsoft.com/office/officeart/2008/layout/AlternatingHexagons"/>
    <dgm:cxn modelId="{AE647B19-5E7D-4E8E-8EFD-D6C801CC8B1C}" type="presOf" srcId="{D0BFD23B-4E88-47D6-B851-21AE1C8152F3}" destId="{60F3D26E-7C1B-43C7-B0CA-4C1650DBF0FF}" srcOrd="0" destOrd="0" presId="urn:microsoft.com/office/officeart/2008/layout/AlternatingHexagons"/>
    <dgm:cxn modelId="{80EF4397-9CDE-46EB-B6E2-00704BDD3F7F}" srcId="{D93ED287-6418-4531-9617-4FFDAADF8856}" destId="{489D1CC3-0551-4DCC-921D-4E414ECE6D7D}" srcOrd="2" destOrd="0" parTransId="{CE1E153A-CD8E-4959-9A5A-8C00CA98CE72}" sibTransId="{C025488D-3699-405F-ADAA-3C88AFB05C80}"/>
    <dgm:cxn modelId="{72F4BEB4-5C27-4736-A958-7C05A1282554}" srcId="{D93ED287-6418-4531-9617-4FFDAADF8856}" destId="{39A1BC76-914C-4856-99F0-153E3619998A}" srcOrd="1" destOrd="0" parTransId="{F6861BAC-1BE4-49EA-8401-8151A22E238C}" sibTransId="{D0BFD23B-4E88-47D6-B851-21AE1C8152F3}"/>
    <dgm:cxn modelId="{4E1CCA0C-D6DC-4254-A1EA-BB9E64001CFB}" type="presOf" srcId="{39A1BC76-914C-4856-99F0-153E3619998A}" destId="{897FC565-F13F-429C-AF80-152F1E66087D}" srcOrd="0" destOrd="0" presId="urn:microsoft.com/office/officeart/2008/layout/AlternatingHexagons"/>
    <dgm:cxn modelId="{3B20A4D2-33C1-47C4-8BCC-FB5CFC18B2A2}" type="presParOf" srcId="{549E622A-CDA9-411F-856F-8FC8FA44A9BC}" destId="{7EB9FBE3-49EE-46EF-A728-CB07357388B1}" srcOrd="0" destOrd="0" presId="urn:microsoft.com/office/officeart/2008/layout/AlternatingHexagons"/>
    <dgm:cxn modelId="{52DE180B-A109-422C-88A3-59466019A273}" type="presParOf" srcId="{7EB9FBE3-49EE-46EF-A728-CB07357388B1}" destId="{3EF0F0BB-CC0F-4CD1-8B91-96DC8B60F0A0}" srcOrd="0" destOrd="0" presId="urn:microsoft.com/office/officeart/2008/layout/AlternatingHexagons"/>
    <dgm:cxn modelId="{E8647986-CA30-4306-8CB6-07B85A444765}" type="presParOf" srcId="{7EB9FBE3-49EE-46EF-A728-CB07357388B1}" destId="{7F3C2BCD-774E-4303-9FCB-4F38BC398E1E}" srcOrd="1" destOrd="0" presId="urn:microsoft.com/office/officeart/2008/layout/AlternatingHexagons"/>
    <dgm:cxn modelId="{D6D0B4E2-42D8-4581-A83A-801BB8E91BEC}" type="presParOf" srcId="{7EB9FBE3-49EE-46EF-A728-CB07357388B1}" destId="{7CF781F9-669C-4961-9302-1761D298AD0F}" srcOrd="2" destOrd="0" presId="urn:microsoft.com/office/officeart/2008/layout/AlternatingHexagons"/>
    <dgm:cxn modelId="{993C3F2E-0A37-4456-B220-132E2999544D}" type="presParOf" srcId="{7EB9FBE3-49EE-46EF-A728-CB07357388B1}" destId="{611E255C-D4C0-436E-8F19-591032E8C1A4}" srcOrd="3" destOrd="0" presId="urn:microsoft.com/office/officeart/2008/layout/AlternatingHexagons"/>
    <dgm:cxn modelId="{DDAB3B36-E274-4369-A1FD-8113750685C5}" type="presParOf" srcId="{7EB9FBE3-49EE-46EF-A728-CB07357388B1}" destId="{800810CC-C043-4188-B636-AA8651C07659}" srcOrd="4" destOrd="0" presId="urn:microsoft.com/office/officeart/2008/layout/AlternatingHexagons"/>
    <dgm:cxn modelId="{9F0FBB91-E734-402B-BC43-8EFEA1E87615}" type="presParOf" srcId="{549E622A-CDA9-411F-856F-8FC8FA44A9BC}" destId="{D2035DA4-9828-4BC4-9531-7B68741CACDF}" srcOrd="1" destOrd="0" presId="urn:microsoft.com/office/officeart/2008/layout/AlternatingHexagons"/>
    <dgm:cxn modelId="{5ECE7676-ED53-44EB-868B-3B31F625CEFB}" type="presParOf" srcId="{549E622A-CDA9-411F-856F-8FC8FA44A9BC}" destId="{FCCE2579-68FB-4658-B63F-4539E358548D}" srcOrd="2" destOrd="0" presId="urn:microsoft.com/office/officeart/2008/layout/AlternatingHexagons"/>
    <dgm:cxn modelId="{9DFB9253-C3FF-43D2-B96F-F90D602C0248}" type="presParOf" srcId="{FCCE2579-68FB-4658-B63F-4539E358548D}" destId="{897FC565-F13F-429C-AF80-152F1E66087D}" srcOrd="0" destOrd="0" presId="urn:microsoft.com/office/officeart/2008/layout/AlternatingHexagons"/>
    <dgm:cxn modelId="{13920A6E-D7E3-4B48-ACE5-639EF6FEB0C9}" type="presParOf" srcId="{FCCE2579-68FB-4658-B63F-4539E358548D}" destId="{5DF8F6B9-5E7C-45E8-B550-FA435E9BE114}" srcOrd="1" destOrd="0" presId="urn:microsoft.com/office/officeart/2008/layout/AlternatingHexagons"/>
    <dgm:cxn modelId="{9D77AFA7-279C-4E57-8AED-6DF45E1F4ECF}" type="presParOf" srcId="{FCCE2579-68FB-4658-B63F-4539E358548D}" destId="{3A32A476-6812-40AE-8FF4-D81412CBD70F}" srcOrd="2" destOrd="0" presId="urn:microsoft.com/office/officeart/2008/layout/AlternatingHexagons"/>
    <dgm:cxn modelId="{6C844BA2-ADAB-4FCF-B4E9-DB67F94A50C6}" type="presParOf" srcId="{FCCE2579-68FB-4658-B63F-4539E358548D}" destId="{DAFF1B76-3B0A-41C7-BB91-42E46602B4DD}" srcOrd="3" destOrd="0" presId="urn:microsoft.com/office/officeart/2008/layout/AlternatingHexagons"/>
    <dgm:cxn modelId="{0E00F85E-8BF8-414E-AA8D-4C9C3787C859}" type="presParOf" srcId="{FCCE2579-68FB-4658-B63F-4539E358548D}" destId="{60F3D26E-7C1B-43C7-B0CA-4C1650DBF0FF}" srcOrd="4" destOrd="0" presId="urn:microsoft.com/office/officeart/2008/layout/AlternatingHexagons"/>
    <dgm:cxn modelId="{41FB1594-2569-4BAE-9F9E-767C97FC854A}" type="presParOf" srcId="{549E622A-CDA9-411F-856F-8FC8FA44A9BC}" destId="{52460918-2EED-420A-A01A-C3E8B616E4CA}" srcOrd="3" destOrd="0" presId="urn:microsoft.com/office/officeart/2008/layout/AlternatingHexagons"/>
    <dgm:cxn modelId="{35577C5D-918C-41DA-90AE-41BAA4BE30DB}" type="presParOf" srcId="{549E622A-CDA9-411F-856F-8FC8FA44A9BC}" destId="{B36E638E-E92A-42B4-B5DF-69C44731FE5C}" srcOrd="4" destOrd="0" presId="urn:microsoft.com/office/officeart/2008/layout/AlternatingHexagons"/>
    <dgm:cxn modelId="{FE76F2D8-F0E5-4213-9307-7EBF73ED6B54}" type="presParOf" srcId="{B36E638E-E92A-42B4-B5DF-69C44731FE5C}" destId="{C5273304-9E8E-46CB-8829-8C1F492B819E}" srcOrd="0" destOrd="0" presId="urn:microsoft.com/office/officeart/2008/layout/AlternatingHexagons"/>
    <dgm:cxn modelId="{AD1B73CE-CCF0-410A-BCBF-FBAE73C9AE6D}" type="presParOf" srcId="{B36E638E-E92A-42B4-B5DF-69C44731FE5C}" destId="{2E0C5E78-4CDC-4396-957F-74F6C5EC53A8}" srcOrd="1" destOrd="0" presId="urn:microsoft.com/office/officeart/2008/layout/AlternatingHexagons"/>
    <dgm:cxn modelId="{8FECE346-0670-43BF-AD99-589FBAF1AF1C}" type="presParOf" srcId="{B36E638E-E92A-42B4-B5DF-69C44731FE5C}" destId="{D0FBF961-043F-4956-B81E-8DD49C29C0A9}" srcOrd="2" destOrd="0" presId="urn:microsoft.com/office/officeart/2008/layout/AlternatingHexagons"/>
    <dgm:cxn modelId="{B000EA0F-A704-43F5-B25A-6CC91954D9BA}" type="presParOf" srcId="{B36E638E-E92A-42B4-B5DF-69C44731FE5C}" destId="{C8FB5AB5-864C-46E1-8DCF-193CA2660DC7}" srcOrd="3" destOrd="0" presId="urn:microsoft.com/office/officeart/2008/layout/AlternatingHexagons"/>
    <dgm:cxn modelId="{D6C1BD7E-83E0-4914-A016-33AC1D128C98}" type="presParOf" srcId="{B36E638E-E92A-42B4-B5DF-69C44731FE5C}" destId="{64558166-0F50-4592-925A-BE71E28550C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0F0BB-CC0F-4CD1-8B91-96DC8B60F0A0}">
      <dsp:nvSpPr>
        <dsp:cNvPr id="0" name=""/>
        <dsp:cNvSpPr/>
      </dsp:nvSpPr>
      <dsp:spPr>
        <a:xfrm rot="5400000">
          <a:off x="3179550" y="13056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Accder</a:t>
          </a:r>
          <a:r>
            <a:rPr lang="en-US" sz="1700" kern="1200" dirty="0" smtClean="0"/>
            <a:t> a </a:t>
          </a:r>
          <a:r>
            <a:rPr lang="en-US" sz="1700" kern="1200" dirty="0" err="1" smtClean="0"/>
            <a:t>Markeplace</a:t>
          </a:r>
          <a:endParaRPr lang="es-ES" sz="1700" kern="1200" dirty="0"/>
        </a:p>
      </dsp:txBody>
      <dsp:txXfrm rot="-5400000">
        <a:off x="3582431" y="313010"/>
        <a:ext cx="1202866" cy="1382606"/>
      </dsp:txXfrm>
    </dsp:sp>
    <dsp:sp modelId="{7F3C2BCD-774E-4303-9FCB-4F38BC398E1E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810CC-C043-4188-B636-AA8651C07659}">
      <dsp:nvSpPr>
        <dsp:cNvPr id="0" name=""/>
        <dsp:cNvSpPr/>
      </dsp:nvSpPr>
      <dsp:spPr>
        <a:xfrm rot="5400000">
          <a:off x="945730" y="-328509"/>
          <a:ext cx="2008628" cy="266564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Compra boletos(musicales, conciertos,fiestas </a:t>
          </a:r>
          <a:endParaRPr lang="es-ES" sz="1700" kern="1200" dirty="0"/>
        </a:p>
      </dsp:txBody>
      <dsp:txXfrm rot="-5400000">
        <a:off x="1061495" y="334771"/>
        <a:ext cx="1777098" cy="1339086"/>
      </dsp:txXfrm>
    </dsp:sp>
    <dsp:sp modelId="{897FC565-F13F-429C-AF80-152F1E66087D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Medios</a:t>
          </a:r>
          <a:r>
            <a:rPr lang="en-US" sz="1700" kern="1200" dirty="0" smtClean="0"/>
            <a:t> de Pago</a:t>
          </a:r>
          <a:endParaRPr lang="es-ES" sz="1700" kern="1200" dirty="0"/>
        </a:p>
      </dsp:txBody>
      <dsp:txXfrm rot="-5400000">
        <a:off x="2962418" y="2018030"/>
        <a:ext cx="1202866" cy="1382606"/>
      </dsp:txXfrm>
    </dsp:sp>
    <dsp:sp modelId="{5DF8F6B9-5E7C-45E8-B550-FA435E9BE114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3D26E-7C1B-43C7-B0CA-4C1650DBF0FF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Usuarios y </a:t>
          </a:r>
          <a:r>
            <a:rPr lang="en-US" sz="1700" kern="1200" dirty="0" err="1" smtClean="0"/>
            <a:t>preferencias</a:t>
          </a:r>
          <a:endParaRPr lang="es-ES" sz="1700" kern="1200" dirty="0"/>
        </a:p>
      </dsp:txBody>
      <dsp:txXfrm rot="-5400000">
        <a:off x="4849725" y="2018030"/>
        <a:ext cx="1202866" cy="1382606"/>
      </dsp:txXfrm>
    </dsp:sp>
    <dsp:sp modelId="{C5273304-9E8E-46CB-8829-8C1F492B819E}">
      <dsp:nvSpPr>
        <dsp:cNvPr id="0" name=""/>
        <dsp:cNvSpPr/>
      </dsp:nvSpPr>
      <dsp:spPr>
        <a:xfrm rot="5400000">
          <a:off x="8040962" y="4951059"/>
          <a:ext cx="111880" cy="62193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 rot="-5400000">
        <a:off x="8073869" y="4940722"/>
        <a:ext cx="46065" cy="82868"/>
      </dsp:txXfrm>
    </dsp:sp>
    <dsp:sp modelId="{2E0C5E78-4CDC-4396-957F-74F6C5EC53A8}">
      <dsp:nvSpPr>
        <dsp:cNvPr id="0" name=""/>
        <dsp:cNvSpPr/>
      </dsp:nvSpPr>
      <dsp:spPr>
        <a:xfrm>
          <a:off x="5389034" y="380285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58166-0F50-4592-925A-BE71E28550C0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Publicación de </a:t>
          </a:r>
          <a:r>
            <a:rPr lang="en-US" sz="1700" kern="1200" dirty="0" err="1" smtClean="0"/>
            <a:t>eventos</a:t>
          </a:r>
          <a:endParaRPr lang="es-ES" sz="1700" kern="1200" dirty="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19/08/2023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08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88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89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19/08/2023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0" y="2554817"/>
            <a:ext cx="10067925" cy="2421464"/>
          </a:xfrm>
        </p:spPr>
        <p:txBody>
          <a:bodyPr rtlCol="0">
            <a:normAutofit/>
          </a:bodyPr>
          <a:lstStyle/>
          <a:p>
            <a:r>
              <a:rPr lang="es-ES" b="1" dirty="0" smtClean="0"/>
              <a:t>PROYECTO</a:t>
            </a:r>
            <a:r>
              <a:rPr lang="en-US" b="1" dirty="0" smtClean="0"/>
              <a:t>: PRODUCTO </a:t>
            </a:r>
            <a:r>
              <a:rPr lang="en-US" b="1" dirty="0" smtClean="0"/>
              <a:t>DIGITAL</a:t>
            </a:r>
            <a:br>
              <a:rPr lang="en-US" b="1" dirty="0" smtClean="0"/>
            </a:br>
            <a:endParaRPr lang="es-ES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7178040" y="4625237"/>
            <a:ext cx="758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Carlos Alberto Hernández Rincón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2408903" y="148166"/>
            <a:ext cx="7390680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895" y="1607420"/>
            <a:ext cx="603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usuario accede a su historial de compras y descarga un tiquete.</a:t>
            </a:r>
            <a:endParaRPr lang="en-US" dirty="0"/>
          </a:p>
          <a:p>
            <a:endParaRPr lang="en-US" dirty="0" smtClean="0"/>
          </a:p>
          <a:p>
            <a:r>
              <a:rPr lang="es-CO" dirty="0" err="1"/>
              <a:t>usecase</a:t>
            </a:r>
            <a:r>
              <a:rPr lang="es-CO" dirty="0"/>
              <a:t> Usuario accede a su historial de compras y descarga un tiquete</a:t>
            </a:r>
          </a:p>
          <a:p>
            <a:r>
              <a:rPr lang="es-CO" dirty="0"/>
              <a:t>    Usuario -&gt; (Iniciar sesión) : Ingresa sus credenciales</a:t>
            </a:r>
          </a:p>
          <a:p>
            <a:r>
              <a:rPr lang="es-CO" dirty="0"/>
              <a:t>    (Iniciar sesión) -&gt; (Ver historial de compras) : Accede a su historial de compras</a:t>
            </a:r>
          </a:p>
          <a:p>
            <a:r>
              <a:rPr lang="es-CO" dirty="0"/>
              <a:t>    (Ver historial de compras) -&gt; (Seleccionar compra) : Selecciona una compra</a:t>
            </a:r>
          </a:p>
          <a:p>
            <a:r>
              <a:rPr lang="es-CO" dirty="0"/>
              <a:t>    Usuario -&gt; (Descargar tiquete) : Descarga el tiquete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96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2408903" y="148166"/>
            <a:ext cx="7390680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21895" y="1607420"/>
            <a:ext cx="603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administrador publica un nuevo evento y configura sus detalles.</a:t>
            </a:r>
          </a:p>
          <a:p>
            <a:endParaRPr lang="en-US" dirty="0" smtClean="0"/>
          </a:p>
          <a:p>
            <a:r>
              <a:rPr lang="es-CO" dirty="0" err="1"/>
              <a:t>usecase</a:t>
            </a:r>
            <a:r>
              <a:rPr lang="es-CO" dirty="0"/>
              <a:t> Administrador publica y configura nuevo evento</a:t>
            </a:r>
          </a:p>
          <a:p>
            <a:r>
              <a:rPr lang="es-CO" dirty="0"/>
              <a:t>    Administrador -&gt; (Iniciar sesión) : Ingresa sus credenciales</a:t>
            </a:r>
          </a:p>
          <a:p>
            <a:r>
              <a:rPr lang="es-CO" dirty="0"/>
              <a:t>    (Iniciar sesión) -&gt; (Publicar evento) : Accede a la opción de publicar evento</a:t>
            </a:r>
          </a:p>
          <a:p>
            <a:r>
              <a:rPr lang="es-CO" dirty="0"/>
              <a:t>    Administrador -&gt; (Ingresar detalles) : Ingresa los detalles del evento</a:t>
            </a:r>
          </a:p>
          <a:p>
            <a:r>
              <a:rPr lang="es-CO" dirty="0"/>
              <a:t>    (Ingresar detalles) -&gt; (Guardar cambios) : Guarda los cambios del evento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89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05339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s-ES" dirty="0"/>
              <a:t>Algunas características sistémicas que se pueden considerar son:</a:t>
            </a:r>
            <a:br>
              <a:rPr lang="es-ES" dirty="0"/>
            </a:b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85567" y="1225689"/>
            <a:ext cx="109318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Escalabilidad:</a:t>
            </a:r>
            <a:r>
              <a:rPr lang="es-ES" dirty="0"/>
              <a:t> el sistema debe ser capaz de manejar un alto volumen de solicitudes y adaptarse a los cambios en la demanda.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Disponibilidad</a:t>
            </a:r>
            <a:r>
              <a:rPr lang="es-ES" dirty="0"/>
              <a:t>: el sistema debe estar disponible en todo momento, con una tasa mínima de errores y tiempos de respuesta rápidos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Seguridad:</a:t>
            </a:r>
            <a:r>
              <a:rPr lang="es-ES" dirty="0"/>
              <a:t> el sistema debe proteger la información del usuario y garantizar la privacidad de los datos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Mantenibilidad</a:t>
            </a:r>
            <a:r>
              <a:rPr lang="es-ES" dirty="0"/>
              <a:t>: el sistema debe ser fácilmente mantenible y actualizable, con una buena documentación y una arquitectura modular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Algunos escenarios de calidad que se pueden considerar son:</a:t>
            </a:r>
          </a:p>
          <a:p>
            <a:r>
              <a:rPr lang="es-ES" dirty="0"/>
              <a:t> </a:t>
            </a:r>
          </a:p>
          <a:p>
            <a:r>
              <a:rPr lang="es-ES" b="1" dirty="0"/>
              <a:t>Rendimiento</a:t>
            </a:r>
            <a:r>
              <a:rPr lang="es-ES" dirty="0"/>
              <a:t>: el sistema debe ser capaz de manejar un alto volumen de solicitudes sin afectar su rendimiento.</a:t>
            </a:r>
          </a:p>
          <a:p>
            <a:r>
              <a:rPr lang="es-ES" b="1" dirty="0"/>
              <a:t>Disponibilidad</a:t>
            </a:r>
            <a:r>
              <a:rPr lang="es-ES" dirty="0"/>
              <a:t>: el sistema debe estar disponible en todo momento, con una tasa mínima de errores y tiempos de respuesta rápidos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/>
              <a:t>Seguridad</a:t>
            </a:r>
            <a:r>
              <a:rPr lang="es-ES" dirty="0"/>
              <a:t>: el sistema debe proteger la información del usuario y garantizar la privacidad de los datos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/>
              <a:t>Usabilidad</a:t>
            </a:r>
            <a:r>
              <a:rPr lang="es-ES" dirty="0"/>
              <a:t>: el sistema debe ser fácil de usar y accesible para todos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49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1344168" y="148166"/>
            <a:ext cx="8455415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RIESGOS TECNICOS DEL PROYECTO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67512" y="1408176"/>
            <a:ext cx="886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A continuación se describen algunos de los riesgos técnicos que podrían afectar el proyecto: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66928" y="2038398"/>
            <a:ext cx="112105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Integración de servicios</a:t>
            </a:r>
            <a:r>
              <a:rPr lang="es-ES" dirty="0"/>
              <a:t>: al utilizar una arquitectura basada en </a:t>
            </a:r>
            <a:r>
              <a:rPr lang="es-ES" dirty="0" err="1"/>
              <a:t>microservicios</a:t>
            </a:r>
            <a:r>
              <a:rPr lang="es-ES" dirty="0"/>
              <a:t>, es importante asegurarse de que los diferentes servicios puedan integrarse correctamente. Si no se maneja adecuadamente, esto podría generar problemas de comunicación y rendimiento.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Escalabilidad</a:t>
            </a:r>
            <a:r>
              <a:rPr lang="es-ES" dirty="0"/>
              <a:t>: el sistema debe ser capaz de manejar un gran número de usuarios y transacciones. Si no se diseña adecuadamente, esto podría generar problemas de rendimiento y escalabilidad.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Seguridad:</a:t>
            </a:r>
            <a:r>
              <a:rPr lang="es-ES" dirty="0"/>
              <a:t> el sistema debe ser seguro y proteger la información de los usuarios y las transacciones. Si no se toman las medidas adecuadas, esto podría generar problemas de seguridad y privacidad</a:t>
            </a:r>
            <a:r>
              <a:rPr lang="es-E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Disponibilidad</a:t>
            </a:r>
            <a:r>
              <a:rPr lang="es-ES" dirty="0"/>
              <a:t>: el sistema debe estar disponible en todo momento para los usuarios. Si no se maneja adecuadamente, esto podría generar problemas de disponibilidad y pérdida de ingresos.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Integración con servicios externos</a:t>
            </a:r>
            <a:r>
              <a:rPr lang="es-ES" dirty="0"/>
              <a:t>: el sistema debe integrarse con servicios externos, como pasarelas de pago y proveedores de correo electrónico. Si no se maneja adecuadamente, esto podría generar problemas de integración y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8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1344168" y="148166"/>
            <a:ext cx="8455415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RIESGOS TECNICOS DEL PROYECTO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161288" y="1700784"/>
            <a:ext cx="9893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Cambios en los requerimientos</a:t>
            </a:r>
            <a:r>
              <a:rPr lang="es-ES" dirty="0"/>
              <a:t>: los requerimientos del proyecto pueden cambiar durante el desarrollo, lo que podría generar problemas de diseño y desarrollo.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Falta de experiencia en tecnologías utilizadas</a:t>
            </a:r>
            <a:r>
              <a:rPr lang="es-ES" dirty="0"/>
              <a:t>: si el equipo de desarrollo no tiene experiencia en las tecnologías utilizadas, esto podría generar problemas de desarrollo y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1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1344168" y="148166"/>
            <a:ext cx="8455415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GESTION TECNICA DEL EQUIPO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22960" y="1737360"/>
            <a:ext cx="10844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/>
              <a:t>Roles y responsabilidades:</a:t>
            </a:r>
            <a:r>
              <a:rPr lang="es-ES" dirty="0"/>
              <a:t> definir claramente los roles y responsabilidades de cada miembro del equipo, incluyendo el líder técnico, los desarrolladores y los arquitectos.</a:t>
            </a:r>
          </a:p>
          <a:p>
            <a:r>
              <a:rPr lang="es-E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/>
              <a:t>Procesos y metodologías</a:t>
            </a:r>
            <a:r>
              <a:rPr lang="es-ES" dirty="0"/>
              <a:t>: establecer procesos y metodologías claras para el desarrollo del proyecto, como </a:t>
            </a:r>
            <a:r>
              <a:rPr lang="es-ES" dirty="0" err="1"/>
              <a:t>Scrum</a:t>
            </a:r>
            <a:r>
              <a:rPr lang="es-ES" dirty="0"/>
              <a:t> o </a:t>
            </a:r>
            <a:r>
              <a:rPr lang="es-ES" dirty="0" err="1"/>
              <a:t>Kanban</a:t>
            </a:r>
            <a:r>
              <a:rPr lang="es-ES" dirty="0"/>
              <a:t>. Estos procesos deben ser comunicados y entendidos por todo el equipo.</a:t>
            </a:r>
          </a:p>
          <a:p>
            <a:r>
              <a:rPr lang="es-E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/>
              <a:t>Comunicación</a:t>
            </a:r>
            <a:r>
              <a:rPr lang="es-ES" dirty="0"/>
              <a:t>: establecer canales de comunicación claros y efectivos entre los miembros del equipo, incluyendo reuniones regulares y herramientas de colaboración.</a:t>
            </a:r>
          </a:p>
          <a:p>
            <a:r>
              <a:rPr lang="es-E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/>
              <a:t>Capacitación</a:t>
            </a:r>
            <a:r>
              <a:rPr lang="es-ES" dirty="0"/>
              <a:t>: proporcionar capacitación y recursos para que el equipo pueda adquirir las habilidades necesarias para el desarrollo del proyecto.</a:t>
            </a:r>
          </a:p>
          <a:p>
            <a:r>
              <a:rPr lang="es-E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/>
              <a:t>Gestión de riesgos</a:t>
            </a:r>
            <a:r>
              <a:rPr lang="es-ES" dirty="0"/>
              <a:t>: identificar y gestionar los riesgos técnicos del proyecto, como se describió anteriormente.</a:t>
            </a:r>
          </a:p>
          <a:p>
            <a:r>
              <a:rPr lang="es-E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81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1344168" y="148166"/>
            <a:ext cx="8455415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CONTROL DEL Proceso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39496" y="1947672"/>
            <a:ext cx="10917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medir y controlar el proceso, es importante establecer métricas y </a:t>
            </a:r>
            <a:r>
              <a:rPr lang="es-ES" dirty="0" err="1"/>
              <a:t>KPIs</a:t>
            </a:r>
            <a:r>
              <a:rPr lang="es-ES" dirty="0"/>
              <a:t> (Key Performance </a:t>
            </a:r>
            <a:r>
              <a:rPr lang="es-ES" dirty="0" err="1"/>
              <a:t>Indicators</a:t>
            </a:r>
            <a:r>
              <a:rPr lang="es-ES" dirty="0"/>
              <a:t>) que permitan medir el progreso y la calidad del proyecto. Algunas métricas que se pueden considerar son:</a:t>
            </a:r>
          </a:p>
          <a:p>
            <a:r>
              <a:rPr lang="es-E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Velocidad de entrega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Calidad de código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Cobertura de pruebas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Tiempo de respuesta del sistema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Número de errores y defectos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Satisfacción del </a:t>
            </a:r>
            <a:r>
              <a:rPr lang="es-ES" dirty="0" smtClean="0"/>
              <a:t>cliente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 smtClean="0"/>
          </a:p>
          <a:p>
            <a:r>
              <a:rPr lang="es-ES" dirty="0"/>
              <a:t>Estas métricas deben ser monitoreadas regularmente y utilizadas para tomar decisiones y ajustar el proceso de desarrollo.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9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1344168" y="148166"/>
            <a:ext cx="9272016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GORBERNAZA DEL ALCANCE TECNICO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30936" y="1545336"/>
            <a:ext cx="10607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gobernar el alcance técnico, es importante establecer un plan de gestión de alcance que incluya la definición clara de los requerimientos técnicos del proyecto. Estos requerimientos deben ser revisados y aprobados por el cliente y el equipo técnico antes del inicio del proyecto.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s-ES" dirty="0"/>
              <a:t>Es importante también establecer un proceso de cambio de alcance que permita la revisión y aprobación de cualquier cambio en los requerimientos técnicos del proyecto. Este proceso debe incluir la evaluación del impacto en el presupuesto y el cronograma del proyecto.</a:t>
            </a:r>
          </a:p>
          <a:p>
            <a:r>
              <a:rPr lang="es-ES" dirty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2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1344168" y="148166"/>
            <a:ext cx="9272016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MECANISMOS Y ESTRATEGIAS PARA LOGRAR EL OBJETIVO DE FORMA SEGURA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11480" y="1792224"/>
            <a:ext cx="114025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lograr el objetivo de forma segura, se pueden establecer los siguientes mecanismos y estrategias: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Seguridad de la información</a:t>
            </a:r>
            <a:r>
              <a:rPr lang="es-ES" dirty="0"/>
              <a:t>: es importante garantizar la seguridad de la información de los usuarios y las transacciones. Para ello, se deben utilizar técnicas de encriptación y autenticación, así como establecer políticas de seguridad claras y medidas de protección contra ataques externos.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Pruebas de seguridad</a:t>
            </a:r>
            <a:r>
              <a:rPr lang="es-ES" dirty="0"/>
              <a:t>: es importante realizar pruebas de seguridad regulares para identificar posibles vulnerabilidades en el sistema. Estas pruebas deben incluir pruebas de penetración y pruebas de vulnerabilidad.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Gestión de acceso</a:t>
            </a:r>
            <a:r>
              <a:rPr lang="es-ES" dirty="0"/>
              <a:t>: es importante establecer políticas claras de gestión de acceso y autenticación para los usuarios y el personal interno. Esto incluye la gestión de contraseñas, la autenticación multifactorial y el control de acceso basado en roles.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Respaldo y recuperación</a:t>
            </a:r>
            <a:r>
              <a:rPr lang="es-ES" dirty="0"/>
              <a:t>: es importante establecer un plan de respaldo y recuperación para garantizar la disponibilidad del sistema en caso de fallas o desastres. Esto incluye la realización de copias de seguridad regulares y la implementación de medidas de recuperación ante desastres.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57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1344168" y="148166"/>
            <a:ext cx="9272016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MECANISMOS Y ESTRATEGIAS PARA LOGRAR EL OBJETIVO DE FORMA SEGURA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85800" y="1673352"/>
            <a:ext cx="101315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Auditoría y monitoreo</a:t>
            </a:r>
            <a:r>
              <a:rPr lang="es-ES" dirty="0"/>
              <a:t>: es importante realizar auditorías y monitoreo regulares para detectar posibles problemas de seguridad o rendimiento. Esto incluye el monitoreo de </a:t>
            </a:r>
            <a:r>
              <a:rPr lang="es-ES" dirty="0" err="1"/>
              <a:t>logs</a:t>
            </a:r>
            <a:r>
              <a:rPr lang="es-ES" dirty="0"/>
              <a:t> y la implementación de herramientas de análisis de seguridad.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Actualizaciones y parches</a:t>
            </a:r>
            <a:r>
              <a:rPr lang="es-ES" dirty="0"/>
              <a:t>: es importante mantener el sistema actualizado con las últimas versiones de software y parches de seguridad. Esto incluye la implementación de procesos regulares de actualización y parcheo.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Cultura de seguridad</a:t>
            </a:r>
            <a:r>
              <a:rPr lang="es-ES" dirty="0"/>
              <a:t>: es importante fomentar una cultura de seguridad en todo el equipo, incluyendo la capacitación regular sobre prácticas de seguridad y la promoción de buenas prácticas en el desarrollo y el uso del sistema.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En resumen, para lograr el objetivo de forma segura, es importante establecer políticas claras y medidas técnicas adecuadas para garantizar la seguridad, la disponibilidad y el rendimiento del sistema. Además, es importante fomentar una cultura de seguridad en todo el equipo para garantizar la protección de la información y los usuarios del sistema.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50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39" y="166838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NECESIDAD DEL CLIENTE</a:t>
            </a:r>
            <a:endParaRPr lang="es-ES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79291399"/>
              </p:ext>
            </p:extLst>
          </p:nvPr>
        </p:nvGraphicFramePr>
        <p:xfrm>
          <a:off x="1721719" y="114732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1344168" y="148166"/>
            <a:ext cx="9272016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GESTION DEL PROCESO, PRACTICAS, DEUDA TECNICA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56616" y="1682496"/>
            <a:ext cx="11247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gestionar el proceso, las prácticas y la deuda técnica, se pueden establecer los siguientes mecanismos y estrategias: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Procesos y metodologías</a:t>
            </a:r>
            <a:r>
              <a:rPr lang="es-ES" dirty="0"/>
              <a:t>: establecer procesos y metodologías claras para el desarrollo del proyecto, como </a:t>
            </a:r>
            <a:r>
              <a:rPr lang="es-ES" dirty="0" err="1"/>
              <a:t>Scrum</a:t>
            </a:r>
            <a:r>
              <a:rPr lang="es-ES" dirty="0"/>
              <a:t> o </a:t>
            </a:r>
            <a:r>
              <a:rPr lang="es-ES" dirty="0" err="1"/>
              <a:t>Kanban</a:t>
            </a:r>
            <a:r>
              <a:rPr lang="es-ES" dirty="0"/>
              <a:t>. Estos procesos deben ser comunicados y entendidos por todo el equipo.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Control de calidad</a:t>
            </a:r>
            <a:r>
              <a:rPr lang="es-ES" dirty="0"/>
              <a:t>: establecer un proceso de control de calidad que permita revisar y validar el código generado por los desarrolladores. Esto incluye la realización de pruebas unitarias, pruebas de integración y pruebas de aceptación.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Revisión de código</a:t>
            </a:r>
            <a:r>
              <a:rPr lang="es-ES" dirty="0"/>
              <a:t>: establecer un proceso de revisión de código que permita a los desarrolladores revisar y validar el código generado por sus compañeros. Esto ayuda a garantizar la calidad del código y a identificar posibles problemas antes de que se conviertan en errores.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Gestión de la deuda técnica</a:t>
            </a:r>
            <a:r>
              <a:rPr lang="es-ES" dirty="0"/>
              <a:t>: establecer un proceso de gestión de la deuda técnica que permita identificar y gestionar los problemas técnicos del proyecto. Esto incluye la identificación regular de la deuda técnica, la priorización de los problemas y la asignación de recursos para su resolución.</a:t>
            </a:r>
          </a:p>
        </p:txBody>
      </p:sp>
    </p:spTree>
    <p:extLst>
      <p:ext uri="{BB962C8B-B14F-4D97-AF65-F5344CB8AC3E}">
        <p14:creationId xmlns:p14="http://schemas.microsoft.com/office/powerpoint/2010/main" val="1581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1344168" y="148166"/>
            <a:ext cx="9272016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GESTION DEL PROCESO, PRACTICAS, DEUDA TECNICA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49224" y="1965960"/>
            <a:ext cx="10780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Automatización</a:t>
            </a:r>
            <a:r>
              <a:rPr lang="es-ES" dirty="0"/>
              <a:t>: establecer un proceso de automatización que permita automatizar tareas repetitivas y reducir el tiempo dedicado a tareas manuales. Esto incluye la automatización de pruebas, la integración continua y la entrega continua.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Capacitación</a:t>
            </a:r>
            <a:r>
              <a:rPr lang="es-ES" dirty="0"/>
              <a:t>: proporcionar capacitación y recursos para que el equipo pueda adquirir las habilidades necesarias para el desarrollo del proyecto y reducir la deuda técnica.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Revisión periódica</a:t>
            </a:r>
            <a:r>
              <a:rPr lang="es-ES" dirty="0"/>
              <a:t>: realizar revisiones periódicas del proceso, las prácticas y la deuda técnica para identificar posibles mejoras y ajustes.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En resumen, para gestionar el proceso, las prácticas y la deuda técnica, es importante establecer procesos claros, automatizar tareas repetitivas, revisar regularmente el código generado por los desarrolladores, identificar y gestionar la deuda técnica, proporcionar capacitación y recursos, y realizar revisiones periódicas del proceso.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68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es-ES" dirty="0" smtClean="0"/>
              <a:t>ESTRATEGIA DESARROLLO PROYECTO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85" y="2832387"/>
            <a:ext cx="4835530" cy="32001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4200" y="1803400"/>
            <a:ext cx="675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</a:t>
            </a:r>
            <a:r>
              <a:rPr lang="es-ES" dirty="0"/>
              <a:t>importante establecer un mecanismo de estimación del esfuerzo que permita al equipo determinar cuánto tiempo y recursos se necesitan para completar cada tarea y para el proyecto en general.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S</a:t>
            </a:r>
            <a:r>
              <a:rPr lang="es-ES" dirty="0" smtClean="0"/>
              <a:t>e plantea  la técnica </a:t>
            </a:r>
            <a:r>
              <a:rPr lang="es-ES" dirty="0"/>
              <a:t>de estimación </a:t>
            </a:r>
            <a:r>
              <a:rPr lang="es-ES" dirty="0" smtClean="0"/>
              <a:t>Planning </a:t>
            </a:r>
            <a:r>
              <a:rPr lang="es-ES" dirty="0"/>
              <a:t>Poker, que involucra a todo el equipo de desarrollo en el proceso de estimación. </a:t>
            </a:r>
            <a:r>
              <a:rPr lang="es-ES" dirty="0" smtClean="0"/>
              <a:t>Adicionalmente se utilizara un </a:t>
            </a:r>
            <a:r>
              <a:rPr lang="es-ES" dirty="0"/>
              <a:t>enfoque de desarrollo ágil, como </a:t>
            </a:r>
            <a:r>
              <a:rPr lang="es-ES" dirty="0" err="1"/>
              <a:t>Scrum</a:t>
            </a:r>
            <a:r>
              <a:rPr lang="es-ES" dirty="0"/>
              <a:t>, que permite la entrega continua de funcionalidades y la adaptación a los cambios en los requerimientos.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contenido 3" descr="cielo nocturno con montañas en el horizonte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22531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ESTRATEGIA DESARROLLO PROYECTO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33421" y="1048618"/>
            <a:ext cx="8140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puede seguir un modelo de desarrollo que incluya las siguientes fases:</a:t>
            </a:r>
          </a:p>
          <a:p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Análisis de requerimientos</a:t>
            </a:r>
            <a:r>
              <a:rPr lang="es-ES" dirty="0"/>
              <a:t>: en esta fase se identifican las necesidades del cliente y se definen los requerimientos del sistema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Diseño</a:t>
            </a:r>
            <a:r>
              <a:rPr lang="es-ES" dirty="0"/>
              <a:t>: se define la arquitectura del sistema y se diseña la interfaz de usuario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Implementación</a:t>
            </a:r>
            <a:r>
              <a:rPr lang="es-ES" dirty="0"/>
              <a:t>: se desarrollan las funcionalidades y se integran en el sistema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Pruebas</a:t>
            </a:r>
            <a:r>
              <a:rPr lang="es-ES" dirty="0"/>
              <a:t>: se realizan pruebas funcionales y de rendimiento para asegurar la calidad del sistema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Despliegue</a:t>
            </a:r>
            <a:r>
              <a:rPr lang="es-ES" dirty="0"/>
              <a:t>: se instala el sistema en el ambiente productivo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Mantenimiento</a:t>
            </a:r>
            <a:r>
              <a:rPr lang="es-ES" dirty="0"/>
              <a:t>: se realizan mejoras y correcciones al sistema después de su lanzamiento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Es importante tener en cuenta que estas fases no son lineales y pueden solaparse en el tiempo. Además, cada fase puede incluir varias iteraciones antes de pasar a la siguiente.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120" y="3379342"/>
            <a:ext cx="2262481" cy="15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 smtClean="0"/>
              <a:t>Propuesta técnica de orden arquitectonico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42900" y="20447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 posible propuesta técnica para resolver este problema sería utilizar una arquitectura basada en microservicios. Esta arquitectura permite la creación de servicios independientes y escalables, lo que facilita la integración de nuevas funcionalidades y la adaptación a los cambios en los requerimientos</a:t>
            </a:r>
          </a:p>
        </p:txBody>
      </p:sp>
      <p:pic>
        <p:nvPicPr>
          <p:cNvPr id="7" name="Imagen 6" descr="Estilo de arquitectura de microservicios - Azure Architecture Center |  Microsoft Lear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505200"/>
            <a:ext cx="64770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 smtClean="0"/>
              <a:t>ARQUITECTURA DE COMPONETES</a:t>
            </a:r>
            <a:endParaRPr lang="es-ES" dirty="0"/>
          </a:p>
        </p:txBody>
      </p:sp>
      <p:pic>
        <p:nvPicPr>
          <p:cNvPr id="7" name="Imagen 6" descr="Estilo de arquitectura de microservicios - Azure Architecture Center |  Microsoft Lear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90700"/>
            <a:ext cx="9359900" cy="424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9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 smtClean="0"/>
              <a:t>ARQUITECTURA DE COMPONETES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11200" y="1752600"/>
            <a:ext cx="11023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Frontend</a:t>
            </a:r>
            <a:r>
              <a:rPr lang="es-ES" dirty="0"/>
              <a:t>: es el componente que se encarga de la interfaz de usuario y la comunicación con los microservicios. Se puede utilizar un framework como </a:t>
            </a:r>
            <a:r>
              <a:rPr lang="es-ES" dirty="0" err="1"/>
              <a:t>React</a:t>
            </a:r>
            <a:r>
              <a:rPr lang="es-ES" dirty="0"/>
              <a:t> o Angular para su implementación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/>
              <a:t>API Gateway</a:t>
            </a:r>
            <a:r>
              <a:rPr lang="es-ES" dirty="0"/>
              <a:t>: es el componente que se encarga de </a:t>
            </a:r>
            <a:r>
              <a:rPr lang="es-ES" dirty="0" err="1"/>
              <a:t>enrutar</a:t>
            </a:r>
            <a:r>
              <a:rPr lang="es-ES" dirty="0"/>
              <a:t> las solicitudes del cliente a los microservicios correspondientes. Se puede utilizar un servicio como Amazon API Gateway o </a:t>
            </a:r>
            <a:r>
              <a:rPr lang="es-ES" dirty="0" err="1"/>
              <a:t>Azure</a:t>
            </a:r>
            <a:r>
              <a:rPr lang="es-ES" dirty="0"/>
              <a:t> API Management para su implementación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/>
              <a:t>Microservicios</a:t>
            </a:r>
            <a:r>
              <a:rPr lang="es-ES" dirty="0"/>
              <a:t>: son los componentes que se encargan de proveer las funcionalidades del sistema. Se pueden implementar diferentes microservicios para cada funcionalidad, como por ejemplo: autenticación, gestión de eventos, gestión de usuarios, gestión de pagos, etc. Cada </a:t>
            </a:r>
            <a:r>
              <a:rPr lang="es-ES" dirty="0" err="1"/>
              <a:t>microservicio</a:t>
            </a:r>
            <a:r>
              <a:rPr lang="es-ES" dirty="0"/>
              <a:t> se comunica con una base de datos propia y se expone a través de una API </a:t>
            </a:r>
            <a:r>
              <a:rPr lang="es-ES" dirty="0" err="1"/>
              <a:t>RESTful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/>
              <a:t>Bases de datos</a:t>
            </a:r>
            <a:r>
              <a:rPr lang="es-ES" dirty="0"/>
              <a:t>: cada </a:t>
            </a:r>
            <a:r>
              <a:rPr lang="es-ES" dirty="0" err="1"/>
              <a:t>microservicio</a:t>
            </a:r>
            <a:r>
              <a:rPr lang="es-ES" dirty="0"/>
              <a:t> utiliza su propia base de datos para almacenar la información correspondiente. Se pueden utilizar diferentes tipos de bases de datos, dependiendo de las necesidades específicas de cada </a:t>
            </a:r>
            <a:r>
              <a:rPr lang="es-ES" dirty="0" err="1"/>
              <a:t>microservicio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/>
              <a:t>Balanceador de carga</a:t>
            </a:r>
            <a:r>
              <a:rPr lang="es-ES" dirty="0"/>
              <a:t>: es el componente que se encarga de distribuir la carga entre los diferentes microservicios. Se puede utilizar un servicio como Amazon </a:t>
            </a:r>
            <a:r>
              <a:rPr lang="es-ES" dirty="0" err="1"/>
              <a:t>Elastic</a:t>
            </a:r>
            <a:r>
              <a:rPr lang="es-ES" dirty="0"/>
              <a:t> Load </a:t>
            </a:r>
            <a:r>
              <a:rPr lang="es-ES" dirty="0" err="1"/>
              <a:t>Balancer</a:t>
            </a:r>
            <a:r>
              <a:rPr lang="es-ES" dirty="0"/>
              <a:t> o </a:t>
            </a:r>
            <a:r>
              <a:rPr lang="es-ES" dirty="0" err="1"/>
              <a:t>Azure</a:t>
            </a:r>
            <a:r>
              <a:rPr lang="es-ES" dirty="0"/>
              <a:t> Load </a:t>
            </a:r>
            <a:r>
              <a:rPr lang="es-ES" dirty="0" err="1"/>
              <a:t>Balancer</a:t>
            </a:r>
            <a:r>
              <a:rPr lang="es-ES" dirty="0"/>
              <a:t> para su implementación.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4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4816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1895" y="1607420"/>
            <a:ext cx="6035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usuario busca un evento en el </a:t>
            </a:r>
            <a:r>
              <a:rPr lang="es-ES" dirty="0" err="1"/>
              <a:t>marketplace</a:t>
            </a:r>
            <a:r>
              <a:rPr lang="es-ES" dirty="0"/>
              <a:t> y compra un </a:t>
            </a:r>
            <a:r>
              <a:rPr lang="es-ES" dirty="0" smtClean="0"/>
              <a:t>boleto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s-ES" dirty="0" err="1"/>
              <a:t>usecase</a:t>
            </a:r>
            <a:r>
              <a:rPr lang="es-ES" dirty="0"/>
              <a:t> Usuario busca y compra boleto en Marketplace</a:t>
            </a:r>
          </a:p>
          <a:p>
            <a:r>
              <a:rPr lang="es-ES" dirty="0"/>
              <a:t>    Usuario -&gt; (Buscar evento) : Realiza búsqueda</a:t>
            </a:r>
          </a:p>
          <a:p>
            <a:r>
              <a:rPr lang="es-ES" dirty="0"/>
              <a:t>    (Buscar evento) -&gt; (Mostrar resultados) : Muestra resultados</a:t>
            </a:r>
          </a:p>
          <a:p>
            <a:r>
              <a:rPr lang="es-ES" dirty="0"/>
              <a:t>    Usuario -&gt; (Seleccionar evento) : Selecciona evento</a:t>
            </a:r>
          </a:p>
          <a:p>
            <a:r>
              <a:rPr lang="es-ES" dirty="0"/>
              <a:t>    (Seleccionar evento) -&gt; (Mostrar detalles) : Muestra detalles del evento</a:t>
            </a:r>
          </a:p>
          <a:p>
            <a:r>
              <a:rPr lang="es-ES" dirty="0"/>
              <a:t>    Usuario -&gt; (Comprar boleto) : Compra boleto</a:t>
            </a:r>
          </a:p>
          <a:p>
            <a:r>
              <a:rPr lang="es-ES" dirty="0"/>
              <a:t>    (Comprar boleto) -&gt; (Realizar pago) : Realiza pago</a:t>
            </a:r>
          </a:p>
          <a:p>
            <a:r>
              <a:rPr lang="es-ES" dirty="0"/>
              <a:t>    (Realizar pago) -&gt; (Confirmar compra) : Confirma compra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83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 txBox="1">
            <a:spLocks/>
          </p:cNvSpPr>
          <p:nvPr/>
        </p:nvSpPr>
        <p:spPr>
          <a:xfrm>
            <a:off x="2408903" y="148166"/>
            <a:ext cx="7390680" cy="12784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721895" y="1607420"/>
            <a:ext cx="603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usuario crea una cuenta y configura sus preferencias.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s-CO" dirty="0" err="1"/>
              <a:t>usecase</a:t>
            </a:r>
            <a:r>
              <a:rPr lang="es-CO" dirty="0"/>
              <a:t> Usuario crea cuenta y configura preferencias</a:t>
            </a:r>
          </a:p>
          <a:p>
            <a:r>
              <a:rPr lang="es-CO" dirty="0"/>
              <a:t>    Usuario -&gt; (Crear cuenta) : Ingresa sus datos</a:t>
            </a:r>
          </a:p>
          <a:p>
            <a:r>
              <a:rPr lang="es-CO" dirty="0"/>
              <a:t>    (Crear cuenta) -&gt; (Iniciar sesión) : Inicia sesión</a:t>
            </a:r>
          </a:p>
          <a:p>
            <a:r>
              <a:rPr lang="es-CO" dirty="0"/>
              <a:t>    Usuario -&gt; (Configurar preferencias) : Configura sus preferencias</a:t>
            </a:r>
          </a:p>
          <a:p>
            <a:r>
              <a:rPr lang="es-CO" dirty="0"/>
              <a:t>    (Configurar preferencias) -&gt; (Guardar cambios) : Guarda los cambios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71af3243-3dd4-4a8d-8c0d-dd76da1f02a5"/>
    <ds:schemaRef ds:uri="http://purl.org/dc/elements/1.1/"/>
    <ds:schemaRef ds:uri="16c05727-aa75-4e4a-9b5f-8a80a1165891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0</TotalTime>
  <Words>1115</Words>
  <Application>Microsoft Office PowerPoint</Application>
  <PresentationFormat>Panorámica</PresentationFormat>
  <Paragraphs>180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PROYECTO: PRODUCTO DIGITAL </vt:lpstr>
      <vt:lpstr>NECESIDAD DEL CLIENTE</vt:lpstr>
      <vt:lpstr>ESTRATEGIA DESARROLLO PROYECTO</vt:lpstr>
      <vt:lpstr>ESTRATEGIA DESARROLLO PROYECTO</vt:lpstr>
      <vt:lpstr>Propuesta técnica de orden arquitectonico</vt:lpstr>
      <vt:lpstr>ARQUITECTURA DE COMPONETES</vt:lpstr>
      <vt:lpstr>ARQUITECTURA DE COMPONETES</vt:lpstr>
      <vt:lpstr>CASOS DE USO</vt:lpstr>
      <vt:lpstr>Presentación de PowerPoint</vt:lpstr>
      <vt:lpstr>Presentación de PowerPoint</vt:lpstr>
      <vt:lpstr>Presentación de PowerPoint</vt:lpstr>
      <vt:lpstr>Algunas características sistémicas que se pueden considerar son: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2023-08-18T23:00:02Z</dcterms:created>
  <dcterms:modified xsi:type="dcterms:W3CDTF">2023-08-20T05:28:25Z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