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9C3030-B0D7-45A6-8B05-20DA31077D8A}">
          <p14:sldIdLst>
            <p14:sldId id="256"/>
            <p14:sldId id="257"/>
            <p14:sldId id="258"/>
            <p14:sldId id="260"/>
            <p14:sldId id="2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72016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E3EB-6B2A-439D-A245-5D534BF4E114}" type="datetimeFigureOut">
              <a:rPr lang="en-CA" smtClean="0"/>
              <a:t>2022-02-10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4601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76486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3937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81664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194054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95713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872878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63201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68315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8022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7E3EB-6B2A-439D-A245-5D534BF4E114}" type="datetimeFigureOut">
              <a:rPr lang="en-CA" smtClean="0"/>
              <a:t>2022-02-10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23248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7E3EB-6B2A-439D-A245-5D534BF4E114}" type="datetimeFigureOut">
              <a:rPr lang="en-CA" smtClean="0"/>
              <a:t>2022-02-10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423937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3769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02850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B7E3EB-6B2A-439D-A245-5D534BF4E114}" type="datetimeFigureOut">
              <a:rPr lang="en-CA" smtClean="0"/>
              <a:t>2022-02-10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05019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E3EB-6B2A-439D-A245-5D534BF4E114}" type="datetimeFigureOut">
              <a:rPr lang="en-CA" smtClean="0"/>
              <a:t>2022-02-10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5026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B7E3EB-6B2A-439D-A245-5D534BF4E114}" type="datetimeFigureOut">
              <a:rPr lang="en-CA" smtClean="0"/>
              <a:t>2022-02-10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DB8AD3-0DD3-43DB-9363-10B80AD6A2C0}" type="slidenum">
              <a:rPr lang="en-CA" smtClean="0"/>
              <a:t>‹#›</a:t>
            </a:fld>
            <a:endParaRPr lang="en-CA"/>
          </a:p>
        </p:txBody>
      </p:sp>
    </p:spTree>
    <p:extLst>
      <p:ext uri="{BB962C8B-B14F-4D97-AF65-F5344CB8AC3E}">
        <p14:creationId xmlns:p14="http://schemas.microsoft.com/office/powerpoint/2010/main" val="35037715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5071-5A74-4A89-B846-D4C6AD618A5C}"/>
              </a:ext>
            </a:extLst>
          </p:cNvPr>
          <p:cNvSpPr>
            <a:spLocks noGrp="1"/>
          </p:cNvSpPr>
          <p:nvPr>
            <p:ph type="ctrTitle"/>
          </p:nvPr>
        </p:nvSpPr>
        <p:spPr/>
        <p:txBody>
          <a:bodyPr/>
          <a:lstStyle/>
          <a:p>
            <a:r>
              <a:rPr lang="en-US" dirty="0"/>
              <a:t>CST8333 Assignment 1</a:t>
            </a:r>
            <a:endParaRPr lang="en-CA" dirty="0"/>
          </a:p>
        </p:txBody>
      </p:sp>
      <p:sp>
        <p:nvSpPr>
          <p:cNvPr id="3" name="Subtitle 2">
            <a:extLst>
              <a:ext uri="{FF2B5EF4-FFF2-40B4-BE49-F238E27FC236}">
                <a16:creationId xmlns:a16="http://schemas.microsoft.com/office/drawing/2014/main" id="{8096515D-609D-4470-B1F6-EB923C8F5977}"/>
              </a:ext>
            </a:extLst>
          </p:cNvPr>
          <p:cNvSpPr>
            <a:spLocks noGrp="1"/>
          </p:cNvSpPr>
          <p:nvPr>
            <p:ph type="subTitle" idx="1"/>
          </p:nvPr>
        </p:nvSpPr>
        <p:spPr/>
        <p:txBody>
          <a:bodyPr>
            <a:normAutofit fontScale="70000" lnSpcReduction="20000"/>
          </a:bodyPr>
          <a:lstStyle/>
          <a:p>
            <a:r>
              <a:rPr lang="en-US" dirty="0"/>
              <a:t>Space guy: Blockade – arcade style space shooter</a:t>
            </a:r>
          </a:p>
          <a:p>
            <a:r>
              <a:rPr lang="en-US" dirty="0"/>
              <a:t>Andrew Gaal</a:t>
            </a:r>
          </a:p>
          <a:p>
            <a:r>
              <a:rPr lang="en-US" dirty="0"/>
              <a:t>February 10, 2022</a:t>
            </a:r>
          </a:p>
        </p:txBody>
      </p:sp>
    </p:spTree>
    <p:extLst>
      <p:ext uri="{BB962C8B-B14F-4D97-AF65-F5344CB8AC3E}">
        <p14:creationId xmlns:p14="http://schemas.microsoft.com/office/powerpoint/2010/main" val="268271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E5D2-C4FA-467F-B42D-6898FB36E1A5}"/>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2B98A879-D5F0-4698-8F27-34A70DFD9E34}"/>
              </a:ext>
            </a:extLst>
          </p:cNvPr>
          <p:cNvSpPr>
            <a:spLocks noGrp="1"/>
          </p:cNvSpPr>
          <p:nvPr>
            <p:ph sz="half" idx="1"/>
          </p:nvPr>
        </p:nvSpPr>
        <p:spPr/>
        <p:txBody>
          <a:bodyPr>
            <a:normAutofit lnSpcReduction="10000"/>
          </a:bodyPr>
          <a:lstStyle/>
          <a:p>
            <a:r>
              <a:rPr lang="en-US" dirty="0"/>
              <a:t>Space Guy: Blockade is an arcade-style space shooter in the tradition of games like Galaga and Platypus.</a:t>
            </a:r>
          </a:p>
          <a:p>
            <a:r>
              <a:rPr lang="en-US" dirty="0"/>
              <a:t>Space Guy will deliver:</a:t>
            </a:r>
          </a:p>
          <a:p>
            <a:pPr lvl="1"/>
            <a:r>
              <a:rPr lang="en-US" dirty="0"/>
              <a:t>Fast-paced, challenging gameplay</a:t>
            </a:r>
          </a:p>
          <a:p>
            <a:pPr lvl="1"/>
            <a:r>
              <a:rPr lang="en-US" dirty="0"/>
              <a:t>A fully offline experience – No DRM or reliance on company servers for functionality</a:t>
            </a:r>
          </a:p>
          <a:p>
            <a:pPr lvl="1"/>
            <a:r>
              <a:rPr lang="en-US" dirty="0"/>
              <a:t>A local high score table to track personal progress and compete with friends</a:t>
            </a:r>
            <a:endParaRPr lang="en-CA" dirty="0"/>
          </a:p>
          <a:p>
            <a:pPr lvl="1"/>
            <a:endParaRPr lang="en-US" dirty="0"/>
          </a:p>
        </p:txBody>
      </p:sp>
      <p:sp>
        <p:nvSpPr>
          <p:cNvPr id="4" name="Content Placeholder 3">
            <a:extLst>
              <a:ext uri="{FF2B5EF4-FFF2-40B4-BE49-F238E27FC236}">
                <a16:creationId xmlns:a16="http://schemas.microsoft.com/office/drawing/2014/main" id="{953E784F-551A-4193-965B-1F1B140C0F6F}"/>
              </a:ext>
            </a:extLst>
          </p:cNvPr>
          <p:cNvSpPr>
            <a:spLocks noGrp="1"/>
          </p:cNvSpPr>
          <p:nvPr>
            <p:ph sz="half" idx="2"/>
          </p:nvPr>
        </p:nvSpPr>
        <p:spPr/>
        <p:txBody>
          <a:bodyPr>
            <a:noAutofit/>
          </a:bodyPr>
          <a:lstStyle/>
          <a:p>
            <a:r>
              <a:rPr lang="en-US" sz="1600" dirty="0"/>
              <a:t>A fully featured version of the game was determined to be feasible, however versions cutting out optional requirements are available should schedule slippage occur.</a:t>
            </a:r>
          </a:p>
          <a:p>
            <a:r>
              <a:rPr lang="en-CA" sz="1600" dirty="0"/>
              <a:t>Schedule slippage is the primary risk, with these likely causes:</a:t>
            </a:r>
          </a:p>
          <a:p>
            <a:pPr lvl="1"/>
            <a:r>
              <a:rPr lang="en-CA" dirty="0"/>
              <a:t>Discovery of new requirements late in development</a:t>
            </a:r>
          </a:p>
          <a:p>
            <a:pPr lvl="1"/>
            <a:r>
              <a:rPr lang="en-CA" dirty="0"/>
              <a:t>Unforeseen limitations of Python/Pygame blocking development of a requirement</a:t>
            </a:r>
          </a:p>
          <a:p>
            <a:pPr lvl="1"/>
            <a:r>
              <a:rPr lang="en-CA" dirty="0"/>
              <a:t>External commitments taking away from development time</a:t>
            </a:r>
          </a:p>
        </p:txBody>
      </p:sp>
    </p:spTree>
    <p:extLst>
      <p:ext uri="{BB962C8B-B14F-4D97-AF65-F5344CB8AC3E}">
        <p14:creationId xmlns:p14="http://schemas.microsoft.com/office/powerpoint/2010/main" val="154844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00F8-D215-492B-854D-F5F4E98A9E1B}"/>
              </a:ext>
            </a:extLst>
          </p:cNvPr>
          <p:cNvSpPr>
            <a:spLocks noGrp="1"/>
          </p:cNvSpPr>
          <p:nvPr>
            <p:ph type="title"/>
          </p:nvPr>
        </p:nvSpPr>
        <p:spPr/>
        <p:txBody>
          <a:bodyPr/>
          <a:lstStyle/>
          <a:p>
            <a:r>
              <a:rPr lang="en-US" dirty="0"/>
              <a:t>Details – Timeline &amp; Budget</a:t>
            </a:r>
            <a:endParaRPr lang="en-CA" dirty="0"/>
          </a:p>
        </p:txBody>
      </p:sp>
      <p:sp>
        <p:nvSpPr>
          <p:cNvPr id="6" name="Text Placeholder 5">
            <a:extLst>
              <a:ext uri="{FF2B5EF4-FFF2-40B4-BE49-F238E27FC236}">
                <a16:creationId xmlns:a16="http://schemas.microsoft.com/office/drawing/2014/main" id="{E36EFAB8-18A8-4D6A-8184-ABB66C91264F}"/>
              </a:ext>
            </a:extLst>
          </p:cNvPr>
          <p:cNvSpPr>
            <a:spLocks noGrp="1"/>
          </p:cNvSpPr>
          <p:nvPr>
            <p:ph type="body" idx="1"/>
          </p:nvPr>
        </p:nvSpPr>
        <p:spPr>
          <a:xfrm>
            <a:off x="1103313" y="1904999"/>
            <a:ext cx="4396338" cy="1086775"/>
          </a:xfrm>
        </p:spPr>
        <p:txBody>
          <a:bodyPr/>
          <a:lstStyle/>
          <a:p>
            <a:r>
              <a:rPr lang="en-US" sz="1200" b="1" dirty="0"/>
              <a:t>Timeline</a:t>
            </a:r>
          </a:p>
          <a:p>
            <a:r>
              <a:rPr lang="en-US" sz="1200" dirty="0"/>
              <a:t>The project is proceeding on schedule. There was some early schedule slippage due to external commitments demanding attention. These were addressed and extra time was devoted to the project to compensate.</a:t>
            </a:r>
            <a:endParaRPr lang="en-CA" sz="1200" dirty="0"/>
          </a:p>
        </p:txBody>
      </p:sp>
      <p:pic>
        <p:nvPicPr>
          <p:cNvPr id="11" name="Content Placeholder 10">
            <a:extLst>
              <a:ext uri="{FF2B5EF4-FFF2-40B4-BE49-F238E27FC236}">
                <a16:creationId xmlns:a16="http://schemas.microsoft.com/office/drawing/2014/main" id="{6F532B14-066E-41EB-8DCB-F513367F66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3101054"/>
            <a:ext cx="4395787" cy="2318703"/>
          </a:xfrm>
        </p:spPr>
      </p:pic>
      <p:sp>
        <p:nvSpPr>
          <p:cNvPr id="8" name="Text Placeholder 7">
            <a:extLst>
              <a:ext uri="{FF2B5EF4-FFF2-40B4-BE49-F238E27FC236}">
                <a16:creationId xmlns:a16="http://schemas.microsoft.com/office/drawing/2014/main" id="{2ED36E03-D21A-47FA-AF2E-0D6CC79246F8}"/>
              </a:ext>
            </a:extLst>
          </p:cNvPr>
          <p:cNvSpPr>
            <a:spLocks noGrp="1"/>
          </p:cNvSpPr>
          <p:nvPr>
            <p:ph type="body" sz="quarter" idx="3"/>
          </p:nvPr>
        </p:nvSpPr>
        <p:spPr>
          <a:xfrm>
            <a:off x="5654495" y="1860608"/>
            <a:ext cx="4396339" cy="953611"/>
          </a:xfrm>
        </p:spPr>
        <p:txBody>
          <a:bodyPr/>
          <a:lstStyle/>
          <a:p>
            <a:r>
              <a:rPr lang="en-US" sz="1200" b="1" dirty="0"/>
              <a:t>Budget</a:t>
            </a:r>
          </a:p>
          <a:p>
            <a:r>
              <a:rPr lang="en-US" sz="1200" dirty="0"/>
              <a:t>The budget is based on level of effort rather than financial input. Thus far, budget estimates have been accurate.</a:t>
            </a:r>
            <a:endParaRPr lang="en-CA" sz="1200" dirty="0"/>
          </a:p>
        </p:txBody>
      </p:sp>
      <p:pic>
        <p:nvPicPr>
          <p:cNvPr id="13" name="Content Placeholder 12">
            <a:extLst>
              <a:ext uri="{FF2B5EF4-FFF2-40B4-BE49-F238E27FC236}">
                <a16:creationId xmlns:a16="http://schemas.microsoft.com/office/drawing/2014/main" id="{373D605C-5FFD-4222-9C5A-E088D1EAC44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34756" y="2992438"/>
            <a:ext cx="3835625" cy="3263900"/>
          </a:xfrm>
        </p:spPr>
      </p:pic>
    </p:spTree>
    <p:extLst>
      <p:ext uri="{BB962C8B-B14F-4D97-AF65-F5344CB8AC3E}">
        <p14:creationId xmlns:p14="http://schemas.microsoft.com/office/powerpoint/2010/main" val="106440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0B72-EB77-4942-9090-90BC8503CCBD}"/>
              </a:ext>
            </a:extLst>
          </p:cNvPr>
          <p:cNvSpPr>
            <a:spLocks noGrp="1"/>
          </p:cNvSpPr>
          <p:nvPr>
            <p:ph type="title"/>
          </p:nvPr>
        </p:nvSpPr>
        <p:spPr/>
        <p:txBody>
          <a:bodyPr/>
          <a:lstStyle/>
          <a:p>
            <a:r>
              <a:rPr lang="en-US" dirty="0"/>
              <a:t>Details - Architecture</a:t>
            </a:r>
            <a:endParaRPr lang="en-CA" dirty="0"/>
          </a:p>
        </p:txBody>
      </p:sp>
      <p:sp>
        <p:nvSpPr>
          <p:cNvPr id="3" name="Text Placeholder 2">
            <a:extLst>
              <a:ext uri="{FF2B5EF4-FFF2-40B4-BE49-F238E27FC236}">
                <a16:creationId xmlns:a16="http://schemas.microsoft.com/office/drawing/2014/main" id="{26712A2B-A63C-40CB-A093-7F0F0EF2E268}"/>
              </a:ext>
            </a:extLst>
          </p:cNvPr>
          <p:cNvSpPr>
            <a:spLocks noGrp="1"/>
          </p:cNvSpPr>
          <p:nvPr>
            <p:ph type="body" idx="1"/>
          </p:nvPr>
        </p:nvSpPr>
        <p:spPr>
          <a:xfrm>
            <a:off x="1103313" y="1367161"/>
            <a:ext cx="4396338" cy="1114101"/>
          </a:xfrm>
        </p:spPr>
        <p:txBody>
          <a:bodyPr/>
          <a:lstStyle/>
          <a:p>
            <a:r>
              <a:rPr lang="en-US" sz="1200" b="1" dirty="0"/>
              <a:t>Class Diagram</a:t>
            </a:r>
          </a:p>
          <a:p>
            <a:r>
              <a:rPr lang="en-US" sz="1200" dirty="0"/>
              <a:t>This diagram represents the planned class architecture for the game. While it may change based on the capabilities and limitations of Python, it serves as the starting point for development.</a:t>
            </a:r>
            <a:endParaRPr lang="en-CA" sz="1200" dirty="0"/>
          </a:p>
        </p:txBody>
      </p:sp>
      <p:pic>
        <p:nvPicPr>
          <p:cNvPr id="8" name="Content Placeholder 7">
            <a:extLst>
              <a:ext uri="{FF2B5EF4-FFF2-40B4-BE49-F238E27FC236}">
                <a16:creationId xmlns:a16="http://schemas.microsoft.com/office/drawing/2014/main" id="{98D863EC-3DF8-47E0-9A7F-E249F9A24E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97881" y="2514600"/>
            <a:ext cx="3806650" cy="3741738"/>
          </a:xfrm>
        </p:spPr>
      </p:pic>
      <p:sp>
        <p:nvSpPr>
          <p:cNvPr id="5" name="Text Placeholder 4">
            <a:extLst>
              <a:ext uri="{FF2B5EF4-FFF2-40B4-BE49-F238E27FC236}">
                <a16:creationId xmlns:a16="http://schemas.microsoft.com/office/drawing/2014/main" id="{5ED609E4-9384-419D-B60D-15AD87B73DC4}"/>
              </a:ext>
            </a:extLst>
          </p:cNvPr>
          <p:cNvSpPr>
            <a:spLocks noGrp="1"/>
          </p:cNvSpPr>
          <p:nvPr>
            <p:ph type="body" sz="quarter" idx="3"/>
          </p:nvPr>
        </p:nvSpPr>
        <p:spPr>
          <a:xfrm>
            <a:off x="5654495" y="1367161"/>
            <a:ext cx="4396339" cy="1114101"/>
          </a:xfrm>
        </p:spPr>
        <p:txBody>
          <a:bodyPr/>
          <a:lstStyle/>
          <a:p>
            <a:r>
              <a:rPr lang="en-US" sz="1200" b="1" dirty="0"/>
              <a:t>Activity Diagram</a:t>
            </a:r>
          </a:p>
          <a:p>
            <a:r>
              <a:rPr lang="en-US" sz="1200" dirty="0"/>
              <a:t>This diagram depicts the general sequence of activities involved in transitioning from one game screen (scene) to another. Here we can get a sense of how the various classes will interact with one another.</a:t>
            </a:r>
            <a:endParaRPr lang="en-CA" sz="1200" dirty="0"/>
          </a:p>
        </p:txBody>
      </p:sp>
      <p:pic>
        <p:nvPicPr>
          <p:cNvPr id="10" name="Content Placeholder 9">
            <a:extLst>
              <a:ext uri="{FF2B5EF4-FFF2-40B4-BE49-F238E27FC236}">
                <a16:creationId xmlns:a16="http://schemas.microsoft.com/office/drawing/2014/main" id="{562FBC24-79EB-40C2-9B9F-58E2221A946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3462199"/>
            <a:ext cx="4395788" cy="1846539"/>
          </a:xfrm>
        </p:spPr>
      </p:pic>
    </p:spTree>
    <p:extLst>
      <p:ext uri="{BB962C8B-B14F-4D97-AF65-F5344CB8AC3E}">
        <p14:creationId xmlns:p14="http://schemas.microsoft.com/office/powerpoint/2010/main" val="323941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3ABBBC-264E-4046-86EE-A3683E08CA85}"/>
              </a:ext>
            </a:extLst>
          </p:cNvPr>
          <p:cNvSpPr>
            <a:spLocks noGrp="1"/>
          </p:cNvSpPr>
          <p:nvPr>
            <p:ph type="title"/>
          </p:nvPr>
        </p:nvSpPr>
        <p:spPr/>
        <p:txBody>
          <a:bodyPr/>
          <a:lstStyle/>
          <a:p>
            <a:r>
              <a:rPr lang="en-US" dirty="0"/>
              <a:t>Details – UI Mockup</a:t>
            </a:r>
            <a:endParaRPr lang="en-CA" dirty="0"/>
          </a:p>
        </p:txBody>
      </p:sp>
      <p:pic>
        <p:nvPicPr>
          <p:cNvPr id="25" name="Content Placeholder 24">
            <a:extLst>
              <a:ext uri="{FF2B5EF4-FFF2-40B4-BE49-F238E27FC236}">
                <a16:creationId xmlns:a16="http://schemas.microsoft.com/office/drawing/2014/main" id="{4AFFAE16-C252-488A-90EC-84F5EBFC95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40583" y="1367162"/>
            <a:ext cx="5409879" cy="2404390"/>
          </a:xfrm>
        </p:spPr>
      </p:pic>
      <p:pic>
        <p:nvPicPr>
          <p:cNvPr id="27" name="Content Placeholder 26">
            <a:extLst>
              <a:ext uri="{FF2B5EF4-FFF2-40B4-BE49-F238E27FC236}">
                <a16:creationId xmlns:a16="http://schemas.microsoft.com/office/drawing/2014/main" id="{1FB7FC71-6A9F-46AF-A66A-94F2794B940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0584" y="3980081"/>
            <a:ext cx="5409879" cy="2404390"/>
          </a:xfrm>
        </p:spPr>
      </p:pic>
      <p:sp>
        <p:nvSpPr>
          <p:cNvPr id="28" name="TextBox 27">
            <a:extLst>
              <a:ext uri="{FF2B5EF4-FFF2-40B4-BE49-F238E27FC236}">
                <a16:creationId xmlns:a16="http://schemas.microsoft.com/office/drawing/2014/main" id="{1651E30A-B766-411E-946C-B7D541605057}"/>
              </a:ext>
            </a:extLst>
          </p:cNvPr>
          <p:cNvSpPr txBox="1"/>
          <p:nvPr/>
        </p:nvSpPr>
        <p:spPr>
          <a:xfrm>
            <a:off x="646111" y="1367162"/>
            <a:ext cx="3783846" cy="1600438"/>
          </a:xfrm>
          <a:prstGeom prst="rect">
            <a:avLst/>
          </a:prstGeom>
          <a:noFill/>
        </p:spPr>
        <p:txBody>
          <a:bodyPr wrap="square" rtlCol="0">
            <a:spAutoFit/>
          </a:bodyPr>
          <a:lstStyle/>
          <a:p>
            <a:r>
              <a:rPr lang="en-US" sz="1400" b="1" dirty="0"/>
              <a:t>Menu Scene</a:t>
            </a:r>
          </a:p>
          <a:p>
            <a:r>
              <a:rPr lang="en-US" sz="1400" dirty="0"/>
              <a:t>This scene serves as the main point of navigation throughout the game. From here, the player can start the game, view the high score table, open the options menu, or quit. This scene is opened when the game launches.</a:t>
            </a:r>
            <a:endParaRPr lang="en-CA" sz="1400" dirty="0"/>
          </a:p>
        </p:txBody>
      </p:sp>
      <p:sp>
        <p:nvSpPr>
          <p:cNvPr id="30" name="TextBox 29">
            <a:extLst>
              <a:ext uri="{FF2B5EF4-FFF2-40B4-BE49-F238E27FC236}">
                <a16:creationId xmlns:a16="http://schemas.microsoft.com/office/drawing/2014/main" id="{DF4E1DFC-C9D6-44F7-A55A-8352BE227F46}"/>
              </a:ext>
            </a:extLst>
          </p:cNvPr>
          <p:cNvSpPr txBox="1"/>
          <p:nvPr/>
        </p:nvSpPr>
        <p:spPr>
          <a:xfrm>
            <a:off x="646111" y="3974377"/>
            <a:ext cx="3783846" cy="2246769"/>
          </a:xfrm>
          <a:prstGeom prst="rect">
            <a:avLst/>
          </a:prstGeom>
          <a:noFill/>
        </p:spPr>
        <p:txBody>
          <a:bodyPr wrap="square" rtlCol="0">
            <a:spAutoFit/>
          </a:bodyPr>
          <a:lstStyle/>
          <a:p>
            <a:r>
              <a:rPr lang="en-US" sz="1400" b="1" dirty="0"/>
              <a:t>Game Scene</a:t>
            </a:r>
          </a:p>
          <a:p>
            <a:r>
              <a:rPr lang="en-US" sz="1400" dirty="0"/>
              <a:t>This is the scene where the main gameplay loop takes place. The player controls the white ship while enemies fly from the top of the screen to the bottom in set patterns. The player scores points by destroying enemies. If the player is hit, they lose a life. When they run out of lives, the game ends and transitions to the High Score scene.</a:t>
            </a:r>
            <a:endParaRPr lang="en-CA" sz="1400" dirty="0"/>
          </a:p>
        </p:txBody>
      </p:sp>
    </p:spTree>
    <p:extLst>
      <p:ext uri="{BB962C8B-B14F-4D97-AF65-F5344CB8AC3E}">
        <p14:creationId xmlns:p14="http://schemas.microsoft.com/office/powerpoint/2010/main" val="53960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4DB1-3473-4852-AE29-85CBF4D52B61}"/>
              </a:ext>
            </a:extLst>
          </p:cNvPr>
          <p:cNvSpPr>
            <a:spLocks noGrp="1"/>
          </p:cNvSpPr>
          <p:nvPr>
            <p:ph type="title"/>
          </p:nvPr>
        </p:nvSpPr>
        <p:spPr/>
        <p:txBody>
          <a:bodyPr/>
          <a:lstStyle/>
          <a:p>
            <a:r>
              <a:rPr lang="en-US" dirty="0"/>
              <a:t>Conclusion</a:t>
            </a:r>
            <a:endParaRPr lang="en-CA" dirty="0"/>
          </a:p>
        </p:txBody>
      </p:sp>
      <p:pic>
        <p:nvPicPr>
          <p:cNvPr id="7" name="Content Placeholder 6">
            <a:extLst>
              <a:ext uri="{FF2B5EF4-FFF2-40B4-BE49-F238E27FC236}">
                <a16:creationId xmlns:a16="http://schemas.microsoft.com/office/drawing/2014/main" id="{1FE74462-C65E-4D83-89B4-392D12986E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3313" y="3181615"/>
            <a:ext cx="4395787" cy="1953683"/>
          </a:xfrm>
        </p:spPr>
      </p:pic>
      <p:sp>
        <p:nvSpPr>
          <p:cNvPr id="5" name="Content Placeholder 4">
            <a:extLst>
              <a:ext uri="{FF2B5EF4-FFF2-40B4-BE49-F238E27FC236}">
                <a16:creationId xmlns:a16="http://schemas.microsoft.com/office/drawing/2014/main" id="{B7474D16-10A8-4478-8337-876C1EDDEFEB}"/>
              </a:ext>
            </a:extLst>
          </p:cNvPr>
          <p:cNvSpPr>
            <a:spLocks noGrp="1"/>
          </p:cNvSpPr>
          <p:nvPr>
            <p:ph sz="half" idx="2"/>
          </p:nvPr>
        </p:nvSpPr>
        <p:spPr/>
        <p:txBody>
          <a:bodyPr/>
          <a:lstStyle/>
          <a:p>
            <a:r>
              <a:rPr lang="en-US" dirty="0"/>
              <a:t>Phase 1, project initiation, is now complete.</a:t>
            </a:r>
          </a:p>
          <a:p>
            <a:r>
              <a:rPr lang="en-US" dirty="0"/>
              <a:t>With the system architecture now largely mapped out, development can begin. 60% of the source code is scheduled to be completed by the end of Phase 2, and 100% by the end of Phase 3.</a:t>
            </a:r>
          </a:p>
          <a:p>
            <a:r>
              <a:rPr lang="en-US" dirty="0"/>
              <a:t>Further changes to project requirements will be tracked and mapped onto the Requirements Traceability Matrix, which will serve as the basis of system testing in Phase 3.</a:t>
            </a:r>
            <a:endParaRPr lang="en-CA" dirty="0"/>
          </a:p>
        </p:txBody>
      </p:sp>
    </p:spTree>
    <p:extLst>
      <p:ext uri="{BB962C8B-B14F-4D97-AF65-F5344CB8AC3E}">
        <p14:creationId xmlns:p14="http://schemas.microsoft.com/office/powerpoint/2010/main" val="429518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403</TotalTime>
  <Words>484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CST8333 Assignment 1</vt:lpstr>
      <vt:lpstr>Introduction</vt:lpstr>
      <vt:lpstr>Details – Timeline &amp; Budget</vt:lpstr>
      <vt:lpstr>Details - Architecture</vt:lpstr>
      <vt:lpstr>Details – UI Mockup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CST8333 Assignment 1</dc:title>
  <dc:creator>Andrew</dc:creator>
  <cp:lastModifiedBy>Andrew</cp:lastModifiedBy>
  <cp:revision>14</cp:revision>
  <dcterms:created xsi:type="dcterms:W3CDTF">2022-02-09T20:38:59Z</dcterms:created>
  <dcterms:modified xsi:type="dcterms:W3CDTF">2022-02-10T18:48:37Z</dcterms:modified>
</cp:coreProperties>
</file>