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9C3030-B0D7-45A6-8B05-20DA31077D8A}">
          <p14:sldIdLst>
            <p14:sldId id="256"/>
            <p14:sldId id="257"/>
            <p14:sldId id="258"/>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72016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E3EB-6B2A-439D-A245-5D534BF4E114}" type="datetimeFigureOut">
              <a:rPr lang="en-CA" smtClean="0"/>
              <a:t>2022-03-23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4601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764860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3937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81664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194054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95713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872878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63201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68315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8022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7E3EB-6B2A-439D-A245-5D534BF4E114}" type="datetimeFigureOut">
              <a:rPr lang="en-CA" smtClean="0"/>
              <a:t>2022-03-23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23248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7E3EB-6B2A-439D-A245-5D534BF4E114}" type="datetimeFigureOut">
              <a:rPr lang="en-CA" smtClean="0"/>
              <a:t>2022-03-23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423937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13769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02850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B7E3EB-6B2A-439D-A245-5D534BF4E114}" type="datetimeFigureOut">
              <a:rPr lang="en-CA" smtClean="0"/>
              <a:t>2022-03-23</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305019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7E3EB-6B2A-439D-A245-5D534BF4E114}" type="datetimeFigureOut">
              <a:rPr lang="en-CA" smtClean="0"/>
              <a:t>2022-03-23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DB8AD3-0DD3-43DB-9363-10B80AD6A2C0}" type="slidenum">
              <a:rPr lang="en-CA" smtClean="0"/>
              <a:t>‹#›</a:t>
            </a:fld>
            <a:endParaRPr lang="en-CA"/>
          </a:p>
        </p:txBody>
      </p:sp>
    </p:spTree>
    <p:extLst>
      <p:ext uri="{BB962C8B-B14F-4D97-AF65-F5344CB8AC3E}">
        <p14:creationId xmlns:p14="http://schemas.microsoft.com/office/powerpoint/2010/main" val="25026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B7E3EB-6B2A-439D-A245-5D534BF4E114}" type="datetimeFigureOut">
              <a:rPr lang="en-CA" smtClean="0"/>
              <a:t>2022-03-23</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DB8AD3-0DD3-43DB-9363-10B80AD6A2C0}" type="slidenum">
              <a:rPr lang="en-CA" smtClean="0"/>
              <a:t>‹#›</a:t>
            </a:fld>
            <a:endParaRPr lang="en-CA"/>
          </a:p>
        </p:txBody>
      </p:sp>
    </p:spTree>
    <p:extLst>
      <p:ext uri="{BB962C8B-B14F-4D97-AF65-F5344CB8AC3E}">
        <p14:creationId xmlns:p14="http://schemas.microsoft.com/office/powerpoint/2010/main" val="35037715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5071-5A74-4A89-B846-D4C6AD618A5C}"/>
              </a:ext>
            </a:extLst>
          </p:cNvPr>
          <p:cNvSpPr>
            <a:spLocks noGrp="1"/>
          </p:cNvSpPr>
          <p:nvPr>
            <p:ph type="ctrTitle"/>
          </p:nvPr>
        </p:nvSpPr>
        <p:spPr/>
        <p:txBody>
          <a:bodyPr/>
          <a:lstStyle/>
          <a:p>
            <a:r>
              <a:rPr lang="en-US" dirty="0"/>
              <a:t>CST8333 Assignment 1</a:t>
            </a:r>
            <a:endParaRPr lang="en-CA" dirty="0"/>
          </a:p>
        </p:txBody>
      </p:sp>
      <p:sp>
        <p:nvSpPr>
          <p:cNvPr id="3" name="Subtitle 2">
            <a:extLst>
              <a:ext uri="{FF2B5EF4-FFF2-40B4-BE49-F238E27FC236}">
                <a16:creationId xmlns:a16="http://schemas.microsoft.com/office/drawing/2014/main" id="{8096515D-609D-4470-B1F6-EB923C8F5977}"/>
              </a:ext>
            </a:extLst>
          </p:cNvPr>
          <p:cNvSpPr>
            <a:spLocks noGrp="1"/>
          </p:cNvSpPr>
          <p:nvPr>
            <p:ph type="subTitle" idx="1"/>
          </p:nvPr>
        </p:nvSpPr>
        <p:spPr/>
        <p:txBody>
          <a:bodyPr>
            <a:normAutofit fontScale="70000" lnSpcReduction="20000"/>
          </a:bodyPr>
          <a:lstStyle/>
          <a:p>
            <a:r>
              <a:rPr lang="en-US" dirty="0"/>
              <a:t>Space guy: Blockade – arcade style space shooter</a:t>
            </a:r>
          </a:p>
          <a:p>
            <a:r>
              <a:rPr lang="en-US" dirty="0"/>
              <a:t>Andrew Gaal</a:t>
            </a:r>
          </a:p>
          <a:p>
            <a:r>
              <a:rPr lang="en-US" dirty="0"/>
              <a:t>February 10, 2022</a:t>
            </a:r>
          </a:p>
        </p:txBody>
      </p:sp>
    </p:spTree>
    <p:extLst>
      <p:ext uri="{BB962C8B-B14F-4D97-AF65-F5344CB8AC3E}">
        <p14:creationId xmlns:p14="http://schemas.microsoft.com/office/powerpoint/2010/main" val="268271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E5D2-C4FA-467F-B42D-6898FB36E1A5}"/>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2B98A879-D5F0-4698-8F27-34A70DFD9E34}"/>
              </a:ext>
            </a:extLst>
          </p:cNvPr>
          <p:cNvSpPr>
            <a:spLocks noGrp="1"/>
          </p:cNvSpPr>
          <p:nvPr>
            <p:ph sz="half" idx="1"/>
          </p:nvPr>
        </p:nvSpPr>
        <p:spPr>
          <a:xfrm>
            <a:off x="1103313" y="2060575"/>
            <a:ext cx="3246746" cy="4195763"/>
          </a:xfrm>
        </p:spPr>
        <p:txBody>
          <a:bodyPr>
            <a:normAutofit/>
          </a:bodyPr>
          <a:lstStyle/>
          <a:p>
            <a:r>
              <a:rPr lang="en-US" sz="1600" dirty="0"/>
              <a:t>Assignment 1 and 2 completed and approved</a:t>
            </a:r>
          </a:p>
          <a:p>
            <a:r>
              <a:rPr lang="en-US" sz="1600" dirty="0"/>
              <a:t>Some delays were encountered due to external obligations</a:t>
            </a:r>
          </a:p>
          <a:p>
            <a:r>
              <a:rPr lang="en-US" sz="1600" dirty="0"/>
              <a:t>Accomplishments:</a:t>
            </a:r>
          </a:p>
          <a:p>
            <a:pPr lvl="1"/>
            <a:r>
              <a:rPr lang="en-CA" sz="1400" dirty="0"/>
              <a:t>60% of Source Code completed</a:t>
            </a:r>
          </a:p>
          <a:p>
            <a:pPr lvl="1"/>
            <a:r>
              <a:rPr lang="en-CA" sz="1400" dirty="0"/>
              <a:t>Implemented basic menu and game scenes</a:t>
            </a:r>
          </a:p>
          <a:p>
            <a:pPr lvl="1"/>
            <a:r>
              <a:rPr lang="en-CA" sz="1400" dirty="0"/>
              <a:t>Playable demo completed</a:t>
            </a:r>
          </a:p>
          <a:p>
            <a:pPr lvl="1"/>
            <a:endParaRPr lang="en-US" dirty="0"/>
          </a:p>
        </p:txBody>
      </p:sp>
      <p:sp>
        <p:nvSpPr>
          <p:cNvPr id="4" name="Content Placeholder 3">
            <a:extLst>
              <a:ext uri="{FF2B5EF4-FFF2-40B4-BE49-F238E27FC236}">
                <a16:creationId xmlns:a16="http://schemas.microsoft.com/office/drawing/2014/main" id="{953E784F-551A-4193-965B-1F1B140C0F6F}"/>
              </a:ext>
            </a:extLst>
          </p:cNvPr>
          <p:cNvSpPr>
            <a:spLocks noGrp="1"/>
          </p:cNvSpPr>
          <p:nvPr>
            <p:ph sz="half" idx="2"/>
          </p:nvPr>
        </p:nvSpPr>
        <p:spPr>
          <a:xfrm>
            <a:off x="4350059" y="2056093"/>
            <a:ext cx="3246747" cy="4200245"/>
          </a:xfrm>
        </p:spPr>
        <p:txBody>
          <a:bodyPr>
            <a:noAutofit/>
          </a:bodyPr>
          <a:lstStyle/>
          <a:p>
            <a:r>
              <a:rPr lang="en-US" sz="1600" dirty="0"/>
              <a:t>Requirements Completed:</a:t>
            </a:r>
          </a:p>
          <a:p>
            <a:pPr lvl="1"/>
            <a:r>
              <a:rPr lang="en-US" sz="1400" dirty="0"/>
              <a:t>Scene Management system</a:t>
            </a:r>
          </a:p>
          <a:p>
            <a:pPr lvl="1"/>
            <a:r>
              <a:rPr lang="en-US" sz="1400" dirty="0"/>
              <a:t>Functional UI Buttons</a:t>
            </a:r>
          </a:p>
          <a:p>
            <a:pPr lvl="1"/>
            <a:r>
              <a:rPr lang="en-US" sz="1400" dirty="0"/>
              <a:t>Mouse controlled player</a:t>
            </a:r>
          </a:p>
          <a:p>
            <a:pPr lvl="1"/>
            <a:r>
              <a:rPr lang="en-US" sz="1400" dirty="0"/>
              <a:t>Various enemy objects with different behaviours</a:t>
            </a:r>
          </a:p>
          <a:p>
            <a:pPr lvl="1"/>
            <a:r>
              <a:rPr lang="en-US" sz="1400" dirty="0"/>
              <a:t>Functional hitboxes and destruction for player and enemies</a:t>
            </a:r>
          </a:p>
          <a:p>
            <a:pPr lvl="1"/>
            <a:r>
              <a:rPr lang="en-US" sz="1400" dirty="0"/>
              <a:t>Life and score counter UI elements</a:t>
            </a:r>
          </a:p>
          <a:p>
            <a:pPr lvl="1"/>
            <a:r>
              <a:rPr lang="en-US" sz="1400" dirty="0"/>
              <a:t>Game over condition</a:t>
            </a:r>
          </a:p>
          <a:p>
            <a:pPr lvl="1"/>
            <a:r>
              <a:rPr lang="en-US" sz="1400" dirty="0"/>
              <a:t>Sound effects</a:t>
            </a:r>
            <a:endParaRPr lang="en-CA" sz="1400" dirty="0"/>
          </a:p>
        </p:txBody>
      </p:sp>
      <p:sp>
        <p:nvSpPr>
          <p:cNvPr id="5" name="Content Placeholder 3">
            <a:extLst>
              <a:ext uri="{FF2B5EF4-FFF2-40B4-BE49-F238E27FC236}">
                <a16:creationId xmlns:a16="http://schemas.microsoft.com/office/drawing/2014/main" id="{B21A67F9-0B5E-40AC-84B5-1C2DA409D24F}"/>
              </a:ext>
            </a:extLst>
          </p:cNvPr>
          <p:cNvSpPr txBox="1">
            <a:spLocks/>
          </p:cNvSpPr>
          <p:nvPr/>
        </p:nvSpPr>
        <p:spPr>
          <a:xfrm>
            <a:off x="7596805" y="2056093"/>
            <a:ext cx="3246747" cy="420024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1600" dirty="0"/>
              <a:t>Requirements Outstanding:</a:t>
            </a:r>
          </a:p>
          <a:p>
            <a:pPr lvl="1"/>
            <a:r>
              <a:rPr lang="en-US" sz="1400" dirty="0"/>
              <a:t>High score scene</a:t>
            </a:r>
          </a:p>
          <a:p>
            <a:pPr lvl="1"/>
            <a:r>
              <a:rPr lang="en-US" sz="1400" dirty="0"/>
              <a:t>Pause and options menus</a:t>
            </a:r>
          </a:p>
          <a:p>
            <a:pPr lvl="1"/>
            <a:r>
              <a:rPr lang="en-US" sz="1400" dirty="0"/>
              <a:t>Enemy hit points (all enemies currently destroyed in one hit)</a:t>
            </a:r>
          </a:p>
          <a:p>
            <a:pPr lvl="1"/>
            <a:r>
              <a:rPr lang="en-US" sz="1400" dirty="0"/>
              <a:t>More complex enemy spawning mechanics (squadrons, bosses, etc.)</a:t>
            </a:r>
          </a:p>
          <a:p>
            <a:pPr lvl="1"/>
            <a:r>
              <a:rPr lang="en-US" sz="1400" dirty="0"/>
              <a:t>Animated sprites</a:t>
            </a:r>
          </a:p>
          <a:p>
            <a:pPr lvl="1"/>
            <a:r>
              <a:rPr lang="en-US" sz="1400" dirty="0"/>
              <a:t>Music</a:t>
            </a:r>
            <a:endParaRPr lang="en-CA" sz="1400" dirty="0"/>
          </a:p>
        </p:txBody>
      </p:sp>
    </p:spTree>
    <p:extLst>
      <p:ext uri="{BB962C8B-B14F-4D97-AF65-F5344CB8AC3E}">
        <p14:creationId xmlns:p14="http://schemas.microsoft.com/office/powerpoint/2010/main" val="154844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00F8-D215-492B-854D-F5F4E98A9E1B}"/>
              </a:ext>
            </a:extLst>
          </p:cNvPr>
          <p:cNvSpPr>
            <a:spLocks noGrp="1"/>
          </p:cNvSpPr>
          <p:nvPr>
            <p:ph type="title"/>
          </p:nvPr>
        </p:nvSpPr>
        <p:spPr/>
        <p:txBody>
          <a:bodyPr/>
          <a:lstStyle/>
          <a:p>
            <a:r>
              <a:rPr lang="en-US" dirty="0"/>
              <a:t>Details – Timeline &amp; Budget</a:t>
            </a:r>
            <a:endParaRPr lang="en-CA" dirty="0"/>
          </a:p>
        </p:txBody>
      </p:sp>
      <p:sp>
        <p:nvSpPr>
          <p:cNvPr id="6" name="Text Placeholder 5">
            <a:extLst>
              <a:ext uri="{FF2B5EF4-FFF2-40B4-BE49-F238E27FC236}">
                <a16:creationId xmlns:a16="http://schemas.microsoft.com/office/drawing/2014/main" id="{E36EFAB8-18A8-4D6A-8184-ABB66C91264F}"/>
              </a:ext>
            </a:extLst>
          </p:cNvPr>
          <p:cNvSpPr>
            <a:spLocks noGrp="1"/>
          </p:cNvSpPr>
          <p:nvPr>
            <p:ph type="body" idx="1"/>
          </p:nvPr>
        </p:nvSpPr>
        <p:spPr>
          <a:xfrm>
            <a:off x="1103313" y="1904999"/>
            <a:ext cx="4396338" cy="1086775"/>
          </a:xfrm>
        </p:spPr>
        <p:txBody>
          <a:bodyPr/>
          <a:lstStyle/>
          <a:p>
            <a:r>
              <a:rPr lang="en-US" sz="1200" b="1" dirty="0"/>
              <a:t>Timeline</a:t>
            </a:r>
          </a:p>
          <a:p>
            <a:r>
              <a:rPr lang="en-US" sz="1200" dirty="0"/>
              <a:t>The project is proceeding well, but behind schedule. Schedule slippage occurred as a result of external obligations on the developer’s part. Efforts will be made to bring the project back on schedule in Phase 3.</a:t>
            </a:r>
            <a:endParaRPr lang="en-CA" sz="1200" dirty="0"/>
          </a:p>
        </p:txBody>
      </p:sp>
      <p:pic>
        <p:nvPicPr>
          <p:cNvPr id="11" name="Content Placeholder 10">
            <a:extLst>
              <a:ext uri="{FF2B5EF4-FFF2-40B4-BE49-F238E27FC236}">
                <a16:creationId xmlns:a16="http://schemas.microsoft.com/office/drawing/2014/main" id="{6F532B14-066E-41EB-8DCB-F513367F66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3101054"/>
            <a:ext cx="4395787" cy="2318703"/>
          </a:xfrm>
        </p:spPr>
      </p:pic>
      <p:sp>
        <p:nvSpPr>
          <p:cNvPr id="8" name="Text Placeholder 7">
            <a:extLst>
              <a:ext uri="{FF2B5EF4-FFF2-40B4-BE49-F238E27FC236}">
                <a16:creationId xmlns:a16="http://schemas.microsoft.com/office/drawing/2014/main" id="{2ED36E03-D21A-47FA-AF2E-0D6CC79246F8}"/>
              </a:ext>
            </a:extLst>
          </p:cNvPr>
          <p:cNvSpPr>
            <a:spLocks noGrp="1"/>
          </p:cNvSpPr>
          <p:nvPr>
            <p:ph type="body" sz="quarter" idx="3"/>
          </p:nvPr>
        </p:nvSpPr>
        <p:spPr>
          <a:xfrm>
            <a:off x="5654495" y="1860608"/>
            <a:ext cx="4396339" cy="953611"/>
          </a:xfrm>
        </p:spPr>
        <p:txBody>
          <a:bodyPr/>
          <a:lstStyle/>
          <a:p>
            <a:r>
              <a:rPr lang="en-US" sz="1200" b="1" dirty="0"/>
              <a:t>Budget</a:t>
            </a:r>
          </a:p>
          <a:p>
            <a:r>
              <a:rPr lang="en-US" sz="1200" dirty="0"/>
              <a:t>The budget is based on level of effort rather than financial input. Thus far, budget estimates have been accurate.</a:t>
            </a:r>
            <a:endParaRPr lang="en-CA" sz="1200" dirty="0"/>
          </a:p>
        </p:txBody>
      </p:sp>
      <p:pic>
        <p:nvPicPr>
          <p:cNvPr id="13" name="Content Placeholder 12">
            <a:extLst>
              <a:ext uri="{FF2B5EF4-FFF2-40B4-BE49-F238E27FC236}">
                <a16:creationId xmlns:a16="http://schemas.microsoft.com/office/drawing/2014/main" id="{373D605C-5FFD-4222-9C5A-E088D1EAC44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34756" y="2992438"/>
            <a:ext cx="3835625" cy="3263900"/>
          </a:xfrm>
        </p:spPr>
      </p:pic>
    </p:spTree>
    <p:extLst>
      <p:ext uri="{BB962C8B-B14F-4D97-AF65-F5344CB8AC3E}">
        <p14:creationId xmlns:p14="http://schemas.microsoft.com/office/powerpoint/2010/main" val="106440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0B72-EB77-4942-9090-90BC8503CCBD}"/>
              </a:ext>
            </a:extLst>
          </p:cNvPr>
          <p:cNvSpPr>
            <a:spLocks noGrp="1"/>
          </p:cNvSpPr>
          <p:nvPr>
            <p:ph type="title"/>
          </p:nvPr>
        </p:nvSpPr>
        <p:spPr/>
        <p:txBody>
          <a:bodyPr/>
          <a:lstStyle/>
          <a:p>
            <a:r>
              <a:rPr lang="en-US" dirty="0"/>
              <a:t>Details – Source Code</a:t>
            </a:r>
            <a:endParaRPr lang="en-CA" dirty="0"/>
          </a:p>
        </p:txBody>
      </p:sp>
      <p:sp>
        <p:nvSpPr>
          <p:cNvPr id="3" name="Text Placeholder 2">
            <a:extLst>
              <a:ext uri="{FF2B5EF4-FFF2-40B4-BE49-F238E27FC236}">
                <a16:creationId xmlns:a16="http://schemas.microsoft.com/office/drawing/2014/main" id="{26712A2B-A63C-40CB-A093-7F0F0EF2E268}"/>
              </a:ext>
            </a:extLst>
          </p:cNvPr>
          <p:cNvSpPr>
            <a:spLocks noGrp="1"/>
          </p:cNvSpPr>
          <p:nvPr>
            <p:ph type="body" idx="1"/>
          </p:nvPr>
        </p:nvSpPr>
        <p:spPr>
          <a:xfrm>
            <a:off x="1103313" y="1367160"/>
            <a:ext cx="4396338" cy="3053919"/>
          </a:xfrm>
        </p:spPr>
        <p:txBody>
          <a:bodyPr/>
          <a:lstStyle/>
          <a:p>
            <a:r>
              <a:rPr lang="en-US" sz="1200" b="1" dirty="0"/>
              <a:t>Programming Language: Python</a:t>
            </a:r>
          </a:p>
          <a:p>
            <a:r>
              <a:rPr lang="en-US" sz="1200" dirty="0"/>
              <a:t>Python was selected for the development of this project due to it’s popularity with employers and it’s extensive community support. Since I was largely unfamiliar with the language at the beginning of this project, it also served to provide the greatest opportunity for learning and personal growth.</a:t>
            </a:r>
          </a:p>
          <a:p>
            <a:r>
              <a:rPr lang="en-US" sz="1200" dirty="0"/>
              <a:t>In addition, the popular PyGame library was used as a game engine to facilitate development. While this meant reworking a fair amount of the architecture proposed in the last presentation, it has proven to be an enormous boon to development since it includes many classes and functionalities analogous to those originally proposed, and would otherwise have had to be written from scratch.</a:t>
            </a:r>
            <a:endParaRPr lang="en-CA" sz="1200" dirty="0"/>
          </a:p>
        </p:txBody>
      </p:sp>
      <p:sp>
        <p:nvSpPr>
          <p:cNvPr id="5" name="Text Placeholder 4">
            <a:extLst>
              <a:ext uri="{FF2B5EF4-FFF2-40B4-BE49-F238E27FC236}">
                <a16:creationId xmlns:a16="http://schemas.microsoft.com/office/drawing/2014/main" id="{5ED609E4-9384-419D-B60D-15AD87B73DC4}"/>
              </a:ext>
            </a:extLst>
          </p:cNvPr>
          <p:cNvSpPr>
            <a:spLocks noGrp="1"/>
          </p:cNvSpPr>
          <p:nvPr>
            <p:ph type="body" sz="quarter" idx="3"/>
          </p:nvPr>
        </p:nvSpPr>
        <p:spPr>
          <a:xfrm>
            <a:off x="5654495" y="1367160"/>
            <a:ext cx="4396339" cy="2139519"/>
          </a:xfrm>
        </p:spPr>
        <p:txBody>
          <a:bodyPr/>
          <a:lstStyle/>
          <a:p>
            <a:r>
              <a:rPr lang="en-US" sz="1200" b="1" dirty="0"/>
              <a:t>Stand-Alone Program Implementation</a:t>
            </a:r>
          </a:p>
          <a:p>
            <a:r>
              <a:rPr lang="en-US" sz="1200" dirty="0"/>
              <a:t>Since Python is typically used as a server-side scripting language for web applications, additional packaging tools were required to release the game as a stand-alone application. PyInstaller was selected for this purpose and has proven to function well.</a:t>
            </a:r>
          </a:p>
          <a:p>
            <a:r>
              <a:rPr lang="en-US" sz="1200" dirty="0"/>
              <a:t>For this reason, I have been able to include a playable demo with this assignment. It can be played by extracting the Space Guy.zip archive to a convenient directory and launching Space Guy.exe.</a:t>
            </a:r>
            <a:endParaRPr lang="en-CA" sz="1200" dirty="0"/>
          </a:p>
        </p:txBody>
      </p:sp>
      <p:pic>
        <p:nvPicPr>
          <p:cNvPr id="12" name="Content Placeholder 11">
            <a:extLst>
              <a:ext uri="{FF2B5EF4-FFF2-40B4-BE49-F238E27FC236}">
                <a16:creationId xmlns:a16="http://schemas.microsoft.com/office/drawing/2014/main" id="{FF255000-369D-4E2D-8096-E6D9DC5B32E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654675" y="3838536"/>
            <a:ext cx="4395788" cy="2086054"/>
          </a:xfrm>
        </p:spPr>
      </p:pic>
    </p:spTree>
    <p:extLst>
      <p:ext uri="{BB962C8B-B14F-4D97-AF65-F5344CB8AC3E}">
        <p14:creationId xmlns:p14="http://schemas.microsoft.com/office/powerpoint/2010/main" val="323941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4DB1-3473-4852-AE29-85CBF4D52B61}"/>
              </a:ext>
            </a:extLst>
          </p:cNvPr>
          <p:cNvSpPr>
            <a:spLocks noGrp="1"/>
          </p:cNvSpPr>
          <p:nvPr>
            <p:ph type="title"/>
          </p:nvPr>
        </p:nvSpPr>
        <p:spPr/>
        <p:txBody>
          <a:bodyPr/>
          <a:lstStyle/>
          <a:p>
            <a:r>
              <a:rPr lang="en-US" dirty="0"/>
              <a:t>Conclusion</a:t>
            </a:r>
            <a:endParaRPr lang="en-CA" dirty="0"/>
          </a:p>
        </p:txBody>
      </p:sp>
      <p:sp>
        <p:nvSpPr>
          <p:cNvPr id="5" name="Content Placeholder 4">
            <a:extLst>
              <a:ext uri="{FF2B5EF4-FFF2-40B4-BE49-F238E27FC236}">
                <a16:creationId xmlns:a16="http://schemas.microsoft.com/office/drawing/2014/main" id="{B7474D16-10A8-4478-8337-876C1EDDEFEB}"/>
              </a:ext>
            </a:extLst>
          </p:cNvPr>
          <p:cNvSpPr>
            <a:spLocks noGrp="1"/>
          </p:cNvSpPr>
          <p:nvPr>
            <p:ph sz="half" idx="2"/>
          </p:nvPr>
        </p:nvSpPr>
        <p:spPr/>
        <p:txBody>
          <a:bodyPr/>
          <a:lstStyle/>
          <a:p>
            <a:r>
              <a:rPr lang="en-US" dirty="0"/>
              <a:t>Phase 2, Source Code Implementation, is now complete.</a:t>
            </a:r>
          </a:p>
          <a:p>
            <a:r>
              <a:rPr lang="en-US" dirty="0"/>
              <a:t>60% of the source code has been completed, and 100% is scheduled to be completed by the end of Phase 3.</a:t>
            </a:r>
          </a:p>
          <a:p>
            <a:r>
              <a:rPr lang="en-US" dirty="0"/>
              <a:t>Further changes to project requirements will be tracked and mapped onto the Requirements Traceability Matrix, which will serve as the basis of system testing in Phase 3.</a:t>
            </a:r>
            <a:endParaRPr lang="en-CA" dirty="0"/>
          </a:p>
        </p:txBody>
      </p:sp>
      <p:pic>
        <p:nvPicPr>
          <p:cNvPr id="8" name="Content Placeholder 7">
            <a:extLst>
              <a:ext uri="{FF2B5EF4-FFF2-40B4-BE49-F238E27FC236}">
                <a16:creationId xmlns:a16="http://schemas.microsoft.com/office/drawing/2014/main" id="{A4BAF65F-F8DD-4941-86DE-A62D5D869D1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2685" y="2166798"/>
            <a:ext cx="4395787" cy="2083496"/>
          </a:xfrm>
        </p:spPr>
      </p:pic>
    </p:spTree>
    <p:extLst>
      <p:ext uri="{BB962C8B-B14F-4D97-AF65-F5344CB8AC3E}">
        <p14:creationId xmlns:p14="http://schemas.microsoft.com/office/powerpoint/2010/main" val="429518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471</TotalTime>
  <Words>468</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CST8333 Assignment 1</vt:lpstr>
      <vt:lpstr>Introduction</vt:lpstr>
      <vt:lpstr>Details – Timeline &amp; Budget</vt:lpstr>
      <vt:lpstr>Details – Source Code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CST8333 Assignment 1</dc:title>
  <dc:creator>Andrew</dc:creator>
  <cp:lastModifiedBy>Andrew</cp:lastModifiedBy>
  <cp:revision>21</cp:revision>
  <dcterms:created xsi:type="dcterms:W3CDTF">2022-02-09T20:38:59Z</dcterms:created>
  <dcterms:modified xsi:type="dcterms:W3CDTF">2022-03-23T15:45:56Z</dcterms:modified>
</cp:coreProperties>
</file>