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2" r:id="rId3"/>
    <p:sldId id="256" r:id="rId4"/>
    <p:sldId id="288" r:id="rId5"/>
    <p:sldId id="289" r:id="rId6"/>
    <p:sldId id="273" r:id="rId7"/>
    <p:sldId id="274" r:id="rId8"/>
    <p:sldId id="275" r:id="rId9"/>
    <p:sldId id="276" r:id="rId10"/>
    <p:sldId id="277" r:id="rId11"/>
    <p:sldId id="304" r:id="rId12"/>
    <p:sldId id="305" r:id="rId13"/>
    <p:sldId id="308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zh-CN"/>
    </a:defPPr>
    <a:lvl1pPr marL="0" lvl="0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609600" lvl="1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1219200" lvl="2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828800" lvl="3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2438400" lvl="4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4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2"/>
        <p:guide pos="3840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销售额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FFC543"/>
              </a:solidFill>
            </c:spPr>
          </c:dPt>
          <c:dPt>
            <c:idx val="1"/>
            <c:bubble3D val="0"/>
            <c:spPr>
              <a:solidFill>
                <a:srgbClr val="FF8B00"/>
              </a:solidFill>
            </c:spPr>
          </c:dPt>
          <c:dPt>
            <c:idx val="2"/>
            <c:bubble3D val="0"/>
            <c:spPr>
              <a:solidFill>
                <a:srgbClr val="FC611F"/>
              </a:solidFill>
            </c:spPr>
          </c:dPt>
          <c:dPt>
            <c:idx val="3"/>
            <c:bubble3D val="0"/>
            <c:spPr>
              <a:solidFill>
                <a:srgbClr val="DD2405"/>
              </a:solidFill>
            </c:spPr>
          </c:dPt>
          <c:dPt>
            <c:idx val="4"/>
            <c:bubble3D val="0"/>
            <c:spPr>
              <a:solidFill>
                <a:srgbClr val="58A2BC"/>
              </a:solidFill>
            </c:spPr>
          </c:dPt>
          <c:dPt>
            <c:idx val="5"/>
            <c:bubble3D val="0"/>
            <c:spPr>
              <a:solidFill>
                <a:srgbClr val="39788F"/>
              </a:solidFill>
            </c:spPr>
          </c:dPt>
          <c:dPt>
            <c:idx val="6"/>
            <c:bubble3D val="0"/>
            <c:spPr>
              <a:solidFill>
                <a:srgbClr val="214653"/>
              </a:solidFill>
            </c:spPr>
          </c:dPt>
          <c:dPt>
            <c:idx val="7"/>
            <c:bubble3D val="0"/>
            <c:spPr>
              <a:solidFill>
                <a:srgbClr val="1C2B38"/>
              </a:solidFill>
            </c:spPr>
          </c:dPt>
          <c:dLbls>
            <c:delete val="1"/>
          </c:dLbls>
          <c:cat>
            <c:strRef>
              <c:f>Sheet1!$A$4:$A$11</c:f>
              <c:strCache>
                <c:ptCount val="8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  <c:pt idx="5">
                  <c:v>第六季度</c:v>
                </c:pt>
                <c:pt idx="6">
                  <c:v>第七季度</c:v>
                </c:pt>
                <c:pt idx="7">
                  <c:v>第八季度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12.5</c:v>
                </c:pt>
                <c:pt idx="1">
                  <c:v>12.5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  <c:pt idx="6">
                  <c:v>12.5</c:v>
                </c:pt>
                <c:pt idx="7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en-US" altLang="x-none" dirty="0">
                <a:ea typeface="宋体" panose="02010600030101010101" pitchFamily="2" charset="-122"/>
              </a:rPr>
            </a:fld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Notes Placeholder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31" tIns="45716" rIns="91431" bIns="45716" anchor="ctr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31" tIns="45716" rIns="91431" bIns="45716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31" tIns="45716" rIns="91431" bIns="45716" anchor="ctr"/>
          <a:lstStyle>
            <a:lvl1pPr algn="l">
              <a:defRPr sz="16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31" tIns="45716" rIns="91431" bIns="45716" anchor="ctr"/>
          <a:lstStyle>
            <a:lvl1pPr algn="ctr">
              <a:defRPr sz="16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31" tIns="45716" rIns="91431" bIns="45716" anchor="ctr"/>
          <a:lstStyle>
            <a:lvl1pPr algn="r">
              <a:defRPr sz="16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1219200" lvl="0" indent="-1219200" algn="ctr" eaLnBrk="1" latinLnBrk="0" hangingPunct="1">
        <a:lnSpc>
          <a:spcPct val="100000"/>
        </a:lnSpc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  <a:sym typeface="方正兰亭黑_GBK" charset="-122"/>
        </a:defRPr>
      </a:lvl1pPr>
    </p:titleStyle>
    <p:bodyStyle>
      <a:lvl1pPr marL="457200" lvl="0" indent="-4572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方正兰亭黑_GBK" charset="-122"/>
        </a:defRPr>
      </a:lvl1pPr>
      <a:lvl2pPr marL="990600" lvl="1" indent="-3810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2pPr>
      <a:lvl3pPr marL="1524000" lvl="2" indent="-3048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3pPr>
      <a:lvl4pPr marL="2133600" lvl="3" indent="-3048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4pPr>
      <a:lvl5pPr marL="2743200" lvl="4" indent="-3048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5pPr>
      <a:lvl6pPr marL="2514600" lvl="5" indent="-2286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6pPr>
      <a:lvl7pPr marL="2971800" lvl="6" indent="-2286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7pPr>
      <a:lvl8pPr marL="3429000" lvl="7" indent="-2286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8pPr>
      <a:lvl9pPr marL="3886200" lvl="8" indent="-228600" algn="l" defTabSz="1219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黑_GBK" charset="-122"/>
        </a:defRPr>
      </a:lvl9pPr>
    </p:bodyStyle>
    <p:otherStyle>
      <a:lvl1pPr marL="0" lvl="0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1219200" lvl="2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828800" lvl="3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2438400" lvl="4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1219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2"/>
          <p:cNvSpPr/>
          <p:nvPr/>
        </p:nvSpPr>
        <p:spPr>
          <a:xfrm>
            <a:off x="239713" y="2757488"/>
            <a:ext cx="11520487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pPr algn="ctr"/>
            <a:r>
              <a:rPr lang="zh-CN" altLang="zh-CN" sz="6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金融大数据 实验</a:t>
            </a:r>
            <a:r>
              <a:rPr lang="en-US" altLang="zh-CN" sz="6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endParaRPr lang="en-US" altLang="zh-CN" sz="64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5" name="Parallelogram 77"/>
          <p:cNvSpPr/>
          <p:nvPr/>
        </p:nvSpPr>
        <p:spPr>
          <a:xfrm>
            <a:off x="719138" y="2660650"/>
            <a:ext cx="865187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3076" name="Parallelogram 78"/>
          <p:cNvSpPr/>
          <p:nvPr/>
        </p:nvSpPr>
        <p:spPr>
          <a:xfrm rot="10800000">
            <a:off x="10512425" y="266065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3077" name="TextBox 13"/>
          <p:cNvSpPr/>
          <p:nvPr/>
        </p:nvSpPr>
        <p:spPr>
          <a:xfrm>
            <a:off x="7343775" y="5006975"/>
            <a:ext cx="40322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151220006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陈安宇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8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307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7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0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1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2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3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4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5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6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8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  <p:bldP spid="3075" grpId="0" bldLvl="0"/>
      <p:bldP spid="3076" grpId="0" bldLvl="0"/>
      <p:bldP spid="3077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x-none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step4 Naive Bayes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9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8200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8201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2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3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4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5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6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7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8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9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0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1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2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3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4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5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6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7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8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9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0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1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2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3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4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5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6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7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8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9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0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1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2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3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4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5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6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7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8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9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0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1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2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3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4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5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6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7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8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9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0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1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2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3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4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5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6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7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8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9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0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1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2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3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4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5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6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7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8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9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0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1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2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3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4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5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6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7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8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9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0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1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2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3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4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5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6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7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8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9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0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1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2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3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4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5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6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7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8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9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0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1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2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3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4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5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6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7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20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03630" y="1645603"/>
            <a:ext cx="50800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算法思想</a:t>
            </a:r>
            <a:r>
              <a:rPr lang="zh-CN" altLang="en-US" b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贝叶斯分类算法的理论基于贝叶斯公式，P(B|A)=(P(A|B)P(B))/P(A) ，其中P(A|B)称为条件概率，P(B)先验概率，对应P(B|A)为后验概率。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朴素贝叶斯分类器基于一个简单的假定，即给定的目标值属性之间是相互独立。</a:t>
            </a:r>
            <a:endParaRPr lang="zh-CN" altLang="en-US" sz="20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应用在文档分类中有：P(c|d)=(P(c)P(d|c))/P(d)，而对于一份文档在分类时则考虑特征词在该类中出现的概率P(d│c)=P(tk1│c)P(tk2│c)…P(tkn|c)。最后对于待分类文档，求出该文档在各类别中的概率，哪个概率大就将该项分类到对应的类别中。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285" name="Isosceles Triangle 343"/>
          <p:cNvSpPr/>
          <p:nvPr/>
        </p:nvSpPr>
        <p:spPr>
          <a:xfrm>
            <a:off x="7606030" y="1312545"/>
            <a:ext cx="576263" cy="576263"/>
          </a:xfrm>
          <a:prstGeom prst="triangle">
            <a:avLst>
              <a:gd name="adj" fmla="val 50000"/>
            </a:avLst>
          </a:prstGeom>
          <a:solidFill>
            <a:srgbClr val="F4A03B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6610" y="1087120"/>
            <a:ext cx="31457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读入训练集数据</a:t>
            </a:r>
            <a:endParaRPr lang="zh-CN" altLang="en-US" sz="1800" b="1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计算每个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label</a:t>
            </a:r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出现的频度，存入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label</a:t>
            </a:r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数组中。</a:t>
            </a:r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格式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“类名 频率”</a:t>
            </a:r>
            <a:endParaRPr lang="zh-CN" altLang="en-US" sz="1800" b="1">
              <a:solidFill>
                <a:srgbClr val="00B05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计算每个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label</a:t>
            </a:r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中每个属性属性值出现的频度，存入数组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frequence</a:t>
            </a:r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中。格式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“类名 属性名 属性值 频率”</a:t>
            </a:r>
            <a:endParaRPr lang="zh-CN" altLang="en-US" sz="1800" b="1">
              <a:solidFill>
                <a:srgbClr val="00B05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Isosceles Triangle 351"/>
          <p:cNvSpPr/>
          <p:nvPr/>
        </p:nvSpPr>
        <p:spPr>
          <a:xfrm>
            <a:off x="7531735" y="4380865"/>
            <a:ext cx="576263" cy="57467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10575" y="4234815"/>
            <a:ext cx="34194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b="1">
                <a:latin typeface="幼圆" panose="02010509060101010101" charset="-122"/>
                <a:ea typeface="幼圆" panose="02010509060101010101" charset="-122"/>
              </a:rPr>
              <a:t>读入测试集数据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800" b="1">
                <a:latin typeface="幼圆" panose="02010509060101010101" charset="-122"/>
                <a:ea typeface="幼圆" panose="02010509060101010101" charset="-122"/>
              </a:rPr>
              <a:t>对于每一个测试集数据：在不同类下该向量每个属性值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xi</a:t>
            </a:r>
            <a:r>
              <a:rPr lang="zh-CN" altLang="en-US" sz="1800" b="1">
                <a:latin typeface="幼圆" panose="02010509060101010101" charset="-122"/>
                <a:ea typeface="幼圆" panose="02010509060101010101" charset="-122"/>
              </a:rPr>
              <a:t>出现在该</a:t>
            </a:r>
            <a:r>
              <a:rPr lang="en-US" altLang="zh-CN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label</a:t>
            </a:r>
            <a:r>
              <a:rPr lang="zh-CN" altLang="en-US" sz="1800" b="1">
                <a:latin typeface="幼圆" panose="02010509060101010101" charset="-122"/>
                <a:ea typeface="幼圆" panose="02010509060101010101" charset="-122"/>
              </a:rPr>
              <a:t>的频度与该</a:t>
            </a:r>
            <a:r>
              <a:rPr lang="en-US" altLang="zh-CN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label</a:t>
            </a:r>
            <a:r>
              <a:rPr lang="zh-CN" altLang="en-US" sz="1800" b="1">
                <a:latin typeface="幼圆" panose="02010509060101010101" charset="-122"/>
                <a:ea typeface="幼圆" panose="02010509060101010101" charset="-122"/>
              </a:rPr>
              <a:t>出现的频度相乘，每个类得到一个值。找出所有类的最大值。该测试集属于这个类。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/>
      <p:bldP spid="8199" grpId="0" bldLvl="0" animBg="1"/>
      <p:bldP spid="7285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x-none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step4 Naive Bayes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223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9224" name="Group 3"/>
          <p:cNvGrpSpPr/>
          <p:nvPr/>
        </p:nvGrpSpPr>
        <p:grpSpPr>
          <a:xfrm>
            <a:off x="1008380" y="1247140"/>
            <a:ext cx="10488295" cy="4361815"/>
            <a:chOff x="0" y="0"/>
            <a:chExt cx="4955" cy="1982"/>
          </a:xfrm>
        </p:grpSpPr>
        <p:sp>
          <p:nvSpPr>
            <p:cNvPr id="9225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6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7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9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0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1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2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3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4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5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6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7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8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9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0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1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2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3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4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5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6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7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8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9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0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1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2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3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4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5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6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7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8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9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0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1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2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3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4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5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6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7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8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9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0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1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2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3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4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5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6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7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8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9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0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1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2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3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4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5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6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7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8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9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0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1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2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3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4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5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6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7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8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9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0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1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2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3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4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5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6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7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8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9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0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1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2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3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4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5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6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7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8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9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0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1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2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3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4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5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6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7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8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9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30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31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334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6915" y="1878965"/>
            <a:ext cx="2496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结果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812290" y="2952115"/>
            <a:ext cx="3159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label 0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negative</a:t>
            </a: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label 1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neutral</a:t>
            </a: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label 2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positive</a:t>
            </a:r>
            <a:endParaRPr lang="en-US" altLang="zh-CN" b="1">
              <a:solidFill>
                <a:schemeClr val="tx2"/>
              </a:solidFill>
            </a:endParaRPr>
          </a:p>
        </p:txBody>
      </p:sp>
      <p:pic>
        <p:nvPicPr>
          <p:cNvPr id="8" name="图片 7" descr="bay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349375"/>
            <a:ext cx="2390775" cy="369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/>
      <p:bldP spid="922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实验经验总结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5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12296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2297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8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9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0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1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2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3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4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5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6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7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8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9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0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1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2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3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4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5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6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7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8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9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0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1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2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5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6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7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8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29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0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1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2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3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4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5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6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7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8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39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0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1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2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3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4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5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6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7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8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49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0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1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2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3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4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5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6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7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8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59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0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1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2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3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4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5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6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7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8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69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0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1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2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3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4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5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6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7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8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79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0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1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2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3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4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5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6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7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8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89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0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1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2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3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4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5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6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7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8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99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00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01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02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03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04" name="Group 29"/>
          <p:cNvGrpSpPr/>
          <p:nvPr/>
        </p:nvGrpSpPr>
        <p:grpSpPr>
          <a:xfrm>
            <a:off x="2159000" y="2949575"/>
            <a:ext cx="8129588" cy="1441450"/>
            <a:chOff x="0" y="0"/>
            <a:chExt cx="2177" cy="817"/>
          </a:xfrm>
        </p:grpSpPr>
        <p:sp>
          <p:nvSpPr>
            <p:cNvPr id="12405" name="Freeform 30"/>
            <p:cNvSpPr/>
            <p:nvPr/>
          </p:nvSpPr>
          <p:spPr>
            <a:xfrm>
              <a:off x="726" y="409"/>
              <a:ext cx="726" cy="408"/>
            </a:xfrm>
            <a:custGeom>
              <a:avLst/>
              <a:gdLst>
                <a:gd name="txL" fmla="*/ 0 w 726"/>
                <a:gd name="txT" fmla="*/ 0 h 408"/>
                <a:gd name="txR" fmla="*/ 726 w 726"/>
                <a:gd name="txB" fmla="*/ 408 h 408"/>
              </a:gdLst>
              <a:ahLst/>
              <a:cxnLst>
                <a:cxn ang="0">
                  <a:pos x="0" y="408"/>
                </a:cxn>
                <a:cxn ang="0">
                  <a:pos x="0" y="0"/>
                </a:cxn>
                <a:cxn ang="0">
                  <a:pos x="726" y="0"/>
                </a:cxn>
              </a:cxnLst>
              <a:rect l="txL" t="txT" r="txR" b="tx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atinLnBrk="1"/>
              <a:endParaRPr sz="3200" b="1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  <a:sym typeface="Gulim" panose="020B0600000101010101" charset="-127"/>
              </a:endParaRPr>
            </a:p>
          </p:txBody>
        </p:sp>
        <p:sp>
          <p:nvSpPr>
            <p:cNvPr id="12406" name="Freeform 31"/>
            <p:cNvSpPr/>
            <p:nvPr/>
          </p:nvSpPr>
          <p:spPr>
            <a:xfrm>
              <a:off x="1451" y="0"/>
              <a:ext cx="726" cy="408"/>
            </a:xfrm>
            <a:custGeom>
              <a:avLst/>
              <a:gdLst>
                <a:gd name="txL" fmla="*/ 0 w 726"/>
                <a:gd name="txT" fmla="*/ 0 h 408"/>
                <a:gd name="txR" fmla="*/ 726 w 726"/>
                <a:gd name="txB" fmla="*/ 408 h 408"/>
              </a:gdLst>
              <a:ahLst/>
              <a:cxnLst>
                <a:cxn ang="0">
                  <a:pos x="0" y="408"/>
                </a:cxn>
                <a:cxn ang="0">
                  <a:pos x="0" y="0"/>
                </a:cxn>
                <a:cxn ang="0">
                  <a:pos x="726" y="0"/>
                </a:cxn>
              </a:cxnLst>
              <a:rect l="txL" t="txT" r="txR" b="tx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atinLnBrk="1"/>
              <a:endParaRPr sz="3200" b="1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  <a:sym typeface="Gulim" panose="020B0600000101010101" charset="-127"/>
              </a:endParaRPr>
            </a:p>
          </p:txBody>
        </p:sp>
        <p:sp>
          <p:nvSpPr>
            <p:cNvPr id="12407" name="Line 34"/>
            <p:cNvSpPr/>
            <p:nvPr/>
          </p:nvSpPr>
          <p:spPr>
            <a:xfrm flipH="1">
              <a:off x="0" y="817"/>
              <a:ext cx="726" cy="1"/>
            </a:xfrm>
            <a:prstGeom prst="line">
              <a:avLst/>
            </a:prstGeom>
            <a:ln w="25400" cap="flat" cmpd="sng">
              <a:solidFill>
                <a:srgbClr val="9E9E9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latinLnBrk="1"/>
              <a:endParaRPr sz="3200" b="1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  <a:sym typeface="Gulim" panose="020B0600000101010101" charset="-127"/>
              </a:endParaRPr>
            </a:p>
          </p:txBody>
        </p:sp>
      </p:grpSp>
      <p:grpSp>
        <p:nvGrpSpPr>
          <p:cNvPr id="12408" name="Group 4"/>
          <p:cNvGrpSpPr/>
          <p:nvPr/>
        </p:nvGrpSpPr>
        <p:grpSpPr>
          <a:xfrm>
            <a:off x="2159000" y="2949575"/>
            <a:ext cx="576263" cy="1349375"/>
            <a:chOff x="0" y="0"/>
            <a:chExt cx="503" cy="1178"/>
          </a:xfrm>
        </p:grpSpPr>
        <p:sp>
          <p:nvSpPr>
            <p:cNvPr id="12409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27" y="0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32"/>
                </a:cxn>
                <a:cxn ang="0">
                  <a:pos x="3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36"/>
                </a:cxn>
                <a:cxn ang="0">
                  <a:pos x="19" y="36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7" y="67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7" y="11"/>
                </a:cxn>
                <a:cxn ang="0">
                  <a:pos x="29" y="11"/>
                </a:cxn>
                <a:cxn ang="0">
                  <a:pos x="29" y="32"/>
                </a:cxn>
                <a:cxn ang="0">
                  <a:pos x="32" y="35"/>
                </a:cxn>
                <a:cxn ang="0">
                  <a:pos x="35" y="32"/>
                </a:cxn>
                <a:cxn ang="0">
                  <a:pos x="35" y="8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27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1B2153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10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1B2153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11" name="Group 4"/>
          <p:cNvGrpSpPr/>
          <p:nvPr/>
        </p:nvGrpSpPr>
        <p:grpSpPr>
          <a:xfrm>
            <a:off x="5040313" y="2181225"/>
            <a:ext cx="576262" cy="1349375"/>
            <a:chOff x="0" y="0"/>
            <a:chExt cx="503" cy="1178"/>
          </a:xfrm>
        </p:grpSpPr>
        <p:sp>
          <p:nvSpPr>
            <p:cNvPr id="12412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27" y="0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32"/>
                </a:cxn>
                <a:cxn ang="0">
                  <a:pos x="3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36"/>
                </a:cxn>
                <a:cxn ang="0">
                  <a:pos x="19" y="36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7" y="67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7" y="11"/>
                </a:cxn>
                <a:cxn ang="0">
                  <a:pos x="29" y="11"/>
                </a:cxn>
                <a:cxn ang="0">
                  <a:pos x="29" y="32"/>
                </a:cxn>
                <a:cxn ang="0">
                  <a:pos x="32" y="35"/>
                </a:cxn>
                <a:cxn ang="0">
                  <a:pos x="35" y="32"/>
                </a:cxn>
                <a:cxn ang="0">
                  <a:pos x="35" y="8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27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13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14" name="Group 4"/>
          <p:cNvGrpSpPr/>
          <p:nvPr/>
        </p:nvGrpSpPr>
        <p:grpSpPr>
          <a:xfrm>
            <a:off x="7824788" y="1508125"/>
            <a:ext cx="576262" cy="1349375"/>
            <a:chOff x="0" y="0"/>
            <a:chExt cx="503" cy="1178"/>
          </a:xfrm>
        </p:grpSpPr>
        <p:sp>
          <p:nvSpPr>
            <p:cNvPr id="12415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27" y="0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32"/>
                </a:cxn>
                <a:cxn ang="0">
                  <a:pos x="3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36"/>
                </a:cxn>
                <a:cxn ang="0">
                  <a:pos x="19" y="36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7" y="67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7" y="11"/>
                </a:cxn>
                <a:cxn ang="0">
                  <a:pos x="29" y="11"/>
                </a:cxn>
                <a:cxn ang="0">
                  <a:pos x="29" y="32"/>
                </a:cxn>
                <a:cxn ang="0">
                  <a:pos x="32" y="35"/>
                </a:cxn>
                <a:cxn ang="0">
                  <a:pos x="35" y="32"/>
                </a:cxn>
                <a:cxn ang="0">
                  <a:pos x="35" y="8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27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16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427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7570" y="1321435"/>
            <a:ext cx="34105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加载分布式文件</a:t>
            </a:r>
            <a:endParaRPr lang="zh-CN" altLang="en-US" sz="2000" b="1"/>
          </a:p>
          <a:p>
            <a:r>
              <a:rPr lang="zh-CN" altLang="en-US" sz="2000" b="1">
                <a:sym typeface="+mn-ea"/>
              </a:rPr>
              <a:t>job.addCacheFile</a:t>
            </a:r>
            <a:endParaRPr lang="zh-CN" altLang="en-US" sz="2000" b="1"/>
          </a:p>
          <a:p>
            <a:r>
              <a:rPr lang="zh-CN" altLang="en-US" sz="2000" b="1">
                <a:sym typeface="+mn-ea"/>
              </a:rPr>
              <a:t>Job.getInstance(conf).getCacheFiles()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2999105" y="3173095"/>
            <a:ext cx="1729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存入一个可以访问的全局变量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688965" y="2125980"/>
            <a:ext cx="21710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如果有多个</a:t>
            </a:r>
            <a:r>
              <a:rPr lang="en-US" altLang="zh-CN" sz="2000" b="1"/>
              <a:t>mapreduce</a:t>
            </a:r>
            <a:r>
              <a:rPr lang="zh-CN" altLang="en-US" sz="2000" b="1"/>
              <a:t>过程，可以将上一个的输出路径作为下一个的输入路径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922780" y="1600835"/>
            <a:ext cx="2805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数据处理方面：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>
                                      <p:cBhvr>
                                        <p:cTn id="17" dur="5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1" dur="500"/>
                                        <p:tgtEl>
                                          <p:spTgt spid="1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5" dur="500"/>
                                        <p:tgtEl>
                                          <p:spTgt spid="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9" dur="500"/>
                                        <p:tgtEl>
                                          <p:spTgt spid="1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/>
      <p:bldP spid="1229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实验经验总结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47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10248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024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7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8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9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0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2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3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5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358" name="文本框 355"/>
          <p:cNvSpPr/>
          <p:nvPr/>
        </p:nvSpPr>
        <p:spPr>
          <a:xfrm>
            <a:off x="4518025" y="3314065"/>
            <a:ext cx="35083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可以将前面的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reduce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的个数设为文件数FileStatus p[] = hdfs.listStatus（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path);</a:t>
            </a:r>
            <a:endParaRPr lang="en-US" altLang="zh-CN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微软雅黑" panose="020B0503020204020204" pitchFamily="2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job.setNumReduceTasks(p.length);以提高效率，最后一个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reduce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的数量设为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微软雅黑" panose="020B0503020204020204" pitchFamily="2" charset="-122"/>
            </a:endParaRPr>
          </a:p>
        </p:txBody>
      </p:sp>
      <p:grpSp>
        <p:nvGrpSpPr>
          <p:cNvPr id="10366" name="Group 4"/>
          <p:cNvGrpSpPr/>
          <p:nvPr/>
        </p:nvGrpSpPr>
        <p:grpSpPr>
          <a:xfrm>
            <a:off x="5812790" y="1746250"/>
            <a:ext cx="576263" cy="1349375"/>
            <a:chOff x="0" y="0"/>
            <a:chExt cx="503" cy="1178"/>
          </a:xfrm>
        </p:grpSpPr>
        <p:sp>
          <p:nvSpPr>
            <p:cNvPr id="10367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27" y="0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32"/>
                </a:cxn>
                <a:cxn ang="0">
                  <a:pos x="3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36"/>
                </a:cxn>
                <a:cxn ang="0">
                  <a:pos x="19" y="36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7" y="67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7" y="11"/>
                </a:cxn>
                <a:cxn ang="0">
                  <a:pos x="29" y="11"/>
                </a:cxn>
                <a:cxn ang="0">
                  <a:pos x="29" y="32"/>
                </a:cxn>
                <a:cxn ang="0">
                  <a:pos x="32" y="35"/>
                </a:cxn>
                <a:cxn ang="0">
                  <a:pos x="35" y="32"/>
                </a:cxn>
                <a:cxn ang="0">
                  <a:pos x="35" y="8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27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1B2153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68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1B2153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369" name="Group 4"/>
          <p:cNvGrpSpPr/>
          <p:nvPr/>
        </p:nvGrpSpPr>
        <p:grpSpPr>
          <a:xfrm>
            <a:off x="9451975" y="1746250"/>
            <a:ext cx="576263" cy="1349375"/>
            <a:chOff x="0" y="0"/>
            <a:chExt cx="503" cy="1178"/>
          </a:xfrm>
        </p:grpSpPr>
        <p:sp>
          <p:nvSpPr>
            <p:cNvPr id="10370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27" y="0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32"/>
                </a:cxn>
                <a:cxn ang="0">
                  <a:pos x="3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67"/>
                </a:cxn>
                <a:cxn ang="0">
                  <a:pos x="13" y="71"/>
                </a:cxn>
                <a:cxn ang="0">
                  <a:pos x="17" y="67"/>
                </a:cxn>
                <a:cxn ang="0">
                  <a:pos x="17" y="36"/>
                </a:cxn>
                <a:cxn ang="0">
                  <a:pos x="19" y="36"/>
                </a:cxn>
                <a:cxn ang="0">
                  <a:pos x="19" y="67"/>
                </a:cxn>
                <a:cxn ang="0">
                  <a:pos x="23" y="71"/>
                </a:cxn>
                <a:cxn ang="0">
                  <a:pos x="27" y="67"/>
                </a:cxn>
                <a:cxn ang="0">
                  <a:pos x="27" y="31"/>
                </a:cxn>
                <a:cxn ang="0">
                  <a:pos x="27" y="31"/>
                </a:cxn>
                <a:cxn ang="0">
                  <a:pos x="27" y="11"/>
                </a:cxn>
                <a:cxn ang="0">
                  <a:pos x="29" y="11"/>
                </a:cxn>
                <a:cxn ang="0">
                  <a:pos x="29" y="32"/>
                </a:cxn>
                <a:cxn ang="0">
                  <a:pos x="32" y="35"/>
                </a:cxn>
                <a:cxn ang="0">
                  <a:pos x="35" y="32"/>
                </a:cxn>
                <a:cxn ang="0">
                  <a:pos x="35" y="8"/>
                </a:cxn>
                <a:cxn ang="0">
                  <a:pos x="35" y="7"/>
                </a:cxn>
                <a:cxn ang="0">
                  <a:pos x="35" y="7"/>
                </a:cxn>
                <a:cxn ang="0">
                  <a:pos x="27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71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vert="horz" wrap="square" lIns="121920" tIns="60960" rIns="121920" bIns="60960" anchor="t"/>
            <a:p>
              <a:endParaRPr sz="3200">
                <a:solidFill>
                  <a:srgbClr val="000000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376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575228" y="1767103"/>
          <a:ext cx="1987250" cy="188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9025" y="3826510"/>
            <a:ext cx="3076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有多个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</a:rPr>
              <a:t>MapReduce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过程，最终结果希望输入到一个文件中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56625" y="3714750"/>
            <a:ext cx="30264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>
                <a:solidFill>
                  <a:schemeClr val="tx1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设置一个</a:t>
            </a:r>
            <a:r>
              <a:rPr lang="en-US" altLang="zh-CN" b="1">
                <a:solidFill>
                  <a:srgbClr val="4472C4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MergeDriver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，把结果合并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,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按照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id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华文楷体" panose="02010600040101010101" charset="-122"/>
                <a:ea typeface="华文楷体" panose="02010600040101010101" charset="-122"/>
                <a:cs typeface="Monospace" charset="0"/>
              </a:rPr>
              <a:t>顺序排序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1000"/>
                                        <p:tgtEl>
                                          <p:spTgt spid="10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10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/>
      <p:bldP spid="1024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512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23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5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实验结果对比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236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238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 descr="knn-3"/>
          <p:cNvPicPr>
            <a:picLocks noChangeAspect="1"/>
          </p:cNvPicPr>
          <p:nvPr/>
        </p:nvPicPr>
        <p:blipFill>
          <a:blip r:embed="rId1"/>
          <a:srcRect l="50031" b="-498"/>
          <a:stretch>
            <a:fillRect/>
          </a:stretch>
        </p:blipFill>
        <p:spPr>
          <a:xfrm>
            <a:off x="5872480" y="1213485"/>
            <a:ext cx="518795" cy="4871720"/>
          </a:xfrm>
          <a:prstGeom prst="rect">
            <a:avLst/>
          </a:prstGeom>
        </p:spPr>
      </p:pic>
      <p:pic>
        <p:nvPicPr>
          <p:cNvPr id="7" name="图片 6" descr="knn-5"/>
          <p:cNvPicPr>
            <a:picLocks noChangeAspect="1"/>
          </p:cNvPicPr>
          <p:nvPr/>
        </p:nvPicPr>
        <p:blipFill>
          <a:blip r:embed="rId2"/>
          <a:srcRect l="60340" b="632"/>
          <a:stretch>
            <a:fillRect/>
          </a:stretch>
        </p:blipFill>
        <p:spPr>
          <a:xfrm>
            <a:off x="7531735" y="1247775"/>
            <a:ext cx="370205" cy="4788535"/>
          </a:xfrm>
          <a:prstGeom prst="rect">
            <a:avLst/>
          </a:prstGeom>
        </p:spPr>
      </p:pic>
      <p:pic>
        <p:nvPicPr>
          <p:cNvPr id="8" name="图片 7" descr="knn-8"/>
          <p:cNvPicPr>
            <a:picLocks noChangeAspect="1"/>
          </p:cNvPicPr>
          <p:nvPr/>
        </p:nvPicPr>
        <p:blipFill>
          <a:blip r:embed="rId3"/>
          <a:srcRect l="57667" b="-52"/>
          <a:stretch>
            <a:fillRect/>
          </a:stretch>
        </p:blipFill>
        <p:spPr>
          <a:xfrm>
            <a:off x="9131300" y="1235075"/>
            <a:ext cx="403225" cy="4850130"/>
          </a:xfrm>
          <a:prstGeom prst="rect">
            <a:avLst/>
          </a:prstGeom>
        </p:spPr>
      </p:pic>
      <p:pic>
        <p:nvPicPr>
          <p:cNvPr id="9" name="图片 8" descr="knn-20"/>
          <p:cNvPicPr>
            <a:picLocks noChangeAspect="1"/>
          </p:cNvPicPr>
          <p:nvPr/>
        </p:nvPicPr>
        <p:blipFill>
          <a:blip r:embed="rId4"/>
          <a:srcRect l="58704" b="397"/>
          <a:stretch>
            <a:fillRect/>
          </a:stretch>
        </p:blipFill>
        <p:spPr>
          <a:xfrm>
            <a:off x="10709275" y="1235075"/>
            <a:ext cx="424815" cy="4780915"/>
          </a:xfrm>
          <a:prstGeom prst="rect">
            <a:avLst/>
          </a:prstGeom>
        </p:spPr>
      </p:pic>
      <p:pic>
        <p:nvPicPr>
          <p:cNvPr id="10" name="图片 9" descr="bay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620" y="1213485"/>
            <a:ext cx="2390775" cy="4790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435" y="5339715"/>
            <a:ext cx="141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Bayes: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4792980" y="5367020"/>
            <a:ext cx="87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K=3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6784975" y="5367020"/>
            <a:ext cx="88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K=5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8134350" y="5339715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K=8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95180" y="5311775"/>
            <a:ext cx="105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K=20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" grpId="0" bldLvl="0"/>
      <p:bldP spid="523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512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23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5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实验的不足及分析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236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238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95388" y="1412863"/>
            <a:ext cx="2359025" cy="1280795"/>
            <a:chOff x="3614327" y="1199073"/>
            <a:chExt cx="2359025" cy="1280795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14987" y="1199073"/>
              <a:ext cx="1988820" cy="1011555"/>
            </a:xfrm>
            <a:custGeom>
              <a:avLst/>
              <a:gdLst>
                <a:gd name="T0" fmla="*/ 293 w 293"/>
                <a:gd name="T1" fmla="*/ 187 h 208"/>
                <a:gd name="T2" fmla="*/ 272 w 293"/>
                <a:gd name="T3" fmla="*/ 208 h 208"/>
                <a:gd name="T4" fmla="*/ 21 w 293"/>
                <a:gd name="T5" fmla="*/ 208 h 208"/>
                <a:gd name="T6" fmla="*/ 0 w 293"/>
                <a:gd name="T7" fmla="*/ 187 h 208"/>
                <a:gd name="T8" fmla="*/ 0 w 293"/>
                <a:gd name="T9" fmla="*/ 21 h 208"/>
                <a:gd name="T10" fmla="*/ 21 w 293"/>
                <a:gd name="T11" fmla="*/ 0 h 208"/>
                <a:gd name="T12" fmla="*/ 272 w 293"/>
                <a:gd name="T13" fmla="*/ 0 h 208"/>
                <a:gd name="T14" fmla="*/ 293 w 293"/>
                <a:gd name="T15" fmla="*/ 21 h 208"/>
                <a:gd name="T16" fmla="*/ 293 w 293"/>
                <a:gd name="T17" fmla="*/ 187 h 208"/>
                <a:gd name="T18" fmla="*/ 263 w 293"/>
                <a:gd name="T19" fmla="*/ 23 h 208"/>
                <a:gd name="T20" fmla="*/ 29 w 293"/>
                <a:gd name="T21" fmla="*/ 23 h 208"/>
                <a:gd name="T22" fmla="*/ 29 w 293"/>
                <a:gd name="T23" fmla="*/ 182 h 208"/>
                <a:gd name="T24" fmla="*/ 263 w 293"/>
                <a:gd name="T25" fmla="*/ 182 h 208"/>
                <a:gd name="T26" fmla="*/ 263 w 293"/>
                <a:gd name="T27" fmla="*/ 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208">
                  <a:moveTo>
                    <a:pt x="293" y="187"/>
                  </a:moveTo>
                  <a:cubicBezTo>
                    <a:pt x="293" y="199"/>
                    <a:pt x="284" y="208"/>
                    <a:pt x="272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9" y="208"/>
                    <a:pt x="0" y="199"/>
                    <a:pt x="0" y="18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lnTo>
                    <a:pt x="293" y="187"/>
                  </a:lnTo>
                  <a:close/>
                  <a:moveTo>
                    <a:pt x="263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63" y="182"/>
                    <a:pt x="263" y="182"/>
                    <a:pt x="263" y="182"/>
                  </a:cubicBezTo>
                  <a:lnTo>
                    <a:pt x="263" y="23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3614327" y="2270318"/>
              <a:ext cx="2359025" cy="209550"/>
            </a:xfrm>
            <a:custGeom>
              <a:avLst/>
              <a:gdLst>
                <a:gd name="T0" fmla="*/ 364 w 364"/>
                <a:gd name="T1" fmla="*/ 19 h 38"/>
                <a:gd name="T2" fmla="*/ 345 w 364"/>
                <a:gd name="T3" fmla="*/ 38 h 38"/>
                <a:gd name="T4" fmla="*/ 19 w 364"/>
                <a:gd name="T5" fmla="*/ 38 h 38"/>
                <a:gd name="T6" fmla="*/ 0 w 364"/>
                <a:gd name="T7" fmla="*/ 19 h 38"/>
                <a:gd name="T8" fmla="*/ 0 w 364"/>
                <a:gd name="T9" fmla="*/ 19 h 38"/>
                <a:gd name="T10" fmla="*/ 19 w 364"/>
                <a:gd name="T11" fmla="*/ 0 h 38"/>
                <a:gd name="T12" fmla="*/ 345 w 364"/>
                <a:gd name="T13" fmla="*/ 0 h 38"/>
                <a:gd name="T14" fmla="*/ 364 w 364"/>
                <a:gd name="T15" fmla="*/ 19 h 38"/>
                <a:gd name="T16" fmla="*/ 104 w 364"/>
                <a:gd name="T17" fmla="*/ 10 h 38"/>
                <a:gd name="T18" fmla="*/ 50 w 364"/>
                <a:gd name="T19" fmla="*/ 10 h 38"/>
                <a:gd name="T20" fmla="*/ 50 w 364"/>
                <a:gd name="T21" fmla="*/ 28 h 38"/>
                <a:gd name="T22" fmla="*/ 104 w 364"/>
                <a:gd name="T23" fmla="*/ 28 h 38"/>
                <a:gd name="T24" fmla="*/ 104 w 364"/>
                <a:gd name="T25" fmla="*/ 10 h 38"/>
                <a:gd name="T26" fmla="*/ 278 w 364"/>
                <a:gd name="T27" fmla="*/ 8 h 38"/>
                <a:gd name="T28" fmla="*/ 267 w 364"/>
                <a:gd name="T29" fmla="*/ 18 h 38"/>
                <a:gd name="T30" fmla="*/ 278 w 364"/>
                <a:gd name="T31" fmla="*/ 27 h 38"/>
                <a:gd name="T32" fmla="*/ 289 w 364"/>
                <a:gd name="T33" fmla="*/ 18 h 38"/>
                <a:gd name="T34" fmla="*/ 278 w 364"/>
                <a:gd name="T35" fmla="*/ 8 h 38"/>
                <a:gd name="T36" fmla="*/ 312 w 364"/>
                <a:gd name="T37" fmla="*/ 8 h 38"/>
                <a:gd name="T38" fmla="*/ 301 w 364"/>
                <a:gd name="T39" fmla="*/ 17 h 38"/>
                <a:gd name="T40" fmla="*/ 312 w 364"/>
                <a:gd name="T41" fmla="*/ 27 h 38"/>
                <a:gd name="T42" fmla="*/ 323 w 364"/>
                <a:gd name="T43" fmla="*/ 17 h 38"/>
                <a:gd name="T44" fmla="*/ 312 w 364"/>
                <a:gd name="T4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38">
                  <a:moveTo>
                    <a:pt x="364" y="19"/>
                  </a:moveTo>
                  <a:cubicBezTo>
                    <a:pt x="364" y="29"/>
                    <a:pt x="355" y="38"/>
                    <a:pt x="345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64" y="8"/>
                    <a:pt x="364" y="19"/>
                  </a:cubicBezTo>
                  <a:close/>
                  <a:moveTo>
                    <a:pt x="104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104" y="28"/>
                    <a:pt x="104" y="28"/>
                    <a:pt x="104" y="28"/>
                  </a:cubicBezTo>
                  <a:lnTo>
                    <a:pt x="104" y="10"/>
                  </a:lnTo>
                  <a:close/>
                  <a:moveTo>
                    <a:pt x="278" y="8"/>
                  </a:moveTo>
                  <a:cubicBezTo>
                    <a:pt x="272" y="8"/>
                    <a:pt x="267" y="13"/>
                    <a:pt x="267" y="18"/>
                  </a:cubicBezTo>
                  <a:cubicBezTo>
                    <a:pt x="267" y="23"/>
                    <a:pt x="272" y="27"/>
                    <a:pt x="278" y="27"/>
                  </a:cubicBezTo>
                  <a:cubicBezTo>
                    <a:pt x="284" y="27"/>
                    <a:pt x="289" y="23"/>
                    <a:pt x="289" y="18"/>
                  </a:cubicBezTo>
                  <a:cubicBezTo>
                    <a:pt x="289" y="13"/>
                    <a:pt x="284" y="8"/>
                    <a:pt x="278" y="8"/>
                  </a:cubicBezTo>
                  <a:close/>
                  <a:moveTo>
                    <a:pt x="312" y="8"/>
                  </a:moveTo>
                  <a:cubicBezTo>
                    <a:pt x="306" y="8"/>
                    <a:pt x="301" y="12"/>
                    <a:pt x="301" y="17"/>
                  </a:cubicBezTo>
                  <a:cubicBezTo>
                    <a:pt x="301" y="22"/>
                    <a:pt x="306" y="27"/>
                    <a:pt x="312" y="27"/>
                  </a:cubicBezTo>
                  <a:cubicBezTo>
                    <a:pt x="318" y="27"/>
                    <a:pt x="323" y="22"/>
                    <a:pt x="323" y="17"/>
                  </a:cubicBezTo>
                  <a:cubicBezTo>
                    <a:pt x="323" y="12"/>
                    <a:pt x="318" y="8"/>
                    <a:pt x="312" y="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11463" y="1550779"/>
              <a:ext cx="178498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rgbClr val="C00000"/>
                  </a:solidFill>
                  <a:latin typeface="幼圆" panose="02010509060101010101" charset="-122"/>
                  <a:ea typeface="幼圆" panose="02010509060101010101" charset="-122"/>
                </a:rPr>
                <a:t>特征词的选择</a:t>
              </a:r>
              <a:r>
                <a:rPr lang="en-US" altLang="zh-CN" sz="2000" b="1" dirty="0">
                  <a:solidFill>
                    <a:srgbClr val="1C2B38"/>
                  </a:solidFill>
                </a:rPr>
                <a:t> </a:t>
              </a:r>
              <a:endParaRPr lang="zh-CN" altLang="en-US" sz="2000" b="1" dirty="0">
                <a:solidFill>
                  <a:srgbClr val="1C2B38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992880" y="1393825"/>
            <a:ext cx="73748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通过TF-IDF可以舍弃一些在整个文件夹中出现次数较多但无情感倾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向的词。但一些在某个文档中出现频率高其他文档中不出现的专有词汇，即使不具有区分情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感的功能，其TF-IDF也会较大。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32522" y="3561704"/>
            <a:ext cx="2221230" cy="1284605"/>
            <a:chOff x="2601354" y="3337277"/>
            <a:chExt cx="2221230" cy="1284605"/>
          </a:xfrm>
        </p:grpSpPr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761374" y="3337277"/>
              <a:ext cx="1892300" cy="1009650"/>
            </a:xfrm>
            <a:custGeom>
              <a:avLst/>
              <a:gdLst>
                <a:gd name="T0" fmla="*/ 293 w 293"/>
                <a:gd name="T1" fmla="*/ 188 h 208"/>
                <a:gd name="T2" fmla="*/ 272 w 293"/>
                <a:gd name="T3" fmla="*/ 208 h 208"/>
                <a:gd name="T4" fmla="*/ 20 w 293"/>
                <a:gd name="T5" fmla="*/ 208 h 208"/>
                <a:gd name="T6" fmla="*/ 0 w 293"/>
                <a:gd name="T7" fmla="*/ 188 h 208"/>
                <a:gd name="T8" fmla="*/ 0 w 293"/>
                <a:gd name="T9" fmla="*/ 21 h 208"/>
                <a:gd name="T10" fmla="*/ 20 w 293"/>
                <a:gd name="T11" fmla="*/ 0 h 208"/>
                <a:gd name="T12" fmla="*/ 272 w 293"/>
                <a:gd name="T13" fmla="*/ 0 h 208"/>
                <a:gd name="T14" fmla="*/ 293 w 293"/>
                <a:gd name="T15" fmla="*/ 21 h 208"/>
                <a:gd name="T16" fmla="*/ 293 w 293"/>
                <a:gd name="T17" fmla="*/ 188 h 208"/>
                <a:gd name="T18" fmla="*/ 263 w 293"/>
                <a:gd name="T19" fmla="*/ 23 h 208"/>
                <a:gd name="T20" fmla="*/ 29 w 293"/>
                <a:gd name="T21" fmla="*/ 23 h 208"/>
                <a:gd name="T22" fmla="*/ 29 w 293"/>
                <a:gd name="T23" fmla="*/ 182 h 208"/>
                <a:gd name="T24" fmla="*/ 263 w 293"/>
                <a:gd name="T25" fmla="*/ 182 h 208"/>
                <a:gd name="T26" fmla="*/ 263 w 293"/>
                <a:gd name="T27" fmla="*/ 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208">
                  <a:moveTo>
                    <a:pt x="293" y="188"/>
                  </a:moveTo>
                  <a:cubicBezTo>
                    <a:pt x="293" y="199"/>
                    <a:pt x="283" y="208"/>
                    <a:pt x="272" y="208"/>
                  </a:cubicBez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0"/>
                    <a:pt x="293" y="10"/>
                    <a:pt x="293" y="21"/>
                  </a:cubicBezTo>
                  <a:lnTo>
                    <a:pt x="293" y="188"/>
                  </a:lnTo>
                  <a:close/>
                  <a:moveTo>
                    <a:pt x="263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63" y="182"/>
                    <a:pt x="263" y="182"/>
                    <a:pt x="263" y="182"/>
                  </a:cubicBezTo>
                  <a:lnTo>
                    <a:pt x="263" y="23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601354" y="4414872"/>
              <a:ext cx="2221230" cy="207010"/>
            </a:xfrm>
            <a:custGeom>
              <a:avLst/>
              <a:gdLst>
                <a:gd name="T0" fmla="*/ 364 w 364"/>
                <a:gd name="T1" fmla="*/ 19 h 38"/>
                <a:gd name="T2" fmla="*/ 345 w 364"/>
                <a:gd name="T3" fmla="*/ 38 h 38"/>
                <a:gd name="T4" fmla="*/ 19 w 364"/>
                <a:gd name="T5" fmla="*/ 38 h 38"/>
                <a:gd name="T6" fmla="*/ 0 w 364"/>
                <a:gd name="T7" fmla="*/ 19 h 38"/>
                <a:gd name="T8" fmla="*/ 0 w 364"/>
                <a:gd name="T9" fmla="*/ 19 h 38"/>
                <a:gd name="T10" fmla="*/ 19 w 364"/>
                <a:gd name="T11" fmla="*/ 0 h 38"/>
                <a:gd name="T12" fmla="*/ 345 w 364"/>
                <a:gd name="T13" fmla="*/ 0 h 38"/>
                <a:gd name="T14" fmla="*/ 364 w 364"/>
                <a:gd name="T15" fmla="*/ 19 h 38"/>
                <a:gd name="T16" fmla="*/ 104 w 364"/>
                <a:gd name="T17" fmla="*/ 11 h 38"/>
                <a:gd name="T18" fmla="*/ 50 w 364"/>
                <a:gd name="T19" fmla="*/ 11 h 38"/>
                <a:gd name="T20" fmla="*/ 50 w 364"/>
                <a:gd name="T21" fmla="*/ 28 h 38"/>
                <a:gd name="T22" fmla="*/ 104 w 364"/>
                <a:gd name="T23" fmla="*/ 28 h 38"/>
                <a:gd name="T24" fmla="*/ 104 w 364"/>
                <a:gd name="T25" fmla="*/ 11 h 38"/>
                <a:gd name="T26" fmla="*/ 278 w 364"/>
                <a:gd name="T27" fmla="*/ 9 h 38"/>
                <a:gd name="T28" fmla="*/ 267 w 364"/>
                <a:gd name="T29" fmla="*/ 18 h 38"/>
                <a:gd name="T30" fmla="*/ 278 w 364"/>
                <a:gd name="T31" fmla="*/ 28 h 38"/>
                <a:gd name="T32" fmla="*/ 289 w 364"/>
                <a:gd name="T33" fmla="*/ 18 h 38"/>
                <a:gd name="T34" fmla="*/ 278 w 364"/>
                <a:gd name="T35" fmla="*/ 9 h 38"/>
                <a:gd name="T36" fmla="*/ 312 w 364"/>
                <a:gd name="T37" fmla="*/ 8 h 38"/>
                <a:gd name="T38" fmla="*/ 300 w 364"/>
                <a:gd name="T39" fmla="*/ 18 h 38"/>
                <a:gd name="T40" fmla="*/ 312 w 364"/>
                <a:gd name="T41" fmla="*/ 27 h 38"/>
                <a:gd name="T42" fmla="*/ 323 w 364"/>
                <a:gd name="T43" fmla="*/ 18 h 38"/>
                <a:gd name="T44" fmla="*/ 312 w 364"/>
                <a:gd name="T4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38">
                  <a:moveTo>
                    <a:pt x="364" y="19"/>
                  </a:moveTo>
                  <a:cubicBezTo>
                    <a:pt x="364" y="30"/>
                    <a:pt x="355" y="38"/>
                    <a:pt x="345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64" y="9"/>
                    <a:pt x="364" y="19"/>
                  </a:cubicBezTo>
                  <a:close/>
                  <a:moveTo>
                    <a:pt x="104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104" y="28"/>
                    <a:pt x="104" y="28"/>
                    <a:pt x="104" y="28"/>
                  </a:cubicBezTo>
                  <a:lnTo>
                    <a:pt x="104" y="11"/>
                  </a:lnTo>
                  <a:close/>
                  <a:moveTo>
                    <a:pt x="278" y="9"/>
                  </a:moveTo>
                  <a:cubicBezTo>
                    <a:pt x="272" y="9"/>
                    <a:pt x="267" y="13"/>
                    <a:pt x="267" y="18"/>
                  </a:cubicBezTo>
                  <a:cubicBezTo>
                    <a:pt x="267" y="24"/>
                    <a:pt x="272" y="28"/>
                    <a:pt x="278" y="28"/>
                  </a:cubicBezTo>
                  <a:cubicBezTo>
                    <a:pt x="284" y="28"/>
                    <a:pt x="289" y="24"/>
                    <a:pt x="289" y="18"/>
                  </a:cubicBezTo>
                  <a:cubicBezTo>
                    <a:pt x="289" y="13"/>
                    <a:pt x="284" y="9"/>
                    <a:pt x="278" y="9"/>
                  </a:cubicBezTo>
                  <a:close/>
                  <a:moveTo>
                    <a:pt x="312" y="8"/>
                  </a:moveTo>
                  <a:cubicBezTo>
                    <a:pt x="305" y="8"/>
                    <a:pt x="300" y="12"/>
                    <a:pt x="300" y="18"/>
                  </a:cubicBezTo>
                  <a:cubicBezTo>
                    <a:pt x="300" y="23"/>
                    <a:pt x="305" y="27"/>
                    <a:pt x="312" y="27"/>
                  </a:cubicBezTo>
                  <a:cubicBezTo>
                    <a:pt x="318" y="27"/>
                    <a:pt x="323" y="23"/>
                    <a:pt x="323" y="18"/>
                  </a:cubicBezTo>
                  <a:cubicBezTo>
                    <a:pt x="323" y="12"/>
                    <a:pt x="318" y="8"/>
                    <a:pt x="312" y="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859754" y="3703516"/>
              <a:ext cx="1588770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1C2B38"/>
                  </a:solidFill>
                  <a:latin typeface="幼圆" panose="02010509060101010101" charset="-122"/>
                  <a:ea typeface="幼圆" panose="02010509060101010101" charset="-122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幼圆" panose="02010509060101010101" charset="-122"/>
                  <a:ea typeface="幼圆" panose="02010509060101010101" charset="-122"/>
                </a:rPr>
                <a:t>K</a:t>
              </a:r>
              <a:r>
                <a:rPr lang="zh-CN" altLang="en-US" sz="2000" b="1" dirty="0">
                  <a:solidFill>
                    <a:srgbClr val="C00000"/>
                  </a:solidFill>
                  <a:latin typeface="幼圆" panose="02010509060101010101" charset="-122"/>
                  <a:ea typeface="幼圆" panose="02010509060101010101" charset="-122"/>
                </a:rPr>
                <a:t>值的选择</a:t>
              </a:r>
              <a:r>
                <a:rPr lang="en-US" altLang="zh-CN" sz="2000" b="1" dirty="0">
                  <a:solidFill>
                    <a:srgbClr val="1C2B38"/>
                  </a:solidFill>
                  <a:latin typeface="幼圆" panose="02010509060101010101" charset="-122"/>
                  <a:ea typeface="幼圆" panose="02010509060101010101" charset="-122"/>
                </a:rPr>
                <a:t> </a:t>
              </a:r>
              <a:endParaRPr lang="zh-CN" altLang="en-US" sz="2000" b="1" dirty="0">
                <a:solidFill>
                  <a:srgbClr val="1C2B38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931920" y="3404870"/>
            <a:ext cx="79552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KNN算法选取不同K值时对文本的分类结果不同，且KNN算法与朴素贝叶斯算法对文本的分类也存在差异。这其中有对KNN的K 值的选择问题。当 K 值较小时，就会用较少的训练实例对输入实例进行预测，只有与输入实例相似的训练实例才会对预测的结果起作用。但如果相似的实例点 恰好是噪声，那么预测就会出错。当 K 值较大时，这时与输入实例不太相似（距离远） 的训练实例也会影响预测的结果，并且容易发生错误。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" grpId="0" bldLvl="0"/>
      <p:bldP spid="523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Group 3"/>
          <p:cNvGrpSpPr/>
          <p:nvPr/>
        </p:nvGrpSpPr>
        <p:grpSpPr>
          <a:xfrm>
            <a:off x="994728" y="1412875"/>
            <a:ext cx="10488612" cy="4195763"/>
            <a:chOff x="0" y="0"/>
            <a:chExt cx="4955" cy="1982"/>
          </a:xfrm>
        </p:grpSpPr>
        <p:sp>
          <p:nvSpPr>
            <p:cNvPr id="512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23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5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可扩展与可改进之处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236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238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959632" y="1965579"/>
            <a:ext cx="0" cy="2347722"/>
          </a:xfrm>
          <a:prstGeom prst="line">
            <a:avLst/>
          </a:prstGeom>
          <a:ln>
            <a:solidFill>
              <a:srgbClr val="1C2B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49491" y="1909243"/>
            <a:ext cx="5199698" cy="2363788"/>
            <a:chOff x="1966786" y="530112"/>
            <a:chExt cx="5199698" cy="2363788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76486" y="693625"/>
              <a:ext cx="2320925" cy="1635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492373" y="796812"/>
              <a:ext cx="2089150" cy="133667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3224086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3905123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4378198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92373" y="796812"/>
              <a:ext cx="728663" cy="26670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492373" y="1063512"/>
              <a:ext cx="728663" cy="1069975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613023" y="1185750"/>
              <a:ext cx="485775" cy="219075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613023" y="1550875"/>
              <a:ext cx="485775" cy="21748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613023" y="1890600"/>
              <a:ext cx="485775" cy="12223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513136" y="1088912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513136" y="1282587"/>
              <a:ext cx="898525" cy="73025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513136" y="1477850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513136" y="1671525"/>
              <a:ext cx="898525" cy="73025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513136" y="1866787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966786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98561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422398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654173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2884361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109786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942646" y="2747850"/>
              <a:ext cx="223838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710871" y="2473212"/>
              <a:ext cx="231775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4" name="Rectangle 34"/>
            <p:cNvSpPr>
              <a:spLocks noChangeArrowheads="1"/>
            </p:cNvSpPr>
            <p:nvPr/>
          </p:nvSpPr>
          <p:spPr bwMode="auto">
            <a:xfrm>
              <a:off x="6480683" y="2060462"/>
              <a:ext cx="230188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5" name="Rectangle 35"/>
            <p:cNvSpPr>
              <a:spLocks noChangeArrowheads="1"/>
            </p:cNvSpPr>
            <p:nvPr/>
          </p:nvSpPr>
          <p:spPr bwMode="auto">
            <a:xfrm>
              <a:off x="6255258" y="1763600"/>
              <a:ext cx="225425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025071" y="2406537"/>
              <a:ext cx="230188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5793296" y="2692287"/>
              <a:ext cx="231775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118350" y="1778000"/>
            <a:ext cx="4890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可以进一步比较KNN取不同K值时与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贝叶斯算法的结果的相似性，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从而选取较好的K值。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" grpId="0" bldLvl="0"/>
      <p:bldP spid="523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2"/>
          <p:cNvSpPr/>
          <p:nvPr/>
        </p:nvSpPr>
        <p:spPr>
          <a:xfrm>
            <a:off x="263525" y="2844800"/>
            <a:ext cx="11522075" cy="800100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pPr algn="ctr"/>
            <a:r>
              <a:rPr lang="en-US" altLang="x-none" sz="4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 YOU FOR WATICHING</a:t>
            </a:r>
            <a:endParaRPr lang="zh-CN" altLang="en-US" sz="44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435" name="Parallelogram 77"/>
          <p:cNvSpPr/>
          <p:nvPr/>
        </p:nvSpPr>
        <p:spPr>
          <a:xfrm>
            <a:off x="719138" y="2660650"/>
            <a:ext cx="865187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8436" name="Parallelogram 78"/>
          <p:cNvSpPr/>
          <p:nvPr/>
        </p:nvSpPr>
        <p:spPr>
          <a:xfrm rot="10800000">
            <a:off x="10512425" y="266065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18438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843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7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8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9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0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2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3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4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/>
      <p:bldP spid="18435" grpId="0" bldLvl="0" animBg="1"/>
      <p:bldP spid="1843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7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206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07" name="平行四边形 13"/>
          <p:cNvSpPr/>
          <p:nvPr/>
        </p:nvSpPr>
        <p:spPr>
          <a:xfrm>
            <a:off x="5664200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08" name="平行四边形 12"/>
          <p:cNvSpPr/>
          <p:nvPr/>
        </p:nvSpPr>
        <p:spPr>
          <a:xfrm>
            <a:off x="13684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09" name="平行四边形 13"/>
          <p:cNvSpPr/>
          <p:nvPr/>
        </p:nvSpPr>
        <p:spPr>
          <a:xfrm>
            <a:off x="239713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210" name="组合 17"/>
          <p:cNvGrpSpPr/>
          <p:nvPr/>
        </p:nvGrpSpPr>
        <p:grpSpPr>
          <a:xfrm>
            <a:off x="2409825" y="3125788"/>
            <a:ext cx="974725" cy="842962"/>
            <a:chOff x="0" y="0"/>
            <a:chExt cx="730541" cy="759532"/>
          </a:xfrm>
        </p:grpSpPr>
        <p:sp>
          <p:nvSpPr>
            <p:cNvPr id="4211" name="矩形​​ 3"/>
            <p:cNvSpPr/>
            <p:nvPr/>
          </p:nvSpPr>
          <p:spPr>
            <a:xfrm>
              <a:off x="0" y="22421"/>
              <a:ext cx="730541" cy="737111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 cap="flat" cmpd="sng">
              <a:solidFill>
                <a:srgbClr val="BFBFB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sz="32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12" name="TextBox 120"/>
            <p:cNvSpPr/>
            <p:nvPr/>
          </p:nvSpPr>
          <p:spPr>
            <a:xfrm>
              <a:off x="153486" y="0"/>
              <a:ext cx="366927" cy="674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x-none" sz="4200" dirty="0">
                  <a:solidFill>
                    <a:srgbClr val="FFFFFF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  <a:sym typeface="Arial Unicode MS" panose="020B0604020202020204" pitchFamily="2" charset="-122"/>
                </a:rPr>
                <a:t>2</a:t>
              </a:r>
              <a:endParaRPr lang="zh-CN" altLang="en-US" sz="4200" dirty="0">
                <a:solidFill>
                  <a:srgbClr val="FFFFF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endParaRPr>
            </a:p>
          </p:txBody>
        </p:sp>
      </p:grpSp>
      <p:grpSp>
        <p:nvGrpSpPr>
          <p:cNvPr id="4213" name="组合 20"/>
          <p:cNvGrpSpPr/>
          <p:nvPr/>
        </p:nvGrpSpPr>
        <p:grpSpPr>
          <a:xfrm>
            <a:off x="2409825" y="4070350"/>
            <a:ext cx="974725" cy="846138"/>
            <a:chOff x="0" y="0"/>
            <a:chExt cx="730541" cy="760784"/>
          </a:xfrm>
        </p:grpSpPr>
        <p:sp>
          <p:nvSpPr>
            <p:cNvPr id="4214" name="矩形​​ 3"/>
            <p:cNvSpPr/>
            <p:nvPr/>
          </p:nvSpPr>
          <p:spPr>
            <a:xfrm>
              <a:off x="0" y="22421"/>
              <a:ext cx="730541" cy="738363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 cap="flat" cmpd="sng">
              <a:solidFill>
                <a:srgbClr val="BFBFB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sz="32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15" name="TextBox 123"/>
            <p:cNvSpPr/>
            <p:nvPr/>
          </p:nvSpPr>
          <p:spPr>
            <a:xfrm>
              <a:off x="153486" y="0"/>
              <a:ext cx="366927" cy="674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x-none" sz="4200" dirty="0">
                  <a:solidFill>
                    <a:srgbClr val="FFFFFF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  <a:sym typeface="Arial Unicode MS" panose="020B0604020202020204" pitchFamily="2" charset="-122"/>
                </a:rPr>
                <a:t>3</a:t>
              </a:r>
              <a:endParaRPr lang="zh-CN" altLang="en-US" sz="4200" dirty="0">
                <a:solidFill>
                  <a:srgbClr val="FFFFF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endParaRPr>
            </a:p>
          </p:txBody>
        </p:sp>
      </p:grpSp>
      <p:grpSp>
        <p:nvGrpSpPr>
          <p:cNvPr id="4216" name="组合 23"/>
          <p:cNvGrpSpPr/>
          <p:nvPr/>
        </p:nvGrpSpPr>
        <p:grpSpPr>
          <a:xfrm>
            <a:off x="2400300" y="4954588"/>
            <a:ext cx="952500" cy="749300"/>
            <a:chOff x="0" y="0"/>
            <a:chExt cx="713411" cy="674089"/>
          </a:xfrm>
        </p:grpSpPr>
        <p:sp>
          <p:nvSpPr>
            <p:cNvPr id="4217" name="矩形​​ 8"/>
            <p:cNvSpPr/>
            <p:nvPr/>
          </p:nvSpPr>
          <p:spPr>
            <a:xfrm>
              <a:off x="0" y="22422"/>
              <a:ext cx="713411" cy="624479"/>
            </a:xfrm>
            <a:prstGeom prst="rect">
              <a:avLst/>
            </a:prstGeom>
            <a:solidFill>
              <a:srgbClr val="1B2153"/>
            </a:solidFill>
            <a:ln w="3175" cap="flat" cmpd="sng">
              <a:solidFill>
                <a:srgbClr val="BFBFB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sz="32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18" name="TextBox 21"/>
            <p:cNvSpPr/>
            <p:nvPr/>
          </p:nvSpPr>
          <p:spPr>
            <a:xfrm>
              <a:off x="160536" y="0"/>
              <a:ext cx="366927" cy="674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x-none" sz="4200" dirty="0">
                  <a:solidFill>
                    <a:srgbClr val="FFFFFF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  <a:sym typeface="Arial Unicode MS" panose="020B0604020202020204" pitchFamily="2" charset="-122"/>
                </a:rPr>
                <a:t>4</a:t>
              </a:r>
              <a:endParaRPr lang="zh-CN" altLang="en-US" sz="4200" dirty="0">
                <a:solidFill>
                  <a:srgbClr val="FFFFF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endParaRPr>
            </a:p>
          </p:txBody>
        </p:sp>
      </p:grpSp>
      <p:sp>
        <p:nvSpPr>
          <p:cNvPr id="4219" name="标题 24"/>
          <p:cNvSpPr/>
          <p:nvPr/>
        </p:nvSpPr>
        <p:spPr>
          <a:xfrm>
            <a:off x="2230438" y="774700"/>
            <a:ext cx="2884487" cy="1327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21908" tIns="60955" rIns="121908" bIns="60955" anchor="ctr"/>
          <a:p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 录 </a:t>
            </a:r>
            <a:r>
              <a:rPr lang="en-US" altLang="x-none" sz="32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ONTENTS</a:t>
            </a:r>
            <a:endParaRPr lang="zh-CN" altLang="en-US" sz="32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20" name="矩形​​ 9"/>
          <p:cNvSpPr/>
          <p:nvPr/>
        </p:nvSpPr>
        <p:spPr>
          <a:xfrm>
            <a:off x="3790950" y="2203450"/>
            <a:ext cx="5953125" cy="693738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1" name="矩形​​ 10"/>
          <p:cNvSpPr/>
          <p:nvPr/>
        </p:nvSpPr>
        <p:spPr>
          <a:xfrm>
            <a:off x="3790950" y="3149600"/>
            <a:ext cx="5953125" cy="695325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2" name="矩形​​ 11"/>
          <p:cNvSpPr/>
          <p:nvPr/>
        </p:nvSpPr>
        <p:spPr>
          <a:xfrm>
            <a:off x="3790950" y="4095750"/>
            <a:ext cx="5953125" cy="695325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3" name="矩形​​ 12"/>
          <p:cNvSpPr/>
          <p:nvPr/>
        </p:nvSpPr>
        <p:spPr>
          <a:xfrm>
            <a:off x="3790950" y="4965700"/>
            <a:ext cx="5953125" cy="693738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4" name="TextBox 132"/>
          <p:cNvSpPr/>
          <p:nvPr/>
        </p:nvSpPr>
        <p:spPr>
          <a:xfrm>
            <a:off x="4367213" y="2284413"/>
            <a:ext cx="2680970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5" rIns="121908" bIns="60955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实验思路概述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25" name="TextBox 133"/>
          <p:cNvSpPr/>
          <p:nvPr/>
        </p:nvSpPr>
        <p:spPr>
          <a:xfrm>
            <a:off x="4367213" y="3230563"/>
            <a:ext cx="2680970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5" rIns="121908" bIns="60955">
            <a:spAutoFit/>
          </a:bodyPr>
          <a:p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实验经验总结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26" name="TextBox 134"/>
          <p:cNvSpPr/>
          <p:nvPr/>
        </p:nvSpPr>
        <p:spPr>
          <a:xfrm>
            <a:off x="4367213" y="4157663"/>
            <a:ext cx="2680970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5" rIns="121908" bIns="60955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实验结果展示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27" name="TextBox 135"/>
          <p:cNvSpPr/>
          <p:nvPr/>
        </p:nvSpPr>
        <p:spPr>
          <a:xfrm>
            <a:off x="4367213" y="5045075"/>
            <a:ext cx="3900170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5" rIns="121908" bIns="60955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实验的不足之处分析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228" name="组合 14"/>
          <p:cNvGrpSpPr/>
          <p:nvPr/>
        </p:nvGrpSpPr>
        <p:grpSpPr>
          <a:xfrm>
            <a:off x="2409825" y="2165350"/>
            <a:ext cx="974725" cy="858838"/>
            <a:chOff x="0" y="0"/>
            <a:chExt cx="730541" cy="773013"/>
          </a:xfrm>
        </p:grpSpPr>
        <p:sp>
          <p:nvSpPr>
            <p:cNvPr id="4229" name="矩形​​ 3"/>
            <p:cNvSpPr/>
            <p:nvPr/>
          </p:nvSpPr>
          <p:spPr>
            <a:xfrm>
              <a:off x="0" y="34650"/>
              <a:ext cx="730541" cy="738363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 cap="flat" cmpd="sng">
              <a:solidFill>
                <a:srgbClr val="BFBFB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sz="32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30" name="TextBox 17"/>
            <p:cNvSpPr/>
            <p:nvPr/>
          </p:nvSpPr>
          <p:spPr>
            <a:xfrm>
              <a:off x="150641" y="0"/>
              <a:ext cx="366927" cy="674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x-none" sz="4200" dirty="0">
                  <a:solidFill>
                    <a:srgbClr val="FFFFFF"/>
                  </a:solidFill>
                  <a:latin typeface="Arial Unicode MS" panose="020B0604020202020204" pitchFamily="2" charset="-122"/>
                  <a:ea typeface="Arial Unicode MS" panose="020B0604020202020204" pitchFamily="2" charset="-122"/>
                  <a:sym typeface="Arial Unicode MS" panose="020B0604020202020204" pitchFamily="2" charset="-122"/>
                </a:rPr>
                <a:t>1</a:t>
              </a:r>
              <a:endParaRPr lang="zh-CN" altLang="en-US" sz="4200" dirty="0">
                <a:solidFill>
                  <a:srgbClr val="FFFFF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endParaRPr>
            </a:p>
          </p:txBody>
        </p:sp>
      </p:grpSp>
      <p:sp>
        <p:nvSpPr>
          <p:cNvPr id="4231" name="标题 24"/>
          <p:cNvSpPr/>
          <p:nvPr/>
        </p:nvSpPr>
        <p:spPr>
          <a:xfrm>
            <a:off x="1327150" y="949325"/>
            <a:ext cx="895350" cy="9604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21908" tIns="60955" rIns="121908" bIns="60955" anchor="ctr"/>
          <a:p>
            <a:r>
              <a:rPr lang="en-US" altLang="x-none" sz="10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</a:t>
            </a:r>
            <a:endParaRPr lang="zh-CN" altLang="en-US" sz="10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32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16" dur="5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4" dur="500"/>
                                        <p:tgtEl>
                                          <p:spTgt spid="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8" dur="5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33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37" dur="5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41" dur="5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45" dur="5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5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50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500"/>
                                        <p:tgtEl>
                                          <p:spTgt spid="4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7" dur="10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" grpId="0" bldLvl="0"/>
      <p:bldP spid="4220" grpId="0" bldLvl="0"/>
      <p:bldP spid="4221" grpId="0" bldLvl="0"/>
      <p:bldP spid="4222" grpId="0" bldLvl="0"/>
      <p:bldP spid="4223" grpId="0" bldLvl="0"/>
      <p:bldP spid="4224" grpId="0" bldLvl="0"/>
      <p:bldP spid="4225" grpId="0" bldLvl="0"/>
      <p:bldP spid="4226" grpId="0" bldLvl="0"/>
      <p:bldP spid="4227" grpId="0" bldLvl="0"/>
      <p:bldP spid="4231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实验思路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391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16392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639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2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3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4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5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6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7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8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9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501" name="直接连接符 5"/>
          <p:cNvSpPr/>
          <p:nvPr/>
        </p:nvSpPr>
        <p:spPr>
          <a:xfrm>
            <a:off x="3338830" y="2698433"/>
            <a:ext cx="1320800" cy="642937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2" name="直接连接符 158"/>
          <p:cNvSpPr/>
          <p:nvPr/>
        </p:nvSpPr>
        <p:spPr>
          <a:xfrm flipV="1">
            <a:off x="5872480" y="2090420"/>
            <a:ext cx="1422400" cy="881063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3" name="直接连接符 159"/>
          <p:cNvSpPr/>
          <p:nvPr/>
        </p:nvSpPr>
        <p:spPr>
          <a:xfrm>
            <a:off x="5877560" y="3767455"/>
            <a:ext cx="1450975" cy="720725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4" name="矩形 2"/>
          <p:cNvSpPr/>
          <p:nvPr/>
        </p:nvSpPr>
        <p:spPr>
          <a:xfrm>
            <a:off x="2438718" y="2024698"/>
            <a:ext cx="863600" cy="909637"/>
          </a:xfrm>
          <a:prstGeom prst="rect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5" name="矩形 150"/>
          <p:cNvSpPr/>
          <p:nvPr/>
        </p:nvSpPr>
        <p:spPr>
          <a:xfrm>
            <a:off x="4675505" y="2846705"/>
            <a:ext cx="1181100" cy="124460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6" name="矩形 156"/>
          <p:cNvSpPr/>
          <p:nvPr/>
        </p:nvSpPr>
        <p:spPr>
          <a:xfrm>
            <a:off x="7210425" y="1378903"/>
            <a:ext cx="1377950" cy="1452562"/>
          </a:xfrm>
          <a:prstGeom prst="rect">
            <a:avLst/>
          </a:prstGeom>
          <a:solidFill>
            <a:srgbClr val="87BB3B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7" name="矩形 157"/>
          <p:cNvSpPr/>
          <p:nvPr/>
        </p:nvSpPr>
        <p:spPr>
          <a:xfrm>
            <a:off x="7352030" y="3668395"/>
            <a:ext cx="1181100" cy="1244600"/>
          </a:xfrm>
          <a:prstGeom prst="rect">
            <a:avLst/>
          </a:prstGeom>
          <a:solidFill>
            <a:srgbClr val="EE0F68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8" name="文本框 19"/>
          <p:cNvSpPr/>
          <p:nvPr/>
        </p:nvSpPr>
        <p:spPr>
          <a:xfrm>
            <a:off x="2361883" y="2146618"/>
            <a:ext cx="10502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09" name="文本框 19"/>
          <p:cNvSpPr/>
          <p:nvPr/>
        </p:nvSpPr>
        <p:spPr>
          <a:xfrm>
            <a:off x="4740593" y="3231833"/>
            <a:ext cx="10502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Step2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10" name="文本框 19"/>
          <p:cNvSpPr/>
          <p:nvPr/>
        </p:nvSpPr>
        <p:spPr>
          <a:xfrm>
            <a:off x="7360127" y="1823085"/>
            <a:ext cx="10502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11" name="文本框 19"/>
          <p:cNvSpPr/>
          <p:nvPr/>
        </p:nvSpPr>
        <p:spPr>
          <a:xfrm>
            <a:off x="7431088" y="4059238"/>
            <a:ext cx="1022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x-none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Text4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14" name="文本框 356"/>
          <p:cNvSpPr/>
          <p:nvPr/>
        </p:nvSpPr>
        <p:spPr>
          <a:xfrm>
            <a:off x="2134870" y="3079115"/>
            <a:ext cx="2200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选取特征词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17" name="文本框 356"/>
          <p:cNvSpPr/>
          <p:nvPr/>
        </p:nvSpPr>
        <p:spPr>
          <a:xfrm>
            <a:off x="4585335" y="4203065"/>
            <a:ext cx="2357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文本向量化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20" name="文本框 356"/>
          <p:cNvSpPr/>
          <p:nvPr/>
        </p:nvSpPr>
        <p:spPr>
          <a:xfrm>
            <a:off x="8733790" y="1757680"/>
            <a:ext cx="2200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KNN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23" name="文本框 356"/>
          <p:cNvSpPr/>
          <p:nvPr/>
        </p:nvSpPr>
        <p:spPr>
          <a:xfrm>
            <a:off x="8684895" y="4188460"/>
            <a:ext cx="2624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NAIVE BAYES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524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14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6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9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2" dur="500"/>
                                        <p:tgtEl>
                                          <p:spTgt spid="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5" dur="500"/>
                                        <p:tgtEl>
                                          <p:spTgt spid="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8" dur="500"/>
                                        <p:tgtEl>
                                          <p:spTgt spid="1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1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4" dur="500"/>
                                        <p:tgtEl>
                                          <p:spTgt spid="1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7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0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3" dur="500"/>
                                        <p:tgtEl>
                                          <p:spTgt spid="1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6" dur="500"/>
                                        <p:tgtEl>
                                          <p:spTgt spid="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ldLvl="0"/>
      <p:bldP spid="16391" grpId="0" bldLvl="0" animBg="1"/>
      <p:bldP spid="16504" grpId="0" bldLvl="0" animBg="1"/>
      <p:bldP spid="16505" grpId="0" bldLvl="0" animBg="1"/>
      <p:bldP spid="16506" grpId="0" bldLvl="0" animBg="1"/>
      <p:bldP spid="16507" grpId="0" bldLvl="0" animBg="1"/>
      <p:bldP spid="16508" grpId="0" bldLvl="0"/>
      <p:bldP spid="16509" grpId="0" bldLvl="0"/>
      <p:bldP spid="16510" grpId="0" bldLvl="0"/>
      <p:bldP spid="1651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zh-CN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step1 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选取特征词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415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17416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7417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8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1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2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3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4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5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6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7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8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9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0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1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2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3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4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5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6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7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8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9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0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1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2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3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4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5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6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7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8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9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0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1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2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3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4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5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6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7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8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59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0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1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2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3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4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5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6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7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8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69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0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1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2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3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4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5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6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7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8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79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0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1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2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3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4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5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6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7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8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89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0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1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2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3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4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5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6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7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8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99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0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1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2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3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4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5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6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7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8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09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0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1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2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3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4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5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6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7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8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9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20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21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22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23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526" name="Diamond 152"/>
          <p:cNvSpPr/>
          <p:nvPr/>
        </p:nvSpPr>
        <p:spPr>
          <a:xfrm>
            <a:off x="431800" y="3350895"/>
            <a:ext cx="3385820" cy="1440180"/>
          </a:xfrm>
          <a:prstGeom prst="diamond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7527" name="Diamond 153"/>
          <p:cNvSpPr/>
          <p:nvPr/>
        </p:nvSpPr>
        <p:spPr>
          <a:xfrm>
            <a:off x="4586605" y="3148965"/>
            <a:ext cx="3580765" cy="1657350"/>
          </a:xfrm>
          <a:prstGeom prst="diamond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7528" name="Diamond 153"/>
          <p:cNvSpPr/>
          <p:nvPr/>
        </p:nvSpPr>
        <p:spPr>
          <a:xfrm>
            <a:off x="9018270" y="3246120"/>
            <a:ext cx="3051810" cy="1440180"/>
          </a:xfrm>
          <a:prstGeom prst="diamond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7547" name="文本框 19"/>
          <p:cNvSpPr/>
          <p:nvPr/>
        </p:nvSpPr>
        <p:spPr>
          <a:xfrm>
            <a:off x="708184" y="3890645"/>
            <a:ext cx="28632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ChooseWord.java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548" name="文本框 19"/>
          <p:cNvSpPr/>
          <p:nvPr/>
        </p:nvSpPr>
        <p:spPr>
          <a:xfrm>
            <a:off x="4909185" y="3677920"/>
            <a:ext cx="31172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CompareWord.java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549" name="文本框 19"/>
          <p:cNvSpPr/>
          <p:nvPr/>
        </p:nvSpPr>
        <p:spPr>
          <a:xfrm>
            <a:off x="9176068" y="2120265"/>
            <a:ext cx="8334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x-none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Text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550" name="文本框 19"/>
          <p:cNvSpPr/>
          <p:nvPr/>
        </p:nvSpPr>
        <p:spPr>
          <a:xfrm>
            <a:off x="9176544" y="3747770"/>
            <a:ext cx="27774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LoadFeature.java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551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15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92480" y="162242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由于词频高的词可能是一些无意义的词，所以我选择用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TF-IDF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值选择特征词。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38430" y="488061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在三个文件夹下都会生成一个格式为</a:t>
            </a:r>
            <a:endParaRPr lang="zh-CN" altLang="en-US" sz="1800" b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  <a:p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“词 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-&gt; TF-IDF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”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的文件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8625" y="4846637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分别对以上生成的三个文件按照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TF-IDF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排序。生成三个按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TF-IDF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值降序排列的格式为“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TF-IDF -&gt; 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词”的文件。在三个文件中分别选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10-15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词，组成一个含有</a:t>
            </a:r>
            <a:r>
              <a:rPr lang="en-US" altLang="zh-CN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44</a:t>
            </a:r>
            <a:r>
              <a:rPr lang="zh-CN" altLang="en-US" sz="1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个特征词的特征词文件。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9425" y="4939030"/>
            <a:ext cx="28282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b="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特征词加载一个数组</a:t>
            </a:r>
            <a:r>
              <a:rPr lang="en-US" altLang="zh-CN" sz="1800" b="1">
                <a:solidFill>
                  <a:srgbClr val="70AD47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loadfe</a:t>
            </a:r>
            <a:r>
              <a:rPr lang="zh-CN" altLang="en-US" sz="1800" b="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，</a:t>
            </a:r>
            <a:endParaRPr lang="zh-CN" altLang="en-US" sz="1800" b="0">
              <a:solidFill>
                <a:srgbClr val="333333"/>
              </a:solidFill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  <a:p>
            <a:r>
              <a:rPr lang="zh-CN" altLang="en-US" sz="1800" b="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便于文本向量化的时候调用。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1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1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1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ldLvl="0"/>
      <p:bldP spid="17415" grpId="0" bldLvl="0" animBg="1"/>
      <p:bldP spid="17526" grpId="0" bldLvl="0" animBg="1"/>
      <p:bldP spid="17527" grpId="0" bldLvl="0" animBg="1"/>
      <p:bldP spid="17528" grpId="0" bldLvl="0" animBg="1"/>
      <p:bldP spid="17547" grpId="0" bldLvl="0"/>
      <p:bldP spid="17548" grpId="0" bldLvl="0"/>
      <p:bldP spid="17549" grpId="0" bldLvl="0"/>
      <p:bldP spid="17550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512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5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7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8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9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0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1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2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23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5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zh-CN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step1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选取特征词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236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238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900" y="1894205"/>
            <a:ext cx="2626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特征词部分截图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 descr="fea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7420" y="636905"/>
            <a:ext cx="1057275" cy="54730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551940" y="2052003"/>
            <a:ext cx="5080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说明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：</a:t>
            </a:r>
            <a:r>
              <a:rPr lang="en-US" altLang="zh-CN" sz="2800" b="1">
                <a:solidFill>
                  <a:srgbClr val="2E75B5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CompareWord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的思路与实验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中词频降序排列类似，要注意的是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TF-IDF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是浮点数，因此在排序时可以先乘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Helvetica Neue" charset="0"/>
              </a:rPr>
              <a:t>1000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，再转化为整数排序。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说明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因为本次的实验训练集中一个文件中词数较少，因此只选择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44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维度作为文本向量化的维度。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" grpId="0" bldLvl="0"/>
      <p:bldP spid="5236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6147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9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0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1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2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4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7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8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9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0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1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2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3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4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5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6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7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8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9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0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1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2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3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4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5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6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7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8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79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0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1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2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3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4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5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6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7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8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0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1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2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3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4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5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6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7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8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9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0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1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2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3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4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5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6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7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8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9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0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1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2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3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4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5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6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7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8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19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0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1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2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3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4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5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6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7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8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29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0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1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2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3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4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5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6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7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8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39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0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1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2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3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4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5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6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7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8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49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50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51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52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53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254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55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56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57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58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zh-CN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step2 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文本向量化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259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6285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85" name="Isosceles Triangle 343"/>
          <p:cNvSpPr/>
          <p:nvPr/>
        </p:nvSpPr>
        <p:spPr>
          <a:xfrm>
            <a:off x="8011795" y="1375410"/>
            <a:ext cx="576263" cy="576263"/>
          </a:xfrm>
          <a:prstGeom prst="triangle">
            <a:avLst>
              <a:gd name="adj" fmla="val 50000"/>
            </a:avLst>
          </a:prstGeom>
          <a:solidFill>
            <a:srgbClr val="F4A03B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49425" y="1573530"/>
            <a:ext cx="5080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rgbClr val="2E75B5"/>
                </a:solidFill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TextVector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宋体" panose="02010600030101010101" pitchFamily="2" charset="-122"/>
              </a:rPr>
              <a:t>函数对于训练集进行文本向量化。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计算每个词的TF-IDF的思路与选取特征词类似。将一个文件中句子分完词，并计算出每个词的TF-IDF后，调用LoadFeature函数。在特征词数组loadfe的每个维度上判断该文件是否含有该词，若有，则把该词的TF-IDF写入向量的对应维度，若没有，则在该维度上写0。循环判断特征词组的每个维度后，一个文本文件就被转化为了一个向量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8095" y="1292225"/>
            <a:ext cx="311912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对于训练集分别在三个文件夹下运行</a:t>
            </a:r>
            <a:r>
              <a:rPr lang="en-US" altLang="zh-CN" sz="2000" b="1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TextVector</a:t>
            </a:r>
            <a:r>
              <a:rPr lang="zh-CN" altLang="en-US" sz="2000" b="1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方便为不同文件夹下的文件向量打上标识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87" name="Isosceles Triangle 351"/>
          <p:cNvSpPr/>
          <p:nvPr/>
        </p:nvSpPr>
        <p:spPr>
          <a:xfrm>
            <a:off x="8011795" y="3554730"/>
            <a:ext cx="576263" cy="574675"/>
          </a:xfrm>
          <a:prstGeom prst="triangle">
            <a:avLst>
              <a:gd name="adj" fmla="val 50000"/>
            </a:avLst>
          </a:prstGeom>
          <a:solidFill>
            <a:srgbClr val="EE0F68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0940" y="3365500"/>
            <a:ext cx="34067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对于测试集，我选取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download_data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中的一部分作为测试集。其中一个文件转化为一个向量。输出的格式为“文件名 </a:t>
            </a:r>
            <a:r>
              <a:rPr lang="en-US" altLang="zh-CN" sz="2000" b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-&gt;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对应的向量（每一维度间用逗号隔开）”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" grpId="0" bldLvl="0"/>
      <p:bldP spid="6259" grpId="0" bldLvl="0"/>
      <p:bldP spid="7285" grpId="0" bldLvl="0" animBg="1"/>
      <p:bldP spid="728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zh-CN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step2 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文本向量化结果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5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7176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7177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9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0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1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2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3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4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5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6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7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8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9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0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1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2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3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4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5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6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7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8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9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0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1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2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3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4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5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6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7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8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9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0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1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2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4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5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6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7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8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9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0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1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2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3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4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5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6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7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8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29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0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1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2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3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4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5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6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7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8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9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0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1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2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3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4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5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6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7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8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49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0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1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2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3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4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5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6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7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8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59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0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1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2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3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4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5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6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7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8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69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0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1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2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3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4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5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6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7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8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79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80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81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82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83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302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 descr="negativeV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56665"/>
            <a:ext cx="10058400" cy="434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/>
      <p:bldP spid="7175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5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x-none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step3 KNN</a:t>
            </a: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9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8200" name="Group 3"/>
          <p:cNvGrpSpPr/>
          <p:nvPr/>
        </p:nvGrpSpPr>
        <p:grpSpPr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8201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2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3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4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5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6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7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8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9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0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1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2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3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4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5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6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7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8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9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0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1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2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3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4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5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6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7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8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29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0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1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2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3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4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5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6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7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8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39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0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1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2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3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4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5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6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7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8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49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0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1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2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3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4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5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6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7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8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59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0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1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2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3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4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5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6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7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8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69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0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1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2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3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4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5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6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7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8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79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0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1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2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3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4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5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6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7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8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89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0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1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2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3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4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5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6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7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8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99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0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1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2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3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4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5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6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07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20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03630" y="1645603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算法思想</a:t>
            </a:r>
            <a:r>
              <a:rPr lang="zh-CN" altLang="en-US" b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采用 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KNN 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算法对文件进行分类时，首先要计算待分类 文件与训练数据集中所有文件的相似度（夹角余弦值）。然后挑选出相似度值最大的 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K 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个训练文件，并将待分类的文件分到 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K 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pitchFamily="2" charset="-122"/>
              </a:rPr>
              <a:t>个训练文件中多数属于的哪个类别中。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285" name="Isosceles Triangle 343"/>
          <p:cNvSpPr/>
          <p:nvPr/>
        </p:nvSpPr>
        <p:spPr>
          <a:xfrm>
            <a:off x="7606030" y="1312545"/>
            <a:ext cx="576263" cy="576263"/>
          </a:xfrm>
          <a:prstGeom prst="triangle">
            <a:avLst>
              <a:gd name="adj" fmla="val 50000"/>
            </a:avLst>
          </a:prstGeom>
          <a:solidFill>
            <a:srgbClr val="F4A03B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7287" name="Isosceles Triangle 351"/>
          <p:cNvSpPr/>
          <p:nvPr/>
        </p:nvSpPr>
        <p:spPr>
          <a:xfrm>
            <a:off x="7635240" y="2504440"/>
            <a:ext cx="576263" cy="574675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4" name="Isosceles Triangle 351"/>
          <p:cNvSpPr/>
          <p:nvPr/>
        </p:nvSpPr>
        <p:spPr>
          <a:xfrm>
            <a:off x="7635240" y="3886835"/>
            <a:ext cx="576263" cy="574675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6610" y="1106170"/>
            <a:ext cx="31457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训练数据</a:t>
            </a:r>
            <a:r>
              <a:rPr lang="en-US" altLang="zh-CN" sz="1800" b="1">
                <a:solidFill>
                  <a:srgbClr val="70AD47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float[] inData</a:t>
            </a:r>
            <a:endParaRPr lang="en-US" altLang="zh-CN" sz="1800" b="1">
              <a:solidFill>
                <a:srgbClr val="70AD47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所属的类读入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oType</a:t>
            </a:r>
            <a:endParaRPr lang="zh-CN" altLang="en-US" sz="1800" b="1">
              <a:solidFill>
                <a:srgbClr val="00B05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1800"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测试集的数据读入</a:t>
            </a:r>
            <a:r>
              <a:rPr lang="zh-CN" altLang="en-US" sz="18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testData</a:t>
            </a:r>
            <a:endParaRPr lang="zh-CN" altLang="en-US" sz="1800" b="1">
              <a:solidFill>
                <a:srgbClr val="00B05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0105" y="2395220"/>
            <a:ext cx="35477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b="1">
                <a:solidFill>
                  <a:srgbClr val="4472C4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Mapper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: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遍历所有测试数据，调用</a:t>
            </a:r>
            <a:r>
              <a:rPr lang="en-US" altLang="zh-CN" sz="1800" b="1">
                <a:solidFill>
                  <a:srgbClr val="5B9BD5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calDistanceAndInsert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计算每个训练数据和测试数据的距离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8375" y="3623310"/>
            <a:ext cx="34194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050" b="1">
                <a:solidFill>
                  <a:srgbClr val="4472C4"/>
                </a:solidFill>
                <a:latin typeface="Monospace" charset="0"/>
                <a:cs typeface="Monospace" charset="0"/>
              </a:rPr>
              <a:t> </a:t>
            </a:r>
            <a:r>
              <a:rPr lang="en-US" altLang="zh-CN" sz="1800" b="1">
                <a:solidFill>
                  <a:srgbClr val="4472C4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Reducer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：初始化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k</a:t>
            </a:r>
            <a:r>
              <a:rPr lang="zh-CN" altLang="en-US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个近邻值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，将多个</a:t>
            </a:r>
            <a:r>
              <a:rPr lang="en-US" altLang="zh-CN" sz="1800" b="1" u="sng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Mapper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的值合并到一起，更新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k</a:t>
            </a:r>
            <a:r>
              <a:rPr lang="zh-CN" altLang="en-US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紧邻值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，计算预测值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,</a:t>
            </a:r>
            <a:r>
              <a:rPr lang="zh-CN" altLang="en-US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写入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Output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Isosceles Triangle 351"/>
          <p:cNvSpPr/>
          <p:nvPr/>
        </p:nvSpPr>
        <p:spPr>
          <a:xfrm>
            <a:off x="7635240" y="5217160"/>
            <a:ext cx="576263" cy="57467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8375" y="5316220"/>
            <a:ext cx="34194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b="1">
                <a:solidFill>
                  <a:srgbClr val="4472C4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MergeDriver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: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如果</a:t>
            </a:r>
            <a:r>
              <a:rPr lang="en-US" altLang="zh-CN" sz="1800" b="1">
                <a:solidFill>
                  <a:srgbClr val="4472C4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KnnDriver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的</a:t>
            </a:r>
            <a:r>
              <a:rPr lang="en-US" altLang="zh-CN" sz="1800" b="1">
                <a:solidFill>
                  <a:srgbClr val="4472C4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Reducer</a:t>
            </a:r>
            <a:r>
              <a:rPr lang="zh-CN" altLang="en-US" sz="1800" b="1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Monospace" charset="0"/>
              </a:rPr>
              <a:t>个数有多个，那么需要把结果合并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,</a:t>
            </a:r>
            <a:r>
              <a:rPr lang="zh-CN" altLang="en-US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按照</a:t>
            </a:r>
            <a:r>
              <a:rPr lang="en-US" altLang="zh-CN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id</a:t>
            </a:r>
            <a:r>
              <a:rPr lang="zh-CN" altLang="en-US" sz="1800" b="1">
                <a:solidFill>
                  <a:srgbClr val="000000"/>
                </a:solidFill>
                <a:highlight>
                  <a:srgbClr val="FFFFFF"/>
                </a:highlight>
                <a:latin typeface="幼圆" panose="02010509060101010101" charset="-122"/>
                <a:ea typeface="幼圆" panose="02010509060101010101" charset="-122"/>
                <a:cs typeface="Monospace" charset="0"/>
              </a:rPr>
              <a:t>顺序排序</a:t>
            </a:r>
            <a:r>
              <a:rPr lang="zh-CN" altLang="en-US" sz="1050" b="0">
                <a:solidFill>
                  <a:srgbClr val="000000"/>
                </a:solidFill>
                <a:latin typeface="Monospace" charset="0"/>
                <a:cs typeface="Monospace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/>
      <p:bldP spid="8199" grpId="0" bldLvl="0"/>
      <p:bldP spid="7285" grpId="0" bldLvl="0" animBg="1"/>
      <p:bldP spid="7287" grpId="0" bldLvl="0" animBg="1"/>
      <p:bldP spid="4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任意多边形 11"/>
          <p:cNvSpPr/>
          <p:nvPr/>
        </p:nvSpPr>
        <p:spPr>
          <a:xfrm>
            <a:off x="4763" y="6500813"/>
            <a:ext cx="12192000" cy="3571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9144000" y="0"/>
              </a:cxn>
              <a:cxn ang="0">
                <a:pos x="9144000" y="756293"/>
              </a:cxn>
              <a:cxn ang="0">
                <a:pos x="8108917" y="756293"/>
              </a:cxn>
              <a:cxn ang="0">
                <a:pos x="8108917" y="756292"/>
              </a:cxn>
              <a:cxn ang="0">
                <a:pos x="0" y="756292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平行四边形 13"/>
          <p:cNvSpPr/>
          <p:nvPr/>
        </p:nvSpPr>
        <p:spPr>
          <a:xfrm>
            <a:off x="5616575" y="650081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平行四边形 12"/>
          <p:cNvSpPr/>
          <p:nvPr/>
        </p:nvSpPr>
        <p:spPr>
          <a:xfrm>
            <a:off x="107791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FFC000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平行四边形 13"/>
          <p:cNvSpPr/>
          <p:nvPr/>
        </p:nvSpPr>
        <p:spPr>
          <a:xfrm>
            <a:off x="9648825" y="384175"/>
            <a:ext cx="1108075" cy="165100"/>
          </a:xfrm>
          <a:prstGeom prst="parallelogram">
            <a:avLst>
              <a:gd name="adj" fmla="val 24886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文本框 28"/>
          <p:cNvSpPr/>
          <p:nvPr/>
        </p:nvSpPr>
        <p:spPr>
          <a:xfrm>
            <a:off x="1487488" y="358775"/>
            <a:ext cx="11701462" cy="859155"/>
          </a:xfrm>
          <a:prstGeom prst="rect">
            <a:avLst/>
          </a:prstGeom>
          <a:noFill/>
          <a:ln w="9525">
            <a:noFill/>
          </a:ln>
        </p:spPr>
        <p:txBody>
          <a:bodyPr wrap="square" lIns="121908" tIns="60955" rIns="121908" bIns="60955">
            <a:spAutoFit/>
          </a:bodyPr>
          <a:p>
            <a:r>
              <a:rPr lang="en-US" altLang="x-none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step3 KNN</a:t>
            </a:r>
            <a:r>
              <a:rPr lang="zh-CN" altLang="x-none" sz="4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endParaRPr lang="zh-CN" altLang="x-none" sz="4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223" name="Parallelogram 33"/>
          <p:cNvSpPr/>
          <p:nvPr/>
        </p:nvSpPr>
        <p:spPr>
          <a:xfrm>
            <a:off x="431800" y="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121908" tIns="60955" rIns="121908" bIns="60955" anchor="ctr"/>
          <a:p>
            <a:pPr algn="ctr"/>
            <a:endParaRPr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grpSp>
        <p:nvGrpSpPr>
          <p:cNvPr id="9224" name="Group 3"/>
          <p:cNvGrpSpPr/>
          <p:nvPr/>
        </p:nvGrpSpPr>
        <p:grpSpPr>
          <a:xfrm>
            <a:off x="1008380" y="1247140"/>
            <a:ext cx="10488295" cy="4361815"/>
            <a:chOff x="0" y="0"/>
            <a:chExt cx="4955" cy="1982"/>
          </a:xfrm>
        </p:grpSpPr>
        <p:sp>
          <p:nvSpPr>
            <p:cNvPr id="9225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6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7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9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0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1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2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3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4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5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6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7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8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9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0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1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2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3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4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5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6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7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8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9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0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1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2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3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4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5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6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7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8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59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0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1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2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3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4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5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6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7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8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69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0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1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2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3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4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5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6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7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8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79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0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1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2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3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4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5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6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7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8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89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0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1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2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3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4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5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6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7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8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99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0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1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2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3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4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5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6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7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8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09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0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1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2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3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4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5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6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7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8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19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0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1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2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3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4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5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6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7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8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29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30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31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sz="3200">
                <a:solidFill>
                  <a:srgbClr val="BCB5AC"/>
                </a:solidFill>
                <a:latin typeface="方正兰亭黑_GBK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334" name="灯片编号占位符 4"/>
          <p:cNvSpPr>
            <a:spLocks noGrp="1"/>
          </p:cNvSpPr>
          <p:nvPr/>
        </p:nvSpPr>
        <p:spPr>
          <a:xfrm>
            <a:off x="9163050" y="6497638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x-none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x-none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1</a:t>
            </a:r>
            <a:endParaRPr lang="en-US" altLang="x-none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6915" y="1878965"/>
            <a:ext cx="2496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k=3</a:t>
            </a:r>
            <a:r>
              <a:rPr lang="zh-CN" altLang="en-US" sz="2800" b="1"/>
              <a:t>时的结果</a:t>
            </a:r>
            <a:endParaRPr lang="zh-CN" altLang="en-US" sz="2800" b="1"/>
          </a:p>
        </p:txBody>
      </p:sp>
      <p:pic>
        <p:nvPicPr>
          <p:cNvPr id="5" name="图片 4" descr="bay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315" y="1217930"/>
            <a:ext cx="2390775" cy="3844290"/>
          </a:xfrm>
          <a:prstGeom prst="rect">
            <a:avLst/>
          </a:prstGeom>
        </p:spPr>
      </p:pic>
      <p:pic>
        <p:nvPicPr>
          <p:cNvPr id="6" name="图片 5" descr="knn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1247140"/>
            <a:ext cx="1038225" cy="3815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2290" y="2952115"/>
            <a:ext cx="3159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label 0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negative</a:t>
            </a: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label 1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neutral</a:t>
            </a: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label 2 </a:t>
            </a:r>
            <a:r>
              <a:rPr lang="zh-CN" altLang="en-US" b="1">
                <a:solidFill>
                  <a:schemeClr val="tx2"/>
                </a:solidFill>
              </a:rPr>
              <a:t>表示</a:t>
            </a:r>
            <a:r>
              <a:rPr lang="en-US" altLang="zh-CN" b="1">
                <a:solidFill>
                  <a:schemeClr val="tx2"/>
                </a:solidFill>
              </a:rPr>
              <a:t>positive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/>
      <p:bldP spid="9223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方正兰亭黑_GBK"/>
        <a:ea typeface="宋体"/>
        <a:cs typeface=""/>
      </a:majorFont>
      <a:minorFont>
        <a:latin typeface="方正兰亭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演示</Application>
  <PresentationFormat>宽屏</PresentationFormat>
  <Paragraphs>270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方正兰亭黑_GBK</vt:lpstr>
      <vt:lpstr>微软雅黑</vt:lpstr>
      <vt:lpstr>Arial Unicode MS</vt:lpstr>
      <vt:lpstr>华文楷体</vt:lpstr>
      <vt:lpstr>Helvetica Neue</vt:lpstr>
      <vt:lpstr>Calibri</vt:lpstr>
      <vt:lpstr>幼圆</vt:lpstr>
      <vt:lpstr>Monospace</vt:lpstr>
      <vt:lpstr>Gulim</vt:lpstr>
      <vt:lpstr>黑体</vt:lpstr>
      <vt:lpstr>Segoe Print</vt:lpstr>
      <vt:lpstr>华文中宋</vt:lpstr>
      <vt:lpstr>仿宋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lenovo</cp:lastModifiedBy>
  <cp:revision>58</cp:revision>
  <dcterms:created xsi:type="dcterms:W3CDTF">2014-03-20T05:05:00Z</dcterms:created>
  <dcterms:modified xsi:type="dcterms:W3CDTF">2017-12-20T01:14:32Z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