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61" r:id="rId2"/>
    <p:sldId id="359" r:id="rId3"/>
    <p:sldId id="362" r:id="rId4"/>
    <p:sldId id="360" r:id="rId5"/>
    <p:sldId id="363" r:id="rId6"/>
    <p:sldId id="364" r:id="rId7"/>
    <p:sldId id="386" r:id="rId8"/>
    <p:sldId id="387" r:id="rId9"/>
    <p:sldId id="365" r:id="rId10"/>
    <p:sldId id="366" r:id="rId11"/>
    <p:sldId id="367" r:id="rId12"/>
    <p:sldId id="383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82" r:id="rId21"/>
    <p:sldId id="384" r:id="rId22"/>
    <p:sldId id="380" r:id="rId23"/>
    <p:sldId id="378" r:id="rId24"/>
    <p:sldId id="379" r:id="rId25"/>
    <p:sldId id="381" r:id="rId26"/>
    <p:sldId id="313" r:id="rId27"/>
    <p:sldId id="311" r:id="rId28"/>
    <p:sldId id="348" r:id="rId29"/>
    <p:sldId id="312" r:id="rId30"/>
    <p:sldId id="295" r:id="rId31"/>
    <p:sldId id="299" r:id="rId32"/>
    <p:sldId id="315" r:id="rId33"/>
    <p:sldId id="301" r:id="rId34"/>
    <p:sldId id="303" r:id="rId35"/>
    <p:sldId id="304" r:id="rId36"/>
    <p:sldId id="352" r:id="rId37"/>
    <p:sldId id="322" r:id="rId38"/>
    <p:sldId id="353" r:id="rId39"/>
    <p:sldId id="323" r:id="rId40"/>
    <p:sldId id="306" r:id="rId41"/>
    <p:sldId id="332" r:id="rId42"/>
    <p:sldId id="337" r:id="rId43"/>
    <p:sldId id="354" r:id="rId44"/>
    <p:sldId id="305" r:id="rId45"/>
    <p:sldId id="325" r:id="rId46"/>
    <p:sldId id="307" r:id="rId47"/>
    <p:sldId id="355" r:id="rId48"/>
    <p:sldId id="356" r:id="rId49"/>
    <p:sldId id="308" r:id="rId50"/>
    <p:sldId id="327" r:id="rId51"/>
    <p:sldId id="357" r:id="rId52"/>
    <p:sldId id="351" r:id="rId53"/>
    <p:sldId id="339" r:id="rId54"/>
    <p:sldId id="309" r:id="rId55"/>
    <p:sldId id="328" r:id="rId56"/>
    <p:sldId id="346" r:id="rId57"/>
  </p:sldIdLst>
  <p:sldSz cx="9144000" cy="6858000" type="screen4x3"/>
  <p:notesSz cx="7099300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A50021"/>
    <a:srgbClr val="808080"/>
    <a:srgbClr val="990000"/>
    <a:srgbClr val="CC0066"/>
    <a:srgbClr val="FF6699"/>
    <a:srgbClr val="F5D3D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75" autoAdjust="0"/>
  </p:normalViewPr>
  <p:slideViewPr>
    <p:cSldViewPr>
      <p:cViewPr varScale="1">
        <p:scale>
          <a:sx n="59" d="100"/>
          <a:sy n="59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332" y="-102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4395" tIns="47197" rIns="94395" bIns="47197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1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4395" tIns="47197" rIns="94395" bIns="47197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100"/>
            </a:lvl1pPr>
          </a:lstStyle>
          <a:p>
            <a:pPr>
              <a:defRPr/>
            </a:pPr>
            <a:r>
              <a:rPr lang="en-GB" altLang="fr-FR"/>
              <a:t>Année Universitaire 2011/2012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4395" tIns="47197" rIns="94395" bIns="47197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100"/>
            </a:lvl1pPr>
          </a:lstStyle>
          <a:p>
            <a:pPr>
              <a:defRPr/>
            </a:pPr>
            <a:r>
              <a:rPr lang="en-GB" altLang="fr-FR"/>
              <a:t>ISC123 - Modélisation et Simulation</a:t>
            </a:r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4395" tIns="47197" rIns="94395" bIns="47197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100"/>
            </a:lvl1pPr>
          </a:lstStyle>
          <a:p>
            <a:pPr>
              <a:defRPr/>
            </a:pPr>
            <a:fld id="{BBB148C4-2619-42E9-A16A-F42DF3E3A6B7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28976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89013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/>
            </a:lvl1pPr>
          </a:lstStyle>
          <a:p>
            <a:pPr>
              <a:defRPr/>
            </a:pPr>
            <a:r>
              <a:rPr lang="en-GB" altLang="fr-FR"/>
              <a:t>Année Universitaire 2011/2012</a:t>
            </a: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noProof="0" smtClean="0"/>
              <a:t>Cliquez pour modifier les styles du texte du masque</a:t>
            </a:r>
          </a:p>
          <a:p>
            <a:pPr lvl="1"/>
            <a:r>
              <a:rPr lang="en-GB" altLang="fr-FR" noProof="0" smtClean="0"/>
              <a:t>Deuxième niveau</a:t>
            </a:r>
          </a:p>
          <a:p>
            <a:pPr lvl="2"/>
            <a:r>
              <a:rPr lang="en-GB" altLang="fr-FR" noProof="0" smtClean="0"/>
              <a:t>Troisième niveau</a:t>
            </a:r>
          </a:p>
          <a:p>
            <a:pPr lvl="3"/>
            <a:r>
              <a:rPr lang="en-GB" altLang="fr-FR" noProof="0" smtClean="0"/>
              <a:t>Quatrième niveau</a:t>
            </a:r>
          </a:p>
          <a:p>
            <a:pPr lvl="4"/>
            <a:r>
              <a:rPr lang="en-GB" alt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89013" eaLnBrk="1" hangingPunct="1">
              <a:defRPr sz="1300"/>
            </a:lvl1pPr>
          </a:lstStyle>
          <a:p>
            <a:pPr>
              <a:defRPr/>
            </a:pPr>
            <a:r>
              <a:rPr lang="en-GB" altLang="fr-FR"/>
              <a:t>ISC123 - Modélisation et Simulation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/>
            </a:lvl1pPr>
          </a:lstStyle>
          <a:p>
            <a:pPr>
              <a:defRPr/>
            </a:pPr>
            <a:fld id="{DBF3084A-66F2-4D67-A404-D61AB4E3177B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3978689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A6BC33-112F-4F39-918C-1B38B716EF37}" type="slidenum">
              <a:rPr lang="en-GB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GB" altLang="fr-FR" sz="1300" smtClean="0">
              <a:solidFill>
                <a:srgbClr val="000000"/>
              </a:solidFill>
            </a:endParaRPr>
          </a:p>
        </p:txBody>
      </p:sp>
      <p:sp>
        <p:nvSpPr>
          <p:cNvPr id="5126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L1 &amp; L2 Sciences</a:t>
            </a:r>
          </a:p>
        </p:txBody>
      </p:sp>
      <p:sp>
        <p:nvSpPr>
          <p:cNvPr id="5127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5128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5129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102514-3C3F-4C6E-A7E4-BED6C3CA3532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51205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1206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defRPr/>
            </a:pPr>
            <a:r>
              <a:rPr lang="fr-FR" dirty="0" smtClean="0">
                <a:latin typeface="Arial" charset="0"/>
              </a:rPr>
              <a:t>Jocelyn = modélisation</a:t>
            </a:r>
            <a:r>
              <a:rPr lang="fr-FR" baseline="0" dirty="0" smtClean="0">
                <a:latin typeface="Arial" charset="0"/>
              </a:rPr>
              <a:t> évolution de population avec modèle discret !! </a:t>
            </a:r>
            <a:r>
              <a:rPr lang="fr-FR" baseline="0" dirty="0" err="1" smtClean="0">
                <a:latin typeface="Arial" charset="0"/>
              </a:rPr>
              <a:t>Now</a:t>
            </a:r>
            <a:r>
              <a:rPr lang="fr-FR" baseline="0" dirty="0" smtClean="0">
                <a:latin typeface="Arial" charset="0"/>
              </a:rPr>
              <a:t> modèle continue !! On va voir ce qu’on </a:t>
            </a:r>
            <a:r>
              <a:rPr lang="fr-FR" baseline="0" dirty="0" err="1" smtClean="0">
                <a:latin typeface="Arial" charset="0"/>
              </a:rPr>
              <a:t>apèle</a:t>
            </a:r>
            <a:r>
              <a:rPr lang="fr-FR" baseline="0" dirty="0" smtClean="0">
                <a:latin typeface="Arial" charset="0"/>
              </a:rPr>
              <a:t> un modèle continue.</a:t>
            </a:r>
            <a:endParaRPr lang="fr-FR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1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On fait des hypothèse par rapport au phénomène physique</a:t>
            </a:r>
          </a:p>
          <a:p>
            <a:r>
              <a:rPr lang="fr-FR" altLang="fr-FR" b="1" smtClean="0">
                <a:latin typeface="Arial" panose="020B0604020202020204" pitchFamily="34" charset="0"/>
              </a:rPr>
              <a:t>DESSIN</a:t>
            </a:r>
          </a:p>
        </p:txBody>
      </p:sp>
      <p:sp>
        <p:nvSpPr>
          <p:cNvPr id="1946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946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946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946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27539E-3861-4CD2-8AE6-07F3B6A0BB88}" type="slidenum">
              <a:rPr lang="en-GB" altLang="fr-FR" smtClean="0"/>
              <a:pPr/>
              <a:t>10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56553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On commence a donner  des noms a ce qu’on cherche a quantifier</a:t>
            </a:r>
          </a:p>
          <a:p>
            <a:r>
              <a:rPr lang="fr-FR" altLang="fr-FR" b="1" dirty="0" smtClean="0">
                <a:latin typeface="Arial" panose="020B0604020202020204" pitchFamily="34" charset="0"/>
              </a:rPr>
              <a:t>Démonstration au tableau et dessin</a:t>
            </a:r>
          </a:p>
          <a:p>
            <a:r>
              <a:rPr lang="fr-FR" altLang="fr-FR" b="0" dirty="0" smtClean="0">
                <a:latin typeface="Arial" panose="020B0604020202020204" pitchFamily="34" charset="0"/>
              </a:rPr>
              <a:t>Insister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sur le fait que k = taux de natalité – taux </a:t>
            </a:r>
            <a:r>
              <a:rPr lang="fr-FR" altLang="fr-FR" b="0" baseline="0" smtClean="0">
                <a:latin typeface="Arial" panose="020B0604020202020204" pitchFamily="34" charset="0"/>
              </a:rPr>
              <a:t>de mortalité</a:t>
            </a:r>
            <a:endParaRPr lang="fr-FR" altLang="fr-FR" b="0" smtClean="0">
              <a:latin typeface="Arial" panose="020B0604020202020204" pitchFamily="34" charset="0"/>
            </a:endParaRPr>
          </a:p>
        </p:txBody>
      </p:sp>
      <p:sp>
        <p:nvSpPr>
          <p:cNvPr id="21508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21509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21510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21511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68BC8A-A39A-4092-A448-CC34754EBBEE}" type="slidenum">
              <a:rPr lang="en-GB" altLang="fr-FR" smtClean="0"/>
              <a:pPr/>
              <a:t>11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70876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Nous on fait tendre</a:t>
            </a:r>
            <a:r>
              <a:rPr lang="fr-FR" altLang="fr-FR" baseline="0" dirty="0" smtClean="0">
                <a:latin typeface="Arial" panose="020B0604020202020204" pitchFamily="34" charset="0"/>
              </a:rPr>
              <a:t>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Dt</a:t>
            </a:r>
            <a:r>
              <a:rPr lang="fr-FR" altLang="fr-FR" baseline="0" dirty="0" smtClean="0">
                <a:latin typeface="Arial" panose="020B0604020202020204" pitchFamily="34" charset="0"/>
              </a:rPr>
              <a:t>-&gt;0 car on veut un modèle </a:t>
            </a:r>
            <a:r>
              <a:rPr lang="fr-FR" altLang="fr-FR" b="1" baseline="0" dirty="0" smtClean="0">
                <a:latin typeface="Arial" panose="020B0604020202020204" pitchFamily="34" charset="0"/>
              </a:rPr>
              <a:t>continue</a:t>
            </a:r>
            <a:r>
              <a:rPr lang="fr-FR" altLang="fr-FR" baseline="0" dirty="0" smtClean="0">
                <a:latin typeface="Arial" panose="020B0604020202020204" pitchFamily="34" charset="0"/>
              </a:rPr>
              <a:t> !!! Différence avec le cours de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jocelyn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23556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23557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23558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23559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53636E-5ECC-4463-9613-042085FB4A5B}" type="slidenum">
              <a:rPr lang="en-GB" altLang="fr-FR" smtClean="0"/>
              <a:pPr/>
              <a:t>12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854368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Solution analytique = la solution est « bien connue »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EX</a:t>
            </a:r>
            <a:r>
              <a:rPr lang="fr-FR" altLang="fr-FR" baseline="0" dirty="0" smtClean="0">
                <a:latin typeface="Arial" panose="020B0604020202020204" pitchFamily="34" charset="0"/>
              </a:rPr>
              <a:t>O :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verifier</a:t>
            </a:r>
            <a:r>
              <a:rPr lang="fr-FR" altLang="fr-FR" baseline="0" dirty="0" smtClean="0">
                <a:latin typeface="Arial" panose="020B0604020202020204" pitchFamily="34" charset="0"/>
              </a:rPr>
              <a:t> que P(t) est bien solution de notre équation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25604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25605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25606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2560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54C0CF-A79A-46A1-9D2A-13DE8651449A}" type="slidenum">
              <a:rPr lang="en-GB" altLang="fr-FR" smtClean="0"/>
              <a:pPr/>
              <a:t>13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413745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Simulation = cad calculer p(t)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On trace dirrectement le resultat du modèle a l’aide de la fonction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On ne sait pas exactement qui est p(t) =&gt; analyse numérique = résolution d’équadif</a:t>
            </a:r>
          </a:p>
        </p:txBody>
      </p:sp>
      <p:sp>
        <p:nvSpPr>
          <p:cNvPr id="2765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2765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2765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2765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3C3E7B-D852-4919-8390-C9972C9B64F0}" type="slidenum">
              <a:rPr lang="en-GB" altLang="fr-FR" smtClean="0"/>
              <a:pPr/>
              <a:t>14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524710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2970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2970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2970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2970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B16F91-A460-45B2-85E6-CBC405F06DC5}" type="slidenum">
              <a:rPr lang="en-GB" altLang="fr-FR" smtClean="0"/>
              <a:pPr/>
              <a:t>15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4168004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Méthode graphique s’apuyer sur le graphe d’avant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Exo tableau</a:t>
            </a:r>
          </a:p>
        </p:txBody>
      </p:sp>
      <p:sp>
        <p:nvSpPr>
          <p:cNvPr id="31748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1749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1750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1751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D359B-8417-4C02-BAE1-509427249D8B}" type="slidenum">
              <a:rPr lang="en-GB" altLang="fr-FR" smtClean="0"/>
              <a:pPr/>
              <a:t>16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449978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Voir tp pour regression linéaire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Plus dessin si necessaire</a:t>
            </a:r>
          </a:p>
        </p:txBody>
      </p:sp>
      <p:sp>
        <p:nvSpPr>
          <p:cNvPr id="33796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3797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3798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3799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5620C8-1ADB-4EEC-AB58-94120A8C819C}" type="slidenum">
              <a:rPr lang="en-GB" altLang="fr-FR" smtClean="0"/>
              <a:pPr/>
              <a:t>17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161028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Question : on valide le modèle ou pas?</a:t>
            </a:r>
          </a:p>
        </p:txBody>
      </p:sp>
      <p:sp>
        <p:nvSpPr>
          <p:cNvPr id="35844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5845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5846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584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149427-CD94-4069-8608-4524CADE9B34}" type="slidenum">
              <a:rPr lang="en-GB" altLang="fr-FR" smtClean="0"/>
              <a:pPr/>
              <a:t>18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443916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Définition du capacité biobique : c’est la capacité maximal que peut atteindre une popultation dans un habitat donnée 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Le mileu a une resistance </a:t>
            </a:r>
          </a:p>
        </p:txBody>
      </p:sp>
      <p:sp>
        <p:nvSpPr>
          <p:cNvPr id="3789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789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789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789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1765AF-72A2-464D-AE5D-1BE8933EFB87}" type="slidenum">
              <a:rPr lang="en-GB" altLang="fr-FR" smtClean="0"/>
              <a:pPr/>
              <a:t>19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81166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On modélise pour : prédire (experimentation peuvent être couteuse) , comprendre (quantifier les phénomènes, les expliquer)</a:t>
            </a:r>
          </a:p>
        </p:txBody>
      </p:sp>
      <p:sp>
        <p:nvSpPr>
          <p:cNvPr id="717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717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717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717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457677-A178-42D2-9B71-772264C0940E}" type="slidenum">
              <a:rPr lang="en-GB" altLang="fr-FR" smtClean="0"/>
              <a:pPr/>
              <a:t>2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152071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Exo !!!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Voir notes</a:t>
            </a:r>
          </a:p>
        </p:txBody>
      </p:sp>
      <p:sp>
        <p:nvSpPr>
          <p:cNvPr id="3994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994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994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994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85E4A4-D1B7-4615-8ADF-921D23C3B791}" type="slidenum">
              <a:rPr lang="en-GB" altLang="fr-FR" smtClean="0"/>
              <a:pPr/>
              <a:t>20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821469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Exo !!!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On doit retrouver le comportement du phénomène qu’on cherche modéliser !! Remetre le graphe</a:t>
            </a:r>
          </a:p>
        </p:txBody>
      </p:sp>
      <p:sp>
        <p:nvSpPr>
          <p:cNvPr id="41988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41989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41990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41991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9B847C-4301-4EA6-81B9-E01A19C91A0F}" type="slidenum">
              <a:rPr lang="en-GB" altLang="fr-FR" smtClean="0"/>
              <a:pPr/>
              <a:t>21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621751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Comme pour modèle expo</a:t>
            </a:r>
          </a:p>
        </p:txBody>
      </p:sp>
      <p:sp>
        <p:nvSpPr>
          <p:cNvPr id="44036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44037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44038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44039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2CBB2-EC2C-455A-A428-4AA52712F987}" type="slidenum">
              <a:rPr lang="en-GB" altLang="fr-FR" smtClean="0"/>
              <a:pPr/>
              <a:t>22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91137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Exo 1 : Comment on va estimer la capacité biotique M? on peut prendre la valeur limite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Comment un peut estimer les autre? On jour graphiquement comment pour modèle expo on joue et on </a:t>
            </a:r>
            <a:r>
              <a:rPr lang="fr-FR" altLang="fr-FR" dirty="0" err="1" smtClean="0">
                <a:latin typeface="Arial" panose="020B0604020202020204" pitchFamily="34" charset="0"/>
              </a:rPr>
              <a:t>essait</a:t>
            </a:r>
            <a:r>
              <a:rPr lang="fr-FR" altLang="fr-FR" dirty="0" smtClean="0">
                <a:latin typeface="Arial" panose="020B0604020202020204" pitchFamily="34" charset="0"/>
              </a:rPr>
              <a:t> de se </a:t>
            </a:r>
            <a:r>
              <a:rPr lang="fr-FR" altLang="fr-FR" dirty="0" err="1" smtClean="0">
                <a:latin typeface="Arial" panose="020B0604020202020204" pitchFamily="34" charset="0"/>
              </a:rPr>
              <a:t>raprocher</a:t>
            </a:r>
            <a:r>
              <a:rPr lang="fr-FR" altLang="fr-FR" dirty="0" smtClean="0">
                <a:latin typeface="Arial" panose="020B0604020202020204" pitchFamily="34" charset="0"/>
              </a:rPr>
              <a:t> !!</a:t>
            </a:r>
          </a:p>
        </p:txBody>
      </p:sp>
      <p:sp>
        <p:nvSpPr>
          <p:cNvPr id="46084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46085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46086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4608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7C83B2-C2CF-4618-9884-20C35285C80B}" type="slidenum">
              <a:rPr lang="en-GB" altLang="fr-FR" smtClean="0"/>
              <a:pPr/>
              <a:t>23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163027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Exo 1 : Comment on va estimer la capacité biopique M? on prend</a:t>
            </a:r>
          </a:p>
        </p:txBody>
      </p:sp>
      <p:sp>
        <p:nvSpPr>
          <p:cNvPr id="4813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4813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4813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4813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46C478-E50E-4455-AD17-1053A74ED7D4}" type="slidenum">
              <a:rPr lang="en-GB" altLang="fr-FR" smtClean="0"/>
              <a:pPr/>
              <a:t>24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603045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A1EDD3-8278-4B6E-9540-B7647CD6C5A8}" type="slidenum">
              <a:rPr lang="en-GB" altLang="fr-FR" sz="1300" smtClean="0"/>
              <a:pPr>
                <a:spcBef>
                  <a:spcPct val="0"/>
                </a:spcBef>
              </a:pPr>
              <a:t>25</a:t>
            </a:fld>
            <a:endParaRPr lang="en-GB" altLang="fr-FR" sz="1300" smtClean="0"/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166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261BCB-08DD-48F9-885C-DF630372F115}" type="slidenum">
              <a:rPr lang="en-GB" altLang="fr-FR" sz="1300" smtClean="0"/>
              <a:pPr>
                <a:spcBef>
                  <a:spcPct val="0"/>
                </a:spcBef>
              </a:pPr>
              <a:t>26</a:t>
            </a:fld>
            <a:endParaRPr lang="en-GB" altLang="fr-FR" sz="1300" smtClean="0"/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303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854BB4-D083-4025-9969-4BF8E20625DE}" type="slidenum">
              <a:rPr lang="en-GB" altLang="fr-FR" sz="1300" smtClean="0"/>
              <a:pPr>
                <a:spcBef>
                  <a:spcPct val="0"/>
                </a:spcBef>
              </a:pPr>
              <a:t>27</a:t>
            </a:fld>
            <a:endParaRPr lang="en-GB" altLang="fr-FR" sz="1300" smtClean="0"/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486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83806B-75EC-4847-971C-8592B005A930}" type="slidenum">
              <a:rPr lang="en-GB" altLang="fr-FR" sz="1300" smtClean="0"/>
              <a:pPr>
                <a:spcBef>
                  <a:spcPct val="0"/>
                </a:spcBef>
              </a:pPr>
              <a:t>28</a:t>
            </a:fld>
            <a:endParaRPr lang="en-GB" altLang="fr-FR" sz="1300" smtClean="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93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3F427F-8C2D-4D49-B216-A0B462F511B9}" type="slidenum">
              <a:rPr lang="en-GB" altLang="fr-FR" sz="1300" smtClean="0"/>
              <a:pPr>
                <a:spcBef>
                  <a:spcPct val="0"/>
                </a:spcBef>
              </a:pPr>
              <a:t>29</a:t>
            </a:fld>
            <a:endParaRPr lang="en-GB" altLang="fr-FR" sz="1300" smtClean="0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01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Retour sur </a:t>
            </a:r>
            <a:r>
              <a:rPr lang="fr-FR" altLang="fr-FR" dirty="0" err="1" smtClean="0">
                <a:latin typeface="Arial" panose="020B0604020202020204" pitchFamily="34" charset="0"/>
              </a:rPr>
              <a:t>schemas</a:t>
            </a:r>
            <a:r>
              <a:rPr lang="fr-FR" altLang="fr-FR" dirty="0" smtClean="0">
                <a:latin typeface="Arial" panose="020B0604020202020204" pitchFamily="34" charset="0"/>
              </a:rPr>
              <a:t> si besoin ET</a:t>
            </a:r>
            <a:endParaRPr lang="fr-FR" altLang="fr-FR" baseline="0" dirty="0" smtClean="0">
              <a:latin typeface="Arial" panose="020B0604020202020204" pitchFamily="34" charset="0"/>
            </a:endParaRPr>
          </a:p>
          <a:p>
            <a:r>
              <a:rPr lang="fr-FR" altLang="fr-FR" baseline="0" dirty="0" smtClean="0">
                <a:latin typeface="Arial" panose="020B0604020202020204" pitchFamily="34" charset="0"/>
              </a:rPr>
              <a:t>SIMULER = dans notre cas voir comment sont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sencer</a:t>
            </a:r>
            <a:r>
              <a:rPr lang="fr-FR" altLang="fr-FR" baseline="0" dirty="0" smtClean="0">
                <a:latin typeface="Arial" panose="020B0604020202020204" pitchFamily="34" charset="0"/>
              </a:rPr>
              <a:t>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evoluer</a:t>
            </a:r>
            <a:r>
              <a:rPr lang="fr-FR" altLang="fr-FR" baseline="0" dirty="0" smtClean="0">
                <a:latin typeface="Arial" panose="020B0604020202020204" pitchFamily="34" charset="0"/>
              </a:rPr>
              <a:t> les populations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922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922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922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922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D79D09-A4A0-41AA-9424-C69ED53AB08B}" type="slidenum">
              <a:rPr lang="en-GB" altLang="fr-FR" smtClean="0"/>
              <a:pPr/>
              <a:t>3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054782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C218B4-9027-453C-8AF3-C7957B692842}" type="slidenum">
              <a:rPr lang="en-GB" altLang="fr-FR" sz="1300" smtClean="0"/>
              <a:pPr>
                <a:spcBef>
                  <a:spcPct val="0"/>
                </a:spcBef>
              </a:pPr>
              <a:t>30</a:t>
            </a:fld>
            <a:endParaRPr lang="en-GB" altLang="fr-FR" sz="1300" smtClean="0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9516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C6C906-9E79-430F-86C2-F74BEA8FE748}" type="slidenum">
              <a:rPr lang="en-GB" altLang="fr-FR" sz="1300" smtClean="0"/>
              <a:pPr>
                <a:spcBef>
                  <a:spcPct val="0"/>
                </a:spcBef>
              </a:pPr>
              <a:t>31</a:t>
            </a:fld>
            <a:endParaRPr lang="en-GB" altLang="fr-FR" sz="1300" smtClean="0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283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DE6945-3AF4-4A72-93BA-AF71FF64F3BC}" type="slidenum">
              <a:rPr lang="en-GB" altLang="fr-FR" sz="1300" smtClean="0"/>
              <a:pPr>
                <a:spcBef>
                  <a:spcPct val="0"/>
                </a:spcBef>
              </a:pPr>
              <a:t>32</a:t>
            </a:fld>
            <a:endParaRPr lang="en-GB" altLang="fr-FR" sz="1300" smtClean="0"/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5163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DB37A3-34BD-4BE1-A723-ED02D9B7821B}" type="slidenum">
              <a:rPr lang="en-GB" altLang="fr-FR" sz="1300" smtClean="0"/>
              <a:pPr>
                <a:spcBef>
                  <a:spcPct val="0"/>
                </a:spcBef>
              </a:pPr>
              <a:t>33</a:t>
            </a:fld>
            <a:endParaRPr lang="en-GB" altLang="fr-FR" sz="1300" smtClean="0"/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597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E1CC1B-D15D-417F-89D7-905009D80E22}" type="slidenum">
              <a:rPr lang="en-GB" altLang="fr-FR" sz="1300" smtClean="0"/>
              <a:pPr>
                <a:spcBef>
                  <a:spcPct val="0"/>
                </a:spcBef>
              </a:pPr>
              <a:t>34</a:t>
            </a:fld>
            <a:endParaRPr lang="en-GB" altLang="fr-FR" sz="1300" smtClean="0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556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A2C582-91E6-45C5-978C-265E9C65F0DF}" type="slidenum">
              <a:rPr lang="en-GB" altLang="fr-FR" sz="1300" smtClean="0"/>
              <a:pPr>
                <a:spcBef>
                  <a:spcPct val="0"/>
                </a:spcBef>
              </a:pPr>
              <a:t>35</a:t>
            </a:fld>
            <a:endParaRPr lang="en-GB" altLang="fr-FR" sz="1300" smtClean="0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56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D8C936-BCB9-4584-92A6-D8542E257DC5}" type="slidenum">
              <a:rPr lang="en-GB" altLang="fr-FR" sz="1300" smtClean="0"/>
              <a:pPr>
                <a:spcBef>
                  <a:spcPct val="0"/>
                </a:spcBef>
              </a:pPr>
              <a:t>36</a:t>
            </a:fld>
            <a:endParaRPr lang="en-GB" altLang="fr-FR" sz="1300" smtClean="0"/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016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A4919D-60A4-4D41-9E9A-9173DB050AD2}" type="slidenum">
              <a:rPr lang="en-GB" altLang="fr-FR" sz="1300" smtClean="0"/>
              <a:pPr>
                <a:spcBef>
                  <a:spcPct val="0"/>
                </a:spcBef>
              </a:pPr>
              <a:t>37</a:t>
            </a:fld>
            <a:endParaRPr lang="en-GB" altLang="fr-FR" sz="1300" smtClean="0"/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164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67DEBC-1C43-47AF-845B-F5035B8DCF97}" type="slidenum">
              <a:rPr lang="en-GB" altLang="fr-FR" sz="1300" smtClean="0"/>
              <a:pPr>
                <a:spcBef>
                  <a:spcPct val="0"/>
                </a:spcBef>
              </a:pPr>
              <a:t>38</a:t>
            </a:fld>
            <a:endParaRPr lang="en-GB" altLang="fr-FR" sz="1300" smtClean="0"/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896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77D1EE-9653-4CA9-9B12-3B31E8C3FC1F}" type="slidenum">
              <a:rPr lang="en-GB" altLang="fr-FR" sz="1300" smtClean="0"/>
              <a:pPr>
                <a:spcBef>
                  <a:spcPct val="0"/>
                </a:spcBef>
              </a:pPr>
              <a:t>39</a:t>
            </a:fld>
            <a:endParaRPr lang="en-GB" altLang="fr-FR" sz="1300" smtClean="0"/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96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On verra en TP un mise en application de cette méthode.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On va voir maintenant des exemples ou on déroule ce resonnement.</a:t>
            </a:r>
          </a:p>
        </p:txBody>
      </p:sp>
      <p:sp>
        <p:nvSpPr>
          <p:cNvPr id="11268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1269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1270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1271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6A21A6-48C0-4BAA-A4E6-C633EEE8986E}" type="slidenum">
              <a:rPr lang="en-GB" altLang="fr-FR" smtClean="0"/>
              <a:pPr/>
              <a:t>4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41078267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2C8323-F790-47F4-B4F0-FA87F493CC94}" type="slidenum">
              <a:rPr lang="en-GB" altLang="fr-FR" sz="1300" smtClean="0"/>
              <a:pPr>
                <a:spcBef>
                  <a:spcPct val="0"/>
                </a:spcBef>
              </a:pPr>
              <a:t>40</a:t>
            </a:fld>
            <a:endParaRPr lang="en-GB" altLang="fr-FR" sz="1300" smtClean="0"/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2889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5D1019-9606-48DF-B50A-57BABBCF43DF}" type="slidenum">
              <a:rPr lang="en-GB" altLang="fr-FR" sz="1300" smtClean="0"/>
              <a:pPr>
                <a:spcBef>
                  <a:spcPct val="0"/>
                </a:spcBef>
              </a:pPr>
              <a:t>41</a:t>
            </a:fld>
            <a:endParaRPr lang="en-GB" altLang="fr-FR" sz="1300" smtClean="0"/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604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9C7791A-FFD5-40F4-8FAF-51782BD60500}" type="slidenum">
              <a:rPr lang="en-GB" altLang="fr-FR" sz="1300" smtClean="0"/>
              <a:pPr>
                <a:spcBef>
                  <a:spcPct val="0"/>
                </a:spcBef>
              </a:pPr>
              <a:t>42</a:t>
            </a:fld>
            <a:endParaRPr lang="en-GB" altLang="fr-FR" sz="1300" smtClean="0"/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3016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7FCACEF-381C-491A-A7D7-3D9032136F42}" type="slidenum">
              <a:rPr lang="en-GB" altLang="fr-FR" sz="1300" smtClean="0"/>
              <a:pPr>
                <a:spcBef>
                  <a:spcPct val="0"/>
                </a:spcBef>
              </a:pPr>
              <a:t>44</a:t>
            </a:fld>
            <a:endParaRPr lang="en-GB" altLang="fr-FR" sz="1300" smtClean="0"/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2762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9AF91FF-E1F4-4ED7-949B-FB8C8210A21B}" type="slidenum">
              <a:rPr lang="en-GB" altLang="fr-FR" sz="1300" smtClean="0"/>
              <a:pPr>
                <a:spcBef>
                  <a:spcPct val="0"/>
                </a:spcBef>
              </a:pPr>
              <a:t>45</a:t>
            </a:fld>
            <a:endParaRPr lang="en-GB" altLang="fr-FR" sz="1300" smtClean="0"/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1876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528FD9-678A-48F4-99CC-5FD6EB629803}" type="slidenum">
              <a:rPr lang="en-GB" altLang="fr-FR" sz="1300" smtClean="0"/>
              <a:pPr>
                <a:spcBef>
                  <a:spcPct val="0"/>
                </a:spcBef>
              </a:pPr>
              <a:t>46</a:t>
            </a:fld>
            <a:endParaRPr lang="en-GB" altLang="fr-FR" sz="1300" smtClean="0"/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1778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012E052-12D9-4E97-8388-0D64E8FFDE91}" type="slidenum">
              <a:rPr lang="en-GB" altLang="fr-FR" sz="1300" smtClean="0"/>
              <a:pPr>
                <a:spcBef>
                  <a:spcPct val="0"/>
                </a:spcBef>
              </a:pPr>
              <a:t>47</a:t>
            </a:fld>
            <a:endParaRPr lang="en-GB" altLang="fr-FR" sz="1300" smtClean="0"/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1411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96CB6B-869B-4A69-B121-62A0C598DDD5}" type="slidenum">
              <a:rPr lang="en-GB" altLang="fr-FR" sz="1300" smtClean="0"/>
              <a:pPr>
                <a:spcBef>
                  <a:spcPct val="0"/>
                </a:spcBef>
              </a:pPr>
              <a:t>49</a:t>
            </a:fld>
            <a:endParaRPr lang="en-GB" altLang="fr-FR" sz="1300" smtClean="0"/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8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2AEEA5-3AAD-46F2-97E2-0DF7601EFDA5}" type="slidenum">
              <a:rPr lang="en-GB" altLang="fr-FR" sz="1300" smtClean="0"/>
              <a:pPr>
                <a:spcBef>
                  <a:spcPct val="0"/>
                </a:spcBef>
              </a:pPr>
              <a:t>50</a:t>
            </a:fld>
            <a:endParaRPr lang="en-GB" altLang="fr-FR" sz="1300" smtClean="0"/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065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EEFAC6B-0CF3-4C8A-AE16-4752087BCAF0}" type="slidenum">
              <a:rPr lang="en-GB" altLang="fr-FR" sz="1300" smtClean="0"/>
              <a:pPr>
                <a:spcBef>
                  <a:spcPct val="0"/>
                </a:spcBef>
              </a:pPr>
              <a:t>51</a:t>
            </a:fld>
            <a:endParaRPr lang="en-GB" altLang="fr-FR" sz="1300" smtClean="0"/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719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On verra en TP </a:t>
            </a:r>
          </a:p>
        </p:txBody>
      </p:sp>
      <p:sp>
        <p:nvSpPr>
          <p:cNvPr id="13316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3317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3318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3319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38DF6F-98CD-4082-A915-75032AC519C4}" type="slidenum">
              <a:rPr lang="en-GB" altLang="fr-FR" smtClean="0"/>
              <a:pPr/>
              <a:t>5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201008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9F9567B-D2DE-4EBE-A1C2-A32934B7D344}" type="slidenum">
              <a:rPr lang="en-GB" altLang="fr-FR" sz="1300" smtClean="0"/>
              <a:pPr>
                <a:spcBef>
                  <a:spcPct val="0"/>
                </a:spcBef>
              </a:pPr>
              <a:t>52</a:t>
            </a:fld>
            <a:endParaRPr lang="en-GB" altLang="fr-FR" sz="1300" smtClean="0"/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336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5DD832-F097-4AE4-AAD9-0D7675CEB940}" type="slidenum">
              <a:rPr lang="en-GB" altLang="fr-FR" sz="1300" smtClean="0"/>
              <a:pPr>
                <a:spcBef>
                  <a:spcPct val="0"/>
                </a:spcBef>
              </a:pPr>
              <a:t>53</a:t>
            </a:fld>
            <a:endParaRPr lang="en-GB" altLang="fr-FR" sz="1300" smtClean="0"/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7536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ABCD06-C7DD-4C96-A54A-3714CDB01379}" type="slidenum">
              <a:rPr lang="en-GB" altLang="fr-FR" sz="1300" smtClean="0"/>
              <a:pPr>
                <a:spcBef>
                  <a:spcPct val="0"/>
                </a:spcBef>
              </a:pPr>
              <a:t>54</a:t>
            </a:fld>
            <a:endParaRPr lang="en-GB" altLang="fr-FR" sz="1300" smtClean="0"/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2889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D96EDC-69C4-4629-8072-67D12D542942}" type="slidenum">
              <a:rPr lang="en-GB" altLang="fr-FR" sz="1300" smtClean="0"/>
              <a:pPr>
                <a:spcBef>
                  <a:spcPct val="0"/>
                </a:spcBef>
              </a:pPr>
              <a:t>55</a:t>
            </a:fld>
            <a:endParaRPr lang="en-GB" altLang="fr-FR" sz="1300" smtClean="0"/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4687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A1EDD3-8278-4B6E-9540-B7647CD6C5A8}" type="slidenum">
              <a:rPr lang="en-GB" altLang="fr-FR" sz="1300" smtClean="0"/>
              <a:pPr>
                <a:spcBef>
                  <a:spcPct val="0"/>
                </a:spcBef>
              </a:pPr>
              <a:t>56</a:t>
            </a:fld>
            <a:endParaRPr lang="en-GB" altLang="fr-FR" sz="1300" smtClean="0"/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41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Experiences : chers, lourds etc…</a:t>
            </a:r>
          </a:p>
          <a:p>
            <a:endParaRPr lang="fr-FR" altLang="fr-FR" smtClean="0">
              <a:latin typeface="Arial" panose="020B0604020202020204" pitchFamily="34" charset="0"/>
            </a:endParaRPr>
          </a:p>
          <a:p>
            <a:r>
              <a:rPr lang="fr-FR" altLang="fr-FR" smtClean="0">
                <a:latin typeface="Arial" panose="020B0604020202020204" pitchFamily="34" charset="0"/>
              </a:rPr>
              <a:t>On ne le fait pas en tp mais il faut en avoir concience !! Il y a des méthode mathématiques pour réduire cette erreur.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Le plus simple est de faire plein de mesure d’une même valeur et d’en faire la moyenne!!</a:t>
            </a:r>
          </a:p>
        </p:txBody>
      </p:sp>
      <p:sp>
        <p:nvSpPr>
          <p:cNvPr id="15364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5365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5366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536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6850EE-A41D-4018-86E8-C2CE519BCC56}" type="slidenum">
              <a:rPr lang="en-GB" altLang="fr-FR" smtClean="0"/>
              <a:pPr/>
              <a:t>6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50661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b="1" dirty="0" smtClean="0">
                <a:latin typeface="Arial" panose="020B0604020202020204" pitchFamily="34" charset="0"/>
              </a:rPr>
              <a:t>Leur</a:t>
            </a:r>
            <a:r>
              <a:rPr lang="fr-FR" altLang="fr-FR" b="1" baseline="0" dirty="0" smtClean="0">
                <a:latin typeface="Arial" panose="020B0604020202020204" pitchFamily="34" charset="0"/>
              </a:rPr>
              <a:t> faire l’intuition de la dérivé avec un petit </a:t>
            </a:r>
            <a:r>
              <a:rPr lang="fr-FR" altLang="fr-FR" b="1" baseline="0" dirty="0" err="1" smtClean="0">
                <a:latin typeface="Arial" panose="020B0604020202020204" pitchFamily="34" charset="0"/>
              </a:rPr>
              <a:t>dt</a:t>
            </a:r>
            <a:endParaRPr lang="fr-FR" altLang="fr-FR" b="1" dirty="0" smtClean="0">
              <a:latin typeface="Arial" panose="020B0604020202020204" pitchFamily="34" charset="0"/>
            </a:endParaRPr>
          </a:p>
        </p:txBody>
      </p:sp>
      <p:sp>
        <p:nvSpPr>
          <p:cNvPr id="1741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741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741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741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CFE8DA-F140-4C59-8F7A-8E913F8676DB}" type="slidenum">
              <a:rPr lang="en-GB" altLang="fr-FR" smtClean="0"/>
              <a:pPr/>
              <a:t>7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975418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fr-FR" altLang="fr-FR" b="1" dirty="0" smtClean="0">
                <a:latin typeface="Arial" panose="020B0604020202020204" pitchFamily="34" charset="0"/>
              </a:rPr>
              <a:t>Leur</a:t>
            </a:r>
            <a:r>
              <a:rPr lang="fr-FR" altLang="fr-FR" b="1" baseline="0" dirty="0" smtClean="0">
                <a:latin typeface="Arial" panose="020B0604020202020204" pitchFamily="34" charset="0"/>
              </a:rPr>
              <a:t> </a:t>
            </a:r>
            <a:r>
              <a:rPr lang="fr-FR" altLang="fr-FR" b="1" baseline="0" dirty="0" err="1" smtClean="0">
                <a:latin typeface="Arial" panose="020B0604020202020204" pitchFamily="34" charset="0"/>
              </a:rPr>
              <a:t>def</a:t>
            </a:r>
            <a:r>
              <a:rPr lang="fr-FR" altLang="fr-FR" b="1" baseline="0" dirty="0" smtClean="0">
                <a:latin typeface="Arial" panose="020B0604020202020204" pitchFamily="34" charset="0"/>
              </a:rPr>
              <a:t> solution </a:t>
            </a:r>
            <a:r>
              <a:rPr lang="fr-FR" altLang="fr-FR" b="1" baseline="0" dirty="0" err="1" smtClean="0">
                <a:latin typeface="Arial" panose="020B0604020202020204" pitchFamily="34" charset="0"/>
              </a:rPr>
              <a:t>analytiquer</a:t>
            </a:r>
            <a:endParaRPr lang="fr-FR" altLang="fr-FR" b="1" baseline="0" dirty="0" smtClean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altLang="fr-FR" b="1" baseline="0" dirty="0" smtClean="0">
                <a:latin typeface="Arial" panose="020B0604020202020204" pitchFamily="34" charset="0"/>
              </a:rPr>
              <a:t>Présentation rapide de la méthode </a:t>
            </a:r>
            <a:r>
              <a:rPr lang="fr-FR" altLang="fr-FR" b="1" baseline="0" dirty="0" err="1" smtClean="0">
                <a:latin typeface="Arial" panose="020B0604020202020204" pitchFamily="34" charset="0"/>
              </a:rPr>
              <a:t>d’euler</a:t>
            </a:r>
            <a:endParaRPr lang="fr-FR" altLang="fr-FR" b="1" dirty="0" smtClean="0">
              <a:latin typeface="Arial" panose="020B0604020202020204" pitchFamily="34" charset="0"/>
            </a:endParaRPr>
          </a:p>
        </p:txBody>
      </p:sp>
      <p:sp>
        <p:nvSpPr>
          <p:cNvPr id="1741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741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741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741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CFE8DA-F140-4C59-8F7A-8E913F8676DB}" type="slidenum">
              <a:rPr lang="en-GB" altLang="fr-FR" smtClean="0"/>
              <a:pPr/>
              <a:t>8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418236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On a fait une culture de levure</a:t>
            </a:r>
          </a:p>
          <a:p>
            <a:r>
              <a:rPr lang="fr-FR" altLang="fr-FR" b="1" dirty="0" smtClean="0">
                <a:latin typeface="Arial" panose="020B0604020202020204" pitchFamily="34" charset="0"/>
              </a:rPr>
              <a:t>DESSIN</a:t>
            </a:r>
          </a:p>
        </p:txBody>
      </p:sp>
      <p:sp>
        <p:nvSpPr>
          <p:cNvPr id="1741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741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741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741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CFE8DA-F140-4C59-8F7A-8E913F8676DB}" type="slidenum">
              <a:rPr lang="en-GB" altLang="fr-FR" smtClean="0"/>
              <a:pPr/>
              <a:t>9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50360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70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4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24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43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9006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96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26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5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62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5704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32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997450" y="6453188"/>
            <a:ext cx="4138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FR" altLang="fr-FR" sz="1000" i="1" smtClean="0">
                <a:solidFill>
                  <a:srgbClr val="990000"/>
                </a:solidFill>
                <a:latin typeface="Comic Sans MS" panose="030F0702030302020204" pitchFamily="66" charset="0"/>
              </a:rPr>
              <a:t>Thème 3 : Modélisation de la croissance de populations biologiques </a:t>
            </a:r>
          </a:p>
          <a:p>
            <a:pPr algn="r" eaLnBrk="1" hangingPunct="1">
              <a:defRPr/>
            </a:pPr>
            <a:r>
              <a:rPr lang="fr-FR" altLang="fr-FR" sz="1000" i="1" smtClean="0">
                <a:solidFill>
                  <a:srgbClr val="990000"/>
                </a:solidFill>
                <a:latin typeface="Comic Sans MS" panose="030F0702030302020204" pitchFamily="66" charset="0"/>
              </a:rPr>
              <a:t>Partie 1 : Introduction aux modèles exponentiel et logistique  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07950" y="6453188"/>
            <a:ext cx="431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r-FR" altLang="fr-FR" sz="1000" i="1" smtClean="0">
                <a:solidFill>
                  <a:srgbClr val="990000"/>
                </a:solidFill>
                <a:latin typeface="Comic Sans MS" panose="030F0702030302020204" pitchFamily="66" charset="0"/>
              </a:rPr>
              <a:t>Licences Sciences  (L1 &amp; L2) – SCI123 : Modélisation et Simulation </a:t>
            </a:r>
          </a:p>
          <a:p>
            <a:pPr eaLnBrk="1" hangingPunct="1">
              <a:defRPr/>
            </a:pPr>
            <a:r>
              <a:rPr lang="fr-FR" altLang="fr-FR" sz="1000" i="1" smtClean="0">
                <a:solidFill>
                  <a:srgbClr val="990000"/>
                </a:solidFill>
                <a:latin typeface="Comic Sans MS" panose="030F0702030302020204" pitchFamily="66" charset="0"/>
              </a:rPr>
              <a:t>UJF / DLST Année 2011-2012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069263" y="6127750"/>
            <a:ext cx="104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fr-FR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D</a:t>
            </a:r>
            <a:fld id="{79300A5B-C2E3-40E0-A651-7ED731E9C357}" type="slidenum">
              <a:rPr lang="en-GB" altLang="fr-FR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pPr eaLnBrk="1" hangingPunct="1">
                <a:defRPr/>
              </a:pPr>
              <a:t>‹N°›</a:t>
            </a:fld>
            <a:endParaRPr lang="en-GB" altLang="fr-FR" sz="20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notesSlide" Target="../notesSlides/notesSlide30.xml"/><Relationship Id="rId7" Type="http://schemas.openxmlformats.org/officeDocument/2006/relationships/hyperlink" Target="http://mtlab.biol.tsukuba.ac.jp/WWW/PDB/Images/Ciliophora/Paramecium/aurelia/aurelia.jpg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9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hyperlink" Target="http://images.google.fr/imgres?imgurl=http://www.enscmu.univ-mulhouse.fr/Documents/recherche/cob/laboCOM/im04.png&amp;imgrefurl=http://www.enscmu.univ-mulhouse.fr/Documents/recherche/cob/laboCOM/laboCOM.htm&amp;h=240&amp;w=320&amp;sz=99&amp;tbnid=i8Ie1s_UM8AJ:&amp;tbnh=84&amp;tbnw=113&amp;hl=fr&amp;start=17&amp;prev=/images?q=culture+bact%C3%A9rienne&amp;svnum=10&amp;hl=fr&amp;lr=&amp;sa=N" TargetMode="Externa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://images.google.fr/imgres?imgurl=http://www.enscmu.univ-mulhouse.fr/Documents/recherche/cob/laboCOM/im04.png&amp;imgrefurl=http://www.enscmu.univ-mulhouse.fr/Documents/recherche/cob/laboCOM/laboCOM.htm&amp;h=240&amp;w=320&amp;sz=99&amp;tbnid=i8Ie1s_UM8AJ:&amp;tbnh=84&amp;tbnw=113&amp;hl=fr&amp;start=17&amp;prev=/images?q=culture+bact%C3%A9rienne&amp;svnum=10&amp;hl=fr&amp;lr=&amp;sa=N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71438" y="1557338"/>
            <a:ext cx="8964612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Simulation et ajustement de modèles de croissance de populations biologiques</a:t>
            </a:r>
            <a:b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400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40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Partie 1 :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Les modèles exponentiel et logistique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808080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2800">
                <a:solidFill>
                  <a:srgbClr val="808080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808080"/>
                </a:solidFill>
                <a:latin typeface="Comic Sans MS" panose="030F0702030302020204" pitchFamily="66" charset="0"/>
              </a:rPr>
              <a:t>Partie 2 :</a:t>
            </a:r>
            <a:br>
              <a:rPr lang="fr-FR" altLang="fr-FR" sz="2800">
                <a:solidFill>
                  <a:srgbClr val="808080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808080"/>
                </a:solidFill>
                <a:latin typeface="Comic Sans MS" panose="030F0702030302020204" pitchFamily="66" charset="0"/>
              </a:rPr>
              <a:t>Extensions du modèle logistique :</a:t>
            </a:r>
            <a:br>
              <a:rPr lang="fr-FR" altLang="fr-FR" sz="2800">
                <a:solidFill>
                  <a:srgbClr val="808080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808080"/>
                </a:solidFill>
                <a:latin typeface="Comic Sans MS" panose="030F0702030302020204" pitchFamily="66" charset="0"/>
              </a:rPr>
              <a:t>compétition, proie-prédateur, chasse …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07950" y="6021388"/>
            <a:ext cx="4248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A50021"/>
                </a:solidFill>
                <a:latin typeface="Comic Sans MS" panose="030F0702030302020204" pitchFamily="66" charset="0"/>
              </a:rPr>
              <a:t>Kevin.caye@imag.fr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Le modèle de croissance de Malthus</a:t>
            </a:r>
            <a:endParaRPr lang="fr-FR" altLang="fr-FR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Hypothèse : </a:t>
            </a:r>
          </a:p>
          <a:p>
            <a:pPr lvl="1">
              <a:defRPr/>
            </a:pPr>
            <a:r>
              <a:rPr lang="en-GB" altLang="fr-FR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Le milieu </a:t>
            </a:r>
            <a:r>
              <a:rPr lang="en-GB" altLang="fr-FR" sz="2400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contient</a:t>
            </a:r>
            <a:r>
              <a:rPr lang="en-GB" altLang="fr-FR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GB" altLang="fr-FR" sz="2400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seulement</a:t>
            </a:r>
            <a:r>
              <a:rPr lang="en-GB" altLang="fr-FR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 des </a:t>
            </a:r>
            <a:r>
              <a:rPr lang="en-GB" altLang="fr-FR" sz="2400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levures</a:t>
            </a:r>
            <a:endParaRPr lang="en-GB" altLang="fr-FR" sz="2400" dirty="0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lang="fr-FR" altLang="fr-FR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Toutes les levures sont identiques</a:t>
            </a:r>
          </a:p>
          <a:p>
            <a:pPr lvl="1">
              <a:defRPr/>
            </a:pPr>
            <a:r>
              <a:rPr lang="fr-FR" altLang="fr-FR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Le </a:t>
            </a:r>
            <a:r>
              <a:rPr lang="fr-FR" altLang="fr-FR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taux de croissance demeure </a:t>
            </a:r>
            <a:r>
              <a:rPr lang="fr-FR" altLang="fr-FR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constant dans le temps</a:t>
            </a:r>
            <a:endParaRPr lang="fr-FR" altLang="fr-FR" sz="2400" dirty="0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lang="fr-FR" altLang="fr-FR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 Les cellules sont indépendantes les unes des autres</a:t>
            </a:r>
          </a:p>
          <a:p>
            <a:pPr lvl="1">
              <a:defRPr/>
            </a:pPr>
            <a:r>
              <a:rPr lang="fr-FR" altLang="fr-FR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 Les ressources et éléments vitaux sont illimités</a:t>
            </a:r>
            <a:endParaRPr lang="fr-FR" altLang="fr-FR" sz="240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457200" lvl="1" indent="0">
              <a:buFontTx/>
              <a:buNone/>
              <a:defRPr/>
            </a:pPr>
            <a:endParaRPr lang="fr-FR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Le modèle de croissance de Malthus</a:t>
            </a:r>
            <a:endParaRPr lang="fr-FR" altLang="fr-FR" smtClean="0"/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Notations</a:t>
            </a:r>
          </a:p>
          <a:p>
            <a:pPr lvl="1"/>
            <a:r>
              <a:rPr lang="en-GB" altLang="fr-FR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P(t)</a:t>
            </a:r>
            <a:r>
              <a:rPr lang="en-GB" altLang="fr-FR" sz="2400" dirty="0" smtClean="0">
                <a:latin typeface="Comic Sans MS" panose="030F0702030302020204" pitchFamily="66" charset="0"/>
              </a:rPr>
              <a:t> 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la population à la </a:t>
            </a:r>
            <a:r>
              <a:rPr lang="en-GB" altLang="fr-FR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période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t</a:t>
            </a:r>
          </a:p>
          <a:p>
            <a:pPr lvl="1"/>
            <a:r>
              <a:rPr lang="en-GB" altLang="fr-FR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d</a:t>
            </a:r>
            <a:r>
              <a:rPr lang="en-GB" altLang="fr-FR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t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un temps </a:t>
            </a:r>
            <a:r>
              <a:rPr lang="en-GB" altLang="fr-FR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très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court</a:t>
            </a:r>
          </a:p>
          <a:p>
            <a:pPr lvl="1"/>
            <a:r>
              <a:rPr lang="en-GB" altLang="fr-FR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P(t + </a:t>
            </a:r>
            <a:r>
              <a:rPr lang="en-GB" altLang="fr-FR" sz="2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dt</a:t>
            </a:r>
            <a:r>
              <a:rPr lang="en-GB" altLang="fr-FR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  <a:r>
              <a:rPr lang="en-GB" altLang="fr-FR" sz="2400" dirty="0" smtClean="0">
                <a:latin typeface="Comic Sans MS" panose="030F0702030302020204" pitchFamily="66" charset="0"/>
              </a:rPr>
              <a:t> 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la population à la </a:t>
            </a:r>
            <a:r>
              <a:rPr lang="en-GB" altLang="fr-FR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période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GB" altLang="fr-FR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(t + </a:t>
            </a:r>
            <a:r>
              <a:rPr lang="en-GB" altLang="fr-FR" sz="24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dt</a:t>
            </a:r>
            <a:r>
              <a:rPr lang="en-GB" altLang="fr-FR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k</a:t>
            </a:r>
            <a:r>
              <a:rPr lang="en-GB" altLang="fr-FR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le </a:t>
            </a:r>
            <a:r>
              <a:rPr lang="fr-FR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taux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GB" altLang="fr-FR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intrinsèque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GB" altLang="fr-FR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d’accroissement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de la population</a:t>
            </a:r>
          </a:p>
          <a:p>
            <a:pPr lvl="1"/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k = (</a:t>
            </a:r>
            <a:r>
              <a:rPr lang="en-GB" altLang="fr-FR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taux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de </a:t>
            </a:r>
            <a:r>
              <a:rPr lang="en-GB" altLang="fr-FR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natalité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– </a:t>
            </a:r>
            <a:r>
              <a:rPr lang="en-GB" altLang="fr-FR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taux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de </a:t>
            </a:r>
            <a:r>
              <a:rPr lang="en-GB" altLang="fr-FR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mortalité</a:t>
            </a:r>
            <a:r>
              <a:rPr lang="en-GB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Le modèle de croissance de Malthus</a:t>
            </a: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On </a:t>
                </a:r>
                <a:r>
                  <a:rPr lang="en-US" dirty="0" err="1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sait</a:t>
                </a:r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 que (k ne depend pas du temps)</a:t>
                </a:r>
              </a:p>
              <a:p>
                <a:pPr lvl="3"/>
                <a:endParaRPr lang="en-US" dirty="0" smtClean="0">
                  <a:solidFill>
                    <a:srgbClr val="A50021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𝑘𝑃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			</a:t>
                </a:r>
              </a:p>
              <a:p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Donc </a:t>
                </a:r>
                <a:r>
                  <a:rPr lang="en-US" dirty="0" err="1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quand</a:t>
                </a:r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fr-FR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 smtClean="0">
                  <a:solidFill>
                    <a:srgbClr val="A50021"/>
                  </a:solidFill>
                  <a:latin typeface="Comic Sans MS" panose="030F0702030302020204" pitchFamily="66" charset="0"/>
                </a:endParaRPr>
              </a:p>
              <a:p>
                <a:pPr lvl="3"/>
                <a:endParaRPr lang="en-US" dirty="0" smtClean="0">
                  <a:solidFill>
                    <a:srgbClr val="A50021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𝑘𝑃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5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Le modèle de croissance de Malthus</a:t>
            </a:r>
            <a:endParaRPr lang="fr-FR" altLang="fr-FR" dirty="0" smtClean="0"/>
          </a:p>
        </p:txBody>
      </p:sp>
      <p:sp>
        <p:nvSpPr>
          <p:cNvPr id="3" name="Espace réservé du conten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2370" t="-3774"/>
            </a:stretch>
          </a:blipFill>
        </p:spPr>
        <p:txBody>
          <a:bodyPr/>
          <a:lstStyle/>
          <a:p>
            <a:pPr marL="1371600" lvl="3" indent="0">
              <a:buFontTx/>
              <a:buNone/>
              <a:defRPr/>
            </a:pPr>
            <a:endParaRPr lang="fr-FR" dirty="0">
              <a:noFill/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Simulations</a:t>
            </a:r>
            <a:endParaRPr lang="fr-FR" altLang="fr-FR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En utilisant directement la solution analytique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On sait exactement qui est P(t) </a:t>
            </a: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A50021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En utilisant des outils de calcul numérique 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Ex : fonction « ode » de </a:t>
            </a:r>
            <a:r>
              <a:rPr lang="fr-FR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scilab</a:t>
            </a:r>
            <a:r>
              <a:rPr 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Ajustement</a:t>
            </a:r>
            <a:endParaRPr lang="fr-FR" altLang="fr-FR" smtClean="0"/>
          </a:p>
        </p:txBody>
      </p:sp>
      <p:sp>
        <p:nvSpPr>
          <p:cNvPr id="3" name="Espace réservé du conten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1704" t="-1752"/>
            </a:stretch>
          </a:blipFill>
        </p:spPr>
        <p:txBody>
          <a:bodyPr/>
          <a:lstStyle/>
          <a:p>
            <a:pPr>
              <a:defRPr/>
            </a:pPr>
            <a:r>
              <a:rPr lang="fr-FR">
                <a:noFill/>
              </a:rPr>
              <a:t> </a:t>
            </a:r>
          </a:p>
        </p:txBody>
      </p:sp>
      <p:pic>
        <p:nvPicPr>
          <p:cNvPr id="28676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141538"/>
            <a:ext cx="5327650" cy="40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Ajustement</a:t>
            </a:r>
            <a:endParaRPr lang="fr-FR" altLang="fr-FR" smtClean="0"/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A50021"/>
                </a:solidFill>
                <a:latin typeface="Comic Sans MS" panose="030F0702030302020204" pitchFamily="66" charset="0"/>
              </a:rPr>
              <a:t>Méthode graphique (voir tp)</a:t>
            </a:r>
          </a:p>
          <a:p>
            <a:endParaRPr lang="fr-FR" altLang="fr-FR" smtClean="0">
              <a:latin typeface="Comic Sans MS" panose="030F0702030302020204" pitchFamily="66" charset="0"/>
            </a:endParaRPr>
          </a:p>
          <a:p>
            <a:r>
              <a:rPr lang="fr-FR" altLang="fr-FR" smtClean="0">
                <a:solidFill>
                  <a:srgbClr val="A50021"/>
                </a:solidFill>
                <a:latin typeface="Comic Sans MS" panose="030F0702030302020204" pitchFamily="66" charset="0"/>
              </a:rPr>
              <a:t>ICI on peut faire une transformation logarithmique PK?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Ajustement</a:t>
            </a:r>
            <a:endParaRPr lang="fr-FR" altLang="fr-FR" smtClean="0"/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Transformation logarithmique</a:t>
            </a:r>
          </a:p>
          <a:p>
            <a:endParaRPr lang="fr-FR" altLang="fr-FR" dirty="0" smtClean="0"/>
          </a:p>
        </p:txBody>
      </p:sp>
      <p:pic>
        <p:nvPicPr>
          <p:cNvPr id="32772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420938"/>
            <a:ext cx="5329238" cy="40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Validation</a:t>
            </a:r>
            <a:endParaRPr lang="fr-FR" altLang="fr-FR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Pour temps court</a:t>
            </a:r>
          </a:p>
          <a:p>
            <a:pPr>
              <a:defRPr/>
            </a:pPr>
            <a:endParaRPr lang="fr-FR" dirty="0">
              <a:solidFill>
                <a:srgbClr val="A50021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endParaRPr lang="fr-FR" dirty="0" smtClean="0">
              <a:solidFill>
                <a:srgbClr val="A50021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endParaRPr lang="fr-FR" dirty="0" smtClean="0">
              <a:solidFill>
                <a:srgbClr val="A50021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Pour temps long  </a:t>
            </a:r>
          </a:p>
          <a:p>
            <a:pPr marL="0" indent="0">
              <a:buFontTx/>
              <a:buNone/>
              <a:defRPr/>
            </a:pPr>
            <a:endParaRPr lang="fr-FR" dirty="0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4820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952500"/>
            <a:ext cx="386080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887788"/>
            <a:ext cx="3713162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Le modèle logistique de Vershulst</a:t>
            </a:r>
            <a:endParaRPr lang="fr-FR" altLang="fr-FR" smtClean="0"/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l'environnement limite son potentiel biotique	</a:t>
            </a:r>
          </a:p>
          <a:p>
            <a:pPr lvl="1"/>
            <a:r>
              <a:rPr lang="fr-FR" alt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Pas de nourriture</a:t>
            </a:r>
          </a:p>
          <a:p>
            <a:pPr lvl="1"/>
            <a:r>
              <a:rPr lang="fr-FR" alt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Pas de place</a:t>
            </a:r>
          </a:p>
        </p:txBody>
      </p:sp>
      <p:pic>
        <p:nvPicPr>
          <p:cNvPr id="36868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2492375"/>
            <a:ext cx="453707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Pourquoi modéliser?</a:t>
            </a:r>
          </a:p>
        </p:txBody>
      </p:sp>
      <p:graphicFrame>
        <p:nvGraphicFramePr>
          <p:cNvPr id="61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857625" y="1125538"/>
          <a:ext cx="1428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Image Bitmap" r:id="rId4" imgW="1428949" imgH="1000000" progId="Paint.Picture">
                  <p:embed/>
                </p:oleObj>
              </mc:Choice>
              <mc:Fallback>
                <p:oleObj name="Image Bitmap" r:id="rId4" imgW="1428949" imgH="1000000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125538"/>
                        <a:ext cx="14287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lèche droite 4"/>
          <p:cNvSpPr/>
          <p:nvPr/>
        </p:nvSpPr>
        <p:spPr>
          <a:xfrm rot="2535349">
            <a:off x="5584825" y="1717675"/>
            <a:ext cx="1422400" cy="79216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mesure</a:t>
            </a:r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833688"/>
            <a:ext cx="108108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9" descr="cinetiq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65400"/>
            <a:ext cx="187166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4941888"/>
            <a:ext cx="33845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lèche gauche 15"/>
          <p:cNvSpPr/>
          <p:nvPr/>
        </p:nvSpPr>
        <p:spPr>
          <a:xfrm rot="19825155">
            <a:off x="6235700" y="4606925"/>
            <a:ext cx="1368425" cy="792163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analyse</a:t>
            </a:r>
          </a:p>
        </p:txBody>
      </p:sp>
      <p:sp>
        <p:nvSpPr>
          <p:cNvPr id="17" name="Flèche gauche 16"/>
          <p:cNvSpPr/>
          <p:nvPr/>
        </p:nvSpPr>
        <p:spPr>
          <a:xfrm rot="2577082">
            <a:off x="1320800" y="4316413"/>
            <a:ext cx="1562100" cy="792162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Simulation</a:t>
            </a:r>
          </a:p>
        </p:txBody>
      </p:sp>
      <p:sp>
        <p:nvSpPr>
          <p:cNvPr id="18" name="Flèche droite 17"/>
          <p:cNvSpPr/>
          <p:nvPr/>
        </p:nvSpPr>
        <p:spPr>
          <a:xfrm rot="20191317">
            <a:off x="2098675" y="1482725"/>
            <a:ext cx="1439863" cy="79216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prédiction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Le modèle logistique de </a:t>
            </a:r>
            <a:r>
              <a:rPr lang="fr-FR" altLang="fr-FR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Vershulst</a:t>
            </a: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Comment </a:t>
                </a:r>
                <a:r>
                  <a:rPr lang="fr-FR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modéliser</a:t>
                </a:r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dirty="0" err="1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cela</a:t>
                </a:r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 ?</a:t>
                </a:r>
              </a:p>
              <a:p>
                <a:pPr lvl="1"/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M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est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la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capacité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biotique</a:t>
                </a:r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lvl="5"/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𝑘𝑃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1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r>
                  <a:rPr lang="en-US" dirty="0" err="1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Pourquoi</a:t>
                </a:r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 ?</a:t>
                </a:r>
              </a:p>
              <a:p>
                <a:pPr lvl="1"/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Que se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passe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-t-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il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si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b="0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?</a:t>
                </a:r>
              </a:p>
              <a:p>
                <a:pPr lvl="1"/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6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Le modèle logistique de Vershulst</a:t>
            </a:r>
            <a:endParaRPr lang="fr-FR" altLang="fr-FR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Quand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fr-FR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 smtClean="0">
                  <a:solidFill>
                    <a:srgbClr val="A50021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Solution </a:t>
                </a:r>
                <a:r>
                  <a:rPr lang="en-US" dirty="0" err="1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analytique</a:t>
                </a:r>
                <a:endParaRPr lang="en-US" dirty="0" smtClean="0">
                  <a:solidFill>
                    <a:srgbClr val="A50021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?</a:t>
                </a:r>
                <a:endParaRPr lang="en-US" dirty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5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Simulation</a:t>
            </a:r>
            <a:endParaRPr lang="fr-FR" altLang="fr-FR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En utilisant directement la solution analytique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On sait exactement qui est P(t) </a:t>
            </a: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A50021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En utilisant des outils de calcul numérique 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Ex : fonction « ode » de </a:t>
            </a:r>
            <a:r>
              <a:rPr lang="fr-FR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scilab</a:t>
            </a:r>
            <a:r>
              <a:rPr 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A50021"/>
              </a:solidFill>
              <a:latin typeface="Comic Sans MS" panose="030F0702030302020204" pitchFamily="66" charset="0"/>
            </a:endParaRP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Ajustement</a:t>
            </a:r>
            <a:endParaRPr lang="fr-FR" altLang="fr-FR" smtClean="0"/>
          </a:p>
        </p:txBody>
      </p:sp>
      <p:sp>
        <p:nvSpPr>
          <p:cNvPr id="3" name="Espace réservé du conten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2370" t="-3774"/>
            </a:stretch>
          </a:blipFill>
        </p:spPr>
        <p:txBody>
          <a:bodyPr/>
          <a:lstStyle/>
          <a:p>
            <a:pPr>
              <a:defRPr/>
            </a:pPr>
            <a:r>
              <a:rPr lang="fr-FR">
                <a:noFill/>
              </a:rPr>
              <a:t> </a:t>
            </a:r>
          </a:p>
        </p:txBody>
      </p:sp>
      <p:pic>
        <p:nvPicPr>
          <p:cNvPr id="45060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492375"/>
            <a:ext cx="5641975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Ajustement</a:t>
            </a:r>
            <a:endParaRPr lang="fr-FR" altLang="fr-FR" smtClean="0"/>
          </a:p>
        </p:txBody>
      </p:sp>
      <p:sp>
        <p:nvSpPr>
          <p:cNvPr id="47107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A50021"/>
                </a:solidFill>
                <a:latin typeface="Comic Sans MS" panose="030F0702030302020204" pitchFamily="66" charset="0"/>
              </a:rPr>
              <a:t>Existe outils mathématique voir TP</a:t>
            </a:r>
          </a:p>
        </p:txBody>
      </p:sp>
      <p:pic>
        <p:nvPicPr>
          <p:cNvPr id="47108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492375"/>
            <a:ext cx="5641975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95250" y="1549400"/>
            <a:ext cx="889476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4000">
                <a:solidFill>
                  <a:srgbClr val="000099"/>
                </a:solidFill>
                <a:latin typeface="Comic Sans MS" panose="030F0702030302020204" pitchFamily="66" charset="0"/>
              </a:rPr>
              <a:t>Modélisation de la croissance de populations biologiques</a:t>
            </a:r>
            <a:br>
              <a:rPr lang="fr-FR" altLang="fr-FR" sz="40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400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40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  <a:t>Partie 1 :</a:t>
            </a:r>
            <a:b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  <a:t>Les modèles exponentiel et logistique</a:t>
            </a:r>
            <a:b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chemeClr val="bg2"/>
                </a:solidFill>
                <a:latin typeface="Comic Sans MS" panose="030F0702030302020204" pitchFamily="66" charset="0"/>
              </a:rPr>
              <a:t>Partie 2 :</a:t>
            </a:r>
            <a:br>
              <a:rPr lang="fr-FR" altLang="fr-FR" sz="3200">
                <a:solidFill>
                  <a:schemeClr val="bg2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chemeClr val="bg2"/>
                </a:solidFill>
                <a:latin typeface="Comic Sans MS" panose="030F0702030302020204" pitchFamily="66" charset="0"/>
              </a:rPr>
              <a:t>Extensions du modèle logistique :</a:t>
            </a:r>
            <a:br>
              <a:rPr lang="fr-FR" altLang="fr-FR" sz="3200">
                <a:solidFill>
                  <a:schemeClr val="bg2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chemeClr val="bg2"/>
                </a:solidFill>
                <a:latin typeface="Comic Sans MS" panose="030F0702030302020204" pitchFamily="66" charset="0"/>
              </a:rPr>
              <a:t>compétition, proie-prédateur, chasse</a:t>
            </a:r>
            <a:endParaRPr lang="fr-FR" altLang="fr-FR" sz="3200" b="1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68313" y="4149725"/>
            <a:ext cx="8210550" cy="151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6000">
                <a:solidFill>
                  <a:srgbClr val="A50021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Illustration TP1</a:t>
            </a:r>
            <a:endParaRPr lang="fr-FR" altLang="fr-FR" sz="60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015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5"/>
          <p:cNvSpPr>
            <a:spLocks noChangeArrowheads="1"/>
          </p:cNvSpPr>
          <p:nvPr/>
        </p:nvSpPr>
        <p:spPr bwMode="auto">
          <a:xfrm>
            <a:off x="4643438" y="6237288"/>
            <a:ext cx="4500562" cy="620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07950" y="6381750"/>
            <a:ext cx="4248150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400">
                <a:solidFill>
                  <a:srgbClr val="A50021"/>
                </a:solidFill>
                <a:latin typeface="Comic Sans MS" panose="030F0702030302020204" pitchFamily="66" charset="0"/>
              </a:rPr>
              <a:t>Francoise.Giroud@imag.fr</a:t>
            </a:r>
            <a:endParaRPr lang="fr-FR" altLang="fr-FR" sz="24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81284" name="Object 4"/>
          <p:cNvGraphicFramePr>
            <a:graphicFrameLocks noChangeAspect="1"/>
          </p:cNvGraphicFramePr>
          <p:nvPr/>
        </p:nvGraphicFramePr>
        <p:xfrm>
          <a:off x="468313" y="4279900"/>
          <a:ext cx="2589212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Image Bitmap" r:id="rId4" imgW="1428949" imgH="1000000" progId="Paint.Picture">
                  <p:embed/>
                </p:oleObj>
              </mc:Choice>
              <mc:Fallback>
                <p:oleObj name="Image Bitmap" r:id="rId4" imgW="1428949" imgH="10000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79900"/>
                        <a:ext cx="2589212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285" name="Picture 5" descr="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83" t="-26456"/>
          <a:stretch>
            <a:fillRect/>
          </a:stretch>
        </p:blipFill>
        <p:spPr bwMode="auto">
          <a:xfrm>
            <a:off x="5795963" y="0"/>
            <a:ext cx="3095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28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27038"/>
            <a:ext cx="1897063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289" name="Picture 9" descr="cinetiqu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4186238"/>
            <a:ext cx="3709987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29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4450"/>
            <a:ext cx="2144713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91" name="Rectangle 11"/>
          <p:cNvSpPr>
            <a:spLocks noChangeArrowheads="1"/>
          </p:cNvSpPr>
          <p:nvPr/>
        </p:nvSpPr>
        <p:spPr bwMode="auto">
          <a:xfrm>
            <a:off x="252413" y="3090863"/>
            <a:ext cx="38877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  <a:t>Prolifération cellulaire</a:t>
            </a:r>
            <a:b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  <a:t>Transformation tumorale</a:t>
            </a:r>
            <a:b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  <a:t>Progression tumorale ….</a:t>
            </a:r>
            <a:endParaRPr lang="fr-FR" altLang="fr-FR" sz="24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481292" name="Rectangle 12"/>
          <p:cNvSpPr>
            <a:spLocks noChangeArrowheads="1"/>
          </p:cNvSpPr>
          <p:nvPr/>
        </p:nvSpPr>
        <p:spPr bwMode="auto">
          <a:xfrm>
            <a:off x="4284663" y="2420938"/>
            <a:ext cx="37433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  <a:t>Cytométrie</a:t>
            </a:r>
            <a:b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  <a:t>Imagerie microscopique</a:t>
            </a:r>
            <a:b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  <a:t>Acquisition de données …</a:t>
            </a:r>
            <a:endParaRPr lang="fr-FR" altLang="fr-FR" sz="24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481293" name="Rectangle 13"/>
          <p:cNvSpPr>
            <a:spLocks noChangeArrowheads="1"/>
          </p:cNvSpPr>
          <p:nvPr/>
        </p:nvSpPr>
        <p:spPr bwMode="auto">
          <a:xfrm>
            <a:off x="5510213" y="3573463"/>
            <a:ext cx="2520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fr-FR" altLang="fr-FR" sz="2400">
                <a:solidFill>
                  <a:srgbClr val="A50021"/>
                </a:solidFill>
                <a:latin typeface="Comic Sans MS" panose="030F0702030302020204" pitchFamily="66" charset="0"/>
              </a:rPr>
              <a:t>Modélisation ….</a:t>
            </a:r>
            <a:endParaRPr lang="fr-FR" altLang="fr-FR" sz="24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294" name="Rectangle 14"/>
          <p:cNvSpPr>
            <a:spLocks noChangeArrowheads="1"/>
          </p:cNvSpPr>
          <p:nvPr/>
        </p:nvSpPr>
        <p:spPr bwMode="auto">
          <a:xfrm>
            <a:off x="3348038" y="5516563"/>
            <a:ext cx="5616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fr-FR" altLang="fr-FR" sz="2400">
                <a:solidFill>
                  <a:srgbClr val="A50021"/>
                </a:solidFill>
                <a:latin typeface="Comic Sans MS" panose="030F0702030302020204" pitchFamily="66" charset="0"/>
              </a:rPr>
              <a:t>… Simulation, ajustement, validation…</a:t>
            </a:r>
            <a:endParaRPr lang="fr-FR" altLang="fr-FR" sz="24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1" grpId="0"/>
      <p:bldP spid="481292" grpId="0"/>
      <p:bldP spid="481293" grpId="0"/>
      <p:bldP spid="4812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323850" y="1916113"/>
            <a:ext cx="8640763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A50021"/>
                </a:solidFill>
                <a:latin typeface="Comic Sans MS" panose="030F0702030302020204" pitchFamily="66" charset="0"/>
              </a:rPr>
              <a:t>Un modèle</a:t>
            </a:r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 n'est que la représentation dans notre esprit d'une partie de la réalité.</a:t>
            </a:r>
          </a:p>
          <a:p>
            <a:pPr eaLnBrk="1" hangingPunct="1"/>
            <a:endParaRPr lang="fr-FR" altLang="fr-FR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fr-FR" altLang="fr-FR" sz="8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fr-FR" altLang="fr-FR">
                <a:solidFill>
                  <a:srgbClr val="A50021"/>
                </a:solidFill>
                <a:latin typeface="Comic Sans MS" panose="030F0702030302020204" pitchFamily="66" charset="0"/>
              </a:rPr>
              <a:t>La construction du modèle</a:t>
            </a:r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 correspond à :</a:t>
            </a:r>
          </a:p>
          <a:p>
            <a:pPr eaLnBrk="1" hangingPunct="1"/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	l</a:t>
            </a:r>
            <a:r>
              <a:rPr lang="ja-JP" altLang="fr-FR">
                <a:solidFill>
                  <a:schemeClr val="accent2"/>
                </a:solidFill>
              </a:rPr>
              <a:t>’</a:t>
            </a:r>
            <a:r>
              <a:rPr lang="fr-FR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analyse du problème,</a:t>
            </a:r>
          </a:p>
          <a:p>
            <a:pPr eaLnBrk="1" hangingPunct="1"/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	la mise en place des hypothèses, puis à</a:t>
            </a:r>
          </a:p>
          <a:p>
            <a:pPr eaLnBrk="1" hangingPunct="1"/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	l</a:t>
            </a:r>
            <a:r>
              <a:rPr lang="ja-JP" altLang="fr-FR">
                <a:solidFill>
                  <a:schemeClr val="accent2"/>
                </a:solidFill>
              </a:rPr>
              <a:t>’</a:t>
            </a:r>
            <a:r>
              <a:rPr lang="fr-FR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écriture des équations mathématiques répondant aux contraintes</a:t>
            </a:r>
          </a:p>
          <a:p>
            <a:pPr eaLnBrk="1" hangingPunct="1"/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			</a:t>
            </a:r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 … écriture de « pages d</a:t>
            </a:r>
            <a:r>
              <a:rPr lang="ja-JP" altLang="fr-FR">
                <a:solidFill>
                  <a:schemeClr val="accent2"/>
                </a:solidFill>
                <a:sym typeface="Wingdings" panose="05000000000000000000" pitchFamily="2" charset="2"/>
              </a:rPr>
              <a:t>’</a:t>
            </a:r>
            <a:r>
              <a:rPr lang="fr-FR" altLang="ja-JP">
                <a:solidFill>
                  <a:schemeClr val="accent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équations » !</a:t>
            </a:r>
          </a:p>
          <a:p>
            <a:pPr eaLnBrk="1" hangingPunct="1"/>
            <a:endParaRPr lang="fr-FR" altLang="fr-FR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fr-FR" altLang="fr-FR" sz="8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fr-FR" altLang="fr-FR">
                <a:solidFill>
                  <a:srgbClr val="A50021"/>
                </a:solidFill>
                <a:latin typeface="Comic Sans MS" panose="030F0702030302020204" pitchFamily="66" charset="0"/>
              </a:rPr>
              <a:t>La simulation</a:t>
            </a:r>
            <a:r>
              <a:rPr lang="fr-FR" altLang="fr-FR">
                <a:latin typeface="Comic Sans MS" panose="030F0702030302020204" pitchFamily="66" charset="0"/>
              </a:rPr>
              <a:t> </a:t>
            </a:r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est devenue possible et efficace grâce à :</a:t>
            </a:r>
          </a:p>
          <a:p>
            <a:pPr eaLnBrk="1" hangingPunct="1"/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	la « mise en forme informatique » des équations du modèle.</a:t>
            </a:r>
            <a:endParaRPr lang="fr-FR" altLang="fr-FR" sz="8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93663" y="60325"/>
            <a:ext cx="8963025" cy="99218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Modèle :</a:t>
            </a:r>
            <a:b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66FF33"/>
                </a:solidFill>
                <a:latin typeface="Comic Sans MS" panose="030F0702030302020204" pitchFamily="66" charset="0"/>
              </a:rPr>
              <a:t>construction, simulation</a:t>
            </a:r>
            <a:r>
              <a:rPr lang="fr-FR" altLang="fr-FR" sz="2800">
                <a:solidFill>
                  <a:srgbClr val="A50021"/>
                </a:solidFill>
                <a:latin typeface="Comic Sans MS" panose="030F0702030302020204" pitchFamily="66" charset="0"/>
              </a:rPr>
              <a:t>, ajustement, validation ?</a:t>
            </a:r>
            <a:endParaRPr lang="fr-FR" altLang="fr-FR" sz="36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9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9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9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9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9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9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9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9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9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9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9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9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9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9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9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9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9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9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ChangeArrowheads="1"/>
          </p:cNvSpPr>
          <p:nvPr/>
        </p:nvSpPr>
        <p:spPr bwMode="auto">
          <a:xfrm>
            <a:off x="107950" y="1501775"/>
            <a:ext cx="8891588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defTabSz="6286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6286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6286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6286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6286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8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fr-FR" altLang="fr-FR">
                <a:solidFill>
                  <a:srgbClr val="A50021"/>
                </a:solidFill>
                <a:latin typeface="Comic Sans MS" panose="030F0702030302020204" pitchFamily="66" charset="0"/>
              </a:rPr>
              <a:t>L'ajustement</a:t>
            </a:r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 permet de :</a:t>
            </a:r>
          </a:p>
          <a:p>
            <a:pPr eaLnBrk="1" hangingPunct="1"/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	trouver les valeurs des divers paramètres du modèle afin qu</a:t>
            </a:r>
            <a:r>
              <a:rPr lang="ja-JP" altLang="fr-FR">
                <a:solidFill>
                  <a:schemeClr val="accent2"/>
                </a:solidFill>
              </a:rPr>
              <a:t>’</a:t>
            </a:r>
            <a:r>
              <a:rPr lang="fr-FR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il se rapproche au mieux les données expérimentales</a:t>
            </a:r>
          </a:p>
          <a:p>
            <a:pPr eaLnBrk="1" hangingPunct="1"/>
            <a:endParaRPr lang="fr-FR" altLang="fr-FR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	</a:t>
            </a:r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tenir compte des erreurs de mesure, mais surtout de petites variations aléatoires intrinsèques.</a:t>
            </a:r>
          </a:p>
          <a:p>
            <a:pPr eaLnBrk="1" hangingPunct="1"/>
            <a:endParaRPr lang="fr-FR" altLang="fr-FR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	Il est pratiquement impossible d</a:t>
            </a:r>
            <a:r>
              <a:rPr lang="ja-JP" altLang="fr-FR">
                <a:solidFill>
                  <a:schemeClr val="accent2"/>
                </a:solidFill>
              </a:rPr>
              <a:t>’</a:t>
            </a:r>
            <a:r>
              <a:rPr lang="fr-FR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avoir un modèle s'ajustant parfaitement à tous les points expérimentaux.</a:t>
            </a:r>
          </a:p>
          <a:p>
            <a:pPr eaLnBrk="1" hangingPunct="1"/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	On peut en général ajuster « assez bien » un modèle.</a:t>
            </a:r>
          </a:p>
          <a:p>
            <a:pPr eaLnBrk="1" hangingPunct="1"/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	Un modèle qui décrit « parfaitement » le phénomène est un bon modèle.</a:t>
            </a:r>
          </a:p>
          <a:p>
            <a:pPr eaLnBrk="1" hangingPunct="1"/>
            <a:endParaRPr lang="fr-FR" altLang="fr-FR" sz="8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fr-FR" altLang="fr-FR" sz="8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fr-FR" altLang="fr-FR">
                <a:solidFill>
                  <a:srgbClr val="A50021"/>
                </a:solidFill>
                <a:latin typeface="Comic Sans MS" panose="030F0702030302020204" pitchFamily="66" charset="0"/>
              </a:rPr>
              <a:t>La validation</a:t>
            </a:r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 est l</a:t>
            </a:r>
            <a:r>
              <a:rPr lang="ja-JP" altLang="fr-FR">
                <a:solidFill>
                  <a:schemeClr val="accent2"/>
                </a:solidFill>
              </a:rPr>
              <a:t>’</a:t>
            </a:r>
            <a:r>
              <a:rPr lang="fr-FR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étape ultime qui :</a:t>
            </a:r>
          </a:p>
          <a:p>
            <a:pPr eaLnBrk="1" hangingPunct="1"/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	permet, par mise en œuvre d</a:t>
            </a:r>
            <a:r>
              <a:rPr lang="ja-JP" altLang="fr-FR">
                <a:solidFill>
                  <a:schemeClr val="accent2"/>
                </a:solidFill>
              </a:rPr>
              <a:t>’</a:t>
            </a:r>
            <a:r>
              <a:rPr lang="fr-FR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outils statistiques, de calculer la pertinence du modèle.</a:t>
            </a:r>
            <a:endParaRPr lang="en-GB" altLang="fr-FR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93663" y="60325"/>
            <a:ext cx="8963025" cy="99218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Modèle :</a:t>
            </a:r>
            <a:b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A50021"/>
                </a:solidFill>
                <a:latin typeface="Comic Sans MS" panose="030F0702030302020204" pitchFamily="66" charset="0"/>
              </a:rPr>
              <a:t>construction, simulation, </a:t>
            </a:r>
            <a:r>
              <a:rPr lang="fr-FR" altLang="fr-FR" sz="2800">
                <a:solidFill>
                  <a:srgbClr val="66FF33"/>
                </a:solidFill>
                <a:latin typeface="Comic Sans MS" panose="030F0702030302020204" pitchFamily="66" charset="0"/>
              </a:rPr>
              <a:t>ajustement, validation</a:t>
            </a:r>
            <a:r>
              <a:rPr lang="fr-FR" altLang="fr-FR" sz="2800">
                <a:solidFill>
                  <a:srgbClr val="A50021"/>
                </a:solidFill>
                <a:latin typeface="Comic Sans MS" panose="030F0702030302020204" pitchFamily="66" charset="0"/>
              </a:rPr>
              <a:t> ?</a:t>
            </a:r>
            <a:endParaRPr lang="fr-FR" altLang="fr-FR" sz="36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7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7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7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7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7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7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7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7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7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7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7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7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7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7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7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7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7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7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7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7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7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7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7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7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ChangeArrowheads="1"/>
          </p:cNvSpPr>
          <p:nvPr/>
        </p:nvSpPr>
        <p:spPr bwMode="auto">
          <a:xfrm>
            <a:off x="217488" y="2071688"/>
            <a:ext cx="867727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A50021"/>
                </a:solidFill>
                <a:latin typeface="Comic Sans MS" panose="030F0702030302020204" pitchFamily="66" charset="0"/>
              </a:rPr>
              <a:t>L</a:t>
            </a:r>
            <a:r>
              <a:rPr lang="ja-JP" altLang="fr-FR">
                <a:solidFill>
                  <a:srgbClr val="A50021"/>
                </a:solidFill>
              </a:rPr>
              <a:t>’</a:t>
            </a:r>
            <a:r>
              <a:rPr lang="fr-FR" altLang="ja-JP">
                <a:solidFill>
                  <a:srgbClr val="A50021"/>
                </a:solidFill>
                <a:latin typeface="Comic Sans MS" panose="030F0702030302020204" pitchFamily="66" charset="0"/>
              </a:rPr>
              <a:t>ordinateur</a:t>
            </a:r>
            <a:r>
              <a:rPr lang="fr-FR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 joue un rôle central dans la modélisation dans le sens où il permet la simulation de modèles, l</a:t>
            </a:r>
            <a:r>
              <a:rPr lang="ja-JP" altLang="fr-FR">
                <a:solidFill>
                  <a:schemeClr val="accent2"/>
                </a:solidFill>
              </a:rPr>
              <a:t>’</a:t>
            </a:r>
            <a:r>
              <a:rPr lang="fr-FR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ajustement et la validation. </a:t>
            </a:r>
          </a:p>
          <a:p>
            <a:pPr eaLnBrk="1" hangingPunct="1"/>
            <a:endParaRPr lang="fr-FR" altLang="fr-FR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- La </a:t>
            </a:r>
            <a:r>
              <a:rPr lang="fr-FR" altLang="fr-FR">
                <a:solidFill>
                  <a:srgbClr val="A50021"/>
                </a:solidFill>
                <a:latin typeface="Comic Sans MS" panose="030F0702030302020204" pitchFamily="66" charset="0"/>
              </a:rPr>
              <a:t>simulation d'un modèle</a:t>
            </a:r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 : mettre en jeu des équations dynamiques, voir d'une manière qualitative si le modèle répond comme « la réalité ».</a:t>
            </a:r>
          </a:p>
          <a:p>
            <a:pPr eaLnBrk="1" hangingPunct="1"/>
            <a:endParaRPr lang="fr-FR" altLang="fr-FR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Char char="-"/>
            </a:pPr>
            <a:r>
              <a:rPr lang="fr-FR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 L</a:t>
            </a:r>
            <a:r>
              <a:rPr lang="ja-JP" altLang="fr-FR">
                <a:solidFill>
                  <a:schemeClr val="accent2"/>
                </a:solidFill>
              </a:rPr>
              <a:t>’</a:t>
            </a:r>
            <a:r>
              <a:rPr lang="fr-FR" altLang="ja-JP">
                <a:solidFill>
                  <a:srgbClr val="A50021"/>
                </a:solidFill>
                <a:latin typeface="Comic Sans MS" panose="030F0702030302020204" pitchFamily="66" charset="0"/>
              </a:rPr>
              <a:t>ajustement des paramètres d'un modèle</a:t>
            </a:r>
            <a:r>
              <a:rPr lang="fr-FR" altLang="ja-JP">
                <a:solidFill>
                  <a:schemeClr val="accent2"/>
                </a:solidFill>
                <a:latin typeface="Comic Sans MS" panose="030F0702030302020204" pitchFamily="66" charset="0"/>
              </a:rPr>
              <a:t> : une fois le modèle construit, on ajuste les paramètres sur les données expérimentales.</a:t>
            </a:r>
          </a:p>
          <a:p>
            <a:pPr eaLnBrk="1" hangingPunct="1">
              <a:buFontTx/>
              <a:buChar char="-"/>
            </a:pPr>
            <a:endParaRPr lang="en-GB" altLang="fr-FR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Char char="-"/>
            </a:pPr>
            <a:r>
              <a:rPr lang="en-GB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 La </a:t>
            </a:r>
            <a:r>
              <a:rPr lang="en-GB" altLang="fr-FR">
                <a:solidFill>
                  <a:srgbClr val="A50021"/>
                </a:solidFill>
                <a:latin typeface="Comic Sans MS" panose="030F0702030302020204" pitchFamily="66" charset="0"/>
              </a:rPr>
              <a:t>validation d’un modèle </a:t>
            </a:r>
            <a:r>
              <a:rPr lang="en-GB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: une fois les paramètres ajustés, on va mettre en </a:t>
            </a:r>
            <a:r>
              <a:rPr lang="en-US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œ</a:t>
            </a:r>
            <a:r>
              <a:rPr lang="en-GB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uvre des outils statistiques afin de mesurer les écarts entre les données expérimentales et les valeurs du modèle. </a:t>
            </a:r>
          </a:p>
          <a:p>
            <a:pPr eaLnBrk="1" hangingPunct="1"/>
            <a:r>
              <a:rPr lang="en-GB" altLang="fr-FR">
                <a:solidFill>
                  <a:schemeClr val="accent2"/>
                </a:solidFill>
                <a:latin typeface="Comic Sans MS" panose="030F0702030302020204" pitchFamily="66" charset="0"/>
              </a:rPr>
              <a:t>Un critère probabiliste sera alors utilisé pour valider ou rejeter le modèle.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93663" y="60325"/>
            <a:ext cx="8963025" cy="1065213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tabLst>
                <a:tab pos="85185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5185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5185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5185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5185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185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185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185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185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Outil ordinateur !</a:t>
            </a:r>
            <a:b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	</a:t>
            </a:r>
            <a:r>
              <a:rPr lang="fr-FR" altLang="fr-FR" sz="2800">
                <a:solidFill>
                  <a:srgbClr val="A50021"/>
                </a:solidFill>
                <a:latin typeface="Comic Sans MS" panose="030F0702030302020204" pitchFamily="66" charset="0"/>
              </a:rPr>
              <a:t>simulation, ajustement, validation ?</a:t>
            </a:r>
            <a:endParaRPr lang="fr-FR" altLang="fr-FR" sz="36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0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0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0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0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0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0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0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0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0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0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0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0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chemeClr val="accent2"/>
                </a:solidFill>
                <a:latin typeface="Comic Sans MS" panose="030F0702030302020204" pitchFamily="66" charset="0"/>
              </a:rPr>
              <a:t>Les étapes de la 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Modèle </a:t>
            </a:r>
            <a:r>
              <a:rPr lang="fr-FR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: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esprit</a:t>
            </a:r>
          </a:p>
          <a:p>
            <a:pPr>
              <a:defRPr/>
            </a:pPr>
            <a:endParaRPr lang="fr-FR" dirty="0" smtClean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fr-FR" altLang="fr-FR" dirty="0">
                <a:solidFill>
                  <a:srgbClr val="A50021"/>
                </a:solidFill>
                <a:latin typeface="Comic Sans MS" panose="030F0702030302020204" pitchFamily="66" charset="0"/>
              </a:rPr>
              <a:t>C</a:t>
            </a:r>
            <a:r>
              <a:rPr lang="fr-FR" alt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onstruction du modèle : 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Analyse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Hypothèses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Equations…</a:t>
            </a:r>
          </a:p>
          <a:p>
            <a:pPr lvl="1">
              <a:defRPr/>
            </a:pPr>
            <a:endParaRPr lang="fr-FR" altLang="fr-FR" dirty="0" smtClean="0">
              <a:solidFill>
                <a:srgbClr val="A50021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fr-FR" alt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Simulation : </a:t>
            </a:r>
            <a:r>
              <a:rPr lang="fr-FR" alt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ordinateur</a:t>
            </a:r>
          </a:p>
          <a:p>
            <a:pPr marL="457200" lvl="1" indent="0">
              <a:buFontTx/>
              <a:buNone/>
              <a:defRPr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79388" y="188913"/>
            <a:ext cx="89646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Croissance de populations cellulaires ?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79388" y="765175"/>
            <a:ext cx="8569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Des exemples de modèles biologiques :</a:t>
            </a:r>
            <a:endParaRPr lang="fr-FR" altLang="fr-FR" sz="36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4138613" y="1917700"/>
            <a:ext cx="48974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Eucaryotes unicellulaires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 i="1">
                <a:solidFill>
                  <a:srgbClr val="000099"/>
                </a:solidFill>
                <a:latin typeface="Comic Sans MS" panose="030F0702030302020204" pitchFamily="66" charset="0"/>
              </a:rPr>
              <a:t>La levure</a:t>
            </a: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 :</a:t>
            </a:r>
            <a:endParaRPr lang="fr-FR" altLang="fr-FR" sz="28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252413" y="2544763"/>
            <a:ext cx="3095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800">
                <a:solidFill>
                  <a:schemeClr val="accent2"/>
                </a:solidFill>
                <a:latin typeface="Comic Sans MS" panose="030F0702030302020204" pitchFamily="66" charset="0"/>
              </a:rPr>
              <a:t>Un procaryote :</a:t>
            </a:r>
            <a:br>
              <a:rPr lang="fr-FR" altLang="fr-FR" sz="28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chemeClr val="accent2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28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chemeClr val="accent2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28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chemeClr val="accent2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28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chemeClr val="accent2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28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800" i="1">
                <a:solidFill>
                  <a:schemeClr val="accent2"/>
                </a:solidFill>
                <a:latin typeface="Comic Sans MS" panose="030F0702030302020204" pitchFamily="66" charset="0"/>
              </a:rPr>
              <a:t>La bactérie E.Coli</a:t>
            </a:r>
            <a:endParaRPr lang="fr-FR" altLang="fr-FR" sz="2800" b="1" i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0806" name="Picture 6" descr="Pin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22320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07" name="Object 7"/>
          <p:cNvGraphicFramePr>
            <a:graphicFrameLocks noChangeAspect="1"/>
          </p:cNvGraphicFramePr>
          <p:nvPr/>
        </p:nvGraphicFramePr>
        <p:xfrm>
          <a:off x="3636963" y="4567238"/>
          <a:ext cx="2592387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Image Bitmap" r:id="rId5" imgW="1428949" imgH="1000000" progId="Paint.Picture">
                  <p:embed/>
                </p:oleObj>
              </mc:Choice>
              <mc:Fallback>
                <p:oleObj name="Image Bitmap" r:id="rId5" imgW="1428949" imgH="100000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4567238"/>
                        <a:ext cx="2592387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0" y="4581525"/>
            <a:ext cx="36369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Cellules eucaryotes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tumorales humaines en culture</a:t>
            </a:r>
            <a:endParaRPr lang="fr-FR" altLang="fr-FR" sz="28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460810" name="Rectangle 10"/>
          <p:cNvSpPr>
            <a:spLocks noChangeArrowheads="1"/>
          </p:cNvSpPr>
          <p:nvPr/>
        </p:nvSpPr>
        <p:spPr bwMode="auto">
          <a:xfrm>
            <a:off x="6049963" y="3933825"/>
            <a:ext cx="2770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800" i="1">
                <a:solidFill>
                  <a:srgbClr val="000099"/>
                </a:solidFill>
                <a:latin typeface="Comic Sans MS" panose="030F0702030302020204" pitchFamily="66" charset="0"/>
              </a:rPr>
              <a:t>La paramécie</a:t>
            </a: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 :</a:t>
            </a:r>
            <a:endParaRPr lang="fr-FR" altLang="fr-FR" sz="28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0811" name="Picture 11" descr="Paramecium aurelia octaurelia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365625"/>
            <a:ext cx="208915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17" name="Picture 17" descr="levbou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2260600"/>
            <a:ext cx="19431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4" grpId="0"/>
      <p:bldP spid="460805" grpId="0"/>
      <p:bldP spid="460808" grpId="0"/>
      <p:bldP spid="4608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44463" y="476250"/>
            <a:ext cx="88915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Evaluation de la croissance</a:t>
            </a: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de populations ?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400">
                <a:solidFill>
                  <a:srgbClr val="000099"/>
                </a:solidFill>
                <a:latin typeface="Comic Sans MS" panose="030F0702030302020204" pitchFamily="66" charset="0"/>
              </a:rPr>
              <a:t>Importance des conditions expérimentales …</a:t>
            </a:r>
            <a:endParaRPr lang="fr-FR" altLang="fr-FR" sz="24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464899" name="Rectangle 3"/>
          <p:cNvSpPr>
            <a:spLocks noChangeArrowheads="1"/>
          </p:cNvSpPr>
          <p:nvPr/>
        </p:nvSpPr>
        <p:spPr bwMode="auto">
          <a:xfrm>
            <a:off x="215900" y="3698875"/>
            <a:ext cx="48974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800" i="1">
                <a:solidFill>
                  <a:srgbClr val="A50021"/>
                </a:solidFill>
                <a:latin typeface="Comic Sans MS" panose="030F0702030302020204" pitchFamily="66" charset="0"/>
              </a:rPr>
              <a:t>La levure</a:t>
            </a:r>
            <a:r>
              <a:rPr lang="fr-FR" altLang="fr-FR" sz="2800">
                <a:solidFill>
                  <a:srgbClr val="A50021"/>
                </a:solidFill>
                <a:latin typeface="Comic Sans MS" panose="030F0702030302020204" pitchFamily="66" charset="0"/>
              </a:rPr>
              <a:t> :</a:t>
            </a:r>
            <a:endParaRPr lang="fr-FR" altLang="fr-FR" sz="28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215900" y="1484313"/>
            <a:ext cx="55800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800" i="1">
                <a:solidFill>
                  <a:srgbClr val="A50021"/>
                </a:solidFill>
                <a:latin typeface="Comic Sans MS" panose="030F0702030302020204" pitchFamily="66" charset="0"/>
              </a:rPr>
              <a:t>La bactérie E.Coli :</a:t>
            </a:r>
            <a:endParaRPr lang="fr-FR" altLang="fr-FR" sz="2800" b="1" i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215900" y="2276475"/>
            <a:ext cx="63007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57451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57451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57451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57451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57451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51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51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51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51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  <a:t>Culture en suspension dans un incubateur</a:t>
            </a:r>
            <a:b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  <a:t>	</a:t>
            </a:r>
            <a:r>
              <a:rPr lang="fr-FR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milieu nutritif non renouvelé</a:t>
            </a:r>
            <a: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  <a:t>Mesure de densité optique (DO)</a:t>
            </a:r>
            <a:b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	 : spectrophotomètre</a:t>
            </a:r>
            <a:endParaRPr lang="fr-FR" altLang="fr-FR" sz="20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464904" name="Rectangle 8"/>
          <p:cNvSpPr>
            <a:spLocks noChangeArrowheads="1"/>
          </p:cNvSpPr>
          <p:nvPr/>
        </p:nvSpPr>
        <p:spPr bwMode="auto">
          <a:xfrm>
            <a:off x="215900" y="4706938"/>
            <a:ext cx="63738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  <a:t>Culture en suspension dans un chemostat </a:t>
            </a:r>
            <a:r>
              <a:rPr lang="fr-FR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  <a:br>
              <a:rPr lang="fr-FR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	entrée de milieu de culture à flot constant,</a:t>
            </a:r>
            <a:br>
              <a:rPr lang="fr-FR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	sortie de culture de levure à même vitesse.</a:t>
            </a:r>
            <a:br>
              <a:rPr lang="fr-FR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400">
                <a:solidFill>
                  <a:schemeClr val="accent2"/>
                </a:solidFill>
                <a:latin typeface="Comic Sans MS" panose="030F0702030302020204" pitchFamily="66" charset="0"/>
              </a:rPr>
              <a:t>Mesure de volume après centrifugation</a:t>
            </a:r>
            <a:endParaRPr lang="fr-FR" altLang="fr-FR" sz="24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49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789363"/>
            <a:ext cx="1763713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4907" name="Picture 11" descr="Pin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1597025"/>
            <a:ext cx="164465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/>
      <p:bldP spid="464900" grpId="0"/>
      <p:bldP spid="464903" grpId="0"/>
      <p:bldP spid="46490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4005263"/>
            <a:ext cx="30956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10" descr="Installation de culture bactérien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84313"/>
            <a:ext cx="277336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12" descr="im04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302418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13"/>
          <p:cNvSpPr>
            <a:spLocks noChangeArrowheads="1"/>
          </p:cNvSpPr>
          <p:nvPr/>
        </p:nvSpPr>
        <p:spPr bwMode="auto">
          <a:xfrm>
            <a:off x="144463" y="476250"/>
            <a:ext cx="88915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Evaluation de la croissance</a:t>
            </a: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de populations ?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400">
                <a:solidFill>
                  <a:srgbClr val="000099"/>
                </a:solidFill>
                <a:latin typeface="Comic Sans MS" panose="030F0702030302020204" pitchFamily="66" charset="0"/>
              </a:rPr>
              <a:t>Quelques dispositifs expérimentaux …</a:t>
            </a:r>
            <a:endParaRPr lang="fr-FR" altLang="fr-FR" sz="24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79388" y="188913"/>
            <a:ext cx="89646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Croissance de populations cellulaire ?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179388" y="909638"/>
            <a:ext cx="8569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800">
                <a:solidFill>
                  <a:srgbClr val="A50021"/>
                </a:solidFill>
                <a:latin typeface="Comic Sans MS" panose="030F0702030302020204" pitchFamily="66" charset="0"/>
              </a:rPr>
              <a:t>Observations expérimentales aux premiers temps de culture !</a:t>
            </a:r>
            <a:endParaRPr lang="fr-FR" altLang="fr-FR" sz="28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34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412875"/>
            <a:ext cx="3630613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252413" y="3948113"/>
            <a:ext cx="64801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b="1">
                <a:solidFill>
                  <a:srgbClr val="000099"/>
                </a:solidFill>
                <a:latin typeface="Comic Sans MS" panose="030F0702030302020204" pitchFamily="66" charset="0"/>
              </a:rPr>
              <a:t>Si nous faisons les hypothèses suivantes : </a:t>
            </a:r>
          </a:p>
          <a:p>
            <a:pPr eaLnBrk="1" hangingPunct="1"/>
            <a:r>
              <a:rPr lang="fr-FR" altLang="fr-FR" b="1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buFontTx/>
              <a:buChar char="-"/>
            </a:pPr>
            <a:r>
              <a:rPr lang="en-GB" altLang="fr-FR">
                <a:solidFill>
                  <a:srgbClr val="000099"/>
                </a:solidFill>
                <a:latin typeface="Comic Sans MS" panose="030F0702030302020204" pitchFamily="66" charset="0"/>
              </a:rPr>
              <a:t> Le milieu contient seulement des levures,</a:t>
            </a:r>
          </a:p>
          <a:p>
            <a:pPr eaLnBrk="1" hangingPunct="1">
              <a:buFontTx/>
              <a:buChar char="-"/>
            </a:pPr>
            <a:r>
              <a:rPr lang="fr-FR" altLang="fr-FR">
                <a:solidFill>
                  <a:srgbClr val="000099"/>
                </a:solidFill>
                <a:latin typeface="Comic Sans MS" panose="030F0702030302020204" pitchFamily="66" charset="0"/>
              </a:rPr>
              <a:t> Toutes les levures sont identiques,</a:t>
            </a:r>
          </a:p>
          <a:p>
            <a:pPr eaLnBrk="1" hangingPunct="1">
              <a:buFontTx/>
              <a:buChar char="-"/>
            </a:pPr>
            <a:r>
              <a:rPr lang="fr-FR" altLang="fr-FR">
                <a:solidFill>
                  <a:srgbClr val="000099"/>
                </a:solidFill>
                <a:latin typeface="Comic Sans MS" panose="030F0702030302020204" pitchFamily="66" charset="0"/>
              </a:rPr>
              <a:t> Toutes les cellules vivent indéfiniment,</a:t>
            </a:r>
          </a:p>
          <a:p>
            <a:pPr eaLnBrk="1" hangingPunct="1">
              <a:buFontTx/>
              <a:buChar char="-"/>
            </a:pPr>
            <a:r>
              <a:rPr lang="fr-FR" altLang="fr-FR">
                <a:solidFill>
                  <a:srgbClr val="000099"/>
                </a:solidFill>
                <a:latin typeface="Comic Sans MS" panose="030F0702030302020204" pitchFamily="66" charset="0"/>
              </a:rPr>
              <a:t> Le taux de croissance demeure constant,</a:t>
            </a:r>
          </a:p>
          <a:p>
            <a:pPr eaLnBrk="1" hangingPunct="1">
              <a:buFontTx/>
              <a:buChar char="-"/>
            </a:pPr>
            <a:r>
              <a:rPr lang="fr-FR" altLang="fr-FR">
                <a:solidFill>
                  <a:srgbClr val="000099"/>
                </a:solidFill>
                <a:latin typeface="Comic Sans MS" panose="030F0702030302020204" pitchFamily="66" charset="0"/>
              </a:rPr>
              <a:t> Les cellules sont indépendantes les unes des autres,</a:t>
            </a:r>
          </a:p>
          <a:p>
            <a:pPr eaLnBrk="1" hangingPunct="1">
              <a:buFontTx/>
              <a:buChar char="-"/>
            </a:pPr>
            <a:r>
              <a:rPr lang="fr-FR" altLang="fr-FR">
                <a:solidFill>
                  <a:srgbClr val="000099"/>
                </a:solidFill>
                <a:latin typeface="Comic Sans MS" panose="030F0702030302020204" pitchFamily="66" charset="0"/>
              </a:rPr>
              <a:t> Les ressources et éléments vitaux sont illimités.</a:t>
            </a:r>
          </a:p>
        </p:txBody>
      </p:sp>
      <p:sp>
        <p:nvSpPr>
          <p:cNvPr id="466951" name="Rectangle 7"/>
          <p:cNvSpPr>
            <a:spLocks noChangeArrowheads="1"/>
          </p:cNvSpPr>
          <p:nvPr/>
        </p:nvSpPr>
        <p:spPr bwMode="auto">
          <a:xfrm>
            <a:off x="252413" y="2492375"/>
            <a:ext cx="4679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200">
                <a:solidFill>
                  <a:srgbClr val="A50021"/>
                </a:solidFill>
                <a:latin typeface="Comic Sans MS" panose="030F0702030302020204" pitchFamily="66" charset="0"/>
              </a:rPr>
              <a:t>Modèle de croissance exponentielle</a:t>
            </a:r>
            <a:endParaRPr lang="fr-FR" altLang="fr-FR" sz="32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0" grpId="0"/>
      <p:bldP spid="4669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39750" y="1268413"/>
            <a:ext cx="5113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suppose que chaque génération</a:t>
            </a:r>
          </a:p>
          <a:p>
            <a:pPr eaLnBrk="1" hangingPunct="1"/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est proportionnelle à la précédente</a:t>
            </a:r>
            <a:endParaRPr lang="en-GB" altLang="fr-FR" b="1">
              <a:solidFill>
                <a:schemeClr val="accent2"/>
              </a:solidFill>
            </a:endParaRPr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854075" y="2805113"/>
            <a:ext cx="6481763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Où</a:t>
            </a:r>
          </a:p>
          <a:p>
            <a:pPr eaLnBrk="1" hangingPunct="1"/>
            <a:r>
              <a:rPr lang="en-GB" altLang="fr-FR" b="1">
                <a:solidFill>
                  <a:schemeClr val="accent2"/>
                </a:solidFill>
                <a:latin typeface="Comic Sans MS" panose="030F0702030302020204" pitchFamily="66" charset="0"/>
              </a:rPr>
              <a:t>P(t)</a:t>
            </a:r>
            <a:r>
              <a:rPr lang="en-GB" altLang="fr-FR">
                <a:latin typeface="Comic Sans MS" panose="030F0702030302020204" pitchFamily="66" charset="0"/>
              </a:rPr>
              <a:t> 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représente la population à la période t,</a:t>
            </a:r>
          </a:p>
          <a:p>
            <a:pPr eaLnBrk="1" hangingPunct="1"/>
            <a:r>
              <a:rPr lang="en-GB" altLang="fr-FR" b="1">
                <a:solidFill>
                  <a:schemeClr val="accent2"/>
                </a:solidFill>
                <a:latin typeface="Comic Sans MS" panose="030F0702030302020204" pitchFamily="66" charset="0"/>
              </a:rPr>
              <a:t>P(t + </a:t>
            </a:r>
            <a:r>
              <a:rPr lang="en-GB" altLang="fr-FR" b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fr-FR" b="1">
                <a:solidFill>
                  <a:schemeClr val="accent2"/>
                </a:solidFill>
                <a:latin typeface="Comic Sans MS" panose="030F0702030302020204" pitchFamily="66" charset="0"/>
              </a:rPr>
              <a:t>t)</a:t>
            </a:r>
            <a:r>
              <a:rPr lang="en-GB" altLang="fr-FR">
                <a:latin typeface="Comic Sans MS" panose="030F0702030302020204" pitchFamily="66" charset="0"/>
              </a:rPr>
              <a:t> 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la population à la période </a:t>
            </a:r>
            <a:r>
              <a:rPr lang="en-GB" altLang="fr-FR" b="1">
                <a:solidFill>
                  <a:schemeClr val="accent2"/>
                </a:solidFill>
                <a:latin typeface="Comic Sans MS" panose="030F0702030302020204" pitchFamily="66" charset="0"/>
              </a:rPr>
              <a:t>(t + </a:t>
            </a:r>
            <a:r>
              <a:rPr lang="en-GB" altLang="fr-FR" b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fr-FR" b="1">
                <a:solidFill>
                  <a:schemeClr val="accent2"/>
                </a:solidFill>
                <a:latin typeface="Comic Sans MS" panose="030F0702030302020204" pitchFamily="66" charset="0"/>
              </a:rPr>
              <a:t>t)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 et </a:t>
            </a:r>
          </a:p>
          <a:p>
            <a:pPr eaLnBrk="1" hangingPunct="1"/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r</a:t>
            </a:r>
            <a:r>
              <a:rPr lang="en-GB" altLang="fr-FR" sz="2000" i="1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le taux intrinsèque d’accroissement de la population</a:t>
            </a:r>
          </a:p>
          <a:p>
            <a:pPr eaLnBrk="1" hangingPunct="1"/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r = (taux de natalité – taux de mortalité)</a:t>
            </a:r>
          </a:p>
          <a:p>
            <a:pPr eaLnBrk="1" hangingPunct="1"/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r correspond au potentiel biotique</a:t>
            </a:r>
          </a:p>
          <a:p>
            <a:pPr eaLnBrk="1" hangingPunct="1"/>
            <a:r>
              <a:rPr lang="en-GB" altLang="fr-FR" sz="1600">
                <a:solidFill>
                  <a:schemeClr val="accent2"/>
                </a:solidFill>
                <a:latin typeface="Comic Sans MS" panose="030F0702030302020204" pitchFamily="66" charset="0"/>
              </a:rPr>
              <a:t>: capacité à se multiplier en l’absence de toute contrainte</a:t>
            </a:r>
          </a:p>
        </p:txBody>
      </p:sp>
      <p:sp>
        <p:nvSpPr>
          <p:cNvPr id="65540" name="Rectangle 6"/>
          <p:cNvSpPr>
            <a:spLocks noChangeArrowheads="1"/>
          </p:cNvSpPr>
          <p:nvPr/>
        </p:nvSpPr>
        <p:spPr bwMode="auto">
          <a:xfrm>
            <a:off x="179388" y="188913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de croissance de Malthus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468999" name="Rectangle 7"/>
          <p:cNvSpPr>
            <a:spLocks noChangeArrowheads="1"/>
          </p:cNvSpPr>
          <p:nvPr/>
        </p:nvSpPr>
        <p:spPr bwMode="auto">
          <a:xfrm>
            <a:off x="539750" y="2189163"/>
            <a:ext cx="341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P(t + </a:t>
            </a:r>
            <a:r>
              <a:rPr lang="en-GB" altLang="fr-FR" sz="2000" b="1" dirty="0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fr-FR" sz="2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t) - P(t) = </a:t>
            </a:r>
            <a:r>
              <a:rPr lang="en-GB" altLang="fr-FR" sz="2000" b="1" dirty="0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fr-FR" sz="2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t </a:t>
            </a:r>
            <a:r>
              <a:rPr lang="en-GB" altLang="fr-FR" sz="2000" b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rP</a:t>
            </a:r>
            <a:r>
              <a:rPr lang="en-GB" altLang="fr-FR" sz="2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(t)</a:t>
            </a:r>
          </a:p>
        </p:txBody>
      </p:sp>
      <p:pic>
        <p:nvPicPr>
          <p:cNvPr id="46900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157788"/>
            <a:ext cx="33845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4" name="Rectangle 12"/>
          <p:cNvSpPr>
            <a:spLocks noChangeArrowheads="1"/>
          </p:cNvSpPr>
          <p:nvPr/>
        </p:nvSpPr>
        <p:spPr bwMode="auto">
          <a:xfrm>
            <a:off x="900113" y="5373688"/>
            <a:ext cx="354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000" b="1">
                <a:solidFill>
                  <a:schemeClr val="accent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 Equation différentielle :</a:t>
            </a:r>
            <a:endParaRPr lang="en-GB" altLang="fr-FR" sz="20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5544" name="Group 15"/>
          <p:cNvGrpSpPr>
            <a:grpSpLocks/>
          </p:cNvGrpSpPr>
          <p:nvPr/>
        </p:nvGrpSpPr>
        <p:grpSpPr bwMode="auto">
          <a:xfrm>
            <a:off x="7091363" y="957263"/>
            <a:ext cx="1584325" cy="2616200"/>
            <a:chOff x="3923" y="482"/>
            <a:chExt cx="998" cy="1648"/>
          </a:xfrm>
        </p:grpSpPr>
        <p:pic>
          <p:nvPicPr>
            <p:cNvPr id="6554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482"/>
              <a:ext cx="987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46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1933"/>
              <a:ext cx="99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8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8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8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8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8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8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8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8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8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8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8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8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8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8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8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8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8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8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8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8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8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9" grpId="0"/>
      <p:bldP spid="46900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268413"/>
            <a:ext cx="33845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Rectangle 8"/>
          <p:cNvSpPr>
            <a:spLocks noChangeArrowheads="1"/>
          </p:cNvSpPr>
          <p:nvPr/>
        </p:nvSpPr>
        <p:spPr bwMode="auto">
          <a:xfrm>
            <a:off x="395288" y="1484313"/>
            <a:ext cx="3541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000" b="1">
                <a:solidFill>
                  <a:schemeClr val="accent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 Equation différentielle :</a:t>
            </a:r>
            <a:endParaRPr lang="en-GB" altLang="fr-FR" sz="20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472074" name="Rectangle 10"/>
          <p:cNvSpPr>
            <a:spLocks noChangeArrowheads="1"/>
          </p:cNvSpPr>
          <p:nvPr/>
        </p:nvSpPr>
        <p:spPr bwMode="auto">
          <a:xfrm>
            <a:off x="2987675" y="3860800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Solution ?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67589" name="Rectangle 11"/>
          <p:cNvSpPr>
            <a:spLocks noChangeArrowheads="1"/>
          </p:cNvSpPr>
          <p:nvPr/>
        </p:nvSpPr>
        <p:spPr bwMode="auto">
          <a:xfrm>
            <a:off x="179388" y="188913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de croissance de Malthus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pic>
        <p:nvPicPr>
          <p:cNvPr id="675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2708275"/>
            <a:ext cx="172878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268413"/>
            <a:ext cx="33845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8"/>
          <p:cNvSpPr>
            <a:spLocks noChangeArrowheads="1"/>
          </p:cNvSpPr>
          <p:nvPr/>
        </p:nvSpPr>
        <p:spPr bwMode="auto">
          <a:xfrm>
            <a:off x="395288" y="1484313"/>
            <a:ext cx="3541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000" b="1">
                <a:solidFill>
                  <a:schemeClr val="accent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 Equation différentielle :</a:t>
            </a:r>
            <a:endParaRPr lang="en-GB" altLang="fr-FR" sz="20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720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860800"/>
            <a:ext cx="2808288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2074" name="Rectangle 10"/>
          <p:cNvSpPr>
            <a:spLocks noChangeArrowheads="1"/>
          </p:cNvSpPr>
          <p:nvPr/>
        </p:nvSpPr>
        <p:spPr bwMode="auto">
          <a:xfrm>
            <a:off x="323850" y="2708275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Solution :</a:t>
            </a:r>
            <a:b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</a:b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exponentiel de Malthus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69638" name="Rectangle 11"/>
          <p:cNvSpPr>
            <a:spLocks noChangeArrowheads="1"/>
          </p:cNvSpPr>
          <p:nvPr/>
        </p:nvSpPr>
        <p:spPr bwMode="auto">
          <a:xfrm>
            <a:off x="179388" y="188913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de croissance de Malthus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pic>
        <p:nvPicPr>
          <p:cNvPr id="696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133600"/>
            <a:ext cx="172878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0" name="ZoneTexte 2"/>
          <p:cNvSpPr txBox="1">
            <a:spLocks noChangeArrowheads="1"/>
          </p:cNvSpPr>
          <p:nvPr/>
        </p:nvSpPr>
        <p:spPr bwMode="auto">
          <a:xfrm>
            <a:off x="179388" y="5084763"/>
            <a:ext cx="374491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200"/>
              <a:t>En numérique ?</a:t>
            </a:r>
          </a:p>
          <a:p>
            <a:pPr eaLnBrk="1" hangingPunct="1"/>
            <a:endParaRPr lang="fr-FR" altLang="fr-FR" sz="3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30263"/>
            <a:ext cx="33845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8"/>
          <p:cNvSpPr>
            <a:spLocks noChangeArrowheads="1"/>
          </p:cNvSpPr>
          <p:nvPr/>
        </p:nvSpPr>
        <p:spPr bwMode="auto">
          <a:xfrm>
            <a:off x="179388" y="188913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de croissance de Malthus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71684" name="Rectangle 9"/>
          <p:cNvSpPr>
            <a:spLocks noChangeArrowheads="1"/>
          </p:cNvSpPr>
          <p:nvPr/>
        </p:nvSpPr>
        <p:spPr bwMode="auto">
          <a:xfrm>
            <a:off x="163513" y="6237288"/>
            <a:ext cx="815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400"/>
              <a:t>http://pedagogie.cegep-fxg.qc.ca/profs/BFery/www_nya/powerpt_fichiers/10-Distriborgan-ecolpop.pps</a:t>
            </a:r>
          </a:p>
        </p:txBody>
      </p:sp>
      <p:grpSp>
        <p:nvGrpSpPr>
          <p:cNvPr id="71685" name="Group 11"/>
          <p:cNvGrpSpPr>
            <a:grpSpLocks noChangeAspect="1"/>
          </p:cNvGrpSpPr>
          <p:nvPr/>
        </p:nvGrpSpPr>
        <p:grpSpPr bwMode="auto">
          <a:xfrm>
            <a:off x="3708400" y="908050"/>
            <a:ext cx="5338763" cy="5268913"/>
            <a:chOff x="2336" y="572"/>
            <a:chExt cx="3363" cy="3319"/>
          </a:xfrm>
        </p:grpSpPr>
        <p:sp>
          <p:nvSpPr>
            <p:cNvPr id="7168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336" y="572"/>
              <a:ext cx="3363" cy="3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688" name="Rectangle 13"/>
            <p:cNvSpPr>
              <a:spLocks noChangeArrowheads="1"/>
            </p:cNvSpPr>
            <p:nvPr/>
          </p:nvSpPr>
          <p:spPr bwMode="auto">
            <a:xfrm>
              <a:off x="2689" y="1205"/>
              <a:ext cx="1641" cy="24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pic>
          <p:nvPicPr>
            <p:cNvPr id="71689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" y="1205"/>
              <a:ext cx="1641" cy="2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0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" y="1374"/>
              <a:ext cx="191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91" name="Rectangle 16"/>
            <p:cNvSpPr>
              <a:spLocks noChangeArrowheads="1"/>
            </p:cNvSpPr>
            <p:nvPr/>
          </p:nvSpPr>
          <p:spPr bwMode="auto">
            <a:xfrm>
              <a:off x="3712" y="3677"/>
              <a:ext cx="66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Temps (t)</a:t>
              </a:r>
              <a:endParaRPr lang="fr-FR" altLang="fr-FR"/>
            </a:p>
          </p:txBody>
        </p:sp>
        <p:sp>
          <p:nvSpPr>
            <p:cNvPr id="71692" name="Rectangle 17"/>
            <p:cNvSpPr>
              <a:spLocks noChangeArrowheads="1"/>
            </p:cNvSpPr>
            <p:nvPr/>
          </p:nvSpPr>
          <p:spPr bwMode="auto">
            <a:xfrm>
              <a:off x="3013" y="1286"/>
              <a:ext cx="1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i="1" u="sng">
                  <a:solidFill>
                    <a:srgbClr val="000000"/>
                  </a:solidFill>
                  <a:latin typeface="Comic Sans MS" panose="030F0702030302020204" pitchFamily="66" charset="0"/>
                </a:rPr>
                <a:t>d </a:t>
              </a:r>
              <a:endParaRPr lang="fr-FR" altLang="fr-FR"/>
            </a:p>
          </p:txBody>
        </p:sp>
        <p:sp>
          <p:nvSpPr>
            <p:cNvPr id="71693" name="Rectangle 18"/>
            <p:cNvSpPr>
              <a:spLocks noChangeArrowheads="1"/>
            </p:cNvSpPr>
            <p:nvPr/>
          </p:nvSpPr>
          <p:spPr bwMode="auto">
            <a:xfrm>
              <a:off x="3131" y="1286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u="sng">
                  <a:solidFill>
                    <a:srgbClr val="000000"/>
                  </a:solidFill>
                  <a:latin typeface="Comic Sans MS" panose="030F0702030302020204" pitchFamily="66" charset="0"/>
                </a:rPr>
                <a:t>N </a:t>
              </a:r>
              <a:endParaRPr lang="fr-FR" altLang="fr-FR"/>
            </a:p>
          </p:txBody>
        </p:sp>
        <p:sp>
          <p:nvSpPr>
            <p:cNvPr id="71694" name="Rectangle 19"/>
            <p:cNvSpPr>
              <a:spLocks noChangeArrowheads="1"/>
            </p:cNvSpPr>
            <p:nvPr/>
          </p:nvSpPr>
          <p:spPr bwMode="auto">
            <a:xfrm>
              <a:off x="3271" y="1286"/>
              <a:ext cx="3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 = r </a:t>
              </a:r>
              <a:endParaRPr lang="fr-FR" altLang="fr-FR"/>
            </a:p>
          </p:txBody>
        </p:sp>
        <p:sp>
          <p:nvSpPr>
            <p:cNvPr id="71695" name="Rectangle 20"/>
            <p:cNvSpPr>
              <a:spLocks noChangeArrowheads="1"/>
            </p:cNvSpPr>
            <p:nvPr/>
          </p:nvSpPr>
          <p:spPr bwMode="auto">
            <a:xfrm>
              <a:off x="3513" y="1374"/>
              <a:ext cx="22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8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max  </a:t>
              </a:r>
              <a:endParaRPr lang="fr-FR" altLang="fr-FR"/>
            </a:p>
          </p:txBody>
        </p:sp>
        <p:sp>
          <p:nvSpPr>
            <p:cNvPr id="71696" name="Rectangle 21"/>
            <p:cNvSpPr>
              <a:spLocks noChangeArrowheads="1"/>
            </p:cNvSpPr>
            <p:nvPr/>
          </p:nvSpPr>
          <p:spPr bwMode="auto">
            <a:xfrm>
              <a:off x="3683" y="1286"/>
              <a:ext cx="16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N</a:t>
              </a:r>
              <a:endParaRPr lang="fr-FR" altLang="fr-FR"/>
            </a:p>
          </p:txBody>
        </p:sp>
        <p:sp>
          <p:nvSpPr>
            <p:cNvPr id="71697" name="Rectangle 22"/>
            <p:cNvSpPr>
              <a:spLocks noChangeArrowheads="1"/>
            </p:cNvSpPr>
            <p:nvPr/>
          </p:nvSpPr>
          <p:spPr bwMode="auto">
            <a:xfrm>
              <a:off x="3013" y="1477"/>
              <a:ext cx="14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d</a:t>
              </a:r>
              <a:endParaRPr lang="fr-FR" altLang="fr-FR"/>
            </a:p>
          </p:txBody>
        </p:sp>
        <p:sp>
          <p:nvSpPr>
            <p:cNvPr id="71698" name="Rectangle 23"/>
            <p:cNvSpPr>
              <a:spLocks noChangeArrowheads="1"/>
            </p:cNvSpPr>
            <p:nvPr/>
          </p:nvSpPr>
          <p:spPr bwMode="auto">
            <a:xfrm>
              <a:off x="3094" y="1477"/>
              <a:ext cx="1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 t</a:t>
              </a:r>
              <a:endParaRPr lang="fr-FR" altLang="fr-FR"/>
            </a:p>
          </p:txBody>
        </p:sp>
        <p:sp>
          <p:nvSpPr>
            <p:cNvPr id="71699" name="Rectangle 27"/>
            <p:cNvSpPr>
              <a:spLocks noChangeArrowheads="1"/>
            </p:cNvSpPr>
            <p:nvPr/>
          </p:nvSpPr>
          <p:spPr bwMode="auto">
            <a:xfrm>
              <a:off x="4544" y="3553"/>
              <a:ext cx="2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.</a:t>
              </a:r>
              <a:endParaRPr lang="fr-FR" altLang="fr-FR"/>
            </a:p>
          </p:txBody>
        </p:sp>
        <p:sp>
          <p:nvSpPr>
            <p:cNvPr id="71700" name="Rectangle 28"/>
            <p:cNvSpPr>
              <a:spLocks noChangeArrowheads="1"/>
            </p:cNvSpPr>
            <p:nvPr/>
          </p:nvSpPr>
          <p:spPr bwMode="auto">
            <a:xfrm>
              <a:off x="4500" y="1213"/>
              <a:ext cx="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ja-JP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 </a:t>
              </a:r>
              <a:endParaRPr lang="fr-FR" altLang="fr-FR"/>
            </a:p>
          </p:txBody>
        </p:sp>
        <p:sp>
          <p:nvSpPr>
            <p:cNvPr id="71701" name="Rectangle 31"/>
            <p:cNvSpPr>
              <a:spLocks noChangeArrowheads="1"/>
            </p:cNvSpPr>
            <p:nvPr/>
          </p:nvSpPr>
          <p:spPr bwMode="auto">
            <a:xfrm>
              <a:off x="4500" y="1632"/>
              <a:ext cx="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 </a:t>
              </a:r>
              <a:endParaRPr lang="fr-FR" altLang="fr-FR"/>
            </a:p>
          </p:txBody>
        </p:sp>
        <p:sp>
          <p:nvSpPr>
            <p:cNvPr id="71702" name="Rectangle 32"/>
            <p:cNvSpPr>
              <a:spLocks noChangeArrowheads="1"/>
            </p:cNvSpPr>
            <p:nvPr/>
          </p:nvSpPr>
          <p:spPr bwMode="auto">
            <a:xfrm>
              <a:off x="4500" y="1772"/>
              <a:ext cx="2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.</a:t>
              </a:r>
              <a:endParaRPr lang="fr-FR" altLang="fr-FR"/>
            </a:p>
          </p:txBody>
        </p:sp>
        <p:sp>
          <p:nvSpPr>
            <p:cNvPr id="71703" name="Rectangle 33"/>
            <p:cNvSpPr>
              <a:spLocks noChangeArrowheads="1"/>
            </p:cNvSpPr>
            <p:nvPr/>
          </p:nvSpPr>
          <p:spPr bwMode="auto">
            <a:xfrm>
              <a:off x="3742" y="705"/>
              <a:ext cx="1685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Taux intrinsèque d</a:t>
              </a:r>
              <a:r>
                <a:rPr lang="ja-JP" altLang="fr-FR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’</a:t>
              </a:r>
              <a:r>
                <a:rPr lang="fr-FR" altLang="ja-JP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accroissement </a:t>
              </a:r>
              <a:endParaRPr lang="fr-FR" altLang="fr-FR"/>
            </a:p>
          </p:txBody>
        </p:sp>
        <p:sp>
          <p:nvSpPr>
            <p:cNvPr id="71704" name="Rectangle 34"/>
            <p:cNvSpPr>
              <a:spLocks noChangeArrowheads="1"/>
            </p:cNvSpPr>
            <p:nvPr/>
          </p:nvSpPr>
          <p:spPr bwMode="auto">
            <a:xfrm>
              <a:off x="3742" y="845"/>
              <a:ext cx="77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démographique.</a:t>
              </a:r>
              <a:endParaRPr lang="fr-FR" altLang="fr-FR"/>
            </a:p>
          </p:txBody>
        </p:sp>
        <p:sp>
          <p:nvSpPr>
            <p:cNvPr id="71705" name="Rectangle 35"/>
            <p:cNvSpPr>
              <a:spLocks noChangeArrowheads="1"/>
            </p:cNvSpPr>
            <p:nvPr/>
          </p:nvSpPr>
          <p:spPr bwMode="auto">
            <a:xfrm>
              <a:off x="3558" y="1712"/>
              <a:ext cx="3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100">
                  <a:solidFill>
                    <a:srgbClr val="FF0033"/>
                  </a:solidFill>
                  <a:latin typeface="Comic Sans MS" panose="030F0702030302020204" pitchFamily="66" charset="0"/>
                </a:rPr>
                <a:t>Nombre </a:t>
              </a:r>
              <a:endParaRPr lang="fr-FR" altLang="fr-FR"/>
            </a:p>
          </p:txBody>
        </p:sp>
        <p:sp>
          <p:nvSpPr>
            <p:cNvPr id="71706" name="Rectangle 36"/>
            <p:cNvSpPr>
              <a:spLocks noChangeArrowheads="1"/>
            </p:cNvSpPr>
            <p:nvPr/>
          </p:nvSpPr>
          <p:spPr bwMode="auto">
            <a:xfrm>
              <a:off x="3558" y="1830"/>
              <a:ext cx="4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100">
                  <a:solidFill>
                    <a:srgbClr val="FF0033"/>
                  </a:solidFill>
                  <a:latin typeface="Comic Sans MS" panose="030F0702030302020204" pitchFamily="66" charset="0"/>
                </a:rPr>
                <a:t>d</a:t>
              </a:r>
              <a:r>
                <a:rPr lang="ja-JP" altLang="fr-FR" sz="1100">
                  <a:solidFill>
                    <a:srgbClr val="FF0033"/>
                  </a:solidFill>
                  <a:latin typeface="Comic Sans MS" panose="030F0702030302020204" pitchFamily="66" charset="0"/>
                </a:rPr>
                <a:t>’</a:t>
              </a:r>
              <a:r>
                <a:rPr lang="fr-FR" altLang="ja-JP" sz="1100">
                  <a:solidFill>
                    <a:srgbClr val="FF0033"/>
                  </a:solidFill>
                  <a:latin typeface="Comic Sans MS" panose="030F0702030302020204" pitchFamily="66" charset="0"/>
                </a:rPr>
                <a:t>individus </a:t>
              </a:r>
              <a:endParaRPr lang="fr-FR" altLang="fr-FR"/>
            </a:p>
          </p:txBody>
        </p:sp>
        <p:sp>
          <p:nvSpPr>
            <p:cNvPr id="71707" name="Rectangle 37"/>
            <p:cNvSpPr>
              <a:spLocks noChangeArrowheads="1"/>
            </p:cNvSpPr>
            <p:nvPr/>
          </p:nvSpPr>
          <p:spPr bwMode="auto">
            <a:xfrm>
              <a:off x="3558" y="1948"/>
              <a:ext cx="35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100">
                  <a:solidFill>
                    <a:srgbClr val="FF0033"/>
                  </a:solidFill>
                  <a:latin typeface="Comic Sans MS" panose="030F0702030302020204" pitchFamily="66" charset="0"/>
                </a:rPr>
                <a:t>dans la </a:t>
              </a:r>
              <a:endParaRPr lang="fr-FR" altLang="fr-FR"/>
            </a:p>
          </p:txBody>
        </p:sp>
        <p:sp>
          <p:nvSpPr>
            <p:cNvPr id="71708" name="Rectangle 38"/>
            <p:cNvSpPr>
              <a:spLocks noChangeArrowheads="1"/>
            </p:cNvSpPr>
            <p:nvPr/>
          </p:nvSpPr>
          <p:spPr bwMode="auto">
            <a:xfrm>
              <a:off x="3558" y="2066"/>
              <a:ext cx="4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100">
                  <a:solidFill>
                    <a:srgbClr val="FF0033"/>
                  </a:solidFill>
                  <a:latin typeface="Comic Sans MS" panose="030F0702030302020204" pitchFamily="66" charset="0"/>
                </a:rPr>
                <a:t>population</a:t>
              </a:r>
              <a:endParaRPr lang="fr-FR" altLang="fr-FR"/>
            </a:p>
          </p:txBody>
        </p:sp>
        <p:sp>
          <p:nvSpPr>
            <p:cNvPr id="71709" name="Rectangle 39"/>
            <p:cNvSpPr>
              <a:spLocks noChangeArrowheads="1"/>
            </p:cNvSpPr>
            <p:nvPr/>
          </p:nvSpPr>
          <p:spPr bwMode="auto">
            <a:xfrm>
              <a:off x="2417" y="609"/>
              <a:ext cx="105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Variation de la taille </a:t>
              </a:r>
              <a:endParaRPr lang="fr-FR" altLang="fr-FR"/>
            </a:p>
          </p:txBody>
        </p:sp>
        <p:sp>
          <p:nvSpPr>
            <p:cNvPr id="71710" name="Rectangle 40"/>
            <p:cNvSpPr>
              <a:spLocks noChangeArrowheads="1"/>
            </p:cNvSpPr>
            <p:nvPr/>
          </p:nvSpPr>
          <p:spPr bwMode="auto">
            <a:xfrm>
              <a:off x="2417" y="749"/>
              <a:ext cx="80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de la population </a:t>
              </a:r>
              <a:endParaRPr lang="fr-FR" altLang="fr-FR"/>
            </a:p>
          </p:txBody>
        </p:sp>
        <p:sp>
          <p:nvSpPr>
            <p:cNvPr id="71711" name="Rectangle 41"/>
            <p:cNvSpPr>
              <a:spLocks noChangeArrowheads="1"/>
            </p:cNvSpPr>
            <p:nvPr/>
          </p:nvSpPr>
          <p:spPr bwMode="auto">
            <a:xfrm>
              <a:off x="2417" y="889"/>
              <a:ext cx="91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pendant la période.</a:t>
              </a:r>
              <a:endParaRPr lang="fr-FR" altLang="fr-FR"/>
            </a:p>
          </p:txBody>
        </p:sp>
        <p:grpSp>
          <p:nvGrpSpPr>
            <p:cNvPr id="71712" name="Group 44"/>
            <p:cNvGrpSpPr>
              <a:grpSpLocks/>
            </p:cNvGrpSpPr>
            <p:nvPr/>
          </p:nvGrpSpPr>
          <p:grpSpPr bwMode="auto">
            <a:xfrm>
              <a:off x="3101" y="1087"/>
              <a:ext cx="67" cy="169"/>
              <a:chOff x="3101" y="1087"/>
              <a:chExt cx="67" cy="169"/>
            </a:xfrm>
          </p:grpSpPr>
          <p:sp>
            <p:nvSpPr>
              <p:cNvPr id="71725" name="Freeform 42"/>
              <p:cNvSpPr>
                <a:spLocks/>
              </p:cNvSpPr>
              <p:nvPr/>
            </p:nvSpPr>
            <p:spPr bwMode="auto">
              <a:xfrm>
                <a:off x="3101" y="1087"/>
                <a:ext cx="67" cy="96"/>
              </a:xfrm>
              <a:custGeom>
                <a:avLst/>
                <a:gdLst>
                  <a:gd name="T0" fmla="*/ 8 w 67"/>
                  <a:gd name="T1" fmla="*/ 0 h 96"/>
                  <a:gd name="T2" fmla="*/ 67 w 67"/>
                  <a:gd name="T3" fmla="*/ 74 h 96"/>
                  <a:gd name="T4" fmla="*/ 0 w 67"/>
                  <a:gd name="T5" fmla="*/ 96 h 96"/>
                  <a:gd name="T6" fmla="*/ 8 w 67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" h="96">
                    <a:moveTo>
                      <a:pt x="8" y="0"/>
                    </a:moveTo>
                    <a:lnTo>
                      <a:pt x="67" y="74"/>
                    </a:lnTo>
                    <a:lnTo>
                      <a:pt x="0" y="9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1726" name="Line 43"/>
              <p:cNvSpPr>
                <a:spLocks noChangeShapeType="1"/>
              </p:cNvSpPr>
              <p:nvPr/>
            </p:nvSpPr>
            <p:spPr bwMode="auto">
              <a:xfrm>
                <a:off x="3116" y="1109"/>
                <a:ext cx="44" cy="147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1713" name="Group 47"/>
            <p:cNvGrpSpPr>
              <a:grpSpLocks/>
            </p:cNvGrpSpPr>
            <p:nvPr/>
          </p:nvGrpSpPr>
          <p:grpSpPr bwMode="auto">
            <a:xfrm>
              <a:off x="3462" y="947"/>
              <a:ext cx="154" cy="317"/>
              <a:chOff x="3462" y="947"/>
              <a:chExt cx="154" cy="317"/>
            </a:xfrm>
          </p:grpSpPr>
          <p:sp>
            <p:nvSpPr>
              <p:cNvPr id="71723" name="Freeform 45"/>
              <p:cNvSpPr>
                <a:spLocks/>
              </p:cNvSpPr>
              <p:nvPr/>
            </p:nvSpPr>
            <p:spPr bwMode="auto">
              <a:xfrm>
                <a:off x="3543" y="947"/>
                <a:ext cx="73" cy="96"/>
              </a:xfrm>
              <a:custGeom>
                <a:avLst/>
                <a:gdLst>
                  <a:gd name="T0" fmla="*/ 73 w 73"/>
                  <a:gd name="T1" fmla="*/ 0 h 96"/>
                  <a:gd name="T2" fmla="*/ 73 w 73"/>
                  <a:gd name="T3" fmla="*/ 96 h 96"/>
                  <a:gd name="T4" fmla="*/ 0 w 73"/>
                  <a:gd name="T5" fmla="*/ 67 h 96"/>
                  <a:gd name="T6" fmla="*/ 73 w 73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3" h="96">
                    <a:moveTo>
                      <a:pt x="73" y="0"/>
                    </a:moveTo>
                    <a:lnTo>
                      <a:pt x="73" y="96"/>
                    </a:lnTo>
                    <a:lnTo>
                      <a:pt x="0" y="67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1724" name="Line 46"/>
              <p:cNvSpPr>
                <a:spLocks noChangeShapeType="1"/>
              </p:cNvSpPr>
              <p:nvPr/>
            </p:nvSpPr>
            <p:spPr bwMode="auto">
              <a:xfrm flipH="1">
                <a:off x="3462" y="969"/>
                <a:ext cx="147" cy="295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1714" name="Group 50"/>
            <p:cNvGrpSpPr>
              <a:grpSpLocks/>
            </p:cNvGrpSpPr>
            <p:nvPr/>
          </p:nvGrpSpPr>
          <p:grpSpPr bwMode="auto">
            <a:xfrm>
              <a:off x="3668" y="1462"/>
              <a:ext cx="74" cy="221"/>
              <a:chOff x="3668" y="1462"/>
              <a:chExt cx="74" cy="221"/>
            </a:xfrm>
          </p:grpSpPr>
          <p:sp>
            <p:nvSpPr>
              <p:cNvPr id="71721" name="Freeform 48"/>
              <p:cNvSpPr>
                <a:spLocks/>
              </p:cNvSpPr>
              <p:nvPr/>
            </p:nvSpPr>
            <p:spPr bwMode="auto">
              <a:xfrm>
                <a:off x="3668" y="1595"/>
                <a:ext cx="74" cy="88"/>
              </a:xfrm>
              <a:custGeom>
                <a:avLst/>
                <a:gdLst>
                  <a:gd name="T0" fmla="*/ 37 w 74"/>
                  <a:gd name="T1" fmla="*/ 88 h 88"/>
                  <a:gd name="T2" fmla="*/ 0 w 74"/>
                  <a:gd name="T3" fmla="*/ 0 h 88"/>
                  <a:gd name="T4" fmla="*/ 74 w 74"/>
                  <a:gd name="T5" fmla="*/ 0 h 88"/>
                  <a:gd name="T6" fmla="*/ 37 w 74"/>
                  <a:gd name="T7" fmla="*/ 88 h 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4" h="88">
                    <a:moveTo>
                      <a:pt x="37" y="88"/>
                    </a:moveTo>
                    <a:lnTo>
                      <a:pt x="0" y="0"/>
                    </a:lnTo>
                    <a:lnTo>
                      <a:pt x="74" y="0"/>
                    </a:lnTo>
                    <a:lnTo>
                      <a:pt x="37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1722" name="Line 49"/>
              <p:cNvSpPr>
                <a:spLocks noChangeShapeType="1"/>
              </p:cNvSpPr>
              <p:nvPr/>
            </p:nvSpPr>
            <p:spPr bwMode="auto">
              <a:xfrm>
                <a:off x="3705" y="1462"/>
                <a:ext cx="1" cy="192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1715" name="Group 53"/>
            <p:cNvGrpSpPr>
              <a:grpSpLocks/>
            </p:cNvGrpSpPr>
            <p:nvPr/>
          </p:nvGrpSpPr>
          <p:grpSpPr bwMode="auto">
            <a:xfrm>
              <a:off x="3307" y="3501"/>
              <a:ext cx="1148" cy="59"/>
              <a:chOff x="3307" y="3501"/>
              <a:chExt cx="1148" cy="59"/>
            </a:xfrm>
          </p:grpSpPr>
          <p:sp>
            <p:nvSpPr>
              <p:cNvPr id="71719" name="Freeform 51"/>
              <p:cNvSpPr>
                <a:spLocks/>
              </p:cNvSpPr>
              <p:nvPr/>
            </p:nvSpPr>
            <p:spPr bwMode="auto">
              <a:xfrm>
                <a:off x="4374" y="3501"/>
                <a:ext cx="81" cy="59"/>
              </a:xfrm>
              <a:custGeom>
                <a:avLst/>
                <a:gdLst>
                  <a:gd name="T0" fmla="*/ 81 w 81"/>
                  <a:gd name="T1" fmla="*/ 29 h 59"/>
                  <a:gd name="T2" fmla="*/ 0 w 81"/>
                  <a:gd name="T3" fmla="*/ 59 h 59"/>
                  <a:gd name="T4" fmla="*/ 0 w 81"/>
                  <a:gd name="T5" fmla="*/ 0 h 59"/>
                  <a:gd name="T6" fmla="*/ 81 w 81"/>
                  <a:gd name="T7" fmla="*/ 29 h 5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1" h="59">
                    <a:moveTo>
                      <a:pt x="81" y="29"/>
                    </a:moveTo>
                    <a:lnTo>
                      <a:pt x="0" y="59"/>
                    </a:lnTo>
                    <a:lnTo>
                      <a:pt x="0" y="0"/>
                    </a:lnTo>
                    <a:lnTo>
                      <a:pt x="81" y="29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1720" name="Line 52"/>
              <p:cNvSpPr>
                <a:spLocks noChangeShapeType="1"/>
              </p:cNvSpPr>
              <p:nvPr/>
            </p:nvSpPr>
            <p:spPr bwMode="auto">
              <a:xfrm flipH="1">
                <a:off x="3307" y="3530"/>
                <a:ext cx="1126" cy="1"/>
              </a:xfrm>
              <a:prstGeom prst="line">
                <a:avLst/>
              </a:prstGeom>
              <a:noFill/>
              <a:ln w="11113">
                <a:solidFill>
                  <a:srgbClr val="FF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1716" name="Group 56"/>
            <p:cNvGrpSpPr>
              <a:grpSpLocks/>
            </p:cNvGrpSpPr>
            <p:nvPr/>
          </p:nvGrpSpPr>
          <p:grpSpPr bwMode="auto">
            <a:xfrm>
              <a:off x="4213" y="1315"/>
              <a:ext cx="257" cy="59"/>
              <a:chOff x="4213" y="1315"/>
              <a:chExt cx="257" cy="59"/>
            </a:xfrm>
          </p:grpSpPr>
          <p:sp>
            <p:nvSpPr>
              <p:cNvPr id="71717" name="Freeform 54"/>
              <p:cNvSpPr>
                <a:spLocks/>
              </p:cNvSpPr>
              <p:nvPr/>
            </p:nvSpPr>
            <p:spPr bwMode="auto">
              <a:xfrm>
                <a:off x="4389" y="1315"/>
                <a:ext cx="81" cy="59"/>
              </a:xfrm>
              <a:custGeom>
                <a:avLst/>
                <a:gdLst>
                  <a:gd name="T0" fmla="*/ 81 w 81"/>
                  <a:gd name="T1" fmla="*/ 30 h 59"/>
                  <a:gd name="T2" fmla="*/ 0 w 81"/>
                  <a:gd name="T3" fmla="*/ 59 h 59"/>
                  <a:gd name="T4" fmla="*/ 0 w 81"/>
                  <a:gd name="T5" fmla="*/ 0 h 59"/>
                  <a:gd name="T6" fmla="*/ 81 w 81"/>
                  <a:gd name="T7" fmla="*/ 30 h 5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1" h="59">
                    <a:moveTo>
                      <a:pt x="81" y="30"/>
                    </a:moveTo>
                    <a:lnTo>
                      <a:pt x="0" y="59"/>
                    </a:lnTo>
                    <a:lnTo>
                      <a:pt x="0" y="0"/>
                    </a:lnTo>
                    <a:lnTo>
                      <a:pt x="81" y="30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1718" name="Line 55"/>
              <p:cNvSpPr>
                <a:spLocks noChangeShapeType="1"/>
              </p:cNvSpPr>
              <p:nvPr/>
            </p:nvSpPr>
            <p:spPr bwMode="auto">
              <a:xfrm flipH="1">
                <a:off x="4213" y="1345"/>
                <a:ext cx="235" cy="1"/>
              </a:xfrm>
              <a:prstGeom prst="line">
                <a:avLst/>
              </a:prstGeom>
              <a:noFill/>
              <a:ln w="11113">
                <a:solidFill>
                  <a:srgbClr val="FF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71686" name="Espace réservé du contenu 1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fr-FR" altLang="fr-FR" smtClean="0"/>
              <a:t>Commentaires?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2205038"/>
            <a:ext cx="3494088" cy="3560762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9050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latin typeface="Comic Sans MS" panose="030F0702030302020204" pitchFamily="66" charset="0"/>
              </a:rPr>
              <a:t>Dans un milieu idéal</a:t>
            </a:r>
            <a:endParaRPr kumimoji="1" lang="fr-FR" altLang="fr-FR" sz="16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  <a:p>
            <a:pPr marL="19050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Une population s'accroît à un taux croissant si rien ne la freine dans son milieu idéal.</a:t>
            </a:r>
          </a:p>
          <a:p>
            <a:pPr marL="19050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i="1" smtClean="0">
                <a:latin typeface="Comic Sans MS" panose="030F0702030302020204" pitchFamily="66" charset="0"/>
              </a:rPr>
              <a:t>Plus les individus sont nombreux, plus ils produisent de rejetons et plus il y a de rejetons, plus ils se reproduisent faisant augmenter la population encore plus.</a:t>
            </a:r>
            <a:endParaRPr kumimoji="1" lang="fr-FR" altLang="fr-FR" sz="1600" smtClean="0">
              <a:latin typeface="Comic Sans MS" panose="030F0702030302020204" pitchFamily="66" charset="0"/>
            </a:endParaRPr>
          </a:p>
          <a:p>
            <a:pPr marL="19050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latin typeface="Comic Sans MS" panose="030F0702030302020204" pitchFamily="66" charset="0"/>
              </a:rPr>
              <a:t>Produit une </a:t>
            </a:r>
            <a:r>
              <a:rPr kumimoji="1" lang="fr-FR" altLang="fr-FR" sz="1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courbe en J</a:t>
            </a:r>
          </a:p>
          <a:p>
            <a:pPr marL="19050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latin typeface="Comic Sans MS" panose="030F0702030302020204" pitchFamily="66" charset="0"/>
              </a:rPr>
              <a:t>(courbe exponentielle).</a:t>
            </a:r>
            <a:endParaRPr kumimoji="1" lang="fr-FR" altLang="fr-FR" sz="1600" i="1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  <a:p>
            <a:pPr marL="190500" indent="0" eaLnBrk="1" hangingPunct="1">
              <a:lnSpc>
                <a:spcPct val="80000"/>
              </a:lnSpc>
              <a:buFontTx/>
              <a:buNone/>
              <a:defRPr/>
            </a:pPr>
            <a:endParaRPr kumimoji="1" lang="fr-FR" altLang="fr-FR" sz="1600" i="1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  <a:p>
            <a:pPr marL="19050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Milieu idéal</a:t>
            </a:r>
            <a:endParaRPr kumimoji="1" lang="fr-FR" altLang="fr-FR" sz="1600" smtClean="0">
              <a:latin typeface="Comic Sans MS" panose="030F0702030302020204" pitchFamily="66" charset="0"/>
            </a:endParaRPr>
          </a:p>
          <a:p>
            <a:pPr marL="19050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latin typeface="Comic Sans MS" panose="030F0702030302020204" pitchFamily="66" charset="0"/>
              </a:rPr>
              <a:t>Milieu possédant toutes les ressources nécessaires.</a:t>
            </a:r>
            <a:endParaRPr kumimoji="1" lang="fr-FR" altLang="fr-FR" sz="1600" i="1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737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30263"/>
            <a:ext cx="33845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Rectangle 8"/>
          <p:cNvSpPr>
            <a:spLocks noChangeArrowheads="1"/>
          </p:cNvSpPr>
          <p:nvPr/>
        </p:nvSpPr>
        <p:spPr bwMode="auto">
          <a:xfrm>
            <a:off x="179388" y="188913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de croissance de Malthus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73733" name="Rectangle 9"/>
          <p:cNvSpPr>
            <a:spLocks noChangeArrowheads="1"/>
          </p:cNvSpPr>
          <p:nvPr/>
        </p:nvSpPr>
        <p:spPr bwMode="auto">
          <a:xfrm>
            <a:off x="163513" y="6237288"/>
            <a:ext cx="815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400"/>
              <a:t>http://pedagogie.cegep-fxg.qc.ca/profs/BFery/www_nya/powerpt_fichiers/10-Distriborgan-ecolpop.pps</a:t>
            </a:r>
          </a:p>
        </p:txBody>
      </p:sp>
      <p:grpSp>
        <p:nvGrpSpPr>
          <p:cNvPr id="73734" name="Group 11"/>
          <p:cNvGrpSpPr>
            <a:grpSpLocks noChangeAspect="1"/>
          </p:cNvGrpSpPr>
          <p:nvPr/>
        </p:nvGrpSpPr>
        <p:grpSpPr bwMode="auto">
          <a:xfrm>
            <a:off x="3708400" y="908050"/>
            <a:ext cx="5338763" cy="5268913"/>
            <a:chOff x="2336" y="572"/>
            <a:chExt cx="3363" cy="3319"/>
          </a:xfrm>
        </p:grpSpPr>
        <p:sp>
          <p:nvSpPr>
            <p:cNvPr id="73735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336" y="572"/>
              <a:ext cx="3363" cy="3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736" name="Rectangle 12"/>
            <p:cNvSpPr>
              <a:spLocks noChangeArrowheads="1"/>
            </p:cNvSpPr>
            <p:nvPr/>
          </p:nvSpPr>
          <p:spPr bwMode="auto">
            <a:xfrm>
              <a:off x="2336" y="572"/>
              <a:ext cx="3348" cy="3312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3737" name="Rectangle 13"/>
            <p:cNvSpPr>
              <a:spLocks noChangeArrowheads="1"/>
            </p:cNvSpPr>
            <p:nvPr/>
          </p:nvSpPr>
          <p:spPr bwMode="auto">
            <a:xfrm>
              <a:off x="2689" y="1205"/>
              <a:ext cx="1641" cy="24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pic>
          <p:nvPicPr>
            <p:cNvPr id="7373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" y="1205"/>
              <a:ext cx="1641" cy="2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" y="1374"/>
              <a:ext cx="191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40" name="Rectangle 16"/>
            <p:cNvSpPr>
              <a:spLocks noChangeArrowheads="1"/>
            </p:cNvSpPr>
            <p:nvPr/>
          </p:nvSpPr>
          <p:spPr bwMode="auto">
            <a:xfrm>
              <a:off x="3712" y="3677"/>
              <a:ext cx="66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Temps (t)</a:t>
              </a:r>
              <a:endParaRPr lang="fr-FR" altLang="fr-FR"/>
            </a:p>
          </p:txBody>
        </p:sp>
        <p:sp>
          <p:nvSpPr>
            <p:cNvPr id="73741" name="Rectangle 17"/>
            <p:cNvSpPr>
              <a:spLocks noChangeArrowheads="1"/>
            </p:cNvSpPr>
            <p:nvPr/>
          </p:nvSpPr>
          <p:spPr bwMode="auto">
            <a:xfrm>
              <a:off x="3013" y="1286"/>
              <a:ext cx="1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i="1" u="sng">
                  <a:solidFill>
                    <a:srgbClr val="000000"/>
                  </a:solidFill>
                  <a:latin typeface="Comic Sans MS" panose="030F0702030302020204" pitchFamily="66" charset="0"/>
                </a:rPr>
                <a:t>d </a:t>
              </a:r>
              <a:endParaRPr lang="fr-FR" altLang="fr-FR"/>
            </a:p>
          </p:txBody>
        </p:sp>
        <p:sp>
          <p:nvSpPr>
            <p:cNvPr id="73742" name="Rectangle 18"/>
            <p:cNvSpPr>
              <a:spLocks noChangeArrowheads="1"/>
            </p:cNvSpPr>
            <p:nvPr/>
          </p:nvSpPr>
          <p:spPr bwMode="auto">
            <a:xfrm>
              <a:off x="3131" y="1286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u="sng">
                  <a:solidFill>
                    <a:srgbClr val="000000"/>
                  </a:solidFill>
                  <a:latin typeface="Comic Sans MS" panose="030F0702030302020204" pitchFamily="66" charset="0"/>
                </a:rPr>
                <a:t>N </a:t>
              </a:r>
              <a:endParaRPr lang="fr-FR" altLang="fr-FR"/>
            </a:p>
          </p:txBody>
        </p:sp>
        <p:sp>
          <p:nvSpPr>
            <p:cNvPr id="73743" name="Rectangle 19"/>
            <p:cNvSpPr>
              <a:spLocks noChangeArrowheads="1"/>
            </p:cNvSpPr>
            <p:nvPr/>
          </p:nvSpPr>
          <p:spPr bwMode="auto">
            <a:xfrm>
              <a:off x="3271" y="1286"/>
              <a:ext cx="3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 = r </a:t>
              </a:r>
              <a:endParaRPr lang="fr-FR" altLang="fr-FR"/>
            </a:p>
          </p:txBody>
        </p:sp>
        <p:sp>
          <p:nvSpPr>
            <p:cNvPr id="73744" name="Rectangle 20"/>
            <p:cNvSpPr>
              <a:spLocks noChangeArrowheads="1"/>
            </p:cNvSpPr>
            <p:nvPr/>
          </p:nvSpPr>
          <p:spPr bwMode="auto">
            <a:xfrm>
              <a:off x="3513" y="1374"/>
              <a:ext cx="22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8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max  </a:t>
              </a:r>
              <a:endParaRPr lang="fr-FR" altLang="fr-FR"/>
            </a:p>
          </p:txBody>
        </p:sp>
        <p:sp>
          <p:nvSpPr>
            <p:cNvPr id="73745" name="Rectangle 21"/>
            <p:cNvSpPr>
              <a:spLocks noChangeArrowheads="1"/>
            </p:cNvSpPr>
            <p:nvPr/>
          </p:nvSpPr>
          <p:spPr bwMode="auto">
            <a:xfrm>
              <a:off x="3683" y="1286"/>
              <a:ext cx="16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N</a:t>
              </a:r>
              <a:endParaRPr lang="fr-FR" altLang="fr-FR"/>
            </a:p>
          </p:txBody>
        </p:sp>
        <p:sp>
          <p:nvSpPr>
            <p:cNvPr id="73746" name="Rectangle 22"/>
            <p:cNvSpPr>
              <a:spLocks noChangeArrowheads="1"/>
            </p:cNvSpPr>
            <p:nvPr/>
          </p:nvSpPr>
          <p:spPr bwMode="auto">
            <a:xfrm>
              <a:off x="3013" y="1477"/>
              <a:ext cx="14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d</a:t>
              </a:r>
              <a:endParaRPr lang="fr-FR" altLang="fr-FR"/>
            </a:p>
          </p:txBody>
        </p:sp>
        <p:sp>
          <p:nvSpPr>
            <p:cNvPr id="73747" name="Rectangle 23"/>
            <p:cNvSpPr>
              <a:spLocks noChangeArrowheads="1"/>
            </p:cNvSpPr>
            <p:nvPr/>
          </p:nvSpPr>
          <p:spPr bwMode="auto">
            <a:xfrm>
              <a:off x="3094" y="1477"/>
              <a:ext cx="1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 t</a:t>
              </a:r>
              <a:endParaRPr lang="fr-FR" altLang="fr-FR"/>
            </a:p>
          </p:txBody>
        </p:sp>
        <p:sp>
          <p:nvSpPr>
            <p:cNvPr id="73748" name="Rectangle 24"/>
            <p:cNvSpPr>
              <a:spLocks noChangeArrowheads="1"/>
            </p:cNvSpPr>
            <p:nvPr/>
          </p:nvSpPr>
          <p:spPr bwMode="auto">
            <a:xfrm>
              <a:off x="4544" y="3133"/>
              <a:ext cx="1045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L</a:t>
              </a:r>
              <a:r>
                <a:rPr lang="ja-JP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’</a:t>
              </a:r>
              <a:r>
                <a:rPr lang="fr-FR" altLang="ja-JP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accroissement est </a:t>
              </a:r>
              <a:endParaRPr lang="fr-FR" altLang="fr-FR"/>
            </a:p>
          </p:txBody>
        </p:sp>
        <p:sp>
          <p:nvSpPr>
            <p:cNvPr id="73749" name="Rectangle 25"/>
            <p:cNvSpPr>
              <a:spLocks noChangeArrowheads="1"/>
            </p:cNvSpPr>
            <p:nvPr/>
          </p:nvSpPr>
          <p:spPr bwMode="auto">
            <a:xfrm>
              <a:off x="4544" y="3273"/>
              <a:ext cx="971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plus lent au départ </a:t>
              </a:r>
              <a:endParaRPr lang="fr-FR" altLang="fr-FR"/>
            </a:p>
          </p:txBody>
        </p:sp>
        <p:sp>
          <p:nvSpPr>
            <p:cNvPr id="73750" name="Rectangle 26"/>
            <p:cNvSpPr>
              <a:spLocks noChangeArrowheads="1"/>
            </p:cNvSpPr>
            <p:nvPr/>
          </p:nvSpPr>
          <p:spPr bwMode="auto">
            <a:xfrm>
              <a:off x="4544" y="3413"/>
              <a:ext cx="103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car la population est </a:t>
              </a:r>
              <a:endParaRPr lang="fr-FR" altLang="fr-FR"/>
            </a:p>
          </p:txBody>
        </p:sp>
        <p:sp>
          <p:nvSpPr>
            <p:cNvPr id="73751" name="Rectangle 27"/>
            <p:cNvSpPr>
              <a:spLocks noChangeArrowheads="1"/>
            </p:cNvSpPr>
            <p:nvPr/>
          </p:nvSpPr>
          <p:spPr bwMode="auto">
            <a:xfrm>
              <a:off x="4544" y="3553"/>
              <a:ext cx="375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petite.</a:t>
              </a:r>
              <a:endParaRPr lang="fr-FR" altLang="fr-FR"/>
            </a:p>
          </p:txBody>
        </p:sp>
        <p:sp>
          <p:nvSpPr>
            <p:cNvPr id="73752" name="Rectangle 28"/>
            <p:cNvSpPr>
              <a:spLocks noChangeArrowheads="1"/>
            </p:cNvSpPr>
            <p:nvPr/>
          </p:nvSpPr>
          <p:spPr bwMode="auto">
            <a:xfrm>
              <a:off x="4500" y="1213"/>
              <a:ext cx="1045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L</a:t>
              </a:r>
              <a:r>
                <a:rPr lang="ja-JP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’</a:t>
              </a:r>
              <a:r>
                <a:rPr lang="fr-FR" altLang="ja-JP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accroissement est </a:t>
              </a:r>
              <a:endParaRPr lang="fr-FR" altLang="fr-FR"/>
            </a:p>
          </p:txBody>
        </p:sp>
        <p:sp>
          <p:nvSpPr>
            <p:cNvPr id="73753" name="Rectangle 29"/>
            <p:cNvSpPr>
              <a:spLocks noChangeArrowheads="1"/>
            </p:cNvSpPr>
            <p:nvPr/>
          </p:nvSpPr>
          <p:spPr bwMode="auto">
            <a:xfrm>
              <a:off x="4500" y="1352"/>
              <a:ext cx="765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de plus en plus </a:t>
              </a:r>
              <a:endParaRPr lang="fr-FR" altLang="fr-FR"/>
            </a:p>
          </p:txBody>
        </p:sp>
        <p:sp>
          <p:nvSpPr>
            <p:cNvPr id="73754" name="Rectangle 30"/>
            <p:cNvSpPr>
              <a:spLocks noChangeArrowheads="1"/>
            </p:cNvSpPr>
            <p:nvPr/>
          </p:nvSpPr>
          <p:spPr bwMode="auto">
            <a:xfrm>
              <a:off x="4500" y="1492"/>
              <a:ext cx="102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rapide car il dépend </a:t>
              </a:r>
              <a:endParaRPr lang="fr-FR" altLang="fr-FR"/>
            </a:p>
          </p:txBody>
        </p:sp>
        <p:sp>
          <p:nvSpPr>
            <p:cNvPr id="73755" name="Rectangle 31"/>
            <p:cNvSpPr>
              <a:spLocks noChangeArrowheads="1"/>
            </p:cNvSpPr>
            <p:nvPr/>
          </p:nvSpPr>
          <p:spPr bwMode="auto">
            <a:xfrm>
              <a:off x="4500" y="1632"/>
              <a:ext cx="98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autant de r  que de </a:t>
              </a:r>
              <a:endParaRPr lang="fr-FR" altLang="fr-FR"/>
            </a:p>
          </p:txBody>
        </p:sp>
        <p:sp>
          <p:nvSpPr>
            <p:cNvPr id="73756" name="Rectangle 32"/>
            <p:cNvSpPr>
              <a:spLocks noChangeArrowheads="1"/>
            </p:cNvSpPr>
            <p:nvPr/>
          </p:nvSpPr>
          <p:spPr bwMode="auto">
            <a:xfrm>
              <a:off x="4500" y="1772"/>
              <a:ext cx="155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000000"/>
                  </a:solidFill>
                  <a:latin typeface="Comic Sans MS" panose="030F0702030302020204" pitchFamily="66" charset="0"/>
                </a:rPr>
                <a:t>N.</a:t>
              </a:r>
              <a:endParaRPr lang="fr-FR" altLang="fr-FR"/>
            </a:p>
          </p:txBody>
        </p:sp>
        <p:sp>
          <p:nvSpPr>
            <p:cNvPr id="73757" name="Rectangle 33"/>
            <p:cNvSpPr>
              <a:spLocks noChangeArrowheads="1"/>
            </p:cNvSpPr>
            <p:nvPr/>
          </p:nvSpPr>
          <p:spPr bwMode="auto">
            <a:xfrm>
              <a:off x="3742" y="705"/>
              <a:ext cx="1685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Taux intrinsèque d</a:t>
              </a:r>
              <a:r>
                <a:rPr lang="ja-JP" altLang="fr-FR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’</a:t>
              </a:r>
              <a:r>
                <a:rPr lang="fr-FR" altLang="ja-JP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accroissement </a:t>
              </a:r>
              <a:endParaRPr lang="fr-FR" altLang="fr-FR"/>
            </a:p>
          </p:txBody>
        </p:sp>
        <p:sp>
          <p:nvSpPr>
            <p:cNvPr id="73758" name="Rectangle 34"/>
            <p:cNvSpPr>
              <a:spLocks noChangeArrowheads="1"/>
            </p:cNvSpPr>
            <p:nvPr/>
          </p:nvSpPr>
          <p:spPr bwMode="auto">
            <a:xfrm>
              <a:off x="3742" y="845"/>
              <a:ext cx="77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démographique.</a:t>
              </a:r>
              <a:endParaRPr lang="fr-FR" altLang="fr-FR"/>
            </a:p>
          </p:txBody>
        </p:sp>
        <p:sp>
          <p:nvSpPr>
            <p:cNvPr id="73759" name="Rectangle 35"/>
            <p:cNvSpPr>
              <a:spLocks noChangeArrowheads="1"/>
            </p:cNvSpPr>
            <p:nvPr/>
          </p:nvSpPr>
          <p:spPr bwMode="auto">
            <a:xfrm>
              <a:off x="3558" y="1712"/>
              <a:ext cx="3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100">
                  <a:solidFill>
                    <a:srgbClr val="FF0033"/>
                  </a:solidFill>
                  <a:latin typeface="Comic Sans MS" panose="030F0702030302020204" pitchFamily="66" charset="0"/>
                </a:rPr>
                <a:t>Nombre </a:t>
              </a:r>
              <a:endParaRPr lang="fr-FR" altLang="fr-FR"/>
            </a:p>
          </p:txBody>
        </p:sp>
        <p:sp>
          <p:nvSpPr>
            <p:cNvPr id="73760" name="Rectangle 36"/>
            <p:cNvSpPr>
              <a:spLocks noChangeArrowheads="1"/>
            </p:cNvSpPr>
            <p:nvPr/>
          </p:nvSpPr>
          <p:spPr bwMode="auto">
            <a:xfrm>
              <a:off x="3558" y="1830"/>
              <a:ext cx="4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100">
                  <a:solidFill>
                    <a:srgbClr val="FF0033"/>
                  </a:solidFill>
                  <a:latin typeface="Comic Sans MS" panose="030F0702030302020204" pitchFamily="66" charset="0"/>
                </a:rPr>
                <a:t>d</a:t>
              </a:r>
              <a:r>
                <a:rPr lang="ja-JP" altLang="fr-FR" sz="1100">
                  <a:solidFill>
                    <a:srgbClr val="FF0033"/>
                  </a:solidFill>
                  <a:latin typeface="Comic Sans MS" panose="030F0702030302020204" pitchFamily="66" charset="0"/>
                </a:rPr>
                <a:t>’</a:t>
              </a:r>
              <a:r>
                <a:rPr lang="fr-FR" altLang="ja-JP" sz="1100">
                  <a:solidFill>
                    <a:srgbClr val="FF0033"/>
                  </a:solidFill>
                  <a:latin typeface="Comic Sans MS" panose="030F0702030302020204" pitchFamily="66" charset="0"/>
                </a:rPr>
                <a:t>individus </a:t>
              </a:r>
              <a:endParaRPr lang="fr-FR" altLang="fr-FR"/>
            </a:p>
          </p:txBody>
        </p:sp>
        <p:sp>
          <p:nvSpPr>
            <p:cNvPr id="73761" name="Rectangle 37"/>
            <p:cNvSpPr>
              <a:spLocks noChangeArrowheads="1"/>
            </p:cNvSpPr>
            <p:nvPr/>
          </p:nvSpPr>
          <p:spPr bwMode="auto">
            <a:xfrm>
              <a:off x="3558" y="1948"/>
              <a:ext cx="35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100">
                  <a:solidFill>
                    <a:srgbClr val="FF0033"/>
                  </a:solidFill>
                  <a:latin typeface="Comic Sans MS" panose="030F0702030302020204" pitchFamily="66" charset="0"/>
                </a:rPr>
                <a:t>dans la </a:t>
              </a:r>
              <a:endParaRPr lang="fr-FR" altLang="fr-FR"/>
            </a:p>
          </p:txBody>
        </p:sp>
        <p:sp>
          <p:nvSpPr>
            <p:cNvPr id="73762" name="Rectangle 38"/>
            <p:cNvSpPr>
              <a:spLocks noChangeArrowheads="1"/>
            </p:cNvSpPr>
            <p:nvPr/>
          </p:nvSpPr>
          <p:spPr bwMode="auto">
            <a:xfrm>
              <a:off x="3558" y="2066"/>
              <a:ext cx="4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100">
                  <a:solidFill>
                    <a:srgbClr val="FF0033"/>
                  </a:solidFill>
                  <a:latin typeface="Comic Sans MS" panose="030F0702030302020204" pitchFamily="66" charset="0"/>
                </a:rPr>
                <a:t>population</a:t>
              </a:r>
              <a:endParaRPr lang="fr-FR" altLang="fr-FR"/>
            </a:p>
          </p:txBody>
        </p:sp>
        <p:sp>
          <p:nvSpPr>
            <p:cNvPr id="73763" name="Rectangle 39"/>
            <p:cNvSpPr>
              <a:spLocks noChangeArrowheads="1"/>
            </p:cNvSpPr>
            <p:nvPr/>
          </p:nvSpPr>
          <p:spPr bwMode="auto">
            <a:xfrm>
              <a:off x="2417" y="609"/>
              <a:ext cx="105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Variation de la taille </a:t>
              </a:r>
              <a:endParaRPr lang="fr-FR" altLang="fr-FR"/>
            </a:p>
          </p:txBody>
        </p:sp>
        <p:sp>
          <p:nvSpPr>
            <p:cNvPr id="73764" name="Rectangle 40"/>
            <p:cNvSpPr>
              <a:spLocks noChangeArrowheads="1"/>
            </p:cNvSpPr>
            <p:nvPr/>
          </p:nvSpPr>
          <p:spPr bwMode="auto">
            <a:xfrm>
              <a:off x="2417" y="749"/>
              <a:ext cx="80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de la population </a:t>
              </a:r>
              <a:endParaRPr lang="fr-FR" altLang="fr-FR"/>
            </a:p>
          </p:txBody>
        </p:sp>
        <p:sp>
          <p:nvSpPr>
            <p:cNvPr id="73765" name="Rectangle 41"/>
            <p:cNvSpPr>
              <a:spLocks noChangeArrowheads="1"/>
            </p:cNvSpPr>
            <p:nvPr/>
          </p:nvSpPr>
          <p:spPr bwMode="auto">
            <a:xfrm>
              <a:off x="2417" y="889"/>
              <a:ext cx="91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300">
                  <a:solidFill>
                    <a:srgbClr val="111111"/>
                  </a:solidFill>
                  <a:latin typeface="Comic Sans MS" panose="030F0702030302020204" pitchFamily="66" charset="0"/>
                </a:rPr>
                <a:t>pendant la période.</a:t>
              </a:r>
              <a:endParaRPr lang="fr-FR" altLang="fr-FR"/>
            </a:p>
          </p:txBody>
        </p:sp>
        <p:grpSp>
          <p:nvGrpSpPr>
            <p:cNvPr id="73766" name="Group 44"/>
            <p:cNvGrpSpPr>
              <a:grpSpLocks/>
            </p:cNvGrpSpPr>
            <p:nvPr/>
          </p:nvGrpSpPr>
          <p:grpSpPr bwMode="auto">
            <a:xfrm>
              <a:off x="3101" y="1087"/>
              <a:ext cx="67" cy="169"/>
              <a:chOff x="3101" y="1087"/>
              <a:chExt cx="67" cy="169"/>
            </a:xfrm>
          </p:grpSpPr>
          <p:sp>
            <p:nvSpPr>
              <p:cNvPr id="73779" name="Freeform 42"/>
              <p:cNvSpPr>
                <a:spLocks/>
              </p:cNvSpPr>
              <p:nvPr/>
            </p:nvSpPr>
            <p:spPr bwMode="auto">
              <a:xfrm>
                <a:off x="3101" y="1087"/>
                <a:ext cx="67" cy="96"/>
              </a:xfrm>
              <a:custGeom>
                <a:avLst/>
                <a:gdLst>
                  <a:gd name="T0" fmla="*/ 8 w 67"/>
                  <a:gd name="T1" fmla="*/ 0 h 96"/>
                  <a:gd name="T2" fmla="*/ 67 w 67"/>
                  <a:gd name="T3" fmla="*/ 74 h 96"/>
                  <a:gd name="T4" fmla="*/ 0 w 67"/>
                  <a:gd name="T5" fmla="*/ 96 h 96"/>
                  <a:gd name="T6" fmla="*/ 8 w 67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" h="96">
                    <a:moveTo>
                      <a:pt x="8" y="0"/>
                    </a:moveTo>
                    <a:lnTo>
                      <a:pt x="67" y="74"/>
                    </a:lnTo>
                    <a:lnTo>
                      <a:pt x="0" y="9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3780" name="Line 43"/>
              <p:cNvSpPr>
                <a:spLocks noChangeShapeType="1"/>
              </p:cNvSpPr>
              <p:nvPr/>
            </p:nvSpPr>
            <p:spPr bwMode="auto">
              <a:xfrm>
                <a:off x="3116" y="1109"/>
                <a:ext cx="44" cy="147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3767" name="Group 47"/>
            <p:cNvGrpSpPr>
              <a:grpSpLocks/>
            </p:cNvGrpSpPr>
            <p:nvPr/>
          </p:nvGrpSpPr>
          <p:grpSpPr bwMode="auto">
            <a:xfrm>
              <a:off x="3462" y="947"/>
              <a:ext cx="154" cy="317"/>
              <a:chOff x="3462" y="947"/>
              <a:chExt cx="154" cy="317"/>
            </a:xfrm>
          </p:grpSpPr>
          <p:sp>
            <p:nvSpPr>
              <p:cNvPr id="73777" name="Freeform 45"/>
              <p:cNvSpPr>
                <a:spLocks/>
              </p:cNvSpPr>
              <p:nvPr/>
            </p:nvSpPr>
            <p:spPr bwMode="auto">
              <a:xfrm>
                <a:off x="3543" y="947"/>
                <a:ext cx="73" cy="96"/>
              </a:xfrm>
              <a:custGeom>
                <a:avLst/>
                <a:gdLst>
                  <a:gd name="T0" fmla="*/ 73 w 73"/>
                  <a:gd name="T1" fmla="*/ 0 h 96"/>
                  <a:gd name="T2" fmla="*/ 73 w 73"/>
                  <a:gd name="T3" fmla="*/ 96 h 96"/>
                  <a:gd name="T4" fmla="*/ 0 w 73"/>
                  <a:gd name="T5" fmla="*/ 67 h 96"/>
                  <a:gd name="T6" fmla="*/ 73 w 73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3" h="96">
                    <a:moveTo>
                      <a:pt x="73" y="0"/>
                    </a:moveTo>
                    <a:lnTo>
                      <a:pt x="73" y="96"/>
                    </a:lnTo>
                    <a:lnTo>
                      <a:pt x="0" y="67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3778" name="Line 46"/>
              <p:cNvSpPr>
                <a:spLocks noChangeShapeType="1"/>
              </p:cNvSpPr>
              <p:nvPr/>
            </p:nvSpPr>
            <p:spPr bwMode="auto">
              <a:xfrm flipH="1">
                <a:off x="3462" y="969"/>
                <a:ext cx="147" cy="295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3768" name="Group 50"/>
            <p:cNvGrpSpPr>
              <a:grpSpLocks/>
            </p:cNvGrpSpPr>
            <p:nvPr/>
          </p:nvGrpSpPr>
          <p:grpSpPr bwMode="auto">
            <a:xfrm>
              <a:off x="3668" y="1462"/>
              <a:ext cx="74" cy="221"/>
              <a:chOff x="3668" y="1462"/>
              <a:chExt cx="74" cy="221"/>
            </a:xfrm>
          </p:grpSpPr>
          <p:sp>
            <p:nvSpPr>
              <p:cNvPr id="73775" name="Freeform 48"/>
              <p:cNvSpPr>
                <a:spLocks/>
              </p:cNvSpPr>
              <p:nvPr/>
            </p:nvSpPr>
            <p:spPr bwMode="auto">
              <a:xfrm>
                <a:off x="3668" y="1595"/>
                <a:ext cx="74" cy="88"/>
              </a:xfrm>
              <a:custGeom>
                <a:avLst/>
                <a:gdLst>
                  <a:gd name="T0" fmla="*/ 37 w 74"/>
                  <a:gd name="T1" fmla="*/ 88 h 88"/>
                  <a:gd name="T2" fmla="*/ 0 w 74"/>
                  <a:gd name="T3" fmla="*/ 0 h 88"/>
                  <a:gd name="T4" fmla="*/ 74 w 74"/>
                  <a:gd name="T5" fmla="*/ 0 h 88"/>
                  <a:gd name="T6" fmla="*/ 37 w 74"/>
                  <a:gd name="T7" fmla="*/ 88 h 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4" h="88">
                    <a:moveTo>
                      <a:pt x="37" y="88"/>
                    </a:moveTo>
                    <a:lnTo>
                      <a:pt x="0" y="0"/>
                    </a:lnTo>
                    <a:lnTo>
                      <a:pt x="74" y="0"/>
                    </a:lnTo>
                    <a:lnTo>
                      <a:pt x="37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3776" name="Line 49"/>
              <p:cNvSpPr>
                <a:spLocks noChangeShapeType="1"/>
              </p:cNvSpPr>
              <p:nvPr/>
            </p:nvSpPr>
            <p:spPr bwMode="auto">
              <a:xfrm>
                <a:off x="3705" y="1462"/>
                <a:ext cx="1" cy="192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3769" name="Group 53"/>
            <p:cNvGrpSpPr>
              <a:grpSpLocks/>
            </p:cNvGrpSpPr>
            <p:nvPr/>
          </p:nvGrpSpPr>
          <p:grpSpPr bwMode="auto">
            <a:xfrm>
              <a:off x="3307" y="3501"/>
              <a:ext cx="1148" cy="59"/>
              <a:chOff x="3307" y="3501"/>
              <a:chExt cx="1148" cy="59"/>
            </a:xfrm>
          </p:grpSpPr>
          <p:sp>
            <p:nvSpPr>
              <p:cNvPr id="73773" name="Freeform 51"/>
              <p:cNvSpPr>
                <a:spLocks/>
              </p:cNvSpPr>
              <p:nvPr/>
            </p:nvSpPr>
            <p:spPr bwMode="auto">
              <a:xfrm>
                <a:off x="4374" y="3501"/>
                <a:ext cx="81" cy="59"/>
              </a:xfrm>
              <a:custGeom>
                <a:avLst/>
                <a:gdLst>
                  <a:gd name="T0" fmla="*/ 81 w 81"/>
                  <a:gd name="T1" fmla="*/ 29 h 59"/>
                  <a:gd name="T2" fmla="*/ 0 w 81"/>
                  <a:gd name="T3" fmla="*/ 59 h 59"/>
                  <a:gd name="T4" fmla="*/ 0 w 81"/>
                  <a:gd name="T5" fmla="*/ 0 h 59"/>
                  <a:gd name="T6" fmla="*/ 81 w 81"/>
                  <a:gd name="T7" fmla="*/ 29 h 5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1" h="59">
                    <a:moveTo>
                      <a:pt x="81" y="29"/>
                    </a:moveTo>
                    <a:lnTo>
                      <a:pt x="0" y="59"/>
                    </a:lnTo>
                    <a:lnTo>
                      <a:pt x="0" y="0"/>
                    </a:lnTo>
                    <a:lnTo>
                      <a:pt x="81" y="29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3774" name="Line 52"/>
              <p:cNvSpPr>
                <a:spLocks noChangeShapeType="1"/>
              </p:cNvSpPr>
              <p:nvPr/>
            </p:nvSpPr>
            <p:spPr bwMode="auto">
              <a:xfrm flipH="1">
                <a:off x="3307" y="3530"/>
                <a:ext cx="1126" cy="1"/>
              </a:xfrm>
              <a:prstGeom prst="line">
                <a:avLst/>
              </a:prstGeom>
              <a:noFill/>
              <a:ln w="11113">
                <a:solidFill>
                  <a:srgbClr val="FF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3770" name="Group 56"/>
            <p:cNvGrpSpPr>
              <a:grpSpLocks/>
            </p:cNvGrpSpPr>
            <p:nvPr/>
          </p:nvGrpSpPr>
          <p:grpSpPr bwMode="auto">
            <a:xfrm>
              <a:off x="4213" y="1315"/>
              <a:ext cx="257" cy="59"/>
              <a:chOff x="4213" y="1315"/>
              <a:chExt cx="257" cy="59"/>
            </a:xfrm>
          </p:grpSpPr>
          <p:sp>
            <p:nvSpPr>
              <p:cNvPr id="73771" name="Freeform 54"/>
              <p:cNvSpPr>
                <a:spLocks/>
              </p:cNvSpPr>
              <p:nvPr/>
            </p:nvSpPr>
            <p:spPr bwMode="auto">
              <a:xfrm>
                <a:off x="4389" y="1315"/>
                <a:ext cx="81" cy="59"/>
              </a:xfrm>
              <a:custGeom>
                <a:avLst/>
                <a:gdLst>
                  <a:gd name="T0" fmla="*/ 81 w 81"/>
                  <a:gd name="T1" fmla="*/ 30 h 59"/>
                  <a:gd name="T2" fmla="*/ 0 w 81"/>
                  <a:gd name="T3" fmla="*/ 59 h 59"/>
                  <a:gd name="T4" fmla="*/ 0 w 81"/>
                  <a:gd name="T5" fmla="*/ 0 h 59"/>
                  <a:gd name="T6" fmla="*/ 81 w 81"/>
                  <a:gd name="T7" fmla="*/ 30 h 5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1" h="59">
                    <a:moveTo>
                      <a:pt x="81" y="30"/>
                    </a:moveTo>
                    <a:lnTo>
                      <a:pt x="0" y="59"/>
                    </a:lnTo>
                    <a:lnTo>
                      <a:pt x="0" y="0"/>
                    </a:lnTo>
                    <a:lnTo>
                      <a:pt x="81" y="30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3772" name="Line 55"/>
              <p:cNvSpPr>
                <a:spLocks noChangeShapeType="1"/>
              </p:cNvSpPr>
              <p:nvPr/>
            </p:nvSpPr>
            <p:spPr bwMode="auto">
              <a:xfrm flipH="1">
                <a:off x="4213" y="1345"/>
                <a:ext cx="235" cy="1"/>
              </a:xfrm>
              <a:prstGeom prst="line">
                <a:avLst/>
              </a:prstGeom>
              <a:noFill/>
              <a:ln w="11113">
                <a:solidFill>
                  <a:srgbClr val="FF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268413"/>
            <a:ext cx="33845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95288" y="1484313"/>
            <a:ext cx="3541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000" b="1">
                <a:solidFill>
                  <a:schemeClr val="accent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 Equation différentielle :</a:t>
            </a:r>
            <a:endParaRPr lang="en-GB" altLang="fr-FR" sz="20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860800"/>
            <a:ext cx="2808288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23850" y="2708275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Solution :</a:t>
            </a:r>
            <a:b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</a:b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exponentiel de Malthus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179388" y="188913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de croissance de Malthus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133600"/>
            <a:ext cx="172878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482850" y="5084763"/>
            <a:ext cx="25923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Simulation: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8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3500438"/>
            <a:ext cx="37242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chemeClr val="accent2"/>
                </a:solidFill>
                <a:latin typeface="Comic Sans MS" panose="030F0702030302020204" pitchFamily="66" charset="0"/>
              </a:rPr>
              <a:t>Les étapes de la modélisation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A50021"/>
                </a:solidFill>
                <a:latin typeface="Comic Sans MS" panose="030F0702030302020204" pitchFamily="66" charset="0"/>
              </a:rPr>
              <a:t>Ajustement </a:t>
            </a:r>
            <a:r>
              <a:rPr lang="fr-FR" altLang="fr-FR" smtClean="0">
                <a:solidFill>
                  <a:srgbClr val="C00000"/>
                </a:solidFill>
                <a:latin typeface="Comic Sans MS" panose="030F0702030302020204" pitchFamily="66" charset="0"/>
              </a:rPr>
              <a:t>: </a:t>
            </a:r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trouver les bons paramètres </a:t>
            </a:r>
          </a:p>
          <a:p>
            <a:endParaRPr lang="fr-FR" altLang="fr-FR" smtClean="0">
              <a:latin typeface="Comic Sans MS" panose="030F0702030302020204" pitchFamily="66" charset="0"/>
            </a:endParaRPr>
          </a:p>
          <a:p>
            <a:r>
              <a:rPr lang="fr-FR" altLang="fr-FR" smtClean="0">
                <a:solidFill>
                  <a:srgbClr val="A50021"/>
                </a:solidFill>
                <a:latin typeface="Comic Sans MS" panose="030F0702030302020204" pitchFamily="66" charset="0"/>
              </a:rPr>
              <a:t>Validation : </a:t>
            </a:r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Calculer la pertinence par rapport à la réalité </a:t>
            </a:r>
            <a:endParaRPr lang="fr-FR" altLang="fr-FR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268413"/>
            <a:ext cx="280670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252413" y="333375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Solution :</a:t>
            </a:r>
            <a:b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</a:b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exponentiel de Malthus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77828" name="Rectangle 9"/>
          <p:cNvSpPr>
            <a:spLocks noChangeArrowheads="1"/>
          </p:cNvSpPr>
          <p:nvPr/>
        </p:nvSpPr>
        <p:spPr bwMode="auto">
          <a:xfrm>
            <a:off x="2484438" y="2276475"/>
            <a:ext cx="2593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Simulation: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77829" name="Rectangle 10"/>
          <p:cNvSpPr>
            <a:spLocks noChangeArrowheads="1"/>
          </p:cNvSpPr>
          <p:nvPr/>
        </p:nvSpPr>
        <p:spPr bwMode="auto">
          <a:xfrm>
            <a:off x="107950" y="3933825"/>
            <a:ext cx="5111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Linéarisation ?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pic>
        <p:nvPicPr>
          <p:cNvPr id="7783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268413"/>
            <a:ext cx="2716213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24" name="Rectangle 12"/>
          <p:cNvSpPr>
            <a:spLocks noChangeArrowheads="1"/>
          </p:cNvSpPr>
          <p:nvPr/>
        </p:nvSpPr>
        <p:spPr bwMode="auto">
          <a:xfrm>
            <a:off x="1116013" y="5013325"/>
            <a:ext cx="36020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fr-FR" altLang="fr-FR" sz="2800">
                <a:solidFill>
                  <a:schemeClr val="accent2"/>
                </a:solidFill>
                <a:latin typeface="Comic Sans MS" panose="030F0702030302020204" pitchFamily="66" charset="0"/>
              </a:rPr>
              <a:t>La transformation</a:t>
            </a:r>
            <a:br>
              <a:rPr lang="fr-FR" altLang="fr-FR" sz="28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chemeClr val="accent2"/>
                </a:solidFill>
                <a:latin typeface="Comic Sans MS" panose="030F0702030302020204" pitchFamily="66" charset="0"/>
              </a:rPr>
              <a:t>logarithmique</a:t>
            </a:r>
            <a:endParaRPr lang="fr-FR" altLang="fr-FR" sz="28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74125" name="Object 13"/>
          <p:cNvGraphicFramePr>
            <a:graphicFrameLocks noChangeAspect="1"/>
          </p:cNvGraphicFramePr>
          <p:nvPr/>
        </p:nvGraphicFramePr>
        <p:xfrm>
          <a:off x="4716463" y="3500438"/>
          <a:ext cx="4205287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1" name="Graphique" r:id="rId6" imgW="4673600" imgH="3289300" progId="Excel.Chart.8">
                  <p:embed/>
                </p:oleObj>
              </mc:Choice>
              <mc:Fallback>
                <p:oleObj name="Graphique" r:id="rId6" imgW="4673600" imgH="3289300" progId="Excel.Char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500438"/>
                        <a:ext cx="4205287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4" grpId="0"/>
      <p:bldOleChart spid="4741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6"/>
          <p:cNvSpPr>
            <a:spLocks noChangeArrowheads="1"/>
          </p:cNvSpPr>
          <p:nvPr/>
        </p:nvSpPr>
        <p:spPr bwMode="auto">
          <a:xfrm>
            <a:off x="250825" y="692150"/>
            <a:ext cx="3600450" cy="15128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323850" y="2636838"/>
            <a:ext cx="28082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99"/>
                </a:solidFill>
                <a:latin typeface="Comic Sans MS" panose="030F0702030302020204" pitchFamily="66" charset="0"/>
              </a:rPr>
              <a:t>Croissance exponentielle</a:t>
            </a:r>
            <a:endParaRPr lang="fr-FR" altLang="fr-FR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3200400" y="2636838"/>
            <a:ext cx="1047750" cy="568325"/>
          </a:xfrm>
          <a:prstGeom prst="rect">
            <a:avLst/>
          </a:prstGeom>
          <a:solidFill>
            <a:schemeClr val="bg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9877" name="Rectangle 6"/>
          <p:cNvSpPr>
            <a:spLocks noChangeArrowheads="1"/>
          </p:cNvSpPr>
          <p:nvPr/>
        </p:nvSpPr>
        <p:spPr bwMode="auto">
          <a:xfrm>
            <a:off x="211138" y="884238"/>
            <a:ext cx="13335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800">
                <a:solidFill>
                  <a:srgbClr val="A50021"/>
                </a:solidFill>
                <a:latin typeface="Comic Sans MS" panose="030F0702030302020204" pitchFamily="66" charset="0"/>
              </a:rPr>
              <a:t>Scilab</a:t>
            </a:r>
            <a:endParaRPr lang="fr-FR" altLang="fr-FR" sz="28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  <p:sp>
        <p:nvSpPr>
          <p:cNvPr id="79878" name="Rectangle 7"/>
          <p:cNvSpPr>
            <a:spLocks noChangeArrowheads="1"/>
          </p:cNvSpPr>
          <p:nvPr/>
        </p:nvSpPr>
        <p:spPr bwMode="auto">
          <a:xfrm>
            <a:off x="71438" y="115888"/>
            <a:ext cx="89646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Le modèle de croissance de Malthus : </a:t>
            </a:r>
            <a:r>
              <a:rPr lang="fr-FR" altLang="fr-FR" sz="2800">
                <a:solidFill>
                  <a:srgbClr val="A50021"/>
                </a:solidFill>
                <a:latin typeface="Comic Sans MS" panose="030F0702030302020204" pitchFamily="66" charset="0"/>
              </a:rPr>
              <a:t>programmation</a:t>
            </a:r>
            <a:endParaRPr lang="fr-FR" altLang="fr-FR" sz="28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79879" name="Rectangle 8"/>
          <p:cNvSpPr>
            <a:spLocks noChangeArrowheads="1"/>
          </p:cNvSpPr>
          <p:nvPr/>
        </p:nvSpPr>
        <p:spPr bwMode="auto">
          <a:xfrm>
            <a:off x="4427538" y="765175"/>
            <a:ext cx="4462462" cy="57404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conditions initiales</a:t>
            </a:r>
          </a:p>
          <a:p>
            <a:pPr eaLnBrk="1" hangingPunct="1"/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P0=[0.5];</a:t>
            </a:r>
          </a:p>
          <a:p>
            <a:pPr eaLnBrk="1" hangingPunct="1"/>
            <a:endParaRPr lang="fr-FR" altLang="fr-FR" sz="10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temps de simulation</a:t>
            </a:r>
          </a:p>
          <a:p>
            <a:pPr eaLnBrk="1" hangingPunct="1"/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TT=20;</a:t>
            </a:r>
          </a:p>
          <a:p>
            <a:pPr eaLnBrk="1" hangingPunct="1"/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t=0:1:TT;</a:t>
            </a:r>
          </a:p>
          <a:p>
            <a:pPr eaLnBrk="1" hangingPunct="1"/>
            <a:endParaRPr lang="fr-FR" altLang="fr-FR" sz="10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définition de la fenêtre graphique</a:t>
            </a:r>
          </a:p>
          <a:p>
            <a:pPr eaLnBrk="1" hangingPunct="1"/>
            <a:r>
              <a:rPr lang="fr-FR" altLang="fr-FR" sz="1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rect</a:t>
            </a:r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=[0,0,TT,50];</a:t>
            </a:r>
          </a:p>
          <a:p>
            <a:pPr eaLnBrk="1" hangingPunct="1"/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tics=[4,5,2,5];</a:t>
            </a:r>
          </a:p>
          <a:p>
            <a:pPr eaLnBrk="1" hangingPunct="1"/>
            <a:r>
              <a:rPr lang="fr-FR" altLang="fr-FR" sz="1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plotframe</a:t>
            </a:r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fr-FR" altLang="fr-FR" sz="1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rect,tics</a:t>
            </a:r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,[%</a:t>
            </a:r>
            <a:r>
              <a:rPr lang="fr-FR" altLang="fr-FR" sz="1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f,%t</a:t>
            </a:r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],</a:t>
            </a:r>
          </a:p>
          <a:p>
            <a:pPr eaLnBrk="1" hangingPunct="1"/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["Modèle </a:t>
            </a:r>
            <a:r>
              <a:rPr lang="fr-FR" altLang="fr-FR" sz="1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Exponentiel","Temps","Population</a:t>
            </a:r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"],[0,0,1,1]);</a:t>
            </a:r>
          </a:p>
          <a:p>
            <a:pPr eaLnBrk="1" hangingPunct="1"/>
            <a:endParaRPr lang="fr-FR" altLang="fr-FR" sz="10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données expérimentales et graphique</a:t>
            </a:r>
          </a:p>
          <a:p>
            <a:pPr eaLnBrk="1" hangingPunct="1"/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levure=[ 0 1.5 9 10 ; 0.37 1.63 6.2 8.87];</a:t>
            </a:r>
          </a:p>
          <a:p>
            <a:pPr eaLnBrk="1" hangingPunct="1"/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plot2d(levure(1,:),levure(2,:),style=[-2]);</a:t>
            </a:r>
          </a:p>
          <a:p>
            <a:pPr eaLnBrk="1" hangingPunct="1"/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plot2d(levure(1,:),levure(2,:),style=[5]);</a:t>
            </a:r>
          </a:p>
          <a:p>
            <a:pPr eaLnBrk="1" hangingPunct="1"/>
            <a:endParaRPr lang="fr-FR" altLang="fr-FR" sz="10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</a:t>
            </a:r>
            <a:r>
              <a:rPr lang="fr-FR" altLang="fr-FR" sz="10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deff</a:t>
            </a:r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 : définition d'une fonction, </a:t>
            </a:r>
            <a:r>
              <a:rPr lang="fr-FR" altLang="fr-FR" sz="10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fct</a:t>
            </a:r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 exponentielle </a:t>
            </a: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t et P : variables en entrée de la fonction</a:t>
            </a: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expo : variable en sortie de la fonction</a:t>
            </a: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r : taux d</a:t>
            </a:r>
            <a:r>
              <a:rPr lang="ja-JP" altLang="fr-FR" sz="1000" b="1" dirty="0">
                <a:solidFill>
                  <a:srgbClr val="009900"/>
                </a:solidFill>
              </a:rPr>
              <a:t>’</a:t>
            </a:r>
            <a:r>
              <a:rPr lang="fr-FR" altLang="ja-JP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accroissement</a:t>
            </a:r>
          </a:p>
          <a:p>
            <a:pPr eaLnBrk="1" hangingPunct="1"/>
            <a:endParaRPr lang="fr-FR" altLang="fr-FR" sz="1000" b="1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deff</a:t>
            </a:r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("[expo]=exponentielle(</a:t>
            </a:r>
            <a:r>
              <a:rPr lang="fr-FR" altLang="fr-FR" sz="1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t,P</a:t>
            </a:r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)",["r=0.28","expo=r*P"]);</a:t>
            </a:r>
          </a:p>
          <a:p>
            <a:pPr eaLnBrk="1" hangingPunct="1"/>
            <a:endParaRPr lang="fr-FR" altLang="fr-FR" sz="1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ode : Solveur d'équations différentielles ordinaires</a:t>
            </a: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"type" ici "</a:t>
            </a:r>
            <a:r>
              <a:rPr lang="fr-FR" altLang="fr-FR" sz="10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rk</a:t>
            </a:r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" : choix de la méthode utilisée pour approcher la solution</a:t>
            </a: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P0 : condition initiale</a:t>
            </a: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t0=0 : instant initial</a:t>
            </a: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t : instant ou la solution est renvoyée</a:t>
            </a: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exponentielle : fonction définie auparavant</a:t>
            </a:r>
          </a:p>
          <a:p>
            <a:pPr eaLnBrk="1" hangingPunct="1"/>
            <a:endParaRPr lang="fr-FR" altLang="fr-FR" sz="1000" b="1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P=ode("rk",P0,0,t,exponentielle);</a:t>
            </a:r>
          </a:p>
          <a:p>
            <a:pPr eaLnBrk="1" hangingPunct="1"/>
            <a:endParaRPr lang="fr-FR" altLang="fr-FR" sz="10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graphique de la simulation</a:t>
            </a:r>
          </a:p>
          <a:p>
            <a:pPr eaLnBrk="1" hangingPunct="1"/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plot2d(</a:t>
            </a:r>
            <a:r>
              <a:rPr lang="fr-FR" altLang="fr-FR" sz="1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t,P,style</a:t>
            </a:r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=[13],</a:t>
            </a:r>
            <a:r>
              <a:rPr lang="fr-FR" altLang="fr-FR" sz="1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frameflag</a:t>
            </a:r>
            <a:r>
              <a:rPr lang="fr-FR" altLang="fr-FR" sz="1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=0);</a:t>
            </a:r>
          </a:p>
        </p:txBody>
      </p:sp>
      <p:pic>
        <p:nvPicPr>
          <p:cNvPr id="7988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836613"/>
            <a:ext cx="23034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2674938"/>
            <a:ext cx="942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24175"/>
            <a:ext cx="952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5"/>
          <p:cNvSpPr>
            <a:spLocks noChangeArrowheads="1"/>
          </p:cNvSpPr>
          <p:nvPr/>
        </p:nvSpPr>
        <p:spPr bwMode="auto">
          <a:xfrm>
            <a:off x="323850" y="1412875"/>
            <a:ext cx="35290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200">
                <a:solidFill>
                  <a:srgbClr val="000099"/>
                </a:solidFill>
                <a:latin typeface="Comic Sans MS" panose="030F0702030302020204" pitchFamily="66" charset="0"/>
              </a:rPr>
              <a:t>La commande ode(y0,t0,T,f) renvoie un vecteur correspondant aux valeurs de y(t) sur les temps donnés dans t</a:t>
            </a:r>
            <a:endParaRPr lang="fr-FR" altLang="fr-FR" sz="12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pic>
        <p:nvPicPr>
          <p:cNvPr id="7988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4291013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12875"/>
            <a:ext cx="6783387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6805613" y="1412875"/>
            <a:ext cx="1965325" cy="457200"/>
          </a:xfrm>
          <a:prstGeom prst="rect">
            <a:avLst/>
          </a:pr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 sz="2400"/>
              <a:t>179 individus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476250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! de manière exceptionnelle :</a:t>
            </a:r>
            <a:b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400">
                <a:solidFill>
                  <a:srgbClr val="000099"/>
                </a:solidFill>
                <a:latin typeface="Comic Sans MS" panose="030F0702030302020204" pitchFamily="66" charset="0"/>
              </a:rPr>
              <a:t>population de la Grue blanche d</a:t>
            </a:r>
            <a:r>
              <a:rPr lang="ja-JP" altLang="fr-FR" sz="2400">
                <a:solidFill>
                  <a:srgbClr val="000099"/>
                </a:solidFill>
              </a:rPr>
              <a:t>’</a:t>
            </a:r>
            <a:r>
              <a:rPr lang="fr-FR" altLang="ja-JP" sz="2400">
                <a:solidFill>
                  <a:srgbClr val="000099"/>
                </a:solidFill>
                <a:latin typeface="Comic Sans MS" panose="030F0702030302020204" pitchFamily="66" charset="0"/>
              </a:rPr>
              <a:t>Amérique se développe selon le modèle exponentiel depuis les années 1940</a:t>
            </a:r>
            <a:endParaRPr lang="fr-FR" altLang="fr-FR" sz="24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971550" y="594995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 sz="1000"/>
              <a:t>Campbell : 1267 (2</a:t>
            </a:r>
            <a:r>
              <a:rPr lang="fr-FR" altLang="fr-FR" sz="1000" baseline="30000"/>
              <a:t>e</a:t>
            </a:r>
            <a:r>
              <a:rPr lang="fr-FR" altLang="fr-FR" sz="1000"/>
              <a:t>éd. Française) — figure 52.9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547813" y="25654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fr-FR" altLang="fr-FR" smtClean="0"/>
              <a:t>Alors…..réaliste ou pas réaliste?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13"/>
          <p:cNvGraphicFramePr>
            <a:graphicFrameLocks noChangeAspect="1"/>
          </p:cNvGraphicFramePr>
          <p:nvPr/>
        </p:nvGraphicFramePr>
        <p:xfrm>
          <a:off x="5006975" y="981075"/>
          <a:ext cx="37449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7" name="Graphique" r:id="rId4" imgW="5130800" imgH="4178300" progId="Excel.Chart.8">
                  <p:embed/>
                </p:oleObj>
              </mc:Choice>
              <mc:Fallback>
                <p:oleObj name="Graphique" r:id="rId4" imgW="5130800" imgH="4178300" progId="Excel.Char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981075"/>
                        <a:ext cx="37449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Rectangle 7"/>
          <p:cNvSpPr>
            <a:spLocks noChangeArrowheads="1"/>
          </p:cNvSpPr>
          <p:nvPr/>
        </p:nvSpPr>
        <p:spPr bwMode="auto">
          <a:xfrm>
            <a:off x="179388" y="188913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exponentiel de Malthus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473098" name="Rectangle 10"/>
          <p:cNvSpPr>
            <a:spLocks noChangeArrowheads="1"/>
          </p:cNvSpPr>
          <p:nvPr/>
        </p:nvSpPr>
        <p:spPr bwMode="auto">
          <a:xfrm>
            <a:off x="88900" y="3860800"/>
            <a:ext cx="90551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4400">
                <a:solidFill>
                  <a:srgbClr val="A50021"/>
                </a:solidFill>
                <a:latin typeface="Comic Sans MS" panose="030F0702030302020204" pitchFamily="66" charset="0"/>
              </a:rPr>
              <a:t>Ressources illimitées</a:t>
            </a:r>
          </a:p>
          <a:p>
            <a:pPr eaLnBrk="1" hangingPunct="1"/>
            <a:r>
              <a:rPr lang="en-GB" altLang="fr-FR" sz="4400">
                <a:solidFill>
                  <a:srgbClr val="A50021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 </a:t>
            </a:r>
            <a:r>
              <a:rPr lang="en-GB" altLang="fr-FR" sz="4400">
                <a:solidFill>
                  <a:srgbClr val="A50021"/>
                </a:solidFill>
                <a:latin typeface="Comic Sans MS" panose="030F0702030302020204" pitchFamily="66" charset="0"/>
              </a:rPr>
              <a:t>Non réaliste</a:t>
            </a:r>
          </a:p>
          <a:p>
            <a:pPr eaLnBrk="1" hangingPunct="1"/>
            <a:r>
              <a:rPr lang="en-GB" altLang="fr-FR" sz="4400">
                <a:solidFill>
                  <a:srgbClr val="A50021"/>
                </a:solidFill>
                <a:latin typeface="Comic Sans MS" panose="030F0702030302020204" pitchFamily="66" charset="0"/>
              </a:rPr>
              <a:t>Pour les temps longs de culture !!!!</a:t>
            </a:r>
          </a:p>
        </p:txBody>
      </p:sp>
      <p:sp>
        <p:nvSpPr>
          <p:cNvPr id="473099" name="Line 11"/>
          <p:cNvSpPr>
            <a:spLocks noChangeShapeType="1"/>
          </p:cNvSpPr>
          <p:nvPr/>
        </p:nvSpPr>
        <p:spPr bwMode="auto">
          <a:xfrm flipV="1">
            <a:off x="3563938" y="2060575"/>
            <a:ext cx="2303462" cy="1655763"/>
          </a:xfrm>
          <a:prstGeom prst="line">
            <a:avLst/>
          </a:prstGeom>
          <a:noFill/>
          <a:ln w="139700" cmpd="tri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3100" name="Oval 12"/>
          <p:cNvSpPr>
            <a:spLocks noChangeArrowheads="1"/>
          </p:cNvSpPr>
          <p:nvPr/>
        </p:nvSpPr>
        <p:spPr bwMode="auto">
          <a:xfrm>
            <a:off x="5942013" y="1389063"/>
            <a:ext cx="2916237" cy="865187"/>
          </a:xfrm>
          <a:prstGeom prst="ellips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8" grpId="0"/>
      <p:bldP spid="473099" grpId="0" animBg="1"/>
      <p:bldP spid="47310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63" y="1671638"/>
            <a:ext cx="8675687" cy="4473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7DC4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AutoNum type="arabicParenR"/>
            </a:pPr>
            <a:r>
              <a:rPr kumimoji="1" lang="fr-FR" altLang="fr-FR" sz="2400" smtClean="0">
                <a:solidFill>
                  <a:schemeClr val="accent2"/>
                </a:solidFill>
                <a:latin typeface="Comic Sans MS" panose="030F0702030302020204" pitchFamily="66" charset="0"/>
              </a:rPr>
              <a:t>Aucune population ne peut croître indéfiniment parce que </a:t>
            </a:r>
            <a:r>
              <a:rPr kumimoji="1" lang="fr-FR" altLang="fr-FR" sz="2400" smtClean="0">
                <a:solidFill>
                  <a:srgbClr val="A50021"/>
                </a:solidFill>
                <a:latin typeface="Comic Sans MS" panose="030F0702030302020204" pitchFamily="66" charset="0"/>
              </a:rPr>
              <a:t>l'environnement limite son potentiel biotique</a:t>
            </a:r>
            <a:r>
              <a:rPr kumimoji="1" lang="fr-FR" altLang="fr-FR" sz="2400" smtClean="0">
                <a:solidFill>
                  <a:schemeClr val="accent2"/>
                </a:solidFill>
                <a:latin typeface="Comic Sans MS" panose="030F0702030302020204" pitchFamily="66" charset="0"/>
              </a:rPr>
              <a:t> en provoquant une diminution des taux de natalité et une augmentation des taux de mortalité.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AutoNum type="arabicParenR"/>
            </a:pPr>
            <a:endParaRPr kumimoji="1" lang="fr-FR" altLang="fr-FR" sz="2400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AutoNum type="arabicParenR"/>
            </a:pPr>
            <a:r>
              <a:rPr kumimoji="1" lang="fr-FR" altLang="fr-FR" sz="2400" smtClean="0">
                <a:solidFill>
                  <a:schemeClr val="accent2"/>
                </a:solidFill>
                <a:latin typeface="Comic Sans MS" panose="030F0702030302020204" pitchFamily="66" charset="0"/>
              </a:rPr>
              <a:t>Les conditions environnementales qui limitent le potentiel biotique d'une population sont regroupées sous le terme de </a:t>
            </a:r>
            <a:r>
              <a:rPr kumimoji="1" lang="fr-FR" altLang="fr-FR" sz="2400" smtClean="0">
                <a:solidFill>
                  <a:srgbClr val="A50021"/>
                </a:solidFill>
                <a:latin typeface="Comic Sans MS" panose="030F0702030302020204" pitchFamily="66" charset="0"/>
              </a:rPr>
              <a:t>résistance du milieu</a:t>
            </a:r>
            <a:r>
              <a:rPr kumimoji="1" lang="fr-FR" altLang="fr-FR" sz="2400" smtClean="0">
                <a:solidFill>
                  <a:schemeClr val="accent2"/>
                </a:solidFill>
                <a:latin typeface="Comic Sans MS" panose="030F0702030302020204" pitchFamily="66" charset="0"/>
              </a:rPr>
              <a:t> (nourriture, température, refuges, relations avec les autres espèces, relations à l'intérieur de l'espèce, maladies, parasites …).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AutoNum type="arabicParenR"/>
            </a:pPr>
            <a:endParaRPr kumimoji="1" lang="fr-FR" altLang="fr-FR" sz="2400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AutoNum type="arabicParenR"/>
            </a:pPr>
            <a:r>
              <a:rPr kumimoji="1" lang="fr-FR" altLang="fr-FR" sz="2400" smtClean="0">
                <a:solidFill>
                  <a:schemeClr val="accent2"/>
                </a:solidFill>
                <a:latin typeface="Comic Sans MS" panose="030F0702030302020204" pitchFamily="66" charset="0"/>
              </a:rPr>
              <a:t>Le nombre maximal d'individus d'une population stable qui peut vivre dans un milieu au cours d'une période relativement longue est la </a:t>
            </a:r>
            <a:r>
              <a:rPr kumimoji="1" lang="fr-FR" altLang="fr-FR" sz="2400" smtClean="0">
                <a:solidFill>
                  <a:srgbClr val="A50021"/>
                </a:solidFill>
                <a:latin typeface="Comic Sans MS" panose="030F0702030302020204" pitchFamily="66" charset="0"/>
              </a:rPr>
              <a:t>capacité limite du milieu</a:t>
            </a:r>
            <a:r>
              <a:rPr kumimoji="1" lang="fr-FR" altLang="fr-FR" sz="2400" smtClean="0">
                <a:solidFill>
                  <a:schemeClr val="accent2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179388" y="331788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exponentiel ….</a:t>
            </a:r>
            <a:b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	… n</a:t>
            </a:r>
            <a:r>
              <a:rPr lang="ja-JP" altLang="fr-FR" sz="3600">
                <a:solidFill>
                  <a:srgbClr val="000099"/>
                </a:solidFill>
              </a:rPr>
              <a:t>’</a:t>
            </a:r>
            <a:r>
              <a:rPr lang="fr-FR" altLang="ja-JP" sz="3600">
                <a:solidFill>
                  <a:srgbClr val="000099"/>
                </a:solidFill>
                <a:latin typeface="Comic Sans MS" panose="030F0702030302020204" pitchFamily="66" charset="0"/>
              </a:rPr>
              <a:t>existe pas dans la nature !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23850" y="188913"/>
            <a:ext cx="78501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  <a:t>Trouver une fonction plus réaliste ?</a:t>
            </a:r>
            <a:endParaRPr lang="fr-FR" altLang="fr-FR" sz="32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395288" y="811213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800">
                <a:solidFill>
                  <a:srgbClr val="A50021"/>
                </a:solidFill>
                <a:latin typeface="Comic Sans MS" panose="030F0702030302020204" pitchFamily="66" charset="0"/>
              </a:rPr>
              <a:t>Les propriétés que doit vérifier cette fonction 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23850" y="188913"/>
            <a:ext cx="78501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  <a:t>Trouver une fonction plus réaliste ?</a:t>
            </a:r>
            <a:endParaRPr lang="fr-FR" altLang="fr-FR" sz="32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395288" y="811213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800">
                <a:solidFill>
                  <a:srgbClr val="A50021"/>
                </a:solidFill>
                <a:latin typeface="Comic Sans MS" panose="030F0702030302020204" pitchFamily="66" charset="0"/>
              </a:rPr>
              <a:t>Les propriétés que doit vérifier cette fonction ?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468313" y="1847850"/>
            <a:ext cx="81359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en-GB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Phénomène itératif :</a:t>
            </a:r>
            <a:endParaRPr lang="en-GB" altLang="fr-FR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	si </a:t>
            </a:r>
            <a:r>
              <a:rPr lang="en-GB" altLang="fr-FR" b="1">
                <a:solidFill>
                  <a:schemeClr val="accent2"/>
                </a:solidFill>
                <a:latin typeface="Comic Sans MS" panose="030F0702030302020204" pitchFamily="66" charset="0"/>
              </a:rPr>
              <a:t>P(t + </a:t>
            </a:r>
            <a:r>
              <a:rPr lang="en-GB" altLang="fr-FR" b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fr-FR" b="1">
                <a:solidFill>
                  <a:schemeClr val="accent2"/>
                </a:solidFill>
                <a:latin typeface="Comic Sans MS" panose="030F0702030302020204" pitchFamily="66" charset="0"/>
              </a:rPr>
              <a:t>t)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 représente l'effectif de la population de la période </a:t>
            </a:r>
            <a:r>
              <a:rPr lang="en-GB" altLang="fr-FR" b="1">
                <a:solidFill>
                  <a:schemeClr val="accent2"/>
                </a:solidFill>
                <a:latin typeface="Comic Sans MS" panose="030F0702030302020204" pitchFamily="66" charset="0"/>
              </a:rPr>
              <a:t>(t + </a:t>
            </a:r>
            <a:r>
              <a:rPr lang="en-GB" altLang="fr-FR" b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fr-FR" b="1">
                <a:solidFill>
                  <a:schemeClr val="accent2"/>
                </a:solidFill>
                <a:latin typeface="Comic Sans MS" panose="030F0702030302020204" pitchFamily="66" charset="0"/>
              </a:rPr>
              <a:t>t)</a:t>
            </a:r>
            <a:r>
              <a:rPr lang="en-GB" altLang="fr-FR">
                <a:latin typeface="Comic Sans MS" panose="030F0702030302020204" pitchFamily="66" charset="0"/>
              </a:rPr>
              <a:t> 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, il dépend de celui de la période précédente P(t)</a:t>
            </a:r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auto">
          <a:xfrm>
            <a:off x="468313" y="4171950"/>
            <a:ext cx="83518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2) Facteur rétroactif :</a:t>
            </a:r>
          </a:p>
          <a:p>
            <a:pPr eaLnBrk="1" hangingPunct="1"/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	Une population ne peut croître indéfiniment dans un environnement définit : il existe un maximum après lequel elle décroît. C’est ce que l’on nomme la </a:t>
            </a:r>
            <a:r>
              <a:rPr lang="en-GB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compétition intraspécifique</a:t>
            </a:r>
          </a:p>
          <a:p>
            <a:pPr eaLnBrk="1" hangingPunct="1"/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	Il faut donc prévoir un facteur rétroactif limitant la hausse de population quand sa densité devient trop élevée.</a:t>
            </a:r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468313" y="3068638"/>
            <a:ext cx="8207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3) Taux de croissance :</a:t>
            </a:r>
          </a:p>
          <a:p>
            <a:pPr eaLnBrk="1" hangingPunct="1"/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	r représente le taux de croissance effectif d'une période à la suivante.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5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5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5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5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5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5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5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5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5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5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5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5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ZoneTexte 1"/>
          <p:cNvSpPr txBox="1">
            <a:spLocks noChangeArrowheads="1"/>
          </p:cNvSpPr>
          <p:nvPr/>
        </p:nvSpPr>
        <p:spPr bwMode="auto">
          <a:xfrm>
            <a:off x="3419475" y="2781300"/>
            <a:ext cx="219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/>
              <a:t>A vous!</a:t>
            </a:r>
            <a:r>
              <a:rPr lang="fr-FR" altLang="fr-FR" sz="2400"/>
              <a:t>…..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79388" y="188913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logistique de Vershulst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468313" y="4941888"/>
            <a:ext cx="8281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Par contre, si la </a:t>
            </a:r>
            <a:r>
              <a:rPr lang="en-GB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densité de la population est très basse,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 proche de 0, alors P(t)</a:t>
            </a:r>
            <a:r>
              <a:rPr lang="en-GB" altLang="fr-FR" sz="2000" i="1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sera proche de 0 et, par conséquent, [M-P(t)] sera proche de M.  Donc, le facteur rétroactif aura tendance à </a:t>
            </a:r>
            <a:r>
              <a:rPr lang="en-GB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maximiser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 la population [P(t)+</a:t>
            </a:r>
            <a:r>
              <a:rPr lang="en-GB" altLang="fr-FR" sz="2000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t]</a:t>
            </a:r>
            <a:r>
              <a:rPr lang="en-GB" altLang="fr-FR"/>
              <a:t> 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de la période suivante.</a:t>
            </a:r>
          </a:p>
        </p:txBody>
      </p:sp>
      <p:pic>
        <p:nvPicPr>
          <p:cNvPr id="942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33845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Text Box 8"/>
          <p:cNvSpPr txBox="1">
            <a:spLocks noChangeArrowheads="1"/>
          </p:cNvSpPr>
          <p:nvPr/>
        </p:nvSpPr>
        <p:spPr bwMode="auto">
          <a:xfrm>
            <a:off x="3348038" y="1125538"/>
            <a:ext cx="993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6000">
                <a:solidFill>
                  <a:srgbClr val="A50021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</a:t>
            </a:r>
            <a:endParaRPr lang="en-GB" altLang="fr-FR" sz="6000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  <p:sp>
        <p:nvSpPr>
          <p:cNvPr id="476169" name="Rectangle 9"/>
          <p:cNvSpPr>
            <a:spLocks noChangeArrowheads="1"/>
          </p:cNvSpPr>
          <p:nvPr/>
        </p:nvSpPr>
        <p:spPr bwMode="auto">
          <a:xfrm>
            <a:off x="468313" y="3414713"/>
            <a:ext cx="8281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Quand la </a:t>
            </a:r>
            <a:r>
              <a:rPr lang="en-GB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densité de la population est élevée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, proche de la saturation, alors P(t)</a:t>
            </a:r>
            <a:r>
              <a:rPr lang="en-GB" altLang="fr-FR" sz="2000" i="1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est proche de M et, par conséquent, </a:t>
            </a:r>
            <a:r>
              <a:rPr lang="en-GB" altLang="fr-FR" sz="2000">
                <a:solidFill>
                  <a:schemeClr val="accent2"/>
                </a:solidFill>
              </a:rPr>
              <a:t>[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M-P(t)]</a:t>
            </a:r>
            <a:r>
              <a:rPr lang="en-GB" altLang="fr-FR" sz="2000" i="1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sera proche de 0. Donc, le facteur rétroactif aura tendance à </a:t>
            </a:r>
            <a:r>
              <a:rPr lang="en-GB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minimiser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 la population [P(t)+</a:t>
            </a:r>
            <a:r>
              <a:rPr lang="en-GB" altLang="fr-FR" sz="2000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t] de la période suivante.</a:t>
            </a:r>
          </a:p>
        </p:txBody>
      </p:sp>
      <p:pic>
        <p:nvPicPr>
          <p:cNvPr id="9421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765175"/>
            <a:ext cx="4500562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6" name="Rectangle 3"/>
          <p:cNvSpPr>
            <a:spLocks noChangeArrowheads="1"/>
          </p:cNvSpPr>
          <p:nvPr/>
        </p:nvSpPr>
        <p:spPr bwMode="auto">
          <a:xfrm>
            <a:off x="6227763" y="2006600"/>
            <a:ext cx="2808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GB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Facteur représentant l'effet rétroactif</a:t>
            </a:r>
          </a:p>
        </p:txBody>
      </p:sp>
      <p:sp>
        <p:nvSpPr>
          <p:cNvPr id="94217" name="Rectangle 11"/>
          <p:cNvSpPr>
            <a:spLocks noChangeArrowheads="1"/>
          </p:cNvSpPr>
          <p:nvPr/>
        </p:nvSpPr>
        <p:spPr bwMode="auto">
          <a:xfrm>
            <a:off x="611188" y="2636838"/>
            <a:ext cx="842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GB" altLang="fr-FR" sz="2000" i="1">
                <a:solidFill>
                  <a:srgbClr val="A50021"/>
                </a:solidFill>
                <a:latin typeface="Comic Sans MS" panose="030F0702030302020204" pitchFamily="66" charset="0"/>
              </a:rPr>
              <a:t>Avec M représentant la capacité biotique du milieu pour l’espèce</a:t>
            </a:r>
          </a:p>
        </p:txBody>
      </p:sp>
      <p:sp>
        <p:nvSpPr>
          <p:cNvPr id="94218" name="Text Box 12"/>
          <p:cNvSpPr txBox="1">
            <a:spLocks noChangeArrowheads="1"/>
          </p:cNvSpPr>
          <p:nvPr/>
        </p:nvSpPr>
        <p:spPr bwMode="auto">
          <a:xfrm>
            <a:off x="7885113" y="188913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400" b="1"/>
              <a:t>1838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/>
      <p:bldP spid="4761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Croissance de populations cellulaires ?</a:t>
            </a:r>
            <a:r>
              <a:rPr lang="fr-FR" altLang="fr-FR" b="1" smtClean="0">
                <a:solidFill>
                  <a:srgbClr val="B2B2B2"/>
                </a:solidFill>
                <a:latin typeface="Comic Sans MS" panose="030F0702030302020204" pitchFamily="66" charset="0"/>
              </a:rPr>
              <a:t/>
            </a:r>
            <a:br>
              <a:rPr lang="fr-FR" altLang="fr-FR" b="1" smtClean="0">
                <a:solidFill>
                  <a:srgbClr val="B2B2B2"/>
                </a:solidFill>
                <a:latin typeface="Comic Sans MS" panose="030F0702030302020204" pitchFamily="66" charset="0"/>
              </a:rPr>
            </a:br>
            <a:endParaRPr lang="fr-FR" altLang="fr-FR" smtClean="0"/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Anticiper l’évolution</a:t>
            </a:r>
          </a:p>
          <a:p>
            <a:r>
              <a:rPr lang="fr-FR" altLang="fr-FR" dirty="0" smtClean="0">
                <a:solidFill>
                  <a:srgbClr val="C00000"/>
                </a:solidFill>
              </a:rPr>
              <a:t>Pouvoir la quantifier et comparer</a:t>
            </a:r>
          </a:p>
        </p:txBody>
      </p:sp>
      <p:pic>
        <p:nvPicPr>
          <p:cNvPr id="12292" name="Picture 6" descr="Pi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429000"/>
            <a:ext cx="2232025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7" descr="levb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432175"/>
            <a:ext cx="219075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3" y="1246188"/>
            <a:ext cx="3225800" cy="4497387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latin typeface="Comic Sans MS" panose="030F0702030302020204" pitchFamily="66" charset="0"/>
              </a:rPr>
              <a:t>Dans le milieu réel.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solidFill>
                  <a:schemeClr val="hlink"/>
                </a:solidFill>
                <a:latin typeface="Comic Sans MS" panose="030F0702030302020204" pitchFamily="66" charset="0"/>
              </a:rPr>
              <a:t>Une population s'accroît de moins en moins vite au fur à mesure que sa taille s'approche de la capacité limite du milieu puis se stabilise autour de celle-ci car elle est freinée par la résistance du milieu.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latin typeface="Comic Sans MS" panose="030F0702030302020204" pitchFamily="66" charset="0"/>
              </a:rPr>
              <a:t>Produit une courbe en S (sigmoïde).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solidFill>
                  <a:srgbClr val="F415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Capacité limite (K)</a:t>
            </a:r>
            <a:endParaRPr kumimoji="1" lang="fr-FR" altLang="fr-FR" sz="160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latin typeface="Comic Sans MS" panose="030F0702030302020204" pitchFamily="66" charset="0"/>
              </a:rPr>
              <a:t>Nombre d</a:t>
            </a:r>
            <a:r>
              <a:rPr kumimoji="1" lang="ja-JP" altLang="fr-FR" sz="1600" smtClean="0"/>
              <a:t>’</a:t>
            </a:r>
            <a:r>
              <a:rPr kumimoji="1" lang="fr-FR" altLang="ja-JP" sz="1600" smtClean="0">
                <a:latin typeface="Comic Sans MS" panose="030F0702030302020204" pitchFamily="66" charset="0"/>
              </a:rPr>
              <a:t>individus maximal supporté par le milieu.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solidFill>
                  <a:srgbClr val="F415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Résistance du milieu</a:t>
            </a:r>
            <a:endParaRPr kumimoji="1" lang="fr-FR" altLang="fr-FR" sz="1600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latin typeface="Comic Sans MS" panose="030F0702030302020204" pitchFamily="66" charset="0"/>
              </a:rPr>
              <a:t>Ensemble des conditions qui limitent le potentiel biotique (nourriture, température, refuges, relations avec les autres espèces, relations à l</a:t>
            </a:r>
            <a:r>
              <a:rPr kumimoji="1" lang="ja-JP" altLang="fr-FR" sz="1600" smtClean="0"/>
              <a:t>’</a:t>
            </a:r>
            <a:r>
              <a:rPr kumimoji="1" lang="fr-FR" altLang="ja-JP" sz="1600" smtClean="0">
                <a:latin typeface="Comic Sans MS" panose="030F0702030302020204" pitchFamily="66" charset="0"/>
              </a:rPr>
              <a:t>intérieur de l</a:t>
            </a:r>
            <a:r>
              <a:rPr kumimoji="1" lang="ja-JP" altLang="fr-FR" sz="1600" smtClean="0"/>
              <a:t>’</a:t>
            </a:r>
            <a:r>
              <a:rPr kumimoji="1" lang="fr-FR" altLang="ja-JP" sz="1600" smtClean="0">
                <a:latin typeface="Comic Sans MS" panose="030F0702030302020204" pitchFamily="66" charset="0"/>
              </a:rPr>
              <a:t>espèce, maladies, parasites …).</a:t>
            </a:r>
            <a:endParaRPr kumimoji="1" lang="fr-FR" altLang="fr-FR" sz="1600" smtClean="0">
              <a:latin typeface="Comic Sans MS" panose="030F0702030302020204" pitchFamily="66" charset="0"/>
            </a:endParaRPr>
          </a:p>
        </p:txBody>
      </p:sp>
      <p:sp>
        <p:nvSpPr>
          <p:cNvPr id="96259" name="Rectangle 5"/>
          <p:cNvSpPr>
            <a:spLocks noChangeArrowheads="1"/>
          </p:cNvSpPr>
          <p:nvPr/>
        </p:nvSpPr>
        <p:spPr bwMode="auto">
          <a:xfrm>
            <a:off x="5818188" y="6461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 sz="1000"/>
              <a:t>Campbell : 1094 (1</a:t>
            </a:r>
            <a:r>
              <a:rPr lang="fr-FR" altLang="fr-FR" sz="1000" baseline="30000"/>
              <a:t>e</a:t>
            </a:r>
            <a:r>
              <a:rPr lang="fr-FR" altLang="fr-FR" sz="1000"/>
              <a:t>éd. Française) — figure 47.9b</a:t>
            </a:r>
          </a:p>
          <a:p>
            <a:r>
              <a:rPr lang="fr-FR" altLang="fr-FR" sz="1000"/>
              <a:t>Campbell : 1268 (2</a:t>
            </a:r>
            <a:r>
              <a:rPr lang="fr-FR" altLang="fr-FR" sz="1000" baseline="30000"/>
              <a:t>e</a:t>
            </a:r>
            <a:r>
              <a:rPr lang="fr-FR" altLang="fr-FR" sz="1000"/>
              <a:t>éd. Française) — figure 52.11</a:t>
            </a:r>
          </a:p>
        </p:txBody>
      </p:sp>
      <p:sp>
        <p:nvSpPr>
          <p:cNvPr id="96260" name="Rectangle 6"/>
          <p:cNvSpPr>
            <a:spLocks noChangeArrowheads="1"/>
          </p:cNvSpPr>
          <p:nvPr/>
        </p:nvSpPr>
        <p:spPr bwMode="auto">
          <a:xfrm>
            <a:off x="179388" y="188913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logistique de Vershulst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96261" name="Group 8"/>
          <p:cNvGrpSpPr>
            <a:grpSpLocks noChangeAspect="1"/>
          </p:cNvGrpSpPr>
          <p:nvPr/>
        </p:nvGrpSpPr>
        <p:grpSpPr bwMode="auto">
          <a:xfrm>
            <a:off x="3325813" y="812800"/>
            <a:ext cx="5818187" cy="5537200"/>
            <a:chOff x="2095" y="512"/>
            <a:chExt cx="3665" cy="3488"/>
          </a:xfrm>
        </p:grpSpPr>
        <p:sp>
          <p:nvSpPr>
            <p:cNvPr id="96262" name="AutoShape 7"/>
            <p:cNvSpPr>
              <a:spLocks noChangeAspect="1" noChangeArrowheads="1" noTextEdit="1"/>
            </p:cNvSpPr>
            <p:nvPr/>
          </p:nvSpPr>
          <p:spPr bwMode="auto">
            <a:xfrm>
              <a:off x="2095" y="512"/>
              <a:ext cx="3665" cy="3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263" name="Rectangle 9"/>
            <p:cNvSpPr>
              <a:spLocks noChangeArrowheads="1"/>
            </p:cNvSpPr>
            <p:nvPr/>
          </p:nvSpPr>
          <p:spPr bwMode="auto">
            <a:xfrm>
              <a:off x="2099" y="516"/>
              <a:ext cx="3642" cy="3472"/>
            </a:xfrm>
            <a:prstGeom prst="rect">
              <a:avLst/>
            </a:prstGeom>
            <a:solidFill>
              <a:srgbClr val="99CCCC"/>
            </a:solidFill>
            <a:ln w="12700">
              <a:solidFill>
                <a:srgbClr val="FFCC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96264" name="Rectangle 10"/>
            <p:cNvSpPr>
              <a:spLocks noChangeArrowheads="1"/>
            </p:cNvSpPr>
            <p:nvPr/>
          </p:nvSpPr>
          <p:spPr bwMode="auto">
            <a:xfrm>
              <a:off x="2548" y="1088"/>
              <a:ext cx="2851" cy="25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pic>
          <p:nvPicPr>
            <p:cNvPr id="9626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1088"/>
              <a:ext cx="2851" cy="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" y="1595"/>
              <a:ext cx="200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7" name="Rectangle 13"/>
            <p:cNvSpPr>
              <a:spLocks noChangeArrowheads="1"/>
            </p:cNvSpPr>
            <p:nvPr/>
          </p:nvSpPr>
          <p:spPr bwMode="auto">
            <a:xfrm>
              <a:off x="4684" y="3731"/>
              <a:ext cx="72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Temps (t)</a:t>
              </a:r>
              <a:endParaRPr lang="fr-FR" altLang="fr-FR"/>
            </a:p>
          </p:txBody>
        </p:sp>
        <p:sp>
          <p:nvSpPr>
            <p:cNvPr id="96268" name="Rectangle 14"/>
            <p:cNvSpPr>
              <a:spLocks noChangeArrowheads="1"/>
            </p:cNvSpPr>
            <p:nvPr/>
          </p:nvSpPr>
          <p:spPr bwMode="auto">
            <a:xfrm>
              <a:off x="2940" y="1303"/>
              <a:ext cx="20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i="1" u="sng">
                  <a:solidFill>
                    <a:srgbClr val="000000"/>
                  </a:solidFill>
                  <a:latin typeface="Comic Sans MS" panose="030F0702030302020204" pitchFamily="66" charset="0"/>
                </a:rPr>
                <a:t>d </a:t>
              </a:r>
              <a:endParaRPr lang="fr-FR" altLang="fr-FR"/>
            </a:p>
          </p:txBody>
        </p:sp>
        <p:sp>
          <p:nvSpPr>
            <p:cNvPr id="96269" name="Rectangle 15"/>
            <p:cNvSpPr>
              <a:spLocks noChangeArrowheads="1"/>
            </p:cNvSpPr>
            <p:nvPr/>
          </p:nvSpPr>
          <p:spPr bwMode="auto">
            <a:xfrm>
              <a:off x="3063" y="1303"/>
              <a:ext cx="1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u="sng">
                  <a:solidFill>
                    <a:srgbClr val="000000"/>
                  </a:solidFill>
                  <a:latin typeface="Comic Sans MS" panose="030F0702030302020204" pitchFamily="66" charset="0"/>
                </a:rPr>
                <a:t>N</a:t>
              </a:r>
              <a:endParaRPr lang="fr-FR" altLang="fr-FR"/>
            </a:p>
          </p:txBody>
        </p:sp>
        <p:sp>
          <p:nvSpPr>
            <p:cNvPr id="96270" name="Rectangle 16"/>
            <p:cNvSpPr>
              <a:spLocks noChangeArrowheads="1"/>
            </p:cNvSpPr>
            <p:nvPr/>
          </p:nvSpPr>
          <p:spPr bwMode="auto">
            <a:xfrm>
              <a:off x="3209" y="1303"/>
              <a:ext cx="35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 = r </a:t>
              </a:r>
              <a:endParaRPr lang="fr-FR" altLang="fr-FR"/>
            </a:p>
          </p:txBody>
        </p:sp>
        <p:sp>
          <p:nvSpPr>
            <p:cNvPr id="96271" name="Rectangle 17"/>
            <p:cNvSpPr>
              <a:spLocks noChangeArrowheads="1"/>
            </p:cNvSpPr>
            <p:nvPr/>
          </p:nvSpPr>
          <p:spPr bwMode="auto">
            <a:xfrm>
              <a:off x="3463" y="1395"/>
              <a:ext cx="269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9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max     </a:t>
              </a:r>
              <a:endParaRPr lang="fr-FR" altLang="fr-FR"/>
            </a:p>
          </p:txBody>
        </p:sp>
        <p:sp>
          <p:nvSpPr>
            <p:cNvPr id="96272" name="Rectangle 18"/>
            <p:cNvSpPr>
              <a:spLocks noChangeArrowheads="1"/>
            </p:cNvSpPr>
            <p:nvPr/>
          </p:nvSpPr>
          <p:spPr bwMode="auto">
            <a:xfrm>
              <a:off x="3709" y="1303"/>
              <a:ext cx="43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u="sng">
                  <a:solidFill>
                    <a:srgbClr val="000000"/>
                  </a:solidFill>
                  <a:latin typeface="Comic Sans MS" panose="030F0702030302020204" pitchFamily="66" charset="0"/>
                </a:rPr>
                <a:t>K - N</a:t>
              </a:r>
              <a:endParaRPr lang="fr-FR" altLang="fr-FR"/>
            </a:p>
          </p:txBody>
        </p:sp>
        <p:sp>
          <p:nvSpPr>
            <p:cNvPr id="96273" name="Rectangle 19"/>
            <p:cNvSpPr>
              <a:spLocks noChangeArrowheads="1"/>
            </p:cNvSpPr>
            <p:nvPr/>
          </p:nvSpPr>
          <p:spPr bwMode="auto">
            <a:xfrm>
              <a:off x="4031" y="1303"/>
              <a:ext cx="36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   N </a:t>
              </a:r>
              <a:endParaRPr lang="fr-FR" altLang="fr-FR"/>
            </a:p>
          </p:txBody>
        </p:sp>
        <p:sp>
          <p:nvSpPr>
            <p:cNvPr id="96274" name="Rectangle 20"/>
            <p:cNvSpPr>
              <a:spLocks noChangeArrowheads="1"/>
            </p:cNvSpPr>
            <p:nvPr/>
          </p:nvSpPr>
          <p:spPr bwMode="auto">
            <a:xfrm>
              <a:off x="2940" y="1503"/>
              <a:ext cx="15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d</a:t>
              </a:r>
              <a:endParaRPr lang="fr-FR" altLang="fr-FR"/>
            </a:p>
          </p:txBody>
        </p:sp>
        <p:sp>
          <p:nvSpPr>
            <p:cNvPr id="96275" name="Rectangle 21"/>
            <p:cNvSpPr>
              <a:spLocks noChangeArrowheads="1"/>
            </p:cNvSpPr>
            <p:nvPr/>
          </p:nvSpPr>
          <p:spPr bwMode="auto">
            <a:xfrm>
              <a:off x="3025" y="1503"/>
              <a:ext cx="109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 t                  K</a:t>
              </a:r>
              <a:endParaRPr lang="fr-FR" altLang="fr-FR"/>
            </a:p>
          </p:txBody>
        </p:sp>
        <p:sp>
          <p:nvSpPr>
            <p:cNvPr id="96276" name="Rectangle 22"/>
            <p:cNvSpPr>
              <a:spLocks noChangeArrowheads="1"/>
            </p:cNvSpPr>
            <p:nvPr/>
          </p:nvSpPr>
          <p:spPr bwMode="auto">
            <a:xfrm>
              <a:off x="3916" y="2663"/>
              <a:ext cx="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 </a:t>
              </a:r>
              <a:endParaRPr lang="fr-FR" altLang="fr-FR"/>
            </a:p>
          </p:txBody>
        </p:sp>
        <p:sp>
          <p:nvSpPr>
            <p:cNvPr id="96277" name="Rectangle 23"/>
            <p:cNvSpPr>
              <a:spLocks noChangeArrowheads="1"/>
            </p:cNvSpPr>
            <p:nvPr/>
          </p:nvSpPr>
          <p:spPr bwMode="auto">
            <a:xfrm>
              <a:off x="3916" y="280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96278" name="Rectangle 24"/>
            <p:cNvSpPr>
              <a:spLocks noChangeArrowheads="1"/>
            </p:cNvSpPr>
            <p:nvPr/>
          </p:nvSpPr>
          <p:spPr bwMode="auto">
            <a:xfrm>
              <a:off x="3916" y="2955"/>
              <a:ext cx="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.</a:t>
              </a:r>
              <a:endParaRPr lang="fr-FR" altLang="fr-FR"/>
            </a:p>
          </p:txBody>
        </p:sp>
        <p:sp>
          <p:nvSpPr>
            <p:cNvPr id="96279" name="Rectangle 25"/>
            <p:cNvSpPr>
              <a:spLocks noChangeArrowheads="1"/>
            </p:cNvSpPr>
            <p:nvPr/>
          </p:nvSpPr>
          <p:spPr bwMode="auto">
            <a:xfrm>
              <a:off x="3624" y="604"/>
              <a:ext cx="185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Taux intrinsèque d</a:t>
              </a:r>
              <a:r>
                <a:rPr lang="ja-JP" altLang="fr-FR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’</a:t>
              </a:r>
              <a:r>
                <a:rPr lang="fr-FR" altLang="ja-JP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accroissement </a:t>
              </a:r>
              <a:endParaRPr lang="fr-FR" altLang="fr-FR"/>
            </a:p>
          </p:txBody>
        </p:sp>
        <p:sp>
          <p:nvSpPr>
            <p:cNvPr id="96280" name="Rectangle 26"/>
            <p:cNvSpPr>
              <a:spLocks noChangeArrowheads="1"/>
            </p:cNvSpPr>
            <p:nvPr/>
          </p:nvSpPr>
          <p:spPr bwMode="auto">
            <a:xfrm>
              <a:off x="3624" y="750"/>
              <a:ext cx="8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démographique</a:t>
              </a:r>
              <a:endParaRPr lang="fr-FR" altLang="fr-FR"/>
            </a:p>
          </p:txBody>
        </p:sp>
        <p:grpSp>
          <p:nvGrpSpPr>
            <p:cNvPr id="96281" name="Group 31"/>
            <p:cNvGrpSpPr>
              <a:grpSpLocks/>
            </p:cNvGrpSpPr>
            <p:nvPr/>
          </p:nvGrpSpPr>
          <p:grpSpPr bwMode="auto">
            <a:xfrm>
              <a:off x="3670" y="1234"/>
              <a:ext cx="69" cy="332"/>
              <a:chOff x="3670" y="1234"/>
              <a:chExt cx="69" cy="332"/>
            </a:xfrm>
          </p:grpSpPr>
          <p:sp>
            <p:nvSpPr>
              <p:cNvPr id="96313" name="Line 27"/>
              <p:cNvSpPr>
                <a:spLocks noChangeShapeType="1"/>
              </p:cNvSpPr>
              <p:nvPr/>
            </p:nvSpPr>
            <p:spPr bwMode="auto">
              <a:xfrm>
                <a:off x="3670" y="1234"/>
                <a:ext cx="1" cy="3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96314" name="Group 30"/>
              <p:cNvGrpSpPr>
                <a:grpSpLocks/>
              </p:cNvGrpSpPr>
              <p:nvPr/>
            </p:nvGrpSpPr>
            <p:grpSpPr bwMode="auto">
              <a:xfrm>
                <a:off x="3670" y="1234"/>
                <a:ext cx="69" cy="332"/>
                <a:chOff x="3670" y="1234"/>
                <a:chExt cx="69" cy="332"/>
              </a:xfrm>
            </p:grpSpPr>
            <p:sp>
              <p:nvSpPr>
                <p:cNvPr id="96315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670" y="1234"/>
                  <a:ext cx="6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16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670" y="1565"/>
                  <a:ext cx="6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6282" name="Group 36"/>
            <p:cNvGrpSpPr>
              <a:grpSpLocks/>
            </p:cNvGrpSpPr>
            <p:nvPr/>
          </p:nvGrpSpPr>
          <p:grpSpPr bwMode="auto">
            <a:xfrm>
              <a:off x="4008" y="1242"/>
              <a:ext cx="70" cy="331"/>
              <a:chOff x="4008" y="1242"/>
              <a:chExt cx="70" cy="331"/>
            </a:xfrm>
          </p:grpSpPr>
          <p:sp>
            <p:nvSpPr>
              <p:cNvPr id="96309" name="Line 32"/>
              <p:cNvSpPr>
                <a:spLocks noChangeShapeType="1"/>
              </p:cNvSpPr>
              <p:nvPr/>
            </p:nvSpPr>
            <p:spPr bwMode="auto">
              <a:xfrm>
                <a:off x="4077" y="1242"/>
                <a:ext cx="1" cy="3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96310" name="Group 35"/>
              <p:cNvGrpSpPr>
                <a:grpSpLocks/>
              </p:cNvGrpSpPr>
              <p:nvPr/>
            </p:nvGrpSpPr>
            <p:grpSpPr bwMode="auto">
              <a:xfrm>
                <a:off x="4008" y="1242"/>
                <a:ext cx="69" cy="331"/>
                <a:chOff x="4008" y="1242"/>
                <a:chExt cx="69" cy="331"/>
              </a:xfrm>
            </p:grpSpPr>
            <p:sp>
              <p:nvSpPr>
                <p:cNvPr id="96311" name="Line 33"/>
                <p:cNvSpPr>
                  <a:spLocks noChangeShapeType="1"/>
                </p:cNvSpPr>
                <p:nvPr/>
              </p:nvSpPr>
              <p:spPr bwMode="auto">
                <a:xfrm>
                  <a:off x="4008" y="1242"/>
                  <a:ext cx="6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12" name="Line 34"/>
                <p:cNvSpPr>
                  <a:spLocks noChangeShapeType="1"/>
                </p:cNvSpPr>
                <p:nvPr/>
              </p:nvSpPr>
              <p:spPr bwMode="auto">
                <a:xfrm>
                  <a:off x="4008" y="1572"/>
                  <a:ext cx="6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96283" name="Rectangle 37"/>
            <p:cNvSpPr>
              <a:spLocks noChangeArrowheads="1"/>
            </p:cNvSpPr>
            <p:nvPr/>
          </p:nvSpPr>
          <p:spPr bwMode="auto">
            <a:xfrm>
              <a:off x="2825" y="2502"/>
              <a:ext cx="8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Expression qui </a:t>
              </a:r>
              <a:endParaRPr lang="fr-FR" altLang="fr-FR"/>
            </a:p>
          </p:txBody>
        </p:sp>
        <p:sp>
          <p:nvSpPr>
            <p:cNvPr id="96284" name="Rectangle 38"/>
            <p:cNvSpPr>
              <a:spLocks noChangeArrowheads="1"/>
            </p:cNvSpPr>
            <p:nvPr/>
          </p:nvSpPr>
          <p:spPr bwMode="auto">
            <a:xfrm>
              <a:off x="2825" y="2648"/>
              <a:ext cx="5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traduit la </a:t>
              </a:r>
              <a:endParaRPr lang="fr-FR" altLang="fr-FR"/>
            </a:p>
          </p:txBody>
        </p:sp>
        <p:sp>
          <p:nvSpPr>
            <p:cNvPr id="96285" name="Rectangle 39"/>
            <p:cNvSpPr>
              <a:spLocks noChangeArrowheads="1"/>
            </p:cNvSpPr>
            <p:nvPr/>
          </p:nvSpPr>
          <p:spPr bwMode="auto">
            <a:xfrm>
              <a:off x="2825" y="2794"/>
              <a:ext cx="7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résistance du </a:t>
              </a:r>
              <a:endParaRPr lang="fr-FR" altLang="fr-FR"/>
            </a:p>
          </p:txBody>
        </p:sp>
        <p:sp>
          <p:nvSpPr>
            <p:cNvPr id="96286" name="Rectangle 40"/>
            <p:cNvSpPr>
              <a:spLocks noChangeArrowheads="1"/>
            </p:cNvSpPr>
            <p:nvPr/>
          </p:nvSpPr>
          <p:spPr bwMode="auto">
            <a:xfrm>
              <a:off x="2825" y="2940"/>
              <a:ext cx="3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milieu.</a:t>
              </a:r>
              <a:endParaRPr lang="fr-FR" altLang="fr-FR"/>
            </a:p>
          </p:txBody>
        </p:sp>
        <p:grpSp>
          <p:nvGrpSpPr>
            <p:cNvPr id="96287" name="Group 43"/>
            <p:cNvGrpSpPr>
              <a:grpSpLocks/>
            </p:cNvGrpSpPr>
            <p:nvPr/>
          </p:nvGrpSpPr>
          <p:grpSpPr bwMode="auto">
            <a:xfrm>
              <a:off x="3486" y="1565"/>
              <a:ext cx="215" cy="276"/>
              <a:chOff x="3486" y="1565"/>
              <a:chExt cx="215" cy="276"/>
            </a:xfrm>
          </p:grpSpPr>
          <p:sp>
            <p:nvSpPr>
              <p:cNvPr id="96307" name="Freeform 41"/>
              <p:cNvSpPr>
                <a:spLocks/>
              </p:cNvSpPr>
              <p:nvPr/>
            </p:nvSpPr>
            <p:spPr bwMode="auto">
              <a:xfrm>
                <a:off x="3486" y="1741"/>
                <a:ext cx="92" cy="100"/>
              </a:xfrm>
              <a:custGeom>
                <a:avLst/>
                <a:gdLst>
                  <a:gd name="T0" fmla="*/ 0 w 92"/>
                  <a:gd name="T1" fmla="*/ 100 h 100"/>
                  <a:gd name="T2" fmla="*/ 23 w 92"/>
                  <a:gd name="T3" fmla="*/ 0 h 100"/>
                  <a:gd name="T4" fmla="*/ 92 w 92"/>
                  <a:gd name="T5" fmla="*/ 54 h 100"/>
                  <a:gd name="T6" fmla="*/ 0 w 92"/>
                  <a:gd name="T7" fmla="*/ 100 h 1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2" h="100">
                    <a:moveTo>
                      <a:pt x="0" y="100"/>
                    </a:moveTo>
                    <a:lnTo>
                      <a:pt x="23" y="0"/>
                    </a:lnTo>
                    <a:lnTo>
                      <a:pt x="92" y="54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8" name="Line 42"/>
              <p:cNvSpPr>
                <a:spLocks noChangeShapeType="1"/>
              </p:cNvSpPr>
              <p:nvPr/>
            </p:nvSpPr>
            <p:spPr bwMode="auto">
              <a:xfrm flipH="1">
                <a:off x="3501" y="1565"/>
                <a:ext cx="200" cy="25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6288" name="Group 46"/>
            <p:cNvGrpSpPr>
              <a:grpSpLocks/>
            </p:cNvGrpSpPr>
            <p:nvPr/>
          </p:nvGrpSpPr>
          <p:grpSpPr bwMode="auto">
            <a:xfrm>
              <a:off x="3409" y="942"/>
              <a:ext cx="276" cy="369"/>
              <a:chOff x="3409" y="942"/>
              <a:chExt cx="276" cy="369"/>
            </a:xfrm>
          </p:grpSpPr>
          <p:sp>
            <p:nvSpPr>
              <p:cNvPr id="96305" name="Freeform 44"/>
              <p:cNvSpPr>
                <a:spLocks/>
              </p:cNvSpPr>
              <p:nvPr/>
            </p:nvSpPr>
            <p:spPr bwMode="auto">
              <a:xfrm>
                <a:off x="3593" y="942"/>
                <a:ext cx="92" cy="100"/>
              </a:xfrm>
              <a:custGeom>
                <a:avLst/>
                <a:gdLst>
                  <a:gd name="T0" fmla="*/ 92 w 92"/>
                  <a:gd name="T1" fmla="*/ 0 h 100"/>
                  <a:gd name="T2" fmla="*/ 69 w 92"/>
                  <a:gd name="T3" fmla="*/ 100 h 100"/>
                  <a:gd name="T4" fmla="*/ 0 w 92"/>
                  <a:gd name="T5" fmla="*/ 54 h 100"/>
                  <a:gd name="T6" fmla="*/ 92 w 92"/>
                  <a:gd name="T7" fmla="*/ 0 h 1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2" h="100">
                    <a:moveTo>
                      <a:pt x="92" y="0"/>
                    </a:moveTo>
                    <a:lnTo>
                      <a:pt x="69" y="100"/>
                    </a:lnTo>
                    <a:lnTo>
                      <a:pt x="0" y="5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6" name="Line 45"/>
              <p:cNvSpPr>
                <a:spLocks noChangeShapeType="1"/>
              </p:cNvSpPr>
              <p:nvPr/>
            </p:nvSpPr>
            <p:spPr bwMode="auto">
              <a:xfrm flipH="1">
                <a:off x="3409" y="965"/>
                <a:ext cx="261" cy="346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6289" name="Group 49"/>
            <p:cNvGrpSpPr>
              <a:grpSpLocks/>
            </p:cNvGrpSpPr>
            <p:nvPr/>
          </p:nvGrpSpPr>
          <p:grpSpPr bwMode="auto">
            <a:xfrm>
              <a:off x="2986" y="1034"/>
              <a:ext cx="100" cy="177"/>
              <a:chOff x="2986" y="1034"/>
              <a:chExt cx="100" cy="177"/>
            </a:xfrm>
          </p:grpSpPr>
          <p:sp>
            <p:nvSpPr>
              <p:cNvPr id="96303" name="Freeform 47"/>
              <p:cNvSpPr>
                <a:spLocks/>
              </p:cNvSpPr>
              <p:nvPr/>
            </p:nvSpPr>
            <p:spPr bwMode="auto">
              <a:xfrm>
                <a:off x="2986" y="1034"/>
                <a:ext cx="85" cy="100"/>
              </a:xfrm>
              <a:custGeom>
                <a:avLst/>
                <a:gdLst>
                  <a:gd name="T0" fmla="*/ 0 w 85"/>
                  <a:gd name="T1" fmla="*/ 0 h 100"/>
                  <a:gd name="T2" fmla="*/ 85 w 85"/>
                  <a:gd name="T3" fmla="*/ 62 h 100"/>
                  <a:gd name="T4" fmla="*/ 8 w 85"/>
                  <a:gd name="T5" fmla="*/ 100 h 100"/>
                  <a:gd name="T6" fmla="*/ 0 w 85"/>
                  <a:gd name="T7" fmla="*/ 0 h 1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5" h="100">
                    <a:moveTo>
                      <a:pt x="0" y="0"/>
                    </a:moveTo>
                    <a:lnTo>
                      <a:pt x="85" y="62"/>
                    </a:lnTo>
                    <a:lnTo>
                      <a:pt x="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4" name="Line 48"/>
              <p:cNvSpPr>
                <a:spLocks noChangeShapeType="1"/>
              </p:cNvSpPr>
              <p:nvPr/>
            </p:nvSpPr>
            <p:spPr bwMode="auto">
              <a:xfrm>
                <a:off x="2994" y="1057"/>
                <a:ext cx="92" cy="15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96290" name="Rectangle 50"/>
            <p:cNvSpPr>
              <a:spLocks noChangeArrowheads="1"/>
            </p:cNvSpPr>
            <p:nvPr/>
          </p:nvSpPr>
          <p:spPr bwMode="auto">
            <a:xfrm>
              <a:off x="2195" y="566"/>
              <a:ext cx="116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Variation de la taille </a:t>
              </a:r>
              <a:endParaRPr lang="fr-FR" altLang="fr-FR"/>
            </a:p>
          </p:txBody>
        </p:sp>
        <p:sp>
          <p:nvSpPr>
            <p:cNvPr id="96291" name="Rectangle 51"/>
            <p:cNvSpPr>
              <a:spLocks noChangeArrowheads="1"/>
            </p:cNvSpPr>
            <p:nvPr/>
          </p:nvSpPr>
          <p:spPr bwMode="auto">
            <a:xfrm>
              <a:off x="2195" y="712"/>
              <a:ext cx="91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de la population </a:t>
              </a:r>
              <a:endParaRPr lang="fr-FR" altLang="fr-FR"/>
            </a:p>
          </p:txBody>
        </p:sp>
        <p:sp>
          <p:nvSpPr>
            <p:cNvPr id="96292" name="Rectangle 52"/>
            <p:cNvSpPr>
              <a:spLocks noChangeArrowheads="1"/>
            </p:cNvSpPr>
            <p:nvPr/>
          </p:nvSpPr>
          <p:spPr bwMode="auto">
            <a:xfrm>
              <a:off x="2195" y="858"/>
              <a:ext cx="9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pendant la période</a:t>
              </a:r>
              <a:endParaRPr lang="fr-FR" altLang="fr-FR"/>
            </a:p>
          </p:txBody>
        </p:sp>
        <p:sp>
          <p:nvSpPr>
            <p:cNvPr id="96293" name="Rectangle 53"/>
            <p:cNvSpPr>
              <a:spLocks noChangeArrowheads="1"/>
            </p:cNvSpPr>
            <p:nvPr/>
          </p:nvSpPr>
          <p:spPr bwMode="auto">
            <a:xfrm>
              <a:off x="3563" y="3270"/>
              <a:ext cx="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ja-JP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 </a:t>
              </a:r>
              <a:endParaRPr lang="fr-FR" altLang="fr-FR"/>
            </a:p>
          </p:txBody>
        </p:sp>
        <p:sp>
          <p:nvSpPr>
            <p:cNvPr id="96294" name="Rectangle 54"/>
            <p:cNvSpPr>
              <a:spLocks noChangeArrowheads="1"/>
            </p:cNvSpPr>
            <p:nvPr/>
          </p:nvSpPr>
          <p:spPr bwMode="auto">
            <a:xfrm>
              <a:off x="3563" y="3416"/>
              <a:ext cx="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.</a:t>
              </a:r>
              <a:endParaRPr lang="fr-FR" altLang="fr-FR"/>
            </a:p>
          </p:txBody>
        </p:sp>
        <p:sp>
          <p:nvSpPr>
            <p:cNvPr id="96295" name="Rectangle 56"/>
            <p:cNvSpPr>
              <a:spLocks noChangeArrowheads="1"/>
            </p:cNvSpPr>
            <p:nvPr/>
          </p:nvSpPr>
          <p:spPr bwMode="auto">
            <a:xfrm>
              <a:off x="4262" y="211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96296" name="Rectangle 57"/>
            <p:cNvSpPr>
              <a:spLocks noChangeArrowheads="1"/>
            </p:cNvSpPr>
            <p:nvPr/>
          </p:nvSpPr>
          <p:spPr bwMode="auto">
            <a:xfrm>
              <a:off x="4892" y="166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96297" name="Rectangle 58"/>
            <p:cNvSpPr>
              <a:spLocks noChangeArrowheads="1"/>
            </p:cNvSpPr>
            <p:nvPr/>
          </p:nvSpPr>
          <p:spPr bwMode="auto">
            <a:xfrm>
              <a:off x="4892" y="1811"/>
              <a:ext cx="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.</a:t>
              </a:r>
              <a:endParaRPr lang="fr-FR" altLang="fr-FR"/>
            </a:p>
          </p:txBody>
        </p:sp>
        <p:sp>
          <p:nvSpPr>
            <p:cNvPr id="96298" name="Rectangle 59"/>
            <p:cNvSpPr>
              <a:spLocks noChangeArrowheads="1"/>
            </p:cNvSpPr>
            <p:nvPr/>
          </p:nvSpPr>
          <p:spPr bwMode="auto">
            <a:xfrm>
              <a:off x="4631" y="1395"/>
              <a:ext cx="89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200">
                  <a:solidFill>
                    <a:srgbClr val="000000"/>
                  </a:solidFill>
                  <a:latin typeface="Comic Sans MS" panose="030F0702030302020204" pitchFamily="66" charset="0"/>
                </a:rPr>
                <a:t>CAPACITÉ LIMITE</a:t>
              </a:r>
              <a:endParaRPr lang="fr-FR" altLang="fr-FR"/>
            </a:p>
          </p:txBody>
        </p:sp>
        <p:sp>
          <p:nvSpPr>
            <p:cNvPr id="96299" name="Rectangle 60"/>
            <p:cNvSpPr>
              <a:spLocks noChangeArrowheads="1"/>
            </p:cNvSpPr>
            <p:nvPr/>
          </p:nvSpPr>
          <p:spPr bwMode="auto">
            <a:xfrm>
              <a:off x="2825" y="1864"/>
              <a:ext cx="10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FF0033"/>
                  </a:solidFill>
                  <a:latin typeface="Comic Sans MS" panose="030F0702030302020204" pitchFamily="66" charset="0"/>
                </a:rPr>
                <a:t>Pourcentage de la </a:t>
              </a:r>
              <a:endParaRPr lang="fr-FR" altLang="fr-FR"/>
            </a:p>
          </p:txBody>
        </p:sp>
        <p:sp>
          <p:nvSpPr>
            <p:cNvPr id="96300" name="Rectangle 61"/>
            <p:cNvSpPr>
              <a:spLocks noChangeArrowheads="1"/>
            </p:cNvSpPr>
            <p:nvPr/>
          </p:nvSpPr>
          <p:spPr bwMode="auto">
            <a:xfrm>
              <a:off x="2825" y="2010"/>
              <a:ext cx="11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FF0033"/>
                  </a:solidFill>
                  <a:latin typeface="Comic Sans MS" panose="030F0702030302020204" pitchFamily="66" charset="0"/>
                </a:rPr>
                <a:t>population maximale </a:t>
              </a:r>
              <a:endParaRPr lang="fr-FR" altLang="fr-FR"/>
            </a:p>
          </p:txBody>
        </p:sp>
        <p:sp>
          <p:nvSpPr>
            <p:cNvPr id="96301" name="Rectangle 62"/>
            <p:cNvSpPr>
              <a:spLocks noChangeArrowheads="1"/>
            </p:cNvSpPr>
            <p:nvPr/>
          </p:nvSpPr>
          <p:spPr bwMode="auto">
            <a:xfrm>
              <a:off x="2825" y="2156"/>
              <a:ext cx="8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FF0033"/>
                  </a:solidFill>
                  <a:latin typeface="Comic Sans MS" panose="030F0702030302020204" pitchFamily="66" charset="0"/>
                </a:rPr>
                <a:t>qui peut encore </a:t>
              </a:r>
              <a:endParaRPr lang="fr-FR" altLang="fr-FR"/>
            </a:p>
          </p:txBody>
        </p:sp>
        <p:sp>
          <p:nvSpPr>
            <p:cNvPr id="96302" name="Rectangle 63"/>
            <p:cNvSpPr>
              <a:spLocks noChangeArrowheads="1"/>
            </p:cNvSpPr>
            <p:nvPr/>
          </p:nvSpPr>
          <p:spPr bwMode="auto">
            <a:xfrm>
              <a:off x="2825" y="2302"/>
              <a:ext cx="5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FF0033"/>
                  </a:solidFill>
                  <a:latin typeface="Comic Sans MS" panose="030F0702030302020204" pitchFamily="66" charset="0"/>
                </a:rPr>
                <a:t>s</a:t>
              </a:r>
              <a:r>
                <a:rPr lang="ja-JP" altLang="fr-FR" sz="1400">
                  <a:solidFill>
                    <a:srgbClr val="FF0033"/>
                  </a:solidFill>
                  <a:latin typeface="Comic Sans MS" panose="030F0702030302020204" pitchFamily="66" charset="0"/>
                </a:rPr>
                <a:t>’</a:t>
              </a:r>
              <a:r>
                <a:rPr lang="fr-FR" altLang="ja-JP" sz="1400">
                  <a:solidFill>
                    <a:srgbClr val="FF0033"/>
                  </a:solidFill>
                  <a:latin typeface="Comic Sans MS" panose="030F0702030302020204" pitchFamily="66" charset="0"/>
                </a:rPr>
                <a:t>ajouter.</a:t>
              </a:r>
              <a:endParaRPr lang="fr-FR" altLang="fr-F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3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3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3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3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3" y="1246188"/>
            <a:ext cx="3225800" cy="4497387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latin typeface="Comic Sans MS" panose="030F0702030302020204" pitchFamily="66" charset="0"/>
              </a:rPr>
              <a:t>Dans le milieu réel.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solidFill>
                  <a:schemeClr val="hlink"/>
                </a:solidFill>
                <a:latin typeface="Comic Sans MS" panose="030F0702030302020204" pitchFamily="66" charset="0"/>
              </a:rPr>
              <a:t>Une population s'accroît de moins en moins vite au fur à mesure que sa taille s'approche de la capacité limite du milieu puis se stabilise autour de celle-ci car elle est freinée par la résistance du milieu.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latin typeface="Comic Sans MS" panose="030F0702030302020204" pitchFamily="66" charset="0"/>
              </a:rPr>
              <a:t>Produit une courbe en S (sigmoïde).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solidFill>
                  <a:srgbClr val="F415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Capacité limite (K)</a:t>
            </a:r>
            <a:endParaRPr kumimoji="1" lang="fr-FR" altLang="fr-FR" sz="160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latin typeface="Comic Sans MS" panose="030F0702030302020204" pitchFamily="66" charset="0"/>
              </a:rPr>
              <a:t>Nombre d</a:t>
            </a:r>
            <a:r>
              <a:rPr kumimoji="1" lang="ja-JP" altLang="fr-FR" sz="1600" smtClean="0"/>
              <a:t>’</a:t>
            </a:r>
            <a:r>
              <a:rPr kumimoji="1" lang="fr-FR" altLang="ja-JP" sz="1600" smtClean="0">
                <a:latin typeface="Comic Sans MS" panose="030F0702030302020204" pitchFamily="66" charset="0"/>
              </a:rPr>
              <a:t>individus maximal supporté par le milieu.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solidFill>
                  <a:srgbClr val="F415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Résistance du milieu</a:t>
            </a:r>
            <a:endParaRPr kumimoji="1" lang="fr-FR" altLang="fr-FR" sz="1600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fr-FR" altLang="fr-FR" sz="1600" smtClean="0">
                <a:latin typeface="Comic Sans MS" panose="030F0702030302020204" pitchFamily="66" charset="0"/>
              </a:rPr>
              <a:t>Ensemble des conditions qui limitent le potentiel biotique (nourriture, température, refuges, relations avec les autres espèces, relations à l</a:t>
            </a:r>
            <a:r>
              <a:rPr kumimoji="1" lang="ja-JP" altLang="fr-FR" sz="1600" smtClean="0"/>
              <a:t>’</a:t>
            </a:r>
            <a:r>
              <a:rPr kumimoji="1" lang="fr-FR" altLang="ja-JP" sz="1600" smtClean="0">
                <a:latin typeface="Comic Sans MS" panose="030F0702030302020204" pitchFamily="66" charset="0"/>
              </a:rPr>
              <a:t>intérieur de l</a:t>
            </a:r>
            <a:r>
              <a:rPr kumimoji="1" lang="ja-JP" altLang="fr-FR" sz="1600" smtClean="0"/>
              <a:t>’</a:t>
            </a:r>
            <a:r>
              <a:rPr kumimoji="1" lang="fr-FR" altLang="ja-JP" sz="1600" smtClean="0">
                <a:latin typeface="Comic Sans MS" panose="030F0702030302020204" pitchFamily="66" charset="0"/>
              </a:rPr>
              <a:t>espèce, maladies, parasites …).</a:t>
            </a:r>
            <a:endParaRPr kumimoji="1" lang="fr-FR" altLang="fr-FR" sz="1600" smtClean="0">
              <a:latin typeface="Comic Sans MS" panose="030F0702030302020204" pitchFamily="66" charset="0"/>
            </a:endParaRPr>
          </a:p>
        </p:txBody>
      </p:sp>
      <p:sp>
        <p:nvSpPr>
          <p:cNvPr id="98307" name="Rectangle 5"/>
          <p:cNvSpPr>
            <a:spLocks noChangeArrowheads="1"/>
          </p:cNvSpPr>
          <p:nvPr/>
        </p:nvSpPr>
        <p:spPr bwMode="auto">
          <a:xfrm>
            <a:off x="5818188" y="6461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 sz="1000"/>
              <a:t>Campbell : 1094 (1</a:t>
            </a:r>
            <a:r>
              <a:rPr lang="fr-FR" altLang="fr-FR" sz="1000" baseline="30000"/>
              <a:t>e</a:t>
            </a:r>
            <a:r>
              <a:rPr lang="fr-FR" altLang="fr-FR" sz="1000"/>
              <a:t>éd. Française) — figure 47.9b</a:t>
            </a:r>
          </a:p>
          <a:p>
            <a:r>
              <a:rPr lang="fr-FR" altLang="fr-FR" sz="1000"/>
              <a:t>Campbell : 1268 (2</a:t>
            </a:r>
            <a:r>
              <a:rPr lang="fr-FR" altLang="fr-FR" sz="1000" baseline="30000"/>
              <a:t>e</a:t>
            </a:r>
            <a:r>
              <a:rPr lang="fr-FR" altLang="fr-FR" sz="1000"/>
              <a:t>éd. Française) — figure 52.11</a:t>
            </a:r>
          </a:p>
        </p:txBody>
      </p:sp>
      <p:sp>
        <p:nvSpPr>
          <p:cNvPr id="98308" name="Rectangle 6"/>
          <p:cNvSpPr>
            <a:spLocks noChangeArrowheads="1"/>
          </p:cNvSpPr>
          <p:nvPr/>
        </p:nvSpPr>
        <p:spPr bwMode="auto">
          <a:xfrm>
            <a:off x="179388" y="188913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logistique de Vershulst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98309" name="Group 8"/>
          <p:cNvGrpSpPr>
            <a:grpSpLocks noChangeAspect="1"/>
          </p:cNvGrpSpPr>
          <p:nvPr/>
        </p:nvGrpSpPr>
        <p:grpSpPr bwMode="auto">
          <a:xfrm>
            <a:off x="3325813" y="812800"/>
            <a:ext cx="5818187" cy="5537200"/>
            <a:chOff x="2095" y="512"/>
            <a:chExt cx="3665" cy="3488"/>
          </a:xfrm>
        </p:grpSpPr>
        <p:sp>
          <p:nvSpPr>
            <p:cNvPr id="983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2095" y="512"/>
              <a:ext cx="3665" cy="3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311" name="Rectangle 9"/>
            <p:cNvSpPr>
              <a:spLocks noChangeArrowheads="1"/>
            </p:cNvSpPr>
            <p:nvPr/>
          </p:nvSpPr>
          <p:spPr bwMode="auto">
            <a:xfrm>
              <a:off x="2099" y="516"/>
              <a:ext cx="3642" cy="3472"/>
            </a:xfrm>
            <a:prstGeom prst="rect">
              <a:avLst/>
            </a:prstGeom>
            <a:solidFill>
              <a:srgbClr val="99CCCC"/>
            </a:solidFill>
            <a:ln w="12700">
              <a:solidFill>
                <a:srgbClr val="FFCC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98312" name="Rectangle 10"/>
            <p:cNvSpPr>
              <a:spLocks noChangeArrowheads="1"/>
            </p:cNvSpPr>
            <p:nvPr/>
          </p:nvSpPr>
          <p:spPr bwMode="auto">
            <a:xfrm>
              <a:off x="2548" y="1088"/>
              <a:ext cx="2851" cy="25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pic>
          <p:nvPicPr>
            <p:cNvPr id="9831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1088"/>
              <a:ext cx="2851" cy="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1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" y="1595"/>
              <a:ext cx="200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15" name="Rectangle 13"/>
            <p:cNvSpPr>
              <a:spLocks noChangeArrowheads="1"/>
            </p:cNvSpPr>
            <p:nvPr/>
          </p:nvSpPr>
          <p:spPr bwMode="auto">
            <a:xfrm>
              <a:off x="4684" y="3731"/>
              <a:ext cx="72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Temps (t)</a:t>
              </a:r>
              <a:endParaRPr lang="fr-FR" altLang="fr-FR"/>
            </a:p>
          </p:txBody>
        </p:sp>
        <p:sp>
          <p:nvSpPr>
            <p:cNvPr id="98316" name="Rectangle 14"/>
            <p:cNvSpPr>
              <a:spLocks noChangeArrowheads="1"/>
            </p:cNvSpPr>
            <p:nvPr/>
          </p:nvSpPr>
          <p:spPr bwMode="auto">
            <a:xfrm>
              <a:off x="2940" y="1303"/>
              <a:ext cx="20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i="1" u="sng">
                  <a:solidFill>
                    <a:srgbClr val="000000"/>
                  </a:solidFill>
                  <a:latin typeface="Comic Sans MS" panose="030F0702030302020204" pitchFamily="66" charset="0"/>
                </a:rPr>
                <a:t>d </a:t>
              </a:r>
              <a:endParaRPr lang="fr-FR" altLang="fr-FR"/>
            </a:p>
          </p:txBody>
        </p:sp>
        <p:sp>
          <p:nvSpPr>
            <p:cNvPr id="98317" name="Rectangle 15"/>
            <p:cNvSpPr>
              <a:spLocks noChangeArrowheads="1"/>
            </p:cNvSpPr>
            <p:nvPr/>
          </p:nvSpPr>
          <p:spPr bwMode="auto">
            <a:xfrm>
              <a:off x="3063" y="1303"/>
              <a:ext cx="1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u="sng">
                  <a:solidFill>
                    <a:srgbClr val="000000"/>
                  </a:solidFill>
                  <a:latin typeface="Comic Sans MS" panose="030F0702030302020204" pitchFamily="66" charset="0"/>
                </a:rPr>
                <a:t>N</a:t>
              </a:r>
              <a:endParaRPr lang="fr-FR" altLang="fr-FR"/>
            </a:p>
          </p:txBody>
        </p:sp>
        <p:sp>
          <p:nvSpPr>
            <p:cNvPr id="98318" name="Rectangle 16"/>
            <p:cNvSpPr>
              <a:spLocks noChangeArrowheads="1"/>
            </p:cNvSpPr>
            <p:nvPr/>
          </p:nvSpPr>
          <p:spPr bwMode="auto">
            <a:xfrm>
              <a:off x="3209" y="1303"/>
              <a:ext cx="35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 = r </a:t>
              </a:r>
              <a:endParaRPr lang="fr-FR" altLang="fr-FR"/>
            </a:p>
          </p:txBody>
        </p:sp>
        <p:sp>
          <p:nvSpPr>
            <p:cNvPr id="98319" name="Rectangle 17"/>
            <p:cNvSpPr>
              <a:spLocks noChangeArrowheads="1"/>
            </p:cNvSpPr>
            <p:nvPr/>
          </p:nvSpPr>
          <p:spPr bwMode="auto">
            <a:xfrm>
              <a:off x="3463" y="1395"/>
              <a:ext cx="269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9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max     </a:t>
              </a:r>
              <a:endParaRPr lang="fr-FR" altLang="fr-FR"/>
            </a:p>
          </p:txBody>
        </p:sp>
        <p:sp>
          <p:nvSpPr>
            <p:cNvPr id="98320" name="Rectangle 18"/>
            <p:cNvSpPr>
              <a:spLocks noChangeArrowheads="1"/>
            </p:cNvSpPr>
            <p:nvPr/>
          </p:nvSpPr>
          <p:spPr bwMode="auto">
            <a:xfrm>
              <a:off x="3709" y="1303"/>
              <a:ext cx="43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u="sng">
                  <a:solidFill>
                    <a:srgbClr val="000000"/>
                  </a:solidFill>
                  <a:latin typeface="Comic Sans MS" panose="030F0702030302020204" pitchFamily="66" charset="0"/>
                </a:rPr>
                <a:t>K - N</a:t>
              </a:r>
              <a:endParaRPr lang="fr-FR" altLang="fr-FR"/>
            </a:p>
          </p:txBody>
        </p:sp>
        <p:sp>
          <p:nvSpPr>
            <p:cNvPr id="98321" name="Rectangle 19"/>
            <p:cNvSpPr>
              <a:spLocks noChangeArrowheads="1"/>
            </p:cNvSpPr>
            <p:nvPr/>
          </p:nvSpPr>
          <p:spPr bwMode="auto">
            <a:xfrm>
              <a:off x="4031" y="1303"/>
              <a:ext cx="36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   N </a:t>
              </a:r>
              <a:endParaRPr lang="fr-FR" altLang="fr-FR"/>
            </a:p>
          </p:txBody>
        </p:sp>
        <p:sp>
          <p:nvSpPr>
            <p:cNvPr id="98322" name="Rectangle 20"/>
            <p:cNvSpPr>
              <a:spLocks noChangeArrowheads="1"/>
            </p:cNvSpPr>
            <p:nvPr/>
          </p:nvSpPr>
          <p:spPr bwMode="auto">
            <a:xfrm>
              <a:off x="2940" y="1503"/>
              <a:ext cx="15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d</a:t>
              </a:r>
              <a:endParaRPr lang="fr-FR" altLang="fr-FR"/>
            </a:p>
          </p:txBody>
        </p:sp>
        <p:sp>
          <p:nvSpPr>
            <p:cNvPr id="98323" name="Rectangle 21"/>
            <p:cNvSpPr>
              <a:spLocks noChangeArrowheads="1"/>
            </p:cNvSpPr>
            <p:nvPr/>
          </p:nvSpPr>
          <p:spPr bwMode="auto">
            <a:xfrm>
              <a:off x="3025" y="1503"/>
              <a:ext cx="109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700">
                  <a:solidFill>
                    <a:srgbClr val="000000"/>
                  </a:solidFill>
                  <a:latin typeface="Comic Sans MS" panose="030F0702030302020204" pitchFamily="66" charset="0"/>
                </a:rPr>
                <a:t> t                  K</a:t>
              </a:r>
              <a:endParaRPr lang="fr-FR" altLang="fr-FR"/>
            </a:p>
          </p:txBody>
        </p:sp>
        <p:sp>
          <p:nvSpPr>
            <p:cNvPr id="98324" name="Rectangle 22"/>
            <p:cNvSpPr>
              <a:spLocks noChangeArrowheads="1"/>
            </p:cNvSpPr>
            <p:nvPr/>
          </p:nvSpPr>
          <p:spPr bwMode="auto">
            <a:xfrm>
              <a:off x="3916" y="2663"/>
              <a:ext cx="10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Une petite période </a:t>
              </a:r>
              <a:endParaRPr lang="fr-FR" altLang="fr-FR"/>
            </a:p>
          </p:txBody>
        </p:sp>
        <p:sp>
          <p:nvSpPr>
            <p:cNvPr id="98325" name="Rectangle 23"/>
            <p:cNvSpPr>
              <a:spLocks noChangeArrowheads="1"/>
            </p:cNvSpPr>
            <p:nvPr/>
          </p:nvSpPr>
          <p:spPr bwMode="auto">
            <a:xfrm>
              <a:off x="3916" y="2809"/>
              <a:ext cx="8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de croissance </a:t>
              </a:r>
              <a:endParaRPr lang="fr-FR" altLang="fr-FR"/>
            </a:p>
          </p:txBody>
        </p:sp>
        <p:sp>
          <p:nvSpPr>
            <p:cNvPr id="98326" name="Rectangle 24"/>
            <p:cNvSpPr>
              <a:spLocks noChangeArrowheads="1"/>
            </p:cNvSpPr>
            <p:nvPr/>
          </p:nvSpPr>
          <p:spPr bwMode="auto">
            <a:xfrm>
              <a:off x="3916" y="2955"/>
              <a:ext cx="7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exponentielle.</a:t>
              </a:r>
              <a:endParaRPr lang="fr-FR" altLang="fr-FR"/>
            </a:p>
          </p:txBody>
        </p:sp>
        <p:sp>
          <p:nvSpPr>
            <p:cNvPr id="98327" name="Rectangle 25"/>
            <p:cNvSpPr>
              <a:spLocks noChangeArrowheads="1"/>
            </p:cNvSpPr>
            <p:nvPr/>
          </p:nvSpPr>
          <p:spPr bwMode="auto">
            <a:xfrm>
              <a:off x="3624" y="604"/>
              <a:ext cx="185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Taux intrinsèque d</a:t>
              </a:r>
              <a:r>
                <a:rPr lang="ja-JP" altLang="fr-FR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’</a:t>
              </a:r>
              <a:r>
                <a:rPr lang="fr-FR" altLang="ja-JP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accroissement </a:t>
              </a:r>
              <a:endParaRPr lang="fr-FR" altLang="fr-FR"/>
            </a:p>
          </p:txBody>
        </p:sp>
        <p:sp>
          <p:nvSpPr>
            <p:cNvPr id="98328" name="Rectangle 26"/>
            <p:cNvSpPr>
              <a:spLocks noChangeArrowheads="1"/>
            </p:cNvSpPr>
            <p:nvPr/>
          </p:nvSpPr>
          <p:spPr bwMode="auto">
            <a:xfrm>
              <a:off x="3624" y="750"/>
              <a:ext cx="8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démographique</a:t>
              </a:r>
              <a:endParaRPr lang="fr-FR" altLang="fr-FR"/>
            </a:p>
          </p:txBody>
        </p:sp>
        <p:grpSp>
          <p:nvGrpSpPr>
            <p:cNvPr id="98329" name="Group 31"/>
            <p:cNvGrpSpPr>
              <a:grpSpLocks/>
            </p:cNvGrpSpPr>
            <p:nvPr/>
          </p:nvGrpSpPr>
          <p:grpSpPr bwMode="auto">
            <a:xfrm>
              <a:off x="3670" y="1234"/>
              <a:ext cx="69" cy="332"/>
              <a:chOff x="3670" y="1234"/>
              <a:chExt cx="69" cy="332"/>
            </a:xfrm>
          </p:grpSpPr>
          <p:sp>
            <p:nvSpPr>
              <p:cNvPr id="98362" name="Line 27"/>
              <p:cNvSpPr>
                <a:spLocks noChangeShapeType="1"/>
              </p:cNvSpPr>
              <p:nvPr/>
            </p:nvSpPr>
            <p:spPr bwMode="auto">
              <a:xfrm>
                <a:off x="3670" y="1234"/>
                <a:ext cx="1" cy="3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98363" name="Group 30"/>
              <p:cNvGrpSpPr>
                <a:grpSpLocks/>
              </p:cNvGrpSpPr>
              <p:nvPr/>
            </p:nvGrpSpPr>
            <p:grpSpPr bwMode="auto">
              <a:xfrm>
                <a:off x="3670" y="1234"/>
                <a:ext cx="69" cy="332"/>
                <a:chOff x="3670" y="1234"/>
                <a:chExt cx="69" cy="332"/>
              </a:xfrm>
            </p:grpSpPr>
            <p:sp>
              <p:nvSpPr>
                <p:cNvPr id="9836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670" y="1234"/>
                  <a:ext cx="6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836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670" y="1565"/>
                  <a:ext cx="6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8330" name="Group 36"/>
            <p:cNvGrpSpPr>
              <a:grpSpLocks/>
            </p:cNvGrpSpPr>
            <p:nvPr/>
          </p:nvGrpSpPr>
          <p:grpSpPr bwMode="auto">
            <a:xfrm>
              <a:off x="4008" y="1242"/>
              <a:ext cx="70" cy="331"/>
              <a:chOff x="4008" y="1242"/>
              <a:chExt cx="70" cy="331"/>
            </a:xfrm>
          </p:grpSpPr>
          <p:sp>
            <p:nvSpPr>
              <p:cNvPr id="98358" name="Line 32"/>
              <p:cNvSpPr>
                <a:spLocks noChangeShapeType="1"/>
              </p:cNvSpPr>
              <p:nvPr/>
            </p:nvSpPr>
            <p:spPr bwMode="auto">
              <a:xfrm>
                <a:off x="4077" y="1242"/>
                <a:ext cx="1" cy="3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98359" name="Group 35"/>
              <p:cNvGrpSpPr>
                <a:grpSpLocks/>
              </p:cNvGrpSpPr>
              <p:nvPr/>
            </p:nvGrpSpPr>
            <p:grpSpPr bwMode="auto">
              <a:xfrm>
                <a:off x="4008" y="1242"/>
                <a:ext cx="69" cy="331"/>
                <a:chOff x="4008" y="1242"/>
                <a:chExt cx="69" cy="331"/>
              </a:xfrm>
            </p:grpSpPr>
            <p:sp>
              <p:nvSpPr>
                <p:cNvPr id="98360" name="Line 33"/>
                <p:cNvSpPr>
                  <a:spLocks noChangeShapeType="1"/>
                </p:cNvSpPr>
                <p:nvPr/>
              </p:nvSpPr>
              <p:spPr bwMode="auto">
                <a:xfrm>
                  <a:off x="4008" y="1242"/>
                  <a:ext cx="6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8361" name="Line 34"/>
                <p:cNvSpPr>
                  <a:spLocks noChangeShapeType="1"/>
                </p:cNvSpPr>
                <p:nvPr/>
              </p:nvSpPr>
              <p:spPr bwMode="auto">
                <a:xfrm>
                  <a:off x="4008" y="1572"/>
                  <a:ext cx="6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98331" name="Rectangle 37"/>
            <p:cNvSpPr>
              <a:spLocks noChangeArrowheads="1"/>
            </p:cNvSpPr>
            <p:nvPr/>
          </p:nvSpPr>
          <p:spPr bwMode="auto">
            <a:xfrm>
              <a:off x="2825" y="2502"/>
              <a:ext cx="8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Expression qui </a:t>
              </a:r>
              <a:endParaRPr lang="fr-FR" altLang="fr-FR"/>
            </a:p>
          </p:txBody>
        </p:sp>
        <p:sp>
          <p:nvSpPr>
            <p:cNvPr id="98332" name="Rectangle 38"/>
            <p:cNvSpPr>
              <a:spLocks noChangeArrowheads="1"/>
            </p:cNvSpPr>
            <p:nvPr/>
          </p:nvSpPr>
          <p:spPr bwMode="auto">
            <a:xfrm>
              <a:off x="2825" y="2648"/>
              <a:ext cx="5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traduit la </a:t>
              </a:r>
              <a:endParaRPr lang="fr-FR" altLang="fr-FR"/>
            </a:p>
          </p:txBody>
        </p:sp>
        <p:sp>
          <p:nvSpPr>
            <p:cNvPr id="98333" name="Rectangle 39"/>
            <p:cNvSpPr>
              <a:spLocks noChangeArrowheads="1"/>
            </p:cNvSpPr>
            <p:nvPr/>
          </p:nvSpPr>
          <p:spPr bwMode="auto">
            <a:xfrm>
              <a:off x="2825" y="2794"/>
              <a:ext cx="7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résistance du </a:t>
              </a:r>
              <a:endParaRPr lang="fr-FR" altLang="fr-FR"/>
            </a:p>
          </p:txBody>
        </p:sp>
        <p:sp>
          <p:nvSpPr>
            <p:cNvPr id="98334" name="Rectangle 40"/>
            <p:cNvSpPr>
              <a:spLocks noChangeArrowheads="1"/>
            </p:cNvSpPr>
            <p:nvPr/>
          </p:nvSpPr>
          <p:spPr bwMode="auto">
            <a:xfrm>
              <a:off x="2825" y="2940"/>
              <a:ext cx="3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milieu.</a:t>
              </a:r>
              <a:endParaRPr lang="fr-FR" altLang="fr-FR"/>
            </a:p>
          </p:txBody>
        </p:sp>
        <p:grpSp>
          <p:nvGrpSpPr>
            <p:cNvPr id="98335" name="Group 43"/>
            <p:cNvGrpSpPr>
              <a:grpSpLocks/>
            </p:cNvGrpSpPr>
            <p:nvPr/>
          </p:nvGrpSpPr>
          <p:grpSpPr bwMode="auto">
            <a:xfrm>
              <a:off x="3486" y="1565"/>
              <a:ext cx="215" cy="276"/>
              <a:chOff x="3486" y="1565"/>
              <a:chExt cx="215" cy="276"/>
            </a:xfrm>
          </p:grpSpPr>
          <p:sp>
            <p:nvSpPr>
              <p:cNvPr id="98356" name="Freeform 41"/>
              <p:cNvSpPr>
                <a:spLocks/>
              </p:cNvSpPr>
              <p:nvPr/>
            </p:nvSpPr>
            <p:spPr bwMode="auto">
              <a:xfrm>
                <a:off x="3486" y="1741"/>
                <a:ext cx="92" cy="100"/>
              </a:xfrm>
              <a:custGeom>
                <a:avLst/>
                <a:gdLst>
                  <a:gd name="T0" fmla="*/ 0 w 92"/>
                  <a:gd name="T1" fmla="*/ 100 h 100"/>
                  <a:gd name="T2" fmla="*/ 23 w 92"/>
                  <a:gd name="T3" fmla="*/ 0 h 100"/>
                  <a:gd name="T4" fmla="*/ 92 w 92"/>
                  <a:gd name="T5" fmla="*/ 54 h 100"/>
                  <a:gd name="T6" fmla="*/ 0 w 92"/>
                  <a:gd name="T7" fmla="*/ 100 h 1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2" h="100">
                    <a:moveTo>
                      <a:pt x="0" y="100"/>
                    </a:moveTo>
                    <a:lnTo>
                      <a:pt x="23" y="0"/>
                    </a:lnTo>
                    <a:lnTo>
                      <a:pt x="92" y="54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8357" name="Line 42"/>
              <p:cNvSpPr>
                <a:spLocks noChangeShapeType="1"/>
              </p:cNvSpPr>
              <p:nvPr/>
            </p:nvSpPr>
            <p:spPr bwMode="auto">
              <a:xfrm flipH="1">
                <a:off x="3501" y="1565"/>
                <a:ext cx="200" cy="25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8336" name="Group 46"/>
            <p:cNvGrpSpPr>
              <a:grpSpLocks/>
            </p:cNvGrpSpPr>
            <p:nvPr/>
          </p:nvGrpSpPr>
          <p:grpSpPr bwMode="auto">
            <a:xfrm>
              <a:off x="3409" y="942"/>
              <a:ext cx="276" cy="369"/>
              <a:chOff x="3409" y="942"/>
              <a:chExt cx="276" cy="369"/>
            </a:xfrm>
          </p:grpSpPr>
          <p:sp>
            <p:nvSpPr>
              <p:cNvPr id="98354" name="Freeform 44"/>
              <p:cNvSpPr>
                <a:spLocks/>
              </p:cNvSpPr>
              <p:nvPr/>
            </p:nvSpPr>
            <p:spPr bwMode="auto">
              <a:xfrm>
                <a:off x="3593" y="942"/>
                <a:ext cx="92" cy="100"/>
              </a:xfrm>
              <a:custGeom>
                <a:avLst/>
                <a:gdLst>
                  <a:gd name="T0" fmla="*/ 92 w 92"/>
                  <a:gd name="T1" fmla="*/ 0 h 100"/>
                  <a:gd name="T2" fmla="*/ 69 w 92"/>
                  <a:gd name="T3" fmla="*/ 100 h 100"/>
                  <a:gd name="T4" fmla="*/ 0 w 92"/>
                  <a:gd name="T5" fmla="*/ 54 h 100"/>
                  <a:gd name="T6" fmla="*/ 92 w 92"/>
                  <a:gd name="T7" fmla="*/ 0 h 1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2" h="100">
                    <a:moveTo>
                      <a:pt x="92" y="0"/>
                    </a:moveTo>
                    <a:lnTo>
                      <a:pt x="69" y="100"/>
                    </a:lnTo>
                    <a:lnTo>
                      <a:pt x="0" y="5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8355" name="Line 45"/>
              <p:cNvSpPr>
                <a:spLocks noChangeShapeType="1"/>
              </p:cNvSpPr>
              <p:nvPr/>
            </p:nvSpPr>
            <p:spPr bwMode="auto">
              <a:xfrm flipH="1">
                <a:off x="3409" y="965"/>
                <a:ext cx="261" cy="346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8337" name="Group 49"/>
            <p:cNvGrpSpPr>
              <a:grpSpLocks/>
            </p:cNvGrpSpPr>
            <p:nvPr/>
          </p:nvGrpSpPr>
          <p:grpSpPr bwMode="auto">
            <a:xfrm>
              <a:off x="2986" y="1034"/>
              <a:ext cx="100" cy="177"/>
              <a:chOff x="2986" y="1034"/>
              <a:chExt cx="100" cy="177"/>
            </a:xfrm>
          </p:grpSpPr>
          <p:sp>
            <p:nvSpPr>
              <p:cNvPr id="98352" name="Freeform 47"/>
              <p:cNvSpPr>
                <a:spLocks/>
              </p:cNvSpPr>
              <p:nvPr/>
            </p:nvSpPr>
            <p:spPr bwMode="auto">
              <a:xfrm>
                <a:off x="2986" y="1034"/>
                <a:ext cx="85" cy="100"/>
              </a:xfrm>
              <a:custGeom>
                <a:avLst/>
                <a:gdLst>
                  <a:gd name="T0" fmla="*/ 0 w 85"/>
                  <a:gd name="T1" fmla="*/ 0 h 100"/>
                  <a:gd name="T2" fmla="*/ 85 w 85"/>
                  <a:gd name="T3" fmla="*/ 62 h 100"/>
                  <a:gd name="T4" fmla="*/ 8 w 85"/>
                  <a:gd name="T5" fmla="*/ 100 h 100"/>
                  <a:gd name="T6" fmla="*/ 0 w 85"/>
                  <a:gd name="T7" fmla="*/ 0 h 1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5" h="100">
                    <a:moveTo>
                      <a:pt x="0" y="0"/>
                    </a:moveTo>
                    <a:lnTo>
                      <a:pt x="85" y="62"/>
                    </a:lnTo>
                    <a:lnTo>
                      <a:pt x="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8353" name="Line 48"/>
              <p:cNvSpPr>
                <a:spLocks noChangeShapeType="1"/>
              </p:cNvSpPr>
              <p:nvPr/>
            </p:nvSpPr>
            <p:spPr bwMode="auto">
              <a:xfrm>
                <a:off x="2994" y="1057"/>
                <a:ext cx="92" cy="15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98338" name="Rectangle 50"/>
            <p:cNvSpPr>
              <a:spLocks noChangeArrowheads="1"/>
            </p:cNvSpPr>
            <p:nvPr/>
          </p:nvSpPr>
          <p:spPr bwMode="auto">
            <a:xfrm>
              <a:off x="2195" y="566"/>
              <a:ext cx="116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Variation de la taille </a:t>
              </a:r>
              <a:endParaRPr lang="fr-FR" altLang="fr-FR"/>
            </a:p>
          </p:txBody>
        </p:sp>
        <p:sp>
          <p:nvSpPr>
            <p:cNvPr id="98339" name="Rectangle 51"/>
            <p:cNvSpPr>
              <a:spLocks noChangeArrowheads="1"/>
            </p:cNvSpPr>
            <p:nvPr/>
          </p:nvSpPr>
          <p:spPr bwMode="auto">
            <a:xfrm>
              <a:off x="2195" y="712"/>
              <a:ext cx="91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de la population </a:t>
              </a:r>
              <a:endParaRPr lang="fr-FR" altLang="fr-FR"/>
            </a:p>
          </p:txBody>
        </p:sp>
        <p:sp>
          <p:nvSpPr>
            <p:cNvPr id="98340" name="Rectangle 52"/>
            <p:cNvSpPr>
              <a:spLocks noChangeArrowheads="1"/>
            </p:cNvSpPr>
            <p:nvPr/>
          </p:nvSpPr>
          <p:spPr bwMode="auto">
            <a:xfrm>
              <a:off x="2195" y="858"/>
              <a:ext cx="9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111111"/>
                  </a:solidFill>
                  <a:latin typeface="Comic Sans MS" panose="030F0702030302020204" pitchFamily="66" charset="0"/>
                </a:rPr>
                <a:t>pendant la période</a:t>
              </a:r>
              <a:endParaRPr lang="fr-FR" altLang="fr-FR"/>
            </a:p>
          </p:txBody>
        </p:sp>
        <p:sp>
          <p:nvSpPr>
            <p:cNvPr id="98341" name="Rectangle 53"/>
            <p:cNvSpPr>
              <a:spLocks noChangeArrowheads="1"/>
            </p:cNvSpPr>
            <p:nvPr/>
          </p:nvSpPr>
          <p:spPr bwMode="auto">
            <a:xfrm>
              <a:off x="3563" y="3270"/>
              <a:ext cx="21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L</a:t>
              </a:r>
              <a:r>
                <a:rPr lang="ja-JP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’</a:t>
              </a:r>
              <a:r>
                <a:rPr lang="fr-FR" altLang="ja-JP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accroissement est plus lent au départ </a:t>
              </a:r>
              <a:endParaRPr lang="fr-FR" altLang="fr-FR"/>
            </a:p>
          </p:txBody>
        </p:sp>
        <p:sp>
          <p:nvSpPr>
            <p:cNvPr id="98342" name="Rectangle 54"/>
            <p:cNvSpPr>
              <a:spLocks noChangeArrowheads="1"/>
            </p:cNvSpPr>
            <p:nvPr/>
          </p:nvSpPr>
          <p:spPr bwMode="auto">
            <a:xfrm>
              <a:off x="3563" y="3416"/>
              <a:ext cx="150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car la population est petite.</a:t>
              </a:r>
              <a:endParaRPr lang="fr-FR" altLang="fr-FR"/>
            </a:p>
          </p:txBody>
        </p:sp>
        <p:sp>
          <p:nvSpPr>
            <p:cNvPr id="98343" name="Rectangle 55"/>
            <p:cNvSpPr>
              <a:spLocks noChangeArrowheads="1"/>
            </p:cNvSpPr>
            <p:nvPr/>
          </p:nvSpPr>
          <p:spPr bwMode="auto">
            <a:xfrm>
              <a:off x="4262" y="1972"/>
              <a:ext cx="7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La croissance </a:t>
              </a:r>
              <a:endParaRPr lang="fr-FR" altLang="fr-FR"/>
            </a:p>
          </p:txBody>
        </p:sp>
        <p:sp>
          <p:nvSpPr>
            <p:cNvPr id="98344" name="Rectangle 56"/>
            <p:cNvSpPr>
              <a:spLocks noChangeArrowheads="1"/>
            </p:cNvSpPr>
            <p:nvPr/>
          </p:nvSpPr>
          <p:spPr bwMode="auto">
            <a:xfrm>
              <a:off x="4262" y="2118"/>
              <a:ext cx="4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ralentit.</a:t>
              </a:r>
              <a:endParaRPr lang="fr-FR" altLang="fr-FR"/>
            </a:p>
          </p:txBody>
        </p:sp>
        <p:sp>
          <p:nvSpPr>
            <p:cNvPr id="98345" name="Rectangle 57"/>
            <p:cNvSpPr>
              <a:spLocks noChangeArrowheads="1"/>
            </p:cNvSpPr>
            <p:nvPr/>
          </p:nvSpPr>
          <p:spPr bwMode="auto">
            <a:xfrm>
              <a:off x="4892" y="1665"/>
              <a:ext cx="7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La croissance </a:t>
              </a:r>
              <a:endParaRPr lang="fr-FR" altLang="fr-FR"/>
            </a:p>
          </p:txBody>
        </p:sp>
        <p:sp>
          <p:nvSpPr>
            <p:cNvPr id="98346" name="Rectangle 58"/>
            <p:cNvSpPr>
              <a:spLocks noChangeArrowheads="1"/>
            </p:cNvSpPr>
            <p:nvPr/>
          </p:nvSpPr>
          <p:spPr bwMode="auto">
            <a:xfrm>
              <a:off x="4892" y="1811"/>
              <a:ext cx="36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cesse.</a:t>
              </a:r>
              <a:endParaRPr lang="fr-FR" altLang="fr-FR"/>
            </a:p>
          </p:txBody>
        </p:sp>
        <p:sp>
          <p:nvSpPr>
            <p:cNvPr id="98347" name="Rectangle 59"/>
            <p:cNvSpPr>
              <a:spLocks noChangeArrowheads="1"/>
            </p:cNvSpPr>
            <p:nvPr/>
          </p:nvSpPr>
          <p:spPr bwMode="auto">
            <a:xfrm>
              <a:off x="4631" y="1395"/>
              <a:ext cx="89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200">
                  <a:solidFill>
                    <a:srgbClr val="000000"/>
                  </a:solidFill>
                  <a:latin typeface="Comic Sans MS" panose="030F0702030302020204" pitchFamily="66" charset="0"/>
                </a:rPr>
                <a:t>CAPACITÉ LIMITE</a:t>
              </a:r>
              <a:endParaRPr lang="fr-FR" altLang="fr-FR"/>
            </a:p>
          </p:txBody>
        </p:sp>
        <p:sp>
          <p:nvSpPr>
            <p:cNvPr id="98348" name="Rectangle 60"/>
            <p:cNvSpPr>
              <a:spLocks noChangeArrowheads="1"/>
            </p:cNvSpPr>
            <p:nvPr/>
          </p:nvSpPr>
          <p:spPr bwMode="auto">
            <a:xfrm>
              <a:off x="2825" y="1864"/>
              <a:ext cx="10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FF0033"/>
                  </a:solidFill>
                  <a:latin typeface="Comic Sans MS" panose="030F0702030302020204" pitchFamily="66" charset="0"/>
                </a:rPr>
                <a:t>Pourcentage de la </a:t>
              </a:r>
              <a:endParaRPr lang="fr-FR" altLang="fr-FR"/>
            </a:p>
          </p:txBody>
        </p:sp>
        <p:sp>
          <p:nvSpPr>
            <p:cNvPr id="98349" name="Rectangle 61"/>
            <p:cNvSpPr>
              <a:spLocks noChangeArrowheads="1"/>
            </p:cNvSpPr>
            <p:nvPr/>
          </p:nvSpPr>
          <p:spPr bwMode="auto">
            <a:xfrm>
              <a:off x="2825" y="2010"/>
              <a:ext cx="11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FF0033"/>
                  </a:solidFill>
                  <a:latin typeface="Comic Sans MS" panose="030F0702030302020204" pitchFamily="66" charset="0"/>
                </a:rPr>
                <a:t>population maximale </a:t>
              </a:r>
              <a:endParaRPr lang="fr-FR" altLang="fr-FR"/>
            </a:p>
          </p:txBody>
        </p:sp>
        <p:sp>
          <p:nvSpPr>
            <p:cNvPr id="98350" name="Rectangle 62"/>
            <p:cNvSpPr>
              <a:spLocks noChangeArrowheads="1"/>
            </p:cNvSpPr>
            <p:nvPr/>
          </p:nvSpPr>
          <p:spPr bwMode="auto">
            <a:xfrm>
              <a:off x="2825" y="2156"/>
              <a:ext cx="8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FF0033"/>
                  </a:solidFill>
                  <a:latin typeface="Comic Sans MS" panose="030F0702030302020204" pitchFamily="66" charset="0"/>
                </a:rPr>
                <a:t>qui peut encore </a:t>
              </a:r>
              <a:endParaRPr lang="fr-FR" altLang="fr-FR"/>
            </a:p>
          </p:txBody>
        </p:sp>
        <p:sp>
          <p:nvSpPr>
            <p:cNvPr id="98351" name="Rectangle 63"/>
            <p:cNvSpPr>
              <a:spLocks noChangeArrowheads="1"/>
            </p:cNvSpPr>
            <p:nvPr/>
          </p:nvSpPr>
          <p:spPr bwMode="auto">
            <a:xfrm>
              <a:off x="2825" y="2302"/>
              <a:ext cx="5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FR" altLang="fr-FR" sz="1400">
                  <a:solidFill>
                    <a:srgbClr val="FF0033"/>
                  </a:solidFill>
                  <a:latin typeface="Comic Sans MS" panose="030F0702030302020204" pitchFamily="66" charset="0"/>
                </a:rPr>
                <a:t>s</a:t>
              </a:r>
              <a:r>
                <a:rPr lang="ja-JP" altLang="fr-FR" sz="1400">
                  <a:solidFill>
                    <a:srgbClr val="FF0033"/>
                  </a:solidFill>
                  <a:latin typeface="Comic Sans MS" panose="030F0702030302020204" pitchFamily="66" charset="0"/>
                </a:rPr>
                <a:t>’</a:t>
              </a:r>
              <a:r>
                <a:rPr lang="fr-FR" altLang="ja-JP" sz="1400">
                  <a:solidFill>
                    <a:srgbClr val="FF0033"/>
                  </a:solidFill>
                  <a:latin typeface="Comic Sans MS" panose="030F0702030302020204" pitchFamily="66" charset="0"/>
                </a:rPr>
                <a:t>ajouter.</a:t>
              </a:r>
              <a:endParaRPr lang="fr-FR" altLang="fr-F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3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3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3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3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57163" y="52388"/>
            <a:ext cx="4175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800">
                <a:solidFill>
                  <a:srgbClr val="A50021"/>
                </a:solidFill>
                <a:latin typeface="Comic Sans MS" panose="030F0702030302020204" pitchFamily="66" charset="0"/>
              </a:rPr>
              <a:t>Programmation Scilab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28600" y="549275"/>
            <a:ext cx="4176713" cy="592455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600" b="1">
                <a:solidFill>
                  <a:srgbClr val="009900"/>
                </a:solidFill>
                <a:latin typeface="Courier New" panose="02070309020205020404" pitchFamily="49" charset="0"/>
              </a:rPr>
              <a:t>// MODELE LOGISTIQUE</a:t>
            </a:r>
          </a:p>
          <a:p>
            <a:pPr eaLnBrk="1" hangingPunct="1"/>
            <a:endParaRPr lang="fr-FR" altLang="fr-FR" sz="1600" b="1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condition initiale</a:t>
            </a:r>
          </a:p>
          <a:p>
            <a:pPr eaLnBrk="1" hangingPunct="1"/>
            <a:r>
              <a:rPr lang="fr-FR" altLang="fr-FR" sz="1000" b="1">
                <a:solidFill>
                  <a:srgbClr val="000099"/>
                </a:solidFill>
                <a:latin typeface="Courier New" panose="02070309020205020404" pitchFamily="49" charset="0"/>
              </a:rPr>
              <a:t>P0=[0.8];</a:t>
            </a:r>
          </a:p>
          <a:p>
            <a:pPr eaLnBrk="1" hangingPunct="1"/>
            <a:endParaRPr lang="fr-FR" altLang="fr-FR" sz="1000" b="1"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temps de simulation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TT=100;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t=0:1:TT;</a:t>
            </a:r>
          </a:p>
          <a:p>
            <a:pPr eaLnBrk="1" hangingPunct="1"/>
            <a:endParaRPr lang="fr-FR" altLang="fr-FR" sz="1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définition de la fenêtre graphique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rect=[0,0,TT,2];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tics=[4,5,2,5];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plotframe(rect,tics,[%f,%t],["Modèle Logistique","Temps","Population"],[0,0,1,1]);</a:t>
            </a:r>
          </a:p>
          <a:p>
            <a:pPr eaLnBrk="1" hangingPunct="1"/>
            <a:endParaRPr lang="fr-FR" altLang="fr-FR" sz="1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deff : définition d'une fonction, fct logistique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t et P : variables en entrée de la fonction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logis : variable en sortie de la foncion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Param : paramètres : (1) r:taux d'accroissement, (2) M:capacité biotique</a:t>
            </a:r>
          </a:p>
          <a:p>
            <a:pPr eaLnBrk="1" hangingPunct="1"/>
            <a:endParaRPr lang="fr-FR" altLang="fr-FR" sz="1000" b="1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deff("[logis]=logistique(t,P)",["Param=[2,1]","logis=Param(1)*P*(Param(2)-P)/Param(2)"]);</a:t>
            </a:r>
          </a:p>
          <a:p>
            <a:pPr eaLnBrk="1" hangingPunct="1"/>
            <a:endParaRPr lang="fr-FR" altLang="fr-FR" sz="1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ode : Solveur d'équations différentielles ordinaires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"type" ici "rk" : choix de la méthode utilisée pour approcher la solution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P0 : population initiale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t0=0 : instant initial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t : instant ou la solution est renvoyée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logistique : fonction</a:t>
            </a:r>
          </a:p>
          <a:p>
            <a:pPr eaLnBrk="1" hangingPunct="1"/>
            <a:endParaRPr lang="fr-FR" altLang="fr-FR" sz="1000" b="1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P=ode("rk",P0,0,t,logistique);</a:t>
            </a:r>
          </a:p>
          <a:p>
            <a:pPr eaLnBrk="1" hangingPunct="1"/>
            <a:endParaRPr lang="fr-FR" altLang="fr-FR" sz="1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graphique de la simulation</a:t>
            </a:r>
          </a:p>
          <a:p>
            <a:pPr eaLnBrk="1" hangingPunct="1"/>
            <a:r>
              <a:rPr lang="fr-FR" altLang="fr-FR" sz="1000">
                <a:solidFill>
                  <a:schemeClr val="accent2"/>
                </a:solidFill>
                <a:latin typeface="Courier New" panose="02070309020205020404" pitchFamily="49" charset="0"/>
              </a:rPr>
              <a:t>plot2d(t,P,style=[5]);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4598988" y="188913"/>
            <a:ext cx="4462462" cy="622935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600" b="1">
                <a:solidFill>
                  <a:srgbClr val="009900"/>
                </a:solidFill>
                <a:latin typeface="Courier New" panose="02070309020205020404" pitchFamily="49" charset="0"/>
              </a:rPr>
              <a:t>// MODELE EXPONENTIEL</a:t>
            </a:r>
          </a:p>
          <a:p>
            <a:pPr eaLnBrk="1" hangingPunct="1"/>
            <a:endParaRPr lang="fr-FR" altLang="fr-FR" sz="1600" b="1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condition initiale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P0=[0.5];</a:t>
            </a:r>
          </a:p>
          <a:p>
            <a:pPr eaLnBrk="1" hangingPunct="1"/>
            <a:endParaRPr lang="fr-FR" altLang="fr-FR" sz="1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temps de simulation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TT=20;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t=0:1:TT;</a:t>
            </a:r>
          </a:p>
          <a:p>
            <a:pPr eaLnBrk="1" hangingPunct="1"/>
            <a:endParaRPr lang="fr-FR" altLang="fr-FR" sz="1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définition de la fenêtre graphique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rect=[0,0,TT,50];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tics=[4,5,2,5];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plotframe(rect,tics,[%f,%t],["Modèle Exponentiel","Temps","Population"],[0,0,1,1]);</a:t>
            </a:r>
          </a:p>
          <a:p>
            <a:pPr eaLnBrk="1" hangingPunct="1"/>
            <a:endParaRPr lang="fr-FR" altLang="fr-FR" sz="1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données expérimentales et graphique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levure=[ 0 1.5 9 10 ; 0.37 1.63 6.2 8.87];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plot2d(levure(1,:),levure(2,:),style=[-2]);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plot2d(levure(1,:),levure(2,:),style=[5]);</a:t>
            </a:r>
          </a:p>
          <a:p>
            <a:pPr eaLnBrk="1" hangingPunct="1"/>
            <a:endParaRPr lang="fr-FR" altLang="fr-FR" sz="1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deff : définition d'une fonction, fct exponentielle 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t et P : variables en entrée de la fonction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expo : variable en sortie de la foncion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r : taux d</a:t>
            </a:r>
            <a:r>
              <a:rPr lang="ja-JP" altLang="fr-FR" sz="1000" b="1">
                <a:solidFill>
                  <a:srgbClr val="009900"/>
                </a:solidFill>
              </a:rPr>
              <a:t>’</a:t>
            </a:r>
            <a:r>
              <a:rPr lang="fr-FR" altLang="ja-JP" sz="1000" b="1">
                <a:solidFill>
                  <a:srgbClr val="009900"/>
                </a:solidFill>
                <a:latin typeface="Courier New" panose="02070309020205020404" pitchFamily="49" charset="0"/>
              </a:rPr>
              <a:t>accroissement</a:t>
            </a:r>
          </a:p>
          <a:p>
            <a:pPr eaLnBrk="1" hangingPunct="1"/>
            <a:endParaRPr lang="fr-FR" altLang="fr-FR" sz="1000" b="1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deff("[expo]=exponentielle(t,P)",["r=0.28","expo=r*P"]);</a:t>
            </a:r>
          </a:p>
          <a:p>
            <a:pPr eaLnBrk="1" hangingPunct="1"/>
            <a:endParaRPr lang="fr-FR" altLang="fr-FR" sz="1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ode : Solveur d'équations différentielles ordinaires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"type" ici "rk" : choix de la méthode utilisée pour approcher la solution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P0 : condition initiale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t0=0 : instant initial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t : instant ou la solution est renvoyée</a:t>
            </a: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exponentielle : fonction</a:t>
            </a:r>
          </a:p>
          <a:p>
            <a:pPr eaLnBrk="1" hangingPunct="1"/>
            <a:endParaRPr lang="fr-FR" altLang="fr-FR" sz="1000" b="1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P=ode("rk",P0,0,t,exponentielle);</a:t>
            </a:r>
          </a:p>
          <a:p>
            <a:pPr eaLnBrk="1" hangingPunct="1"/>
            <a:endParaRPr lang="fr-FR" altLang="fr-FR" sz="1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 b="1">
                <a:solidFill>
                  <a:srgbClr val="009900"/>
                </a:solidFill>
                <a:latin typeface="Courier New" panose="02070309020205020404" pitchFamily="49" charset="0"/>
              </a:rPr>
              <a:t>// graphique de la simulation</a:t>
            </a:r>
          </a:p>
          <a:p>
            <a:pPr eaLnBrk="1" hangingPunct="1"/>
            <a:r>
              <a:rPr lang="fr-FR" altLang="fr-FR" sz="1000" b="1">
                <a:solidFill>
                  <a:schemeClr val="accent2"/>
                </a:solidFill>
                <a:latin typeface="Courier New" panose="02070309020205020404" pitchFamily="49" charset="0"/>
              </a:rPr>
              <a:t>plot2d(t,P,style=[13],frameflag=0);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573463"/>
            <a:ext cx="2700338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1979613" y="908050"/>
            <a:ext cx="67373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fr-FR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Modèle continu : résolution d</a:t>
            </a:r>
            <a:r>
              <a:rPr lang="ja-JP" altLang="fr-FR" sz="2000">
                <a:solidFill>
                  <a:srgbClr val="A50021"/>
                </a:solidFill>
              </a:rPr>
              <a:t>’</a:t>
            </a:r>
            <a:r>
              <a:rPr lang="fr-FR" altLang="ja-JP" sz="2000">
                <a:solidFill>
                  <a:srgbClr val="A50021"/>
                </a:solidFill>
                <a:latin typeface="Comic Sans MS" panose="030F0702030302020204" pitchFamily="66" charset="0"/>
              </a:rPr>
              <a:t>équation différentielle</a:t>
            </a:r>
            <a:endParaRPr lang="fr-FR" altLang="fr-FR" sz="20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04" name="Rectangle 6"/>
          <p:cNvSpPr>
            <a:spLocks noChangeArrowheads="1"/>
          </p:cNvSpPr>
          <p:nvPr/>
        </p:nvSpPr>
        <p:spPr bwMode="auto">
          <a:xfrm>
            <a:off x="7561263" y="549275"/>
            <a:ext cx="13335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800">
                <a:solidFill>
                  <a:srgbClr val="A50021"/>
                </a:solidFill>
                <a:latin typeface="Comic Sans MS" panose="030F0702030302020204" pitchFamily="66" charset="0"/>
              </a:rPr>
              <a:t>Scilab</a:t>
            </a:r>
            <a:endParaRPr lang="fr-FR" altLang="fr-FR" sz="28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05" name="Rectangle 10"/>
          <p:cNvSpPr>
            <a:spLocks noChangeArrowheads="1"/>
          </p:cNvSpPr>
          <p:nvPr/>
        </p:nvSpPr>
        <p:spPr bwMode="auto">
          <a:xfrm>
            <a:off x="179388" y="115888"/>
            <a:ext cx="86407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Le modèle logistique de Vershulst : </a:t>
            </a:r>
            <a:r>
              <a:rPr lang="fr-FR" altLang="fr-FR" sz="2800">
                <a:solidFill>
                  <a:srgbClr val="A50021"/>
                </a:solidFill>
                <a:latin typeface="Comic Sans MS" panose="030F0702030302020204" pitchFamily="66" charset="0"/>
              </a:rPr>
              <a:t>programmation</a:t>
            </a:r>
          </a:p>
        </p:txBody>
      </p:sp>
      <p:pic>
        <p:nvPicPr>
          <p:cNvPr id="10240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1557338"/>
            <a:ext cx="3816350" cy="881062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7" name="Rectangle 12"/>
          <p:cNvSpPr>
            <a:spLocks noChangeArrowheads="1"/>
          </p:cNvSpPr>
          <p:nvPr/>
        </p:nvSpPr>
        <p:spPr bwMode="auto">
          <a:xfrm>
            <a:off x="395288" y="1268413"/>
            <a:ext cx="61753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conditions initiales</a:t>
            </a:r>
          </a:p>
          <a:p>
            <a:pPr eaLnBrk="1" hangingPunct="1"/>
            <a:r>
              <a:rPr lang="fr-FR" altLang="fr-FR" sz="1000">
                <a:solidFill>
                  <a:srgbClr val="000099"/>
                </a:solidFill>
                <a:latin typeface="Courier New" panose="02070309020205020404" pitchFamily="49" charset="0"/>
              </a:rPr>
              <a:t>P0=[0.1];</a:t>
            </a:r>
          </a:p>
          <a:p>
            <a:pPr eaLnBrk="1" hangingPunct="1"/>
            <a:endParaRPr lang="fr-FR" altLang="fr-FR" sz="1000"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temps de simulation</a:t>
            </a:r>
          </a:p>
          <a:p>
            <a:pPr eaLnBrk="1" hangingPunct="1"/>
            <a:r>
              <a:rPr lang="fr-FR" altLang="fr-FR" sz="1000">
                <a:solidFill>
                  <a:schemeClr val="accent2"/>
                </a:solidFill>
                <a:latin typeface="Courier New" panose="02070309020205020404" pitchFamily="49" charset="0"/>
              </a:rPr>
              <a:t>TT=100;</a:t>
            </a:r>
          </a:p>
          <a:p>
            <a:pPr eaLnBrk="1" hangingPunct="1"/>
            <a:r>
              <a:rPr lang="fr-FR" altLang="fr-FR" sz="1000">
                <a:solidFill>
                  <a:schemeClr val="accent2"/>
                </a:solidFill>
                <a:latin typeface="Courier New" panose="02070309020205020404" pitchFamily="49" charset="0"/>
              </a:rPr>
              <a:t>t=0:1:TT;</a:t>
            </a:r>
          </a:p>
          <a:p>
            <a:pPr eaLnBrk="1" hangingPunct="1"/>
            <a:endParaRPr lang="fr-FR" altLang="fr-FR" sz="10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définition de la fenêtre graphique</a:t>
            </a:r>
          </a:p>
          <a:p>
            <a:pPr eaLnBrk="1" hangingPunct="1"/>
            <a:r>
              <a:rPr lang="fr-FR" altLang="fr-FR" sz="1000">
                <a:solidFill>
                  <a:schemeClr val="accent2"/>
                </a:solidFill>
                <a:latin typeface="Courier New" panose="02070309020205020404" pitchFamily="49" charset="0"/>
              </a:rPr>
              <a:t>rect=[0,0,TT,2];</a:t>
            </a:r>
          </a:p>
          <a:p>
            <a:pPr eaLnBrk="1" hangingPunct="1"/>
            <a:r>
              <a:rPr lang="fr-FR" altLang="fr-FR" sz="1000">
                <a:solidFill>
                  <a:schemeClr val="accent2"/>
                </a:solidFill>
                <a:latin typeface="Courier New" panose="02070309020205020404" pitchFamily="49" charset="0"/>
              </a:rPr>
              <a:t>tics=[4,5,2,5];</a:t>
            </a:r>
          </a:p>
          <a:p>
            <a:pPr eaLnBrk="1" hangingPunct="1"/>
            <a:r>
              <a:rPr lang="fr-FR" altLang="fr-FR" sz="1000">
                <a:solidFill>
                  <a:schemeClr val="accent2"/>
                </a:solidFill>
                <a:latin typeface="Courier New" panose="02070309020205020404" pitchFamily="49" charset="0"/>
              </a:rPr>
              <a:t>plotframe(rect,tics,[%f,%t],["Modèle Logistique","Temps","Population"],[0,0,1,1]);</a:t>
            </a:r>
          </a:p>
          <a:p>
            <a:pPr eaLnBrk="1" hangingPunct="1"/>
            <a:endParaRPr lang="fr-FR" altLang="fr-FR" sz="10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deff : définition d'une fonction, fct logistique</a:t>
            </a:r>
          </a:p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t et P : variables en entrée de la fonction</a:t>
            </a:r>
          </a:p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logis : variable en sortie de la foncion</a:t>
            </a:r>
          </a:p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Param : paramètres : (1) r:taux d'accroissement, (2) M:capacité biotique</a:t>
            </a:r>
          </a:p>
          <a:p>
            <a:pPr eaLnBrk="1" hangingPunct="1"/>
            <a:endParaRPr lang="fr-FR" altLang="fr-FR" sz="100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>
                <a:solidFill>
                  <a:schemeClr val="accent2"/>
                </a:solidFill>
                <a:latin typeface="Courier New" panose="02070309020205020404" pitchFamily="49" charset="0"/>
              </a:rPr>
              <a:t>deff("[logis]=logistique(t,P)",["Param=[2,1]","logis=Param(1)*P*(Param(2)-P)/Param(2)"]);</a:t>
            </a:r>
          </a:p>
          <a:p>
            <a:pPr eaLnBrk="1" hangingPunct="1"/>
            <a:endParaRPr lang="fr-FR" altLang="fr-FR" sz="10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ode : Solveur d'équations différentielles ordinaires</a:t>
            </a:r>
          </a:p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"type" ici "rk" : choix de la méthode utilisée pour approcher la solution</a:t>
            </a:r>
          </a:p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P0 : population initiale</a:t>
            </a:r>
          </a:p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t0=0 : instant initial</a:t>
            </a:r>
          </a:p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t : instant ou la solution est renvoyée</a:t>
            </a:r>
          </a:p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logistique : fonction</a:t>
            </a:r>
          </a:p>
          <a:p>
            <a:pPr eaLnBrk="1" hangingPunct="1"/>
            <a:endParaRPr lang="fr-FR" altLang="fr-FR" sz="100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>
                <a:solidFill>
                  <a:schemeClr val="accent2"/>
                </a:solidFill>
                <a:latin typeface="Courier New" panose="02070309020205020404" pitchFamily="49" charset="0"/>
              </a:rPr>
              <a:t>P=ode("rk",P0,0,t,logistique);</a:t>
            </a:r>
          </a:p>
          <a:p>
            <a:pPr eaLnBrk="1" hangingPunct="1"/>
            <a:endParaRPr lang="fr-FR" altLang="fr-FR" sz="10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009900"/>
                </a:solidFill>
                <a:latin typeface="Courier New" panose="02070309020205020404" pitchFamily="49" charset="0"/>
              </a:rPr>
              <a:t>// graphique de la simulation</a:t>
            </a:r>
          </a:p>
          <a:p>
            <a:pPr eaLnBrk="1" hangingPunct="1"/>
            <a:r>
              <a:rPr lang="fr-FR" altLang="fr-FR" sz="1000">
                <a:solidFill>
                  <a:schemeClr val="accent2"/>
                </a:solidFill>
                <a:latin typeface="Courier New" panose="02070309020205020404" pitchFamily="49" charset="0"/>
              </a:rPr>
              <a:t>plot2d(t,P,style=[5]);</a:t>
            </a:r>
          </a:p>
        </p:txBody>
      </p:sp>
      <p:sp>
        <p:nvSpPr>
          <p:cNvPr id="102408" name="Rectangle 14"/>
          <p:cNvSpPr>
            <a:spLocks noChangeArrowheads="1"/>
          </p:cNvSpPr>
          <p:nvPr/>
        </p:nvSpPr>
        <p:spPr bwMode="auto">
          <a:xfrm>
            <a:off x="6300788" y="5445125"/>
            <a:ext cx="26320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fr-FR" altLang="fr-FR" sz="2000">
                <a:solidFill>
                  <a:srgbClr val="000099"/>
                </a:solidFill>
                <a:latin typeface="Comic Sans MS" panose="030F0702030302020204" pitchFamily="66" charset="0"/>
              </a:rPr>
              <a:t>Fonction logistique</a:t>
            </a:r>
            <a:endParaRPr lang="fr-FR" altLang="fr-FR" sz="2000" b="1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ChangeArrowheads="1"/>
          </p:cNvSpPr>
          <p:nvPr/>
        </p:nvSpPr>
        <p:spPr bwMode="auto">
          <a:xfrm>
            <a:off x="179388" y="188913"/>
            <a:ext cx="8496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454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Le modèle logistique de Vershulst</a:t>
            </a:r>
            <a:endParaRPr lang="fr-FR" altLang="fr-FR" sz="3600" b="1">
              <a:solidFill>
                <a:srgbClr val="B2B2B2"/>
              </a:solidFill>
              <a:latin typeface="Comic Sans MS" panose="030F0702030302020204" pitchFamily="66" charset="0"/>
            </a:endParaRPr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323850" y="2493963"/>
            <a:ext cx="8570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Pour connaître la population de la période </a:t>
            </a:r>
            <a:r>
              <a:rPr lang="en-GB" altLang="fr-FR" sz="2000" i="1">
                <a:solidFill>
                  <a:schemeClr val="accent2"/>
                </a:solidFill>
                <a:latin typeface="Comic Sans MS" panose="030F0702030302020204" pitchFamily="66" charset="0"/>
              </a:rPr>
              <a:t>t, 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nous avons besoin de </a:t>
            </a:r>
            <a:r>
              <a:rPr lang="en-GB" altLang="fr-FR" sz="2000" u="sng">
                <a:solidFill>
                  <a:schemeClr val="accent2"/>
                </a:solidFill>
                <a:latin typeface="Comic Sans MS" panose="030F0702030302020204" pitchFamily="66" charset="0"/>
              </a:rPr>
              <a:t>trois éléments</a:t>
            </a:r>
            <a:r>
              <a:rPr lang="en-GB" altLang="fr-FR" sz="2000">
                <a:solidFill>
                  <a:schemeClr val="accent2"/>
                </a:solidFill>
                <a:latin typeface="Comic Sans MS" panose="030F0702030302020204" pitchFamily="66" charset="0"/>
              </a:rPr>
              <a:t> pour pouvoir déclencher les calculs :</a:t>
            </a:r>
          </a:p>
        </p:txBody>
      </p:sp>
      <p:pic>
        <p:nvPicPr>
          <p:cNvPr id="1044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1181100"/>
            <a:ext cx="3816350" cy="881063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7193" name="Rectangle 9"/>
          <p:cNvSpPr>
            <a:spLocks noChangeArrowheads="1"/>
          </p:cNvSpPr>
          <p:nvPr/>
        </p:nvSpPr>
        <p:spPr bwMode="auto">
          <a:xfrm>
            <a:off x="2087563" y="3286125"/>
            <a:ext cx="69484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M : la capacité biotique du milieu par rapport à l’espèce</a:t>
            </a:r>
          </a:p>
          <a:p>
            <a:pPr eaLnBrk="1" hangingPunct="1"/>
            <a:r>
              <a:rPr lang="en-GB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r : le taux de croissance effectif propre à chaque espèce</a:t>
            </a:r>
          </a:p>
          <a:p>
            <a:pPr eaLnBrk="1" hangingPunct="1"/>
            <a:r>
              <a:rPr lang="en-GB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P(0)</a:t>
            </a:r>
            <a:r>
              <a:rPr lang="en-GB" altLang="fr-FR" sz="2000" i="1">
                <a:solidFill>
                  <a:srgbClr val="A50021"/>
                </a:solidFill>
                <a:latin typeface="Comic Sans MS" panose="030F0702030302020204" pitchFamily="66" charset="0"/>
              </a:rPr>
              <a:t> </a:t>
            </a:r>
            <a:r>
              <a:rPr lang="en-GB" altLang="fr-FR" sz="2000">
                <a:solidFill>
                  <a:srgbClr val="A50021"/>
                </a:solidFill>
                <a:latin typeface="Comic Sans MS" panose="030F0702030302020204" pitchFamily="66" charset="0"/>
              </a:rPr>
              <a:t>: la population initiale sur un territoire donné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79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90500" algn="l" eaLnBrk="1" hangingPunct="1">
              <a:defRPr/>
            </a:pPr>
            <a:r>
              <a:rPr kumimoji="1" lang="fr-FR" sz="3200" smtClean="0">
                <a:solidFill>
                  <a:schemeClr val="tx1"/>
                </a:solidFill>
                <a:ea typeface="+mj-ea"/>
                <a:cs typeface="+mj-cs"/>
              </a:rPr>
              <a:t>Accroissement logistique de trois populations.</a:t>
            </a:r>
            <a:endParaRPr kumimoji="1" lang="fr-FR" sz="4000" b="1" smtClean="0">
              <a:solidFill>
                <a:schemeClr val="folHlink"/>
              </a:solidFill>
              <a:effectLst>
                <a:outerShdw blurRad="38100" dist="38100" dir="2700000" algn="tl">
                  <a:srgbClr val="DDDDDD"/>
                </a:outerShdw>
              </a:effectLst>
              <a:ea typeface="+mj-ea"/>
              <a:cs typeface="+mj-cs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0" y="6613525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 sz="1000"/>
              <a:t>Campbell : 1269 (2</a:t>
            </a:r>
            <a:r>
              <a:rPr lang="fr-FR" altLang="fr-FR" sz="1000" baseline="30000"/>
              <a:t>e</a:t>
            </a:r>
            <a:r>
              <a:rPr lang="fr-FR" altLang="fr-FR" sz="1000"/>
              <a:t>éd. Française) — Figure 52.12</a:t>
            </a:r>
          </a:p>
        </p:txBody>
      </p:sp>
      <p:pic>
        <p:nvPicPr>
          <p:cNvPr id="1065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58813"/>
            <a:ext cx="32385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4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1844675"/>
            <a:ext cx="3683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4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2338"/>
            <a:ext cx="3224213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4296" name="Rectangle 8"/>
          <p:cNvSpPr>
            <a:spLocks noChangeArrowheads="1"/>
          </p:cNvSpPr>
          <p:nvPr/>
        </p:nvSpPr>
        <p:spPr bwMode="auto">
          <a:xfrm>
            <a:off x="3290888" y="3479800"/>
            <a:ext cx="2162175" cy="2563813"/>
          </a:xfrm>
          <a:prstGeom prst="rect">
            <a:avLst/>
          </a:pr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fr-FR" altLang="fr-FR">
                <a:solidFill>
                  <a:srgbClr val="000000"/>
                </a:solidFill>
              </a:rPr>
              <a:t>La population de daphnies s'est accrue si rapidement qu'elle a dépassé la capacité limite du milieu avant de revenir à une taille stable. </a:t>
            </a:r>
            <a:endParaRPr lang="fr-FR" altLang="fr-FR"/>
          </a:p>
        </p:txBody>
      </p:sp>
      <p:sp>
        <p:nvSpPr>
          <p:cNvPr id="524297" name="Rectangle 9"/>
          <p:cNvSpPr>
            <a:spLocks noChangeArrowheads="1"/>
          </p:cNvSpPr>
          <p:nvPr/>
        </p:nvSpPr>
        <p:spPr bwMode="auto">
          <a:xfrm>
            <a:off x="5478463" y="4468813"/>
            <a:ext cx="3665537" cy="2014537"/>
          </a:xfrm>
          <a:prstGeom prst="rect">
            <a:avLst/>
          </a:pr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fr-FR" altLang="fr-FR">
                <a:solidFill>
                  <a:srgbClr val="000000"/>
                </a:solidFill>
              </a:rPr>
              <a:t>La population de Bruants chanteurs (Colombie-Britannique) diminue régulièrement à cause </a:t>
            </a:r>
            <a:r>
              <a:rPr lang="fr-FR" altLang="fr-FR"/>
              <a:t>des hivers rigoureux. L'accroissement démographique ne se conforme pas bien au modèle logistique.</a:t>
            </a:r>
          </a:p>
        </p:txBody>
      </p:sp>
      <p:sp>
        <p:nvSpPr>
          <p:cNvPr id="106505" name="Rectangle 10"/>
          <p:cNvSpPr>
            <a:spLocks noChangeArrowheads="1"/>
          </p:cNvSpPr>
          <p:nvPr/>
        </p:nvSpPr>
        <p:spPr bwMode="auto">
          <a:xfrm>
            <a:off x="0" y="6524625"/>
            <a:ext cx="9144000" cy="3048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1400"/>
              <a:t>http://pedagogie.cegep-fxg.qc.ca/profs/BFery/www_nya/powerpt_fichiers/10-Distriborgan-ecolpop.pps</a:t>
            </a:r>
          </a:p>
        </p:txBody>
      </p:sp>
      <p:sp>
        <p:nvSpPr>
          <p:cNvPr id="10650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0338" y="720725"/>
            <a:ext cx="6443662" cy="915988"/>
          </a:xfrm>
          <a:solidFill>
            <a:srgbClr val="6666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fr-FR" altLang="fr-FR" sz="1800" smtClean="0">
                <a:solidFill>
                  <a:srgbClr val="000000"/>
                </a:solidFill>
              </a:rPr>
              <a:t>L</a:t>
            </a:r>
            <a:r>
              <a:rPr lang="ja-JP" altLang="fr-FR" sz="1800" smtClean="0">
                <a:solidFill>
                  <a:srgbClr val="000000"/>
                </a:solidFill>
              </a:rPr>
              <a:t>’</a:t>
            </a:r>
            <a:r>
              <a:rPr lang="fr-FR" altLang="ja-JP" sz="1800" smtClean="0">
                <a:solidFill>
                  <a:srgbClr val="000000"/>
                </a:solidFill>
              </a:rPr>
              <a:t>accroissement d</a:t>
            </a:r>
            <a:r>
              <a:rPr lang="ja-JP" altLang="fr-FR" sz="1800" smtClean="0">
                <a:solidFill>
                  <a:srgbClr val="000000"/>
                </a:solidFill>
              </a:rPr>
              <a:t>’</a:t>
            </a:r>
            <a:r>
              <a:rPr lang="fr-FR" altLang="ja-JP" sz="1800" smtClean="0">
                <a:solidFill>
                  <a:srgbClr val="000000"/>
                </a:solidFill>
              </a:rPr>
              <a:t>une population de paramécies dans de petites </a:t>
            </a:r>
            <a:r>
              <a:rPr lang="fr-FR" altLang="ja-JP" sz="1800" smtClean="0"/>
              <a:t>cultures est presque conforme au modèle logistique quand on maintient des conditions constantes.</a:t>
            </a:r>
            <a:endParaRPr lang="fr-FR" altLang="fr-FR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2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6" grpId="0" animBg="1"/>
      <p:bldP spid="52429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95250" y="1549400"/>
            <a:ext cx="889476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4000">
                <a:solidFill>
                  <a:srgbClr val="000099"/>
                </a:solidFill>
                <a:latin typeface="Comic Sans MS" panose="030F0702030302020204" pitchFamily="66" charset="0"/>
              </a:rPr>
              <a:t>Modélisation de la croissance de populations biologiques</a:t>
            </a:r>
            <a:br>
              <a:rPr lang="fr-FR" altLang="fr-FR" sz="40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400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40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  <a:t>Partie 1 :</a:t>
            </a:r>
            <a:b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  <a:t>Les modèles exponentiel et logistique</a:t>
            </a:r>
            <a:b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chemeClr val="bg2"/>
                </a:solidFill>
                <a:latin typeface="Comic Sans MS" panose="030F0702030302020204" pitchFamily="66" charset="0"/>
              </a:rPr>
              <a:t>Partie 2 :</a:t>
            </a:r>
            <a:br>
              <a:rPr lang="fr-FR" altLang="fr-FR" sz="3200">
                <a:solidFill>
                  <a:schemeClr val="bg2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chemeClr val="bg2"/>
                </a:solidFill>
                <a:latin typeface="Comic Sans MS" panose="030F0702030302020204" pitchFamily="66" charset="0"/>
              </a:rPr>
              <a:t>Extensions du modèle logistique :</a:t>
            </a:r>
            <a:br>
              <a:rPr lang="fr-FR" altLang="fr-FR" sz="3200">
                <a:solidFill>
                  <a:schemeClr val="bg2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chemeClr val="bg2"/>
                </a:solidFill>
                <a:latin typeface="Comic Sans MS" panose="030F0702030302020204" pitchFamily="66" charset="0"/>
              </a:rPr>
              <a:t>compétition, proie-prédateur, chasse</a:t>
            </a:r>
            <a:endParaRPr lang="fr-FR" altLang="fr-FR" sz="3200" b="1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68313" y="4149725"/>
            <a:ext cx="8210550" cy="151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6000">
                <a:solidFill>
                  <a:srgbClr val="A50021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Illustration TP1</a:t>
            </a:r>
            <a:endParaRPr lang="fr-FR" altLang="fr-FR" sz="6000" b="1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chemeClr val="accent2"/>
                </a:solidFill>
                <a:latin typeface="Comic Sans MS" panose="030F0702030302020204" pitchFamily="66" charset="0"/>
              </a:rPr>
              <a:t>Avant de modéliser !</a:t>
            </a:r>
          </a:p>
        </p:txBody>
      </p:sp>
      <p:sp>
        <p:nvSpPr>
          <p:cNvPr id="14339" name="Espace réservé du contenu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Expériences : </a:t>
            </a:r>
          </a:p>
          <a:p>
            <a:endParaRPr lang="fr-FR" altLang="fr-FR" dirty="0" smtClean="0">
              <a:latin typeface="Comic Sans MS" panose="030F0702030302020204" pitchFamily="66" charset="0"/>
            </a:endParaRPr>
          </a:p>
          <a:p>
            <a:endParaRPr lang="fr-FR" altLang="fr-FR" dirty="0" smtClean="0">
              <a:latin typeface="Comic Sans MS" panose="030F0702030302020204" pitchFamily="66" charset="0"/>
            </a:endParaRPr>
          </a:p>
          <a:p>
            <a:endParaRPr lang="fr-FR" altLang="fr-FR" dirty="0" smtClean="0">
              <a:latin typeface="Comic Sans MS" panose="030F0702030302020204" pitchFamily="66" charset="0"/>
            </a:endParaRPr>
          </a:p>
          <a:p>
            <a:r>
              <a:rPr lang="fr-FR" alt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Erreurs =&gt; plusieurs mesures mieux qu’une</a:t>
            </a:r>
          </a:p>
        </p:txBody>
      </p:sp>
      <p:pic>
        <p:nvPicPr>
          <p:cNvPr id="143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420938"/>
            <a:ext cx="18796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0" descr="Installation de culture bactérien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417638"/>
            <a:ext cx="16843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2" descr="im04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0938"/>
            <a:ext cx="1836738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>
                <a:solidFill>
                  <a:srgbClr val="000099"/>
                </a:solidFill>
                <a:latin typeface="Comic Sans MS" panose="030F0702030302020204" pitchFamily="66" charset="0"/>
              </a:rPr>
              <a:t>Modèles </a:t>
            </a:r>
            <a:r>
              <a:rPr lang="fr-FR" alt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continues de la dynamique des population</a:t>
            </a:r>
            <a:r>
              <a:rPr lang="fr-FR" altLang="fr-FR" b="1" dirty="0" smtClean="0">
                <a:solidFill>
                  <a:srgbClr val="B2B2B2"/>
                </a:solidFill>
                <a:latin typeface="Comic Sans MS" panose="030F0702030302020204" pitchFamily="66" charset="0"/>
              </a:rPr>
              <a:t/>
            </a:r>
            <a:br>
              <a:rPr lang="fr-FR" altLang="fr-FR" b="1" dirty="0" smtClean="0">
                <a:solidFill>
                  <a:srgbClr val="B2B2B2"/>
                </a:solidFill>
                <a:latin typeface="Comic Sans MS" panose="030F0702030302020204" pitchFamily="66" charset="0"/>
              </a:rPr>
            </a:b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Espace réservé du contenu 2"/>
              <p:cNvSpPr>
                <a:spLocks noGrp="1"/>
              </p:cNvSpPr>
              <p:nvPr>
                <p:ph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Effectif d’une population est représenté par une fonction réelle </a:t>
                </a:r>
              </a:p>
              <a:p>
                <a:pPr lvl="4"/>
                <a:endParaRPr lang="fr-FR" alt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fr-FR" altLang="fr-FR" dirty="0" smtClean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:endParaRPr lang="fr-FR" altLang="fr-FR" sz="800" dirty="0" smtClean="0">
                  <a:solidFill>
                    <a:srgbClr val="000099"/>
                  </a:solidFill>
                </a:endParaRPr>
              </a:p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Equation différentielle pour modéliser la dynamique</a:t>
                </a:r>
              </a:p>
              <a:p>
                <a:pPr lvl="4"/>
                <a:endParaRPr lang="fr-FR" altLang="fr-FR" dirty="0" smtClean="0">
                  <a:solidFill>
                    <a:srgbClr val="A5002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altLang="fr-FR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alt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alt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alt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alt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fr-FR" altLang="fr-FR" dirty="0">
                              <a:solidFill>
                                <a:srgbClr val="000099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altLang="fr-FR" dirty="0" smtClean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1638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 rotWithShape="0">
                <a:blip r:embed="rId3"/>
                <a:stretch>
                  <a:fillRect l="-1704" t="-175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Simulation des modèles continues</a:t>
            </a:r>
            <a:r>
              <a:rPr lang="fr-FR" altLang="fr-FR" b="1" dirty="0" smtClean="0">
                <a:solidFill>
                  <a:srgbClr val="B2B2B2"/>
                </a:solidFill>
                <a:latin typeface="Comic Sans MS" panose="030F0702030302020204" pitchFamily="66" charset="0"/>
              </a:rPr>
              <a:t/>
            </a:r>
            <a:br>
              <a:rPr lang="fr-FR" altLang="fr-FR" b="1" dirty="0" smtClean="0">
                <a:solidFill>
                  <a:srgbClr val="B2B2B2"/>
                </a:solidFill>
                <a:latin typeface="Comic Sans MS" panose="030F0702030302020204" pitchFamily="66" charset="0"/>
              </a:rPr>
            </a:b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Espace réservé du contenu 2"/>
              <p:cNvSpPr>
                <a:spLocks noGrp="1"/>
              </p:cNvSpPr>
              <p:nvPr>
                <p:ph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Soit on connait la solution analytique de l’équation différentielle</a:t>
                </a:r>
              </a:p>
              <a:p>
                <a:pPr lvl="4"/>
                <a:endParaRPr lang="fr-FR" alt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fr-FR" altLang="fr-FR" dirty="0" smtClean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:endParaRPr lang="fr-FR" altLang="fr-FR" sz="800" dirty="0" smtClean="0">
                  <a:solidFill>
                    <a:srgbClr val="000099"/>
                  </a:solidFill>
                </a:endParaRPr>
              </a:p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Méthodes numériques : méthode </a:t>
                </a:r>
                <a:r>
                  <a:rPr lang="fr-FR" altLang="fr-FR" dirty="0" err="1" smtClean="0">
                    <a:solidFill>
                      <a:srgbClr val="A50021"/>
                    </a:solidFill>
                  </a:rPr>
                  <a:t>d’euler</a:t>
                </a:r>
                <a:r>
                  <a:rPr lang="fr-FR" altLang="fr-FR" dirty="0" smtClean="0">
                    <a:solidFill>
                      <a:srgbClr val="A50021"/>
                    </a:solidFill>
                  </a:rPr>
                  <a:t>, …</a:t>
                </a:r>
              </a:p>
              <a:p>
                <a:pPr lvl="4"/>
                <a:endParaRPr lang="fr-FR" altLang="fr-FR" dirty="0" smtClean="0">
                  <a:solidFill>
                    <a:srgbClr val="A5002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altLang="fr-FR" dirty="0" smtClean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1638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 rotWithShape="0">
                <a:blip r:embed="rId3"/>
                <a:stretch>
                  <a:fillRect l="-1704" t="-175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0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Le modèle de croissance de Malthus</a:t>
            </a:r>
            <a:r>
              <a:rPr lang="fr-FR" altLang="fr-FR" b="1" smtClean="0">
                <a:solidFill>
                  <a:srgbClr val="B2B2B2"/>
                </a:solidFill>
                <a:latin typeface="Comic Sans MS" panose="030F0702030302020204" pitchFamily="66" charset="0"/>
              </a:rPr>
              <a:t/>
            </a:r>
            <a:br>
              <a:rPr lang="fr-FR" altLang="fr-FR" b="1" smtClean="0">
                <a:solidFill>
                  <a:srgbClr val="B2B2B2"/>
                </a:solidFill>
                <a:latin typeface="Comic Sans MS" panose="030F0702030302020204" pitchFamily="66" charset="0"/>
              </a:rPr>
            </a:br>
            <a:endParaRPr lang="fr-FR" altLang="fr-FR" smtClean="0"/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A50021"/>
                </a:solidFill>
              </a:rPr>
              <a:t>Mesure de population de levure</a:t>
            </a:r>
            <a:r>
              <a:rPr lang="fr-FR" altLang="fr-FR" smtClean="0"/>
              <a:t> : </a:t>
            </a:r>
          </a:p>
        </p:txBody>
      </p:sp>
      <p:pic>
        <p:nvPicPr>
          <p:cNvPr id="16388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58102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7" descr="levb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1700213"/>
            <a:ext cx="194310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6320</TotalTime>
  <Words>3733</Words>
  <Application>Microsoft Office PowerPoint</Application>
  <PresentationFormat>Affichage à l'écran (4:3)</PresentationFormat>
  <Paragraphs>804</Paragraphs>
  <Slides>56</Slides>
  <Notes>54</Notes>
  <HiddenSlides>31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56</vt:i4>
      </vt:variant>
    </vt:vector>
  </HeadingPairs>
  <TitlesOfParts>
    <vt:vector size="69" baseType="lpstr">
      <vt:lpstr>MS PGothic</vt:lpstr>
      <vt:lpstr>MS PGothic</vt:lpstr>
      <vt:lpstr>Arial</vt:lpstr>
      <vt:lpstr>Cambria Math</vt:lpstr>
      <vt:lpstr>Comic Sans MS</vt:lpstr>
      <vt:lpstr>Courier New</vt:lpstr>
      <vt:lpstr>Symbol</vt:lpstr>
      <vt:lpstr>Times</vt:lpstr>
      <vt:lpstr>Wingdings</vt:lpstr>
      <vt:lpstr>Wingdings 3</vt:lpstr>
      <vt:lpstr>Modèle par défaut</vt:lpstr>
      <vt:lpstr>Image Bitmap</vt:lpstr>
      <vt:lpstr>Graphique</vt:lpstr>
      <vt:lpstr>Présentation PowerPoint</vt:lpstr>
      <vt:lpstr>Pourquoi modéliser?</vt:lpstr>
      <vt:lpstr>Les étapes de la modélisation</vt:lpstr>
      <vt:lpstr>Les étapes de la modélisation</vt:lpstr>
      <vt:lpstr>Croissance de populations cellulaires ? </vt:lpstr>
      <vt:lpstr>Avant de modéliser !</vt:lpstr>
      <vt:lpstr>Modèles continues de la dynamique des population </vt:lpstr>
      <vt:lpstr>Simulation des modèles continues </vt:lpstr>
      <vt:lpstr>Le modèle de croissance de Malthus </vt:lpstr>
      <vt:lpstr>Le modèle de croissance de Malthus</vt:lpstr>
      <vt:lpstr>Le modèle de croissance de Malthus</vt:lpstr>
      <vt:lpstr>Le modèle de croissance de Malthus</vt:lpstr>
      <vt:lpstr>Le modèle de croissance de Malthus</vt:lpstr>
      <vt:lpstr>Simulations</vt:lpstr>
      <vt:lpstr>Ajustement</vt:lpstr>
      <vt:lpstr>Ajustement</vt:lpstr>
      <vt:lpstr>Ajustement</vt:lpstr>
      <vt:lpstr>Validation</vt:lpstr>
      <vt:lpstr>Le modèle logistique de Vershulst</vt:lpstr>
      <vt:lpstr>Le modèle logistique de Vershulst</vt:lpstr>
      <vt:lpstr>Le modèle logistique de Vershulst</vt:lpstr>
      <vt:lpstr>Simulation</vt:lpstr>
      <vt:lpstr>Ajustement</vt:lpstr>
      <vt:lpstr>Ajustement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Accroissement logistique de trois populations.</vt:lpstr>
      <vt:lpstr>Présentation PowerPoint</vt:lpstr>
    </vt:vector>
  </TitlesOfParts>
  <Company>laboratoire TIMC-RFMQ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Françoise Giroud</dc:creator>
  <cp:lastModifiedBy>cayek</cp:lastModifiedBy>
  <cp:revision>1211</cp:revision>
  <dcterms:created xsi:type="dcterms:W3CDTF">2003-09-29T23:10:32Z</dcterms:created>
  <dcterms:modified xsi:type="dcterms:W3CDTF">2015-12-22T14:18:46Z</dcterms:modified>
</cp:coreProperties>
</file>