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03" r:id="rId3"/>
    <p:sldId id="304" r:id="rId4"/>
    <p:sldId id="305" r:id="rId5"/>
    <p:sldId id="326" r:id="rId6"/>
    <p:sldId id="306" r:id="rId7"/>
    <p:sldId id="307" r:id="rId8"/>
    <p:sldId id="309" r:id="rId9"/>
    <p:sldId id="328" r:id="rId10"/>
    <p:sldId id="327" r:id="rId11"/>
    <p:sldId id="310" r:id="rId12"/>
    <p:sldId id="329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2A2A"/>
    <a:srgbClr val="1F6B21"/>
    <a:srgbClr val="00220F"/>
    <a:srgbClr val="990000"/>
    <a:srgbClr val="A6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3" autoAdjust="0"/>
  </p:normalViewPr>
  <p:slideViewPr>
    <p:cSldViewPr>
      <p:cViewPr varScale="1">
        <p:scale>
          <a:sx n="59" d="100"/>
          <a:sy n="59" d="100"/>
        </p:scale>
        <p:origin x="1716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r>
              <a:rPr lang="en-GB" altLang="fr-FR"/>
              <a:t>Année Universitaire 2008/2009</a:t>
            </a:r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60925"/>
            <a:ext cx="5675313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r>
              <a:rPr lang="en-GB" altLang="fr-FR"/>
              <a:t>SCI123 - Modélisation et Simulation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4F5FCEC8-C0D4-4AD6-9E86-84E784241F39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6353056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CD17AC-DEAE-4794-BE9C-62B39C033BDC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FF396E-688F-4ADE-B18D-BA505AF91015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51205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06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73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On ne sort pas de cette état car les dérivé/vitesse sont </a:t>
            </a:r>
            <a:r>
              <a:rPr lang="fr-FR" b="1" dirty="0" err="1" smtClean="0"/>
              <a:t>nules</a:t>
            </a:r>
            <a:r>
              <a:rPr lang="fr-FR" b="1" dirty="0" smtClean="0"/>
              <a:t>!</a:t>
            </a:r>
            <a:endParaRPr lang="fr-FR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10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82207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cas ou on a pas de solution analytique on peut étudier le système !!!</a:t>
            </a:r>
          </a:p>
          <a:p>
            <a:r>
              <a:rPr lang="fr-FR" b="1" baseline="0" dirty="0" smtClean="0"/>
              <a:t>POINT EQUILIBRE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dans lequel le système dynamique ne bouge plus !! Donc nos population reste comme ca!!</a:t>
            </a:r>
          </a:p>
          <a:p>
            <a:r>
              <a:rPr lang="fr-FR" baseline="0" dirty="0" smtClean="0"/>
              <a:t>EXO : leur faire </a:t>
            </a:r>
            <a:r>
              <a:rPr lang="fr-FR" baseline="0" dirty="0" err="1" smtClean="0"/>
              <a:t>resoudre</a:t>
            </a:r>
            <a:r>
              <a:rPr lang="fr-FR" baseline="0" dirty="0" smtClean="0"/>
              <a:t> les point </a:t>
            </a:r>
            <a:r>
              <a:rPr lang="fr-FR" baseline="0" dirty="0" err="1" smtClean="0"/>
              <a:t>equilibre</a:t>
            </a:r>
            <a:r>
              <a:rPr lang="fr-FR" baseline="0" dirty="0" smtClean="0"/>
              <a:t> </a:t>
            </a:r>
          </a:p>
          <a:p>
            <a:r>
              <a:rPr lang="fr-FR" baseline="0" dirty="0" err="1" smtClean="0"/>
              <a:t>Def</a:t>
            </a:r>
            <a:r>
              <a:rPr lang="fr-FR" baseline="0" dirty="0" smtClean="0"/>
              <a:t> point équilibre et il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!!!</a:t>
            </a:r>
          </a:p>
          <a:p>
            <a:r>
              <a:rPr lang="fr-FR" b="1" baseline="0" dirty="0" smtClean="0"/>
              <a:t>REMARK au passage : </a:t>
            </a:r>
            <a:r>
              <a:rPr lang="fr-FR" b="0" baseline="0" dirty="0" smtClean="0"/>
              <a:t>les points d’</a:t>
            </a:r>
            <a:r>
              <a:rPr lang="fr-FR" b="0" baseline="0" dirty="0" err="1" smtClean="0"/>
              <a:t>équibre</a:t>
            </a:r>
            <a:r>
              <a:rPr lang="fr-FR" b="0" baseline="0" dirty="0" smtClean="0"/>
              <a:t> n’existe pas toujours!!</a:t>
            </a:r>
            <a:endParaRPr lang="fr-FR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11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82290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- Présenter</a:t>
            </a:r>
            <a:r>
              <a:rPr lang="fr-FR" b="0" baseline="0" dirty="0" smtClean="0"/>
              <a:t> cette représentation des </a:t>
            </a:r>
            <a:r>
              <a:rPr lang="fr-FR" b="0" baseline="0" dirty="0" smtClean="0"/>
              <a:t>trajectoires </a:t>
            </a:r>
            <a:r>
              <a:rPr lang="fr-FR" b="0" baseline="0" dirty="0" smtClean="0"/>
              <a:t>et les ligne de champs</a:t>
            </a:r>
          </a:p>
          <a:p>
            <a:r>
              <a:rPr lang="fr-FR" b="0" dirty="0" smtClean="0"/>
              <a:t>- Présenter la</a:t>
            </a:r>
            <a:r>
              <a:rPr lang="fr-FR" b="0" baseline="0" dirty="0" smtClean="0"/>
              <a:t> notion de stabilité et d’instabilité</a:t>
            </a:r>
            <a:endParaRPr lang="fr-FR" b="0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12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7904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r>
              <a:rPr lang="fr-FR" baseline="0" dirty="0" smtClean="0"/>
              <a:t> de la stabilité quand on s’écarte un peu du point d’équilibre, est ce que le système revient a son point d’équilibre?</a:t>
            </a:r>
          </a:p>
          <a:p>
            <a:r>
              <a:rPr lang="fr-FR" baseline="0" dirty="0" smtClean="0"/>
              <a:t>Pour l’</a:t>
            </a:r>
            <a:r>
              <a:rPr lang="fr-FR" baseline="0" dirty="0" err="1" smtClean="0"/>
              <a:t>édudier</a:t>
            </a:r>
            <a:r>
              <a:rPr lang="fr-FR" baseline="0" dirty="0" smtClean="0"/>
              <a:t> il faut faire des calcule lourd, ici on donne </a:t>
            </a:r>
            <a:r>
              <a:rPr lang="fr-FR" baseline="0" dirty="0" err="1" smtClean="0"/>
              <a:t>dirrect</a:t>
            </a:r>
            <a:r>
              <a:rPr lang="fr-FR" baseline="0" dirty="0" smtClean="0"/>
              <a:t> le résultat !</a:t>
            </a:r>
          </a:p>
          <a:p>
            <a:r>
              <a:rPr lang="fr-FR" b="1" baseline="0" dirty="0" smtClean="0"/>
              <a:t>ATTENTION </a:t>
            </a:r>
            <a:r>
              <a:rPr lang="fr-FR" b="0" baseline="0" dirty="0" smtClean="0"/>
              <a:t>leur expliquer comment lire ce graphe !!!</a:t>
            </a:r>
          </a:p>
          <a:p>
            <a:r>
              <a:rPr lang="fr-FR" b="1" dirty="0" smtClean="0"/>
              <a:t>Interprétation : </a:t>
            </a:r>
            <a:r>
              <a:rPr lang="fr-FR" b="0" dirty="0" smtClean="0"/>
              <a:t>voir feuille « avec les main »</a:t>
            </a:r>
            <a:endParaRPr lang="fr-FR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13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8577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Idem</a:t>
            </a:r>
            <a:r>
              <a:rPr lang="fr-FR" b="0" baseline="0" dirty="0" smtClean="0"/>
              <a:t> : voir cahier D9</a:t>
            </a:r>
            <a:endParaRPr lang="fr-FR" b="0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14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89449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fr-FR" b="0" dirty="0" smtClean="0"/>
              <a:t>Idem</a:t>
            </a:r>
            <a:r>
              <a:rPr lang="fr-FR" b="0" baseline="0" dirty="0" smtClean="0"/>
              <a:t> : voir cahier D9</a:t>
            </a:r>
            <a:endParaRPr lang="fr-FR" b="0" dirty="0" smtClean="0"/>
          </a:p>
          <a:p>
            <a:endParaRPr lang="fr-FR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15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99888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fr-FR" b="0" dirty="0" smtClean="0"/>
              <a:t>Idem</a:t>
            </a:r>
            <a:r>
              <a:rPr lang="fr-FR" b="0" baseline="0" dirty="0" smtClean="0"/>
              <a:t> : voir cahier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fr-FR" b="1" baseline="0" dirty="0" smtClean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16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603306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Système</a:t>
            </a:r>
            <a:r>
              <a:rPr lang="fr-FR" baseline="0" dirty="0" smtClean="0"/>
              <a:t> très simplifier de la réalité mais va </a:t>
            </a:r>
            <a:r>
              <a:rPr lang="fr-FR" baseline="0" dirty="0" err="1" smtClean="0"/>
              <a:t>permetre</a:t>
            </a:r>
            <a:r>
              <a:rPr lang="fr-FR" baseline="0" dirty="0" smtClean="0"/>
              <a:t> de modéliser un </a:t>
            </a:r>
            <a:r>
              <a:rPr lang="fr-FR" baseline="0" dirty="0" err="1" smtClean="0"/>
              <a:t>mecanisme</a:t>
            </a:r>
            <a:r>
              <a:rPr lang="fr-FR" baseline="0" dirty="0" smtClean="0"/>
              <a:t> de la nature !! </a:t>
            </a:r>
          </a:p>
          <a:p>
            <a:r>
              <a:rPr lang="fr-FR" baseline="0" dirty="0" smtClean="0"/>
              <a:t>Deux populations :  l’un mange l’autre !! 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17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634751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Système</a:t>
            </a:r>
            <a:r>
              <a:rPr lang="fr-FR" baseline="0" dirty="0" smtClean="0"/>
              <a:t> très simplifier de la réalité mais va </a:t>
            </a:r>
            <a:r>
              <a:rPr lang="fr-FR" baseline="0" dirty="0" err="1" smtClean="0"/>
              <a:t>permetre</a:t>
            </a:r>
            <a:r>
              <a:rPr lang="fr-FR" baseline="0" dirty="0" smtClean="0"/>
              <a:t> de modéliser un </a:t>
            </a:r>
            <a:r>
              <a:rPr lang="fr-FR" baseline="0" dirty="0" err="1" smtClean="0"/>
              <a:t>mecanisme</a:t>
            </a:r>
            <a:r>
              <a:rPr lang="fr-FR" baseline="0" dirty="0" smtClean="0"/>
              <a:t> de la nature !! </a:t>
            </a:r>
          </a:p>
          <a:p>
            <a:r>
              <a:rPr lang="fr-FR" baseline="0" dirty="0" smtClean="0"/>
              <a:t>Encore une fois très simpliste mais on veut </a:t>
            </a:r>
            <a:r>
              <a:rPr lang="fr-FR" baseline="0" dirty="0" err="1" smtClean="0"/>
              <a:t>modeliser</a:t>
            </a:r>
            <a:r>
              <a:rPr lang="fr-FR" baseline="0" dirty="0" smtClean="0"/>
              <a:t> le phénomène de </a:t>
            </a:r>
            <a:r>
              <a:rPr lang="fr-FR" baseline="0" dirty="0" err="1" smtClean="0"/>
              <a:t>prétation</a:t>
            </a:r>
            <a:r>
              <a:rPr lang="fr-FR" baseline="0" dirty="0" smtClean="0"/>
              <a:t>!!! On peut toujours ajouter d’autre chose au modèle après!! Le complexifier</a:t>
            </a:r>
          </a:p>
          <a:p>
            <a:endParaRPr lang="fr-FR" baseline="0" dirty="0" smtClean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18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93800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EXO</a:t>
            </a:r>
            <a:r>
              <a:rPr lang="fr-FR" baseline="0" dirty="0" smtClean="0"/>
              <a:t> :  voir feuille</a:t>
            </a:r>
          </a:p>
          <a:p>
            <a:r>
              <a:rPr lang="fr-FR" dirty="0" smtClean="0"/>
              <a:t>Et dire que c’est le modèle de </a:t>
            </a:r>
            <a:r>
              <a:rPr lang="fr-FR" dirty="0" err="1" smtClean="0"/>
              <a:t>Lotka</a:t>
            </a:r>
            <a:r>
              <a:rPr lang="fr-FR" dirty="0" smtClean="0"/>
              <a:t> </a:t>
            </a:r>
            <a:r>
              <a:rPr lang="fr-FR" dirty="0" err="1" smtClean="0"/>
              <a:t>volterra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19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22849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un </a:t>
            </a:r>
            <a:r>
              <a:rPr lang="fr-FR" dirty="0" err="1" smtClean="0"/>
              <a:t>espece</a:t>
            </a:r>
            <a:r>
              <a:rPr lang="fr-FR" dirty="0" smtClean="0"/>
              <a:t> et pour des temps court = </a:t>
            </a:r>
            <a:r>
              <a:rPr lang="fr-FR" b="1" dirty="0" smtClean="0"/>
              <a:t>comme si ressource était illimitées</a:t>
            </a:r>
            <a:r>
              <a:rPr lang="fr-FR" baseline="0" dirty="0" smtClean="0"/>
              <a:t>, ce modèle était pas mal !!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2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989933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solution analytique comme 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resoudre</a:t>
            </a:r>
            <a:r>
              <a:rPr lang="fr-FR" baseline="0" dirty="0" smtClean="0"/>
              <a:t> modèle expo et logistique</a:t>
            </a:r>
          </a:p>
          <a:p>
            <a:r>
              <a:rPr lang="fr-FR" baseline="0" dirty="0" smtClean="0"/>
              <a:t>Voir les autre cours, ou ils ont touché du bout du doigts les méthodes numériques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20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12191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EXO : leur faire </a:t>
            </a:r>
            <a:r>
              <a:rPr lang="fr-FR" baseline="0" dirty="0" err="1" smtClean="0"/>
              <a:t>resoudre</a:t>
            </a:r>
            <a:r>
              <a:rPr lang="fr-FR" baseline="0" dirty="0" smtClean="0"/>
              <a:t> les point </a:t>
            </a:r>
            <a:r>
              <a:rPr lang="fr-FR" baseline="0" dirty="0" err="1" smtClean="0"/>
              <a:t>equilibre</a:t>
            </a:r>
            <a:r>
              <a:rPr lang="fr-FR" baseline="0" dirty="0" smtClean="0"/>
              <a:t> 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21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677479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Mais ce qui est </a:t>
            </a:r>
            <a:r>
              <a:rPr lang="fr-FR" dirty="0" err="1" smtClean="0"/>
              <a:t>interessant</a:t>
            </a:r>
            <a:r>
              <a:rPr lang="fr-FR" dirty="0" smtClean="0"/>
              <a:t> c’est ce qui ce passe autours</a:t>
            </a:r>
            <a:r>
              <a:rPr lang="fr-FR" baseline="0" dirty="0" smtClean="0"/>
              <a:t> de ces points d’équilibre</a:t>
            </a:r>
          </a:p>
          <a:p>
            <a:r>
              <a:rPr lang="fr-FR" baseline="0" dirty="0" smtClean="0"/>
              <a:t>1 seul cas contrairement a avant !! On tourne autour de se point d’équilibre !!</a:t>
            </a:r>
          </a:p>
          <a:p>
            <a:r>
              <a:rPr lang="fr-FR" b="1" baseline="0" dirty="0" smtClean="0"/>
              <a:t>ET 0,0 est instable !!! On ne va pas vers lui quand on </a:t>
            </a:r>
            <a:r>
              <a:rPr lang="fr-FR" b="1" baseline="0" dirty="0" err="1" smtClean="0"/>
              <a:t>demarre</a:t>
            </a:r>
            <a:r>
              <a:rPr lang="fr-FR" b="1" baseline="0" dirty="0" smtClean="0"/>
              <a:t> a coté !!</a:t>
            </a:r>
          </a:p>
          <a:p>
            <a:r>
              <a:rPr lang="fr-FR" baseline="0" dirty="0" smtClean="0"/>
              <a:t>Question a quoi correspond ce portrait?? Quelles sont les courbes de chacune des pop?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22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638147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voit qu’on a réussit à une partie du phénomène naturel !!! Il est normal que le phénomène naturel bien plus complexe présente d’autre particularité. Mais on a le phénomène d’</a:t>
            </a:r>
            <a:r>
              <a:rPr lang="fr-FR" baseline="0" dirty="0" err="1" smtClean="0"/>
              <a:t>osciliation</a:t>
            </a:r>
            <a:endParaRPr lang="fr-FR" baseline="0" dirty="0" smtClean="0"/>
          </a:p>
          <a:p>
            <a:r>
              <a:rPr lang="fr-FR" baseline="0" dirty="0" smtClean="0"/>
              <a:t>Leur expliquer sur la courbe ce qui se passe !! 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23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055312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A1EDD3-8278-4B6E-9540-B7647CD6C5A8}" type="slidenum">
              <a:rPr lang="en-GB" altLang="fr-FR" sz="1300" smtClean="0"/>
              <a:pPr>
                <a:spcBef>
                  <a:spcPct val="0"/>
                </a:spcBef>
              </a:pPr>
              <a:t>24</a:t>
            </a:fld>
            <a:endParaRPr lang="en-GB" altLang="fr-FR" sz="1300" smtClean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003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025AA3-E46A-443C-9C19-B10EC9111DE7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26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48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7044E99-27BD-4376-AFCF-125253538842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27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3FEFC8-6422-4F58-BEDB-459168C0E66D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4757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4758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Font typeface="Times New Roman" charset="0"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15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FDB348-7E06-4CBF-AF58-E8073039942C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28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F54B0C-4EDF-4CDD-ABD5-A678C66A4A31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5781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5782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64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7794C2-DFB6-44F6-8C21-D8CCEE2EB2A9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29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423C22-35D0-402C-BF74-BF765F479CD3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6805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6806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0C6EDF-F46D-4475-8C37-7FC66D1F6644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30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31EBD8-B321-4443-B8E1-017804555665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7829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30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0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Quand les temps devenait plus long</a:t>
            </a:r>
            <a:r>
              <a:rPr lang="fr-FR" baseline="0" dirty="0" smtClean="0"/>
              <a:t> : CAPCITE BIOTIQUE M apparait !! Donc on a changé le modèle !!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3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131200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D9FA75-F51F-47BB-9BE0-50EB362FCC66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70C2E6F-6083-49F7-AF81-2AB4CAB67137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8853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4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73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AFD9DDF-941F-4790-8BEA-C89A4B49B58F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32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6EBA734-16D9-4607-8B85-69C482525C4A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79877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9878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67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7317DBA-222B-4745-83E3-A331D3D34D91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33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19FB90-1F06-4A12-857A-08559A777B56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0901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0902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0DBDA6D-43C3-4B1C-930A-A6A0630B619F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34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EAE91D8-270D-4E77-9106-F95F98A5D51B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1925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1926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95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45DB64F-117B-4D0C-B656-E4251DEAE065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35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F417EA8-5F0A-44F5-85CB-AC531423FBC6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2949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2950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2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05038B-035B-4AEC-9F61-F3A2256AFF6F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36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068289-0A77-406A-8C48-6F0502C7DAE9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3973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3974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6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F444FB5-3846-4BD8-BB8C-0A909F773081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37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7C60A-2F88-4904-85D1-DAFE3BDD57C7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4997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4998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75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B33995-8C8A-45DE-9E67-CC20ACF37407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38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91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CF4BE92-D6C3-4E50-A89D-836B139A4874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39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260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B36DCC-E812-4FAC-AF53-D21E34313836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40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7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</a:t>
            </a:r>
            <a:r>
              <a:rPr lang="fr-FR" baseline="0" dirty="0" smtClean="0"/>
              <a:t> voir en particulier le cas ou les </a:t>
            </a:r>
            <a:r>
              <a:rPr lang="fr-FR" baseline="0" dirty="0" err="1" smtClean="0"/>
              <a:t>especes</a:t>
            </a:r>
            <a:r>
              <a:rPr lang="fr-FR" baseline="0" dirty="0" smtClean="0"/>
              <a:t> sont en compétitions !! ICI cas d’interaction négative !!!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fr-FR" b="1" i="0" baseline="0" dirty="0" err="1" smtClean="0"/>
              <a:t>Conpétition</a:t>
            </a:r>
            <a:r>
              <a:rPr lang="fr-FR" baseline="0" dirty="0" smtClean="0"/>
              <a:t> </a:t>
            </a:r>
            <a:r>
              <a:rPr lang="fr-FR" b="1" baseline="0" dirty="0" smtClean="0"/>
              <a:t>:</a:t>
            </a:r>
            <a:r>
              <a:rPr lang="fr-FR" baseline="0" dirty="0" smtClean="0"/>
              <a:t> </a:t>
            </a:r>
            <a:r>
              <a:rPr lang="fr-CA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interaction entre deux espèces (ou plus) d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une communauté, qui font usage des mêmes ressources limitantes.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fr-FR" b="1" dirty="0" err="1" smtClean="0"/>
              <a:t>Predation</a:t>
            </a:r>
            <a:r>
              <a:rPr lang="fr-FR" b="1" dirty="0" smtClean="0"/>
              <a:t> : </a:t>
            </a:r>
            <a:r>
              <a:rPr lang="fr-CA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relation où un animal (carnivore ou herbivore), le prédateur, en dévore un autre, appelé la proie (animal ou plante).</a:t>
            </a:r>
          </a:p>
          <a:p>
            <a:endParaRPr lang="fr-FR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4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651801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6F19C29-5079-4A1C-B37A-311AA994396F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890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79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372190-1658-425D-A8D8-8BF8A6190AE5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42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749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7ADBE3-A4F1-47E9-B9A6-0A4E19FB1FE4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43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11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7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A68D6A-B7C4-497C-9D90-5062BA681054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44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21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8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BDB840-1252-47CC-8ADD-5DF1993C842E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45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31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849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9931AF-F1AD-4146-9550-F81F80AF533D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46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291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1CECF51-2D6C-4805-9F83-E7ED5405357E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47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200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2E6825-6B3E-436E-B807-F9885DEBEBB9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48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62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179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254B4F9-6D8E-4885-AB4E-F31C237B18C4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49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72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91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337416-67C1-4067-AEF4-2316C9775F91}" type="slidenum">
              <a:rPr lang="en-GB" altLang="fr-FR" sz="1300">
                <a:solidFill>
                  <a:srgbClr val="000000"/>
                </a:solidFill>
              </a:rPr>
              <a:pPr eaLnBrk="1" hangingPunct="1"/>
              <a:t>50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sz="1300" smtClean="0"/>
              <a:t>L1 &amp; L2 Sciences</a:t>
            </a: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D9488-03BD-489B-859E-0BFFA114C61A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98309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8310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Font typeface="Times New Roman" charset="0"/>
              <a:buNone/>
              <a:defRPr/>
            </a:pPr>
            <a:endParaRPr lang="fr-FR" smtClean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 smtClean="0"/>
              <a:t>Pour pas qu’ils soit choqués</a:t>
            </a:r>
            <a:r>
              <a:rPr lang="fr-FR" b="0" baseline="0" dirty="0" smtClean="0"/>
              <a:t> d’avoir des système d’</a:t>
            </a:r>
            <a:r>
              <a:rPr lang="fr-FR" b="0" baseline="0" dirty="0" err="1" smtClean="0"/>
              <a:t>equation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diff</a:t>
            </a:r>
            <a:endParaRPr lang="fr-FR" b="0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5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6935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Principe simple = ….</a:t>
            </a:r>
          </a:p>
          <a:p>
            <a:r>
              <a:rPr lang="fr-FR" dirty="0" smtClean="0"/>
              <a:t>ICI exemple de ce qui peut se passer</a:t>
            </a:r>
            <a:r>
              <a:rPr lang="fr-FR" baseline="0" dirty="0" smtClean="0"/>
              <a:t> cohabitation, </a:t>
            </a:r>
            <a:r>
              <a:rPr lang="fr-FR" baseline="0" dirty="0" err="1" smtClean="0"/>
              <a:t>extintion</a:t>
            </a:r>
            <a:r>
              <a:rPr lang="fr-FR" baseline="0" dirty="0" smtClean="0"/>
              <a:t> l’une de l’autre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6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20361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EXO</a:t>
            </a:r>
            <a:r>
              <a:rPr lang="fr-FR" baseline="0" dirty="0" smtClean="0"/>
              <a:t> :  voir feuille</a:t>
            </a:r>
          </a:p>
          <a:p>
            <a:r>
              <a:rPr lang="fr-CA" altLang="fr-FR" sz="1200" b="1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Coefficient d</a:t>
            </a:r>
            <a:r>
              <a:rPr lang="fr-FR" altLang="fr-FR" sz="1200" b="1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b="1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interactions interspécifiques : quantifie</a:t>
            </a:r>
            <a:r>
              <a:rPr lang="fr-CA" altLang="ja-JP" sz="1200" b="1" baseline="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 comment l’un gène l’autre : la proportion (de nourriture, d’espace)que l’un va prendre a l’autre</a:t>
            </a:r>
            <a:endParaRPr lang="fr-FR" baseline="0" dirty="0" smtClean="0"/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fr-FR" baseline="0" dirty="0" smtClean="0"/>
              <a:t>Expliquer </a:t>
            </a:r>
            <a:r>
              <a:rPr lang="fr-CA" sz="1400" b="1" baseline="0" dirty="0" smtClean="0">
                <a:solidFill>
                  <a:srgbClr val="333399"/>
                </a:solidFill>
                <a:latin typeface="Symbol" panose="05050102010706020507" pitchFamily="18" charset="2"/>
              </a:rPr>
              <a:t>alpha</a:t>
            </a:r>
            <a:r>
              <a:rPr lang="fr-CA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 : mesure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effet d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un  individu de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espèce2 relativement à celui d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un individu de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espèce1 sur le taux de croissance de la population de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espèce 1.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fr-CA" altLang="fr-FR" sz="1400" b="1" dirty="0" smtClean="0">
                <a:solidFill>
                  <a:srgbClr val="333399"/>
                </a:solidFill>
                <a:latin typeface="Symbol" panose="05050102010706020507" pitchFamily="18" charset="2"/>
              </a:rPr>
              <a:t>beta</a:t>
            </a:r>
            <a:r>
              <a:rPr lang="fr-CA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 : mesure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effet d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un  individu de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espèce1 relativement à celui d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un individu de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espèce2 sur le taux de croissance de la population de l</a:t>
            </a:r>
            <a:r>
              <a:rPr lang="fr-FR" altLang="fr-FR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’</a:t>
            </a:r>
            <a:r>
              <a:rPr lang="fr-CA" altLang="ja-JP" sz="1200" dirty="0" smtClean="0">
                <a:solidFill>
                  <a:srgbClr val="333399"/>
                </a:solidFill>
                <a:latin typeface="Comic Sans MS" panose="030F0702030302020204" pitchFamily="66" charset="0"/>
              </a:rPr>
              <a:t>espèce2.</a:t>
            </a:r>
            <a:endParaRPr lang="fr-CA" altLang="fr-FR" sz="1200" dirty="0" smtClean="0">
              <a:solidFill>
                <a:srgbClr val="333399"/>
              </a:solidFill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7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68341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solution analytique comme 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resoudre</a:t>
            </a:r>
            <a:r>
              <a:rPr lang="fr-FR" baseline="0" dirty="0" smtClean="0"/>
              <a:t> modèle expo et logistique</a:t>
            </a:r>
          </a:p>
          <a:p>
            <a:r>
              <a:rPr lang="fr-FR" baseline="0" dirty="0" smtClean="0"/>
              <a:t>Voir les autre cours, ou ils ont touché du bout du doigts les méthodes numériques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8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66858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L1 &amp; L2 Sciences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altLang="fr-FR" smtClean="0"/>
              <a:t>Année Universitaire 2008/2009</a:t>
            </a:r>
            <a:endParaRPr lang="en-GB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 altLang="fr-FR" smtClean="0"/>
              <a:t>SCI123 - Modélisation et Simulation</a:t>
            </a:r>
            <a:endParaRPr lang="en-GB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4F5FCEC8-C0D4-4AD6-9E86-84E784241F39}" type="slidenum">
              <a:rPr lang="en-GB" altLang="fr-FR" smtClean="0"/>
              <a:pPr/>
              <a:t>9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87537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2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44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425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68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9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8616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9829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7658100" y="6127750"/>
            <a:ext cx="19272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fr-FR" sz="2000" b="1">
                <a:solidFill>
                  <a:srgbClr val="000099"/>
                </a:solidFill>
                <a:latin typeface="Comic Sans MS" panose="030F0702030302020204" pitchFamily="66" charset="0"/>
              </a:rPr>
              <a:t>D</a:t>
            </a:r>
            <a:fld id="{67B45586-BDC0-4FA8-823E-3B408A82BA52}" type="slidenum">
              <a:rPr lang="en-GB" altLang="fr-FR" sz="2000" b="1">
                <a:solidFill>
                  <a:srgbClr val="000099"/>
                </a:solidFill>
                <a:latin typeface="Comic Sans MS" panose="030F0702030302020204" pitchFamily="66" charset="0"/>
              </a:rPr>
              <a:pPr eaLnBrk="1" hangingPunct="1">
                <a:buClrTx/>
                <a:buFontTx/>
                <a:buNone/>
              </a:pPr>
              <a:t>‹N°›</a:t>
            </a:fld>
            <a:endParaRPr lang="en-GB" altLang="fr-FR" sz="2000" b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819650" y="6488113"/>
            <a:ext cx="45116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fr-FR" altLang="fr-FR" sz="1000" i="1">
                <a:solidFill>
                  <a:srgbClr val="990000"/>
                </a:solidFill>
                <a:latin typeface="Comic Sans MS" panose="030F0702030302020204" pitchFamily="66" charset="0"/>
              </a:rPr>
              <a:t>Thème 3 : Modélisation de la croissance de populations biologiques </a:t>
            </a:r>
          </a:p>
          <a:p>
            <a:pPr algn="r" eaLnBrk="1" hangingPunct="1">
              <a:buClrTx/>
              <a:buFontTx/>
              <a:buNone/>
            </a:pPr>
            <a:r>
              <a:rPr lang="fr-FR" altLang="fr-FR" sz="1000" i="1">
                <a:solidFill>
                  <a:srgbClr val="990000"/>
                </a:solidFill>
                <a:latin typeface="Comic Sans MS" panose="030F0702030302020204" pitchFamily="66" charset="0"/>
              </a:rPr>
              <a:t>Partie 2: Extensions du modèle logistique 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7950" y="6453188"/>
            <a:ext cx="4103688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000" i="1">
                <a:solidFill>
                  <a:srgbClr val="990000"/>
                </a:solidFill>
                <a:latin typeface="Comic Sans MS" panose="030F0702030302020204" pitchFamily="66" charset="0"/>
              </a:rPr>
              <a:t>Licences Sciences (L1 &amp; L2) – SCI123 : Modélisation et Simulation 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000" i="1">
                <a:solidFill>
                  <a:srgbClr val="990000"/>
                </a:solidFill>
                <a:latin typeface="Comic Sans MS" panose="030F0702030302020204" pitchFamily="66" charset="0"/>
              </a:rPr>
              <a:t>UJF / DSU Année 2011-2012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9.png"/><Relationship Id="rId5" Type="http://schemas.openxmlformats.org/officeDocument/2006/relationships/image" Target="../media/image34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1438" y="1557338"/>
            <a:ext cx="8964612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Simulation et ajustement de modèles de croissance de populations biologiques</a:t>
            </a:r>
            <a:br>
              <a:rPr lang="fr-FR" altLang="fr-FR" sz="36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40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omic Sans MS" panose="030F0702030302020204" pitchFamily="66" charset="0"/>
              </a:rPr>
              <a:t>Partie 1 :</a:t>
            </a:r>
            <a:br>
              <a:rPr lang="fr-FR" altLang="fr-FR" sz="2800" dirty="0">
                <a:solidFill>
                  <a:srgbClr val="808080"/>
                </a:solidFill>
                <a:latin typeface="Comic Sans MS" panose="030F0702030302020204" pitchFamily="66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omic Sans MS" panose="030F0702030302020204" pitchFamily="66" charset="0"/>
              </a:rPr>
              <a:t>Les modèles exponentiel et logistique</a:t>
            </a:r>
            <a:br>
              <a:rPr lang="fr-FR" altLang="fr-FR" sz="2800" dirty="0">
                <a:solidFill>
                  <a:srgbClr val="808080"/>
                </a:solidFill>
                <a:latin typeface="Comic Sans MS" panose="030F0702030302020204" pitchFamily="66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 dirty="0">
                <a:solidFill>
                  <a:srgbClr val="808080"/>
                </a:solidFill>
                <a:latin typeface="Comic Sans MS" panose="030F0702030302020204" pitchFamily="66" charset="0"/>
              </a:rPr>
            </a:br>
            <a:r>
              <a:rPr lang="fr-FR" altLang="fr-FR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Partie 2 :</a:t>
            </a:r>
            <a:br>
              <a:rPr lang="fr-FR" altLang="fr-FR" sz="28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Extensions du modèle logistique :</a:t>
            </a:r>
            <a:br>
              <a:rPr lang="fr-FR" altLang="fr-FR" sz="28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compétition, proie-prédateur, chasse …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7950" y="6021388"/>
            <a:ext cx="42481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dirty="0">
                <a:solidFill>
                  <a:srgbClr val="A50021"/>
                </a:solidFill>
                <a:latin typeface="Comic Sans MS" charset="0"/>
                <a:ea typeface="ＭＳ Ｐゴシック" charset="0"/>
              </a:rPr>
              <a:t>k</a:t>
            </a:r>
            <a:r>
              <a:rPr lang="fr-FR" dirty="0" smtClean="0">
                <a:solidFill>
                  <a:srgbClr val="A50021"/>
                </a:solidFill>
                <a:latin typeface="Comic Sans MS" charset="0"/>
                <a:ea typeface="ＭＳ Ｐゴシック" charset="0"/>
              </a:rPr>
              <a:t>evin.caye@imag.fr</a:t>
            </a:r>
            <a:endParaRPr lang="fr-FR" dirty="0">
              <a:solidFill>
                <a:srgbClr val="A50021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système dynamique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On cherche une configuration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fr-FR" dirty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tel </a:t>
                </a: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que :</a:t>
                </a: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r>
                  <a:rPr lang="fr-FR" sz="800" dirty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							</a:t>
                </a: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Quand on est dans cette configuration, on y reste.</a:t>
                </a:r>
              </a:p>
              <a:p>
                <a:pPr marL="1714500" lvl="4" indent="0">
                  <a:buClr>
                    <a:srgbClr val="C00000"/>
                  </a:buClr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 </a:t>
                </a:r>
                <a:endParaRPr lang="fr-FR" dirty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endParaRPr lang="fr-FR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 r="-2273" b="-1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système dynamique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Points d’équilibre ?</a:t>
                </a: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80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den>
                    </m:f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fr-FR" sz="280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den>
                    </m:f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 algn="ctr">
                  <a:buClr>
                    <a:srgbClr val="C00000"/>
                  </a:buClr>
                </a:pPr>
                <a:endParaRPr lang="fr-FR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</a:t>
            </a:r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système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Stabilité et instabilité</a:t>
            </a:r>
            <a:endParaRPr lang="fr-FR" sz="800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>
              <a:buClr>
                <a:srgbClr val="C00000"/>
              </a:buClr>
            </a:pPr>
            <a:endParaRPr lang="fr-FR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81" y="2060848"/>
            <a:ext cx="5810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</a:t>
            </a:r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système dynamique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Stabilité? Cas 1</a:t>
                </a: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946" y="2852936"/>
            <a:ext cx="4680520" cy="35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</a:t>
            </a:r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système dynamique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Stabilité? Cas 2</a:t>
                </a: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36" y="2924944"/>
            <a:ext cx="4526340" cy="34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</a:t>
            </a:r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système dynamique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Stabilité? Cas 3</a:t>
                </a: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2924944"/>
            <a:ext cx="4608512" cy="34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</a:t>
            </a:r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système dynamique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Stabilité? Cas 4</a:t>
                </a: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852936"/>
            <a:ext cx="4685869" cy="35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Prédation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Système : une proie et un prédateur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98" y="2672494"/>
            <a:ext cx="7344816" cy="3096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Prédation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Hypothèses :</a:t>
                </a:r>
              </a:p>
              <a:p>
                <a:pPr marL="857250" lvl="1" indent="-457200">
                  <a:buClr>
                    <a:srgbClr val="000099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Pas de contrainte du milieu pour la proie</a:t>
                </a:r>
              </a:p>
              <a:p>
                <a:pPr marL="857250" lvl="1" indent="-457200">
                  <a:buClr>
                    <a:srgbClr val="000099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Le prédateur ne mange que cette proie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On part donc du modèle exponentiel.</a:t>
                </a:r>
              </a:p>
              <a:p>
                <a:pPr marL="2171700" lvl="4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400050" lvl="1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Prédation, modèle de </a:t>
            </a:r>
            <a:r>
              <a:rPr lang="fr-FR" altLang="fr-FR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Lotka</a:t>
            </a:r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-Volterra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Modèle exponentiel </a:t>
                </a: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 la proie,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 le prédateur</a:t>
                </a:r>
              </a:p>
              <a:p>
                <a:pPr marL="0" indent="0" algn="ctr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fr-FR" i="1" smtClean="0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 smtClean="0">
                  <a:solidFill>
                    <a:srgbClr val="FF2A2A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b="0" i="1" smtClean="0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FF2A2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FF2A2A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fr-FR" sz="200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: </a:t>
                </a:r>
                <a:r>
                  <a:rPr lang="fr-FR" altLang="fr-FR" sz="200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mesure l</a:t>
                </a:r>
                <a:r>
                  <a:rPr lang="fr-FR" altLang="fr-FR" sz="2000" dirty="0" smtClean="0">
                    <a:solidFill>
                      <a:srgbClr val="000099"/>
                    </a:solidFill>
                  </a:rPr>
                  <a:t>’</a:t>
                </a:r>
                <a:r>
                  <a:rPr lang="fr-FR" altLang="ja-JP" sz="200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habileté </a:t>
                </a:r>
                <a:r>
                  <a:rPr lang="fr-FR" altLang="ja-JP" sz="20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des proies à échapper aux prédateurs</a:t>
                </a:r>
                <a:endParaRPr lang="fr-FR" sz="2000" dirty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20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: </a:t>
                </a:r>
                <a:r>
                  <a:rPr lang="fr-FR" altLang="fr-FR" sz="2000" dirty="0">
                    <a:solidFill>
                      <a:srgbClr val="333399"/>
                    </a:solidFill>
                    <a:latin typeface="Comic Sans MS" panose="030F0702030302020204" pitchFamily="66" charset="0"/>
                  </a:rPr>
                  <a:t>mesure l</a:t>
                </a:r>
                <a:r>
                  <a:rPr lang="fr-FR" altLang="fr-FR" sz="2000" dirty="0">
                    <a:solidFill>
                      <a:srgbClr val="333399"/>
                    </a:solidFill>
                  </a:rPr>
                  <a:t>’</a:t>
                </a:r>
                <a:r>
                  <a:rPr lang="fr-FR" altLang="ja-JP" sz="2000" dirty="0">
                    <a:solidFill>
                      <a:srgbClr val="333399"/>
                    </a:solidFill>
                    <a:latin typeface="Comic Sans MS" panose="030F0702030302020204" pitchFamily="66" charset="0"/>
                  </a:rPr>
                  <a:t>habileté des prédateurs à attraper des proies</a:t>
                </a:r>
                <a:endParaRPr lang="fr-FR" sz="2000" dirty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endParaRPr lang="fr-FR" altLang="fr-FR" sz="2000" dirty="0" smtClean="0">
                  <a:solidFill>
                    <a:srgbClr val="3333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 b="-2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Croissance de populations : </a:t>
            </a:r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62020"/>
                </a:solidFill>
                <a:latin typeface="Comic Sans MS" panose="030F0702030302020204" pitchFamily="66" charset="0"/>
              </a:rPr>
              <a:t>Une espèce, temps court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4953719" cy="373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Simulatio</a:t>
            </a:r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altLang="fr-FR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Pas de solution analytique  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CA" dirty="0">
              <a:solidFill>
                <a:srgbClr val="990000"/>
              </a:solidFill>
              <a:latin typeface="Comic Sans MS" panose="030F0702030302020204" pitchFamily="66" charset="0"/>
            </a:endParaRP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On utilise les outils de r</a:t>
            </a:r>
            <a:r>
              <a:rPr lang="fr-CA" dirty="0">
                <a:solidFill>
                  <a:srgbClr val="990000"/>
                </a:solidFill>
                <a:latin typeface="Comic Sans MS" panose="030F0702030302020204" pitchFamily="66" charset="0"/>
              </a:rPr>
              <a:t>é</a:t>
            </a:r>
            <a:r>
              <a:rPr lang="fr-CA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solution numérique, voir TP</a:t>
            </a:r>
          </a:p>
          <a:p>
            <a:pPr marL="914400" lvl="1" indent="-514350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Ode</a:t>
            </a:r>
          </a:p>
          <a:p>
            <a:pPr marL="857250" lvl="1" indent="-457200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Discrétisation numérique</a:t>
            </a:r>
          </a:p>
          <a:p>
            <a:pPr marL="857250" lvl="1" indent="-457200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…</a:t>
            </a:r>
            <a:endParaRPr lang="fr-FR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système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Point d’équilibre?</a:t>
                </a: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80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8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fr-FR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fr-FR" sz="2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sz="800" dirty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Clr>
                    <a:srgbClr val="C00000"/>
                  </a:buClr>
                </a:pPr>
                <a:endParaRPr lang="fr-FR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Stabilité?</a:t>
            </a:r>
          </a:p>
          <a:p>
            <a:pPr marL="0" indent="0" algn="ctr">
              <a:buClr>
                <a:srgbClr val="C00000"/>
              </a:buClr>
            </a:pPr>
            <a:endParaRPr lang="fr-FR" sz="2800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>
              <a:buClr>
                <a:srgbClr val="C00000"/>
              </a:buClr>
            </a:pPr>
            <a:endParaRPr lang="fr-FR" sz="800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>
              <a:buClr>
                <a:srgbClr val="C00000"/>
              </a:buClr>
            </a:pPr>
            <a:endParaRPr lang="fr-FR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81" y="2060848"/>
            <a:ext cx="5810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rgbClr val="C00000"/>
              </a:buClr>
            </a:pPr>
            <a:endParaRPr lang="fr-FR" sz="2800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>
              <a:buClr>
                <a:srgbClr val="C00000"/>
              </a:buClr>
            </a:pPr>
            <a:endParaRPr lang="fr-FR" sz="800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>
              <a:buClr>
                <a:srgbClr val="C00000"/>
              </a:buClr>
            </a:pPr>
            <a:endParaRPr lang="fr-FR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82" y="1116851"/>
            <a:ext cx="5832648" cy="265990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65647"/>
            <a:ext cx="6841554" cy="2884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5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95250" y="1549400"/>
            <a:ext cx="88947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fr-FR" altLang="fr-FR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Modélisation de la croissance de populations biologiques</a:t>
            </a:r>
            <a:br>
              <a:rPr lang="fr-FR" altLang="fr-FR" sz="40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40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  <a:t>Partie </a:t>
            </a:r>
            <a:r>
              <a:rPr lang="fr-FR" altLang="fr-FR" sz="32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2 </a:t>
            </a:r>
            <a: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  <a:t>:</a:t>
            </a:r>
            <a:b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  <a:t>Extensions du modèle logistique :</a:t>
            </a:r>
            <a:b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  <a:t>compétition, proie-prédateur, chasse …</a:t>
            </a:r>
          </a:p>
          <a:p>
            <a:pPr algn="ctr" eaLnBrk="1" hangingPunct="1"/>
            <a: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32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 dirty="0">
                <a:solidFill>
                  <a:schemeClr val="bg2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3200" dirty="0">
                <a:solidFill>
                  <a:schemeClr val="bg2"/>
                </a:solidFill>
                <a:latin typeface="Comic Sans MS" panose="030F0702030302020204" pitchFamily="66" charset="0"/>
              </a:rPr>
            </a:br>
            <a:endParaRPr lang="fr-FR" altLang="fr-FR" sz="32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37356" y="4365104"/>
            <a:ext cx="8210550" cy="151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6000" dirty="0">
                <a:solidFill>
                  <a:srgbClr val="A50021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Illustration </a:t>
            </a:r>
            <a:r>
              <a:rPr lang="fr-FR" altLang="fr-FR" sz="6000" dirty="0" smtClean="0">
                <a:solidFill>
                  <a:srgbClr val="A50021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TP2</a:t>
            </a:r>
            <a:endParaRPr lang="fr-FR" altLang="fr-FR" sz="6000" b="1" dirty="0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091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f>
                        <m:fPr>
                          <m:ctrlP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b>
                        <m:sSub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10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)(−1+</m:t>
                      </m:r>
                      <m:f>
                        <m:fPr>
                          <m:ctrlPr>
                            <a:rPr lang="fr-F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10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1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2663825" y="1152525"/>
            <a:ext cx="41973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On a donc deux </a:t>
            </a:r>
            <a:r>
              <a:rPr lang="fr-FR" altLang="fr-FR" i="1">
                <a:solidFill>
                  <a:srgbClr val="800000"/>
                </a:solidFill>
              </a:rPr>
              <a:t>points fixes </a:t>
            </a:r>
            <a:r>
              <a:rPr lang="fr-FR" altLang="fr-FR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52525" y="2808288"/>
            <a:ext cx="7621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r>
              <a:rPr lang="fr-FR" altLang="fr-F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 </a:t>
            </a:r>
            <a:r>
              <a:rPr lang="fr-FR" altLang="fr-FR">
                <a:solidFill>
                  <a:srgbClr val="000000"/>
                </a:solidFill>
              </a:rPr>
              <a:t>: comment évolue le système (dans le temps)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 à partir d'un état initial quelconque ?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1798638" y="4319588"/>
            <a:ext cx="579437" cy="1079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5763" y="5640388"/>
            <a:ext cx="34290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Simulations numériques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160588" y="3743325"/>
            <a:ext cx="67675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80"/>
                </a:solidFill>
              </a:rPr>
              <a:t>PAS DE SOLUTION ANALYTIQUE !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111750" y="4392613"/>
            <a:ext cx="792163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111750" y="5688013"/>
            <a:ext cx="26019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Etude de stabilité </a:t>
            </a: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655763"/>
            <a:ext cx="24479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79388" y="188913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Prédation :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modèle de Lotka-Volterra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exponentielle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95275" y="1484313"/>
            <a:ext cx="8521700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deff("[Preda]=predation(t,P)",["Par=[1,0.2,1,0.2]",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400" b="1">
                <a:solidFill>
                  <a:srgbClr val="33CC33"/>
                </a:solidFill>
              </a:rPr>
              <a:t>// Par(1): taux croissance Proies (sans Prédateurs)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400" b="1">
                <a:solidFill>
                  <a:srgbClr val="33CC33"/>
                </a:solidFill>
              </a:rPr>
              <a:t>// Par(2): coefficient d’interaction interspécifique Prédateur vs Proie (proies tuées par jour)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400" b="1">
                <a:solidFill>
                  <a:srgbClr val="33CC33"/>
                </a:solidFill>
              </a:rPr>
              <a:t>// Par(3): taux croissance Prédateurs (sans Proies)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400" b="1">
                <a:solidFill>
                  <a:srgbClr val="33CC33"/>
                </a:solidFill>
              </a:rPr>
              <a:t>// Par(4): coefficient d’interaction interspécifique Proie vs Pédateur (proies ingérées par prédateur)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"Preda(1)=Par(1)*P(1)-Par(2)*P(1)*P(2)","Preda(2)=Par(4)*P(2)*P(1)-Par(3)*P(2)"]);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400" b="1">
                <a:solidFill>
                  <a:srgbClr val="33CC33"/>
                </a:solidFill>
              </a:rPr>
              <a:t>// P(1): densité de Proies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400" b="1">
                <a:solidFill>
                  <a:srgbClr val="33CC33"/>
                </a:solidFill>
              </a:rPr>
              <a:t>// P(2): densité de Prédateurs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19475" y="620713"/>
            <a:ext cx="25733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TT=50;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Popmax=17;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rect=[0,0,TT,Popmax];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940425" y="620713"/>
            <a:ext cx="15652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P0=[1;10];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t0=0;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t=t0:0.01:TT;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9000"/>
            <a:ext cx="381635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487738"/>
            <a:ext cx="3697287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79388" y="11588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Prédation :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modèle de Lotka-Volterra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Introduction du modèle logistique pour les proies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54038" y="1341438"/>
            <a:ext cx="24368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Equation différentielle: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84188" y="4652963"/>
            <a:ext cx="25130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Expression numérique: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9388" y="11588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Prédation :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modèle de Lotka-Volterra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Introduction du modèle logistique pour les proies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54038" y="1628775"/>
            <a:ext cx="24368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Equation différentielle: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28650" y="4076700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Expression numérique: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087563"/>
            <a:ext cx="352742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Croissance de populations : </a:t>
            </a:r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Une espèce, temps long</a:t>
            </a:r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7" y="2204864"/>
            <a:ext cx="56419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6"/>
          <p:cNvCxnSpPr/>
          <p:nvPr/>
        </p:nvCxnSpPr>
        <p:spPr bwMode="auto">
          <a:xfrm flipV="1">
            <a:off x="2385060" y="3284984"/>
            <a:ext cx="4203164" cy="5257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2A2A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ZoneTexte 12"/>
          <p:cNvSpPr txBox="1"/>
          <p:nvPr/>
        </p:nvSpPr>
        <p:spPr>
          <a:xfrm>
            <a:off x="143022" y="2988106"/>
            <a:ext cx="208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rgbClr val="A62020"/>
                </a:solidFill>
                <a:latin typeface="Comic Sans MS" panose="030F0702030302020204" pitchFamily="66" charset="0"/>
              </a:rPr>
              <a:t>Limite environnement</a:t>
            </a:r>
            <a:endParaRPr lang="fr-FR" sz="1800" dirty="0">
              <a:solidFill>
                <a:srgbClr val="A6202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79388" y="11588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Prédation :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modèle de Lotka-Volterra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Introduction du modèle logistique pour les proies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08500"/>
            <a:ext cx="56165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45125"/>
            <a:ext cx="460851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54038" y="1628775"/>
            <a:ext cx="24368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Equation différentielle: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28650" y="4076700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Expression numérique: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049463"/>
            <a:ext cx="352742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23850" y="1125538"/>
            <a:ext cx="25733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TT=50;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Popmax=17;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rect=[0,0,TT,Popmax];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148263" y="1125538"/>
            <a:ext cx="15652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P0=[1;10];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t0=0;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t=t0:0.01:TT;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36550" y="1916113"/>
            <a:ext cx="53673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deff("[Preda]=predation(t,P)",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["Par=[1,</a:t>
            </a:r>
            <a:r>
              <a:rPr lang="fr-FR" altLang="fr-FR" sz="1600" b="1">
                <a:solidFill>
                  <a:srgbClr val="FF0000"/>
                </a:solidFill>
              </a:rPr>
              <a:t>120</a:t>
            </a:r>
            <a:r>
              <a:rPr lang="fr-FR" altLang="fr-FR" sz="1600" b="1">
                <a:solidFill>
                  <a:srgbClr val="000000"/>
                </a:solidFill>
              </a:rPr>
              <a:t>,0.2,1,0.2]", </a:t>
            </a:r>
            <a:r>
              <a:rPr lang="fr-FR" altLang="fr-FR" sz="1400" b="1">
                <a:solidFill>
                  <a:srgbClr val="FF0000"/>
                </a:solidFill>
              </a:rPr>
              <a:t>// Par(2): Capacité biotique Proies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"Preda(1)=Par(1)*P(1)*</a:t>
            </a:r>
            <a:r>
              <a:rPr lang="fr-FR" altLang="fr-FR" sz="1600" b="1">
                <a:solidFill>
                  <a:srgbClr val="FF0000"/>
                </a:solidFill>
              </a:rPr>
              <a:t>(1-P(1)/Par(2))</a:t>
            </a:r>
            <a:r>
              <a:rPr lang="fr-FR" altLang="fr-FR" sz="1600" b="1">
                <a:solidFill>
                  <a:srgbClr val="000000"/>
                </a:solidFill>
              </a:rPr>
              <a:t>-Par(3)*P(1)*P(2)",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"Preda(2)=Par(5)*P(2)*P(1)-Par(4)*P(2)"]);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4464050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32125"/>
            <a:ext cx="43211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9388" y="11588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Prédation :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modèle de Lotka-Volterra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Introduction du modèle logistique pour les proies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23850" y="1125538"/>
            <a:ext cx="25733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TT=180;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Popmax=17;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rect=[0,0,TT,Popmax];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148263" y="1125538"/>
            <a:ext cx="15652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P0=[1;10];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t0=0;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t=t0:0.01:TT;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36550" y="1916113"/>
            <a:ext cx="53673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deff("[Preda]=predation(t,P)",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["Par=[1,120,0.2,1,0.2]",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"Preda(1)=Par(1)*P(1)*(1-P(1)/Par(2))-Par(3)*P(1)*P(2)",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"Preda(2)=Par(5)*P(2)*P(1)-Par(4)*P(2)"]);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9388" y="11588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Prédation :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modèle de Lotka-Volterra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Introduction du modèle logistique pour les proies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13100"/>
            <a:ext cx="4222750" cy="317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201988"/>
            <a:ext cx="4032250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6300788" y="1916113"/>
            <a:ext cx="25733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TT=50;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Popmax=17;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rect=[0,0,TT,Popmax];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7578725" y="1412875"/>
            <a:ext cx="1565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P0=[1;10];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t0=0;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6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t=t0:0.01:TT;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9388" y="33178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>
                <a:solidFill>
                  <a:srgbClr val="A50021"/>
                </a:solidFill>
                <a:latin typeface="Comic Sans MS" panose="030F0702030302020204" pitchFamily="66" charset="0"/>
              </a:rPr>
              <a:t>Prédation :</a:t>
            </a:r>
            <a:r>
              <a:rPr lang="fr-FR" altLang="fr-FR" sz="3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modèle de Lotka-Volterra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Introduction du modèle logistique pour les proies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On rajoute la logistique sur les prédateurs !!!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52738"/>
            <a:ext cx="4679950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74625" y="1628775"/>
            <a:ext cx="6016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deff("[Preda]=predation(t,P)",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["Par=[1,120,0.2,1,</a:t>
            </a:r>
            <a:r>
              <a:rPr lang="fr-FR" altLang="fr-FR" sz="1600" b="1">
                <a:solidFill>
                  <a:srgbClr val="FF0000"/>
                </a:solidFill>
              </a:rPr>
              <a:t>200</a:t>
            </a:r>
            <a:r>
              <a:rPr lang="fr-FR" altLang="fr-FR" sz="1600" b="1">
                <a:solidFill>
                  <a:srgbClr val="000000"/>
                </a:solidFill>
              </a:rPr>
              <a:t>,0.2]", </a:t>
            </a:r>
            <a:r>
              <a:rPr lang="fr-FR" altLang="fr-FR" sz="1400" b="1">
                <a:solidFill>
                  <a:srgbClr val="FF0000"/>
                </a:solidFill>
              </a:rPr>
              <a:t>// Par(5): Capacité biotique Prédateur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"Preda(1)=Par(1)*P(1)*(1-P(1)/Par(2))-Par(3)*P(1)*P(2)",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600" b="1">
                <a:solidFill>
                  <a:srgbClr val="000000"/>
                </a:solidFill>
              </a:rPr>
              <a:t>"Preda(2)=Par(6)*P(2)*P(1)-Par(4)*P(2)*</a:t>
            </a:r>
            <a:r>
              <a:rPr lang="fr-FR" altLang="fr-FR" sz="1600" b="1">
                <a:solidFill>
                  <a:srgbClr val="FF0000"/>
                </a:solidFill>
              </a:rPr>
              <a:t>(1-P(2)/Par(5))</a:t>
            </a:r>
            <a:r>
              <a:rPr lang="fr-FR" altLang="fr-FR" sz="1600" b="1">
                <a:solidFill>
                  <a:srgbClr val="000000"/>
                </a:solidFill>
              </a:rPr>
              <a:t>"]);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874963"/>
            <a:ext cx="4427537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79388" y="404813"/>
            <a:ext cx="89646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Modifications du système … </a:t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	 </a:t>
            </a:r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dues aux modifications de l</a:t>
            </a:r>
            <a:r>
              <a:rPr lang="fr-FR" altLang="fr-FR">
                <a:solidFill>
                  <a:srgbClr val="A50021"/>
                </a:solidFill>
              </a:rPr>
              <a:t>’</a:t>
            </a:r>
            <a:r>
              <a:rPr lang="fr-FR" altLang="ja-JP">
                <a:solidFill>
                  <a:srgbClr val="A50021"/>
                </a:solidFill>
                <a:latin typeface="Comic Sans MS" panose="030F0702030302020204" pitchFamily="66" charset="0"/>
              </a:rPr>
              <a:t>environnement biologique</a:t>
            </a:r>
            <a:endParaRPr lang="fr-FR" altLang="fr-FR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755650" y="2133600"/>
            <a:ext cx="7920038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435850" algn="r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Introduction de nouvelles espèces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Chasse excessive (sport, raisons économiques)</a:t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Exctinction secondaire </a:t>
            </a:r>
            <a:r>
              <a:rPr lang="fr-FR" altLang="fr-FR" sz="2800">
                <a:solidFill>
                  <a:srgbClr val="000099"/>
                </a:solidFill>
                <a:latin typeface="Wingdings" panose="05000000000000000000" pitchFamily="2" charset="2"/>
              </a:rPr>
              <a:t></a:t>
            </a: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2800">
                <a:solidFill>
                  <a:srgbClr val="000099"/>
                </a:solidFill>
                <a:latin typeface="Comic Sans MS" panose="030F0702030302020204" pitchFamily="66" charset="0"/>
              </a:rPr>
              <a:t>	migration par manque de nourriture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79388" y="404813"/>
            <a:ext cx="89646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8516938" algn="r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Modifications du système … </a:t>
            </a:r>
            <a:b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fr-FR" altLang="fr-FR" sz="3200">
                <a:solidFill>
                  <a:srgbClr val="000099"/>
                </a:solidFill>
                <a:latin typeface="Comic Sans MS" panose="030F0702030302020204" pitchFamily="66" charset="0"/>
              </a:rPr>
              <a:t>	 </a:t>
            </a:r>
            <a:r>
              <a:rPr lang="fr-FR" altLang="fr-FR">
                <a:solidFill>
                  <a:srgbClr val="A50021"/>
                </a:solidFill>
                <a:latin typeface="Comic Sans MS" panose="030F0702030302020204" pitchFamily="66" charset="0"/>
              </a:rPr>
              <a:t>dues aux modifications de l</a:t>
            </a:r>
            <a:r>
              <a:rPr lang="fr-FR" altLang="fr-FR">
                <a:solidFill>
                  <a:srgbClr val="A50021"/>
                </a:solidFill>
              </a:rPr>
              <a:t>’</a:t>
            </a:r>
            <a:r>
              <a:rPr lang="fr-FR" altLang="ja-JP">
                <a:solidFill>
                  <a:srgbClr val="A50021"/>
                </a:solidFill>
                <a:latin typeface="Comic Sans MS" panose="030F0702030302020204" pitchFamily="66" charset="0"/>
              </a:rPr>
              <a:t>environnement biologique</a:t>
            </a:r>
            <a:endParaRPr lang="fr-FR" altLang="fr-FR">
              <a:solidFill>
                <a:srgbClr val="A5002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615950" y="2036763"/>
          <a:ext cx="31400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r:id="rId4" imgW="1129667" imgH="393472" progId="">
                  <p:embed/>
                </p:oleObj>
              </mc:Choice>
              <mc:Fallback>
                <p:oleObj r:id="rId4" imgW="1129667" imgH="39347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036763"/>
                        <a:ext cx="314007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39750" y="4465638"/>
          <a:ext cx="342106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r:id="rId6" imgW="1231186" imgH="393475" progId="">
                  <p:embed/>
                </p:oleObj>
              </mc:Choice>
              <mc:Fallback>
                <p:oleObj r:id="rId6" imgW="1231186" imgH="39347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65638"/>
                        <a:ext cx="3421063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1338" y="1597025"/>
            <a:ext cx="1184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8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proies(N)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660775" y="2244725"/>
            <a:ext cx="950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fr-FR" sz="3200" i="1" smtClean="0"/>
              <a:t>- H1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708400" y="2028825"/>
            <a:ext cx="1223963" cy="1008063"/>
          </a:xfrm>
          <a:prstGeom prst="ellipse">
            <a:avLst/>
          </a:prstGeom>
          <a:noFill/>
          <a:ln w="5724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876675" y="4692650"/>
            <a:ext cx="950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fr-FR" sz="3200" i="1" smtClean="0"/>
              <a:t>- H1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924300" y="4476750"/>
            <a:ext cx="1223963" cy="1008063"/>
          </a:xfrm>
          <a:prstGeom prst="ellipse">
            <a:avLst/>
          </a:prstGeom>
          <a:noFill/>
          <a:ln w="5724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33738"/>
            <a:ext cx="55435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30563"/>
            <a:ext cx="1657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556250"/>
            <a:ext cx="143986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556250"/>
            <a:ext cx="54006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69900" y="4181475"/>
            <a:ext cx="1538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 b="1">
                <a:solidFill>
                  <a:srgbClr val="333399"/>
                </a:solidFill>
              </a:rPr>
              <a:t>prédateur(P)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90500"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b="1">
                <a:solidFill>
                  <a:srgbClr val="000000"/>
                </a:solidFill>
              </a:rPr>
              <a:t>Plusieurs populations ne se stabilisent pas autour de la capacité limite mais montrent des fluctuations régulières.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2211388"/>
            <a:ext cx="6092825" cy="35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651500" y="1917700"/>
            <a:ext cx="306705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000">
                <a:solidFill>
                  <a:srgbClr val="000000"/>
                </a:solidFill>
              </a:rPr>
              <a:t>Campbell : 1274 (2</a:t>
            </a:r>
            <a:r>
              <a:rPr lang="fr-FR" altLang="fr-FR" sz="1000" baseline="30000">
                <a:solidFill>
                  <a:srgbClr val="000000"/>
                </a:solidFill>
              </a:rPr>
              <a:t>e</a:t>
            </a:r>
            <a:r>
              <a:rPr lang="fr-FR" altLang="fr-FR" sz="1000">
                <a:solidFill>
                  <a:srgbClr val="000000"/>
                </a:solidFill>
              </a:rPr>
              <a:t>éd. Française) — Figure 52.19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024063"/>
            <a:ext cx="2916238" cy="1189037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 marL="190500"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Le plus remarquable des cycles connus est celui du lièvre et du lynx qui s'échelonne sur 10 ans.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502025"/>
            <a:ext cx="2855913" cy="1463675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 marL="190500"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Les petits mammifères herbivores comme les campagnols et les lemming présentent des cycles de 3 ou 4 ans.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6524625"/>
            <a:ext cx="9144000" cy="3063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400">
                <a:solidFill>
                  <a:srgbClr val="000000"/>
                </a:solidFill>
                <a:latin typeface="Arial" charset="0"/>
                <a:ea typeface="ＭＳ Ｐゴシック" charset="0"/>
              </a:rPr>
              <a:t>http://pedagogie.cegep-fxg.qc.ca/profs/BFery/www_nya/powerpt_fichiers/10-Distriborgan-ecolpop.pps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2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90500"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0500" algn="l"/>
                <a:tab pos="1104900" algn="l"/>
                <a:tab pos="2019300" algn="l"/>
                <a:tab pos="2933700" algn="l"/>
                <a:tab pos="3848100" algn="l"/>
                <a:tab pos="4762500" algn="l"/>
                <a:tab pos="5676900" algn="l"/>
                <a:tab pos="6591300" algn="l"/>
                <a:tab pos="7505700" algn="l"/>
                <a:tab pos="8420100" algn="l"/>
                <a:tab pos="9334500" algn="l"/>
                <a:tab pos="102489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b="1">
                <a:solidFill>
                  <a:srgbClr val="000000"/>
                </a:solidFill>
              </a:rPr>
              <a:t>Plusieurs populations ne se stabilisent pas autour de la capacité limite mais montrent des fluctuations irrégulières.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4532313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8313" y="4797425"/>
            <a:ext cx="3663950" cy="1922463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fr-FR" sz="2000">
                <a:solidFill>
                  <a:srgbClr val="000000"/>
                </a:solidFill>
              </a:rPr>
              <a:t>La population d'orignaux de l'île Royale, dans le lac Supérieur, a connu 2 augmentations et diminutions majeures au cours des 40 dernières années.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2560638" y="2867025"/>
            <a:ext cx="198437" cy="250825"/>
          </a:xfrm>
          <a:prstGeom prst="line">
            <a:avLst/>
          </a:prstGeom>
          <a:noFill/>
          <a:ln w="38160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4076700" y="2655888"/>
            <a:ext cx="266700" cy="403225"/>
          </a:xfrm>
          <a:prstGeom prst="line">
            <a:avLst/>
          </a:prstGeom>
          <a:noFill/>
          <a:ln w="38160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24025" y="3162300"/>
            <a:ext cx="14779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400">
                <a:solidFill>
                  <a:srgbClr val="000000"/>
                </a:solidFill>
              </a:rPr>
              <a:t>Baisse due à la prédation par le loup gris.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357563" y="3128963"/>
            <a:ext cx="1177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400">
                <a:solidFill>
                  <a:srgbClr val="000000"/>
                </a:solidFill>
              </a:rPr>
              <a:t>Baisse due à un hiver rigoureux.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789113" y="750888"/>
            <a:ext cx="306705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000">
                <a:solidFill>
                  <a:srgbClr val="000000"/>
                </a:solidFill>
              </a:rPr>
              <a:t>Campbell : 1273 (2</a:t>
            </a:r>
            <a:r>
              <a:rPr lang="fr-FR" altLang="fr-FR" sz="1000" baseline="30000">
                <a:solidFill>
                  <a:srgbClr val="000000"/>
                </a:solidFill>
              </a:rPr>
              <a:t>e</a:t>
            </a:r>
            <a:r>
              <a:rPr lang="fr-FR" altLang="fr-FR" sz="1000">
                <a:solidFill>
                  <a:srgbClr val="000000"/>
                </a:solidFill>
              </a:rPr>
              <a:t>éd. Française) — Figure 52.18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6524625"/>
            <a:ext cx="9144000" cy="3063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1400">
                <a:solidFill>
                  <a:srgbClr val="000000"/>
                </a:solidFill>
                <a:latin typeface="Arial" charset="0"/>
                <a:ea typeface="ＭＳ Ｐゴシック" charset="0"/>
              </a:rPr>
              <a:t>http://pedagogie.cegep-fxg.qc.ca/profs/BFery/www_nya/powerpt_fichiers/10-Distriborgan-ecolpop.pps</a:t>
            </a:r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052513"/>
            <a:ext cx="36004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76700"/>
            <a:ext cx="2952750" cy="221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8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052513"/>
            <a:ext cx="172878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663575" y="992188"/>
            <a:ext cx="6092825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Jusque là, on a choisit des paramètres qui « marchent », 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c’est à dire qui produisent des oscillations.</a:t>
            </a: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Est-ce toujours le cas?</a:t>
            </a: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Quels sont les autres types de comportements possibles ?</a:t>
            </a: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1800">
                <a:solidFill>
                  <a:srgbClr val="000000"/>
                </a:solidFill>
              </a:rPr>
              <a:t>Comment peut on les déterminer?</a:t>
            </a: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fr-FR" altLang="fr-FR" sz="1800">
              <a:solidFill>
                <a:srgbClr val="000000"/>
              </a:solidFill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503238" y="5111750"/>
            <a:ext cx="863600" cy="360363"/>
          </a:xfrm>
          <a:prstGeom prst="rightArrow">
            <a:avLst>
              <a:gd name="adj1" fmla="val 50000"/>
              <a:gd name="adj2" fmla="val 59912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473200" y="5016500"/>
            <a:ext cx="5921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Analyse mathématique (illustration en TP!)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2060575" y="720725"/>
            <a:ext cx="52117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 peu de théorie « avec les mains »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5763"/>
            <a:ext cx="3024188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130675" y="2051050"/>
            <a:ext cx="42941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000" i="1">
                <a:solidFill>
                  <a:srgbClr val="000000"/>
                </a:solidFill>
              </a:rPr>
              <a:t>Simulations numériques=oscillations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87338" y="3168650"/>
            <a:ext cx="8631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Mais selon la valeur des </a:t>
            </a:r>
            <a:r>
              <a:rPr lang="fr-FR" altLang="fr-FR" i="1">
                <a:solidFill>
                  <a:srgbClr val="800000"/>
                </a:solidFill>
              </a:rPr>
              <a:t>paramètres</a:t>
            </a:r>
            <a:r>
              <a:rPr lang="fr-FR" altLang="fr-FR">
                <a:solidFill>
                  <a:srgbClr val="000000"/>
                </a:solidFill>
              </a:rPr>
              <a:t> et des </a:t>
            </a:r>
            <a:r>
              <a:rPr lang="fr-FR" altLang="fr-FR" i="1">
                <a:solidFill>
                  <a:srgbClr val="800000"/>
                </a:solidFill>
              </a:rPr>
              <a:t>conditions initiales</a:t>
            </a:r>
            <a:r>
              <a:rPr lang="fr-FR" altLang="fr-FR">
                <a:solidFill>
                  <a:srgbClr val="000000"/>
                </a:solidFill>
              </a:rPr>
              <a:t>,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on  peut avoir d'autres comportements !!!!  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3025" y="5400675"/>
            <a:ext cx="16541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Problème</a:t>
            </a:r>
            <a:r>
              <a:rPr lang="fr-FR" altLang="fr-FR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03238" y="4535488"/>
            <a:ext cx="17891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Des idées ?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544638" y="5327650"/>
            <a:ext cx="7599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comment peut-on prévoir le comportement du système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en fonction des paramètres et des conditions initiales 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Deux espèces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altLang="fr-FR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Compétition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CA" b="1" dirty="0" smtClean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CA" b="1" dirty="0">
              <a:solidFill>
                <a:srgbClr val="A50021"/>
              </a:solidFill>
              <a:latin typeface="Comic Sans MS" panose="030F0702030302020204" pitchFamily="66" charset="0"/>
            </a:endParaRP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A50021"/>
                </a:solidFill>
                <a:latin typeface="Comic Sans MS" panose="030F0702030302020204" pitchFamily="66" charset="0"/>
              </a:rPr>
              <a:t>Prédation</a:t>
            </a:r>
            <a:endParaRPr lang="fr-FR" dirty="0" smtClean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3974698" cy="215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933056"/>
            <a:ext cx="5113338" cy="2155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8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23863" y="762000"/>
            <a:ext cx="7770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 qu'on peut faire, c'est étudier </a:t>
            </a:r>
            <a:r>
              <a:rPr lang="fr-FR" altLang="fr-FR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autour des points fixes 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 comportement du système</a:t>
            </a:r>
          </a:p>
        </p:txBody>
      </p:sp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792163" y="1800225"/>
            <a:ext cx="1587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792163" y="2160588"/>
            <a:ext cx="6477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584325" y="1692275"/>
            <a:ext cx="5656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On suppose qu'on est à l'état d'equilibre,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et on perturbe légèrement le nombre 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de proies/prédateurs.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106738"/>
            <a:ext cx="25923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74988" y="4464050"/>
            <a:ext cx="333216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Que peut-il se passer 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23863" y="762000"/>
            <a:ext cx="7770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 qu'on peut faire, c'est étudier </a:t>
            </a:r>
            <a:r>
              <a:rPr lang="fr-FR" altLang="fr-FR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autour des points fixes 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 comportement du système</a:t>
            </a:r>
          </a:p>
        </p:txBody>
      </p:sp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792163" y="1800225"/>
            <a:ext cx="1587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792163" y="2160588"/>
            <a:ext cx="6477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584325" y="1692275"/>
            <a:ext cx="5656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On suppose qu'on est à l'état d'equilibre,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et on perturbe légèrement le nombre 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de proies/prédateurs.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106738"/>
            <a:ext cx="25923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859088" y="4103688"/>
            <a:ext cx="33321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Que peut-il se passer ?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2517775" y="4608513"/>
            <a:ext cx="579438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7388" y="5519738"/>
            <a:ext cx="32004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000">
                <a:solidFill>
                  <a:srgbClr val="000000"/>
                </a:solidFill>
              </a:rPr>
              <a:t>On revient à l'équilibre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5111750" y="4560888"/>
            <a:ext cx="576263" cy="839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303713" y="5437188"/>
            <a:ext cx="300990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sz="2000">
                <a:solidFill>
                  <a:srgbClr val="000000"/>
                </a:solidFill>
              </a:rPr>
              <a:t>On s'écarte de l'équilibre</a:t>
            </a:r>
          </a:p>
          <a:p>
            <a:pPr eaLnBrk="1" hangingPunct="1"/>
            <a:r>
              <a:rPr lang="fr-FR" altLang="fr-FR" sz="2000">
                <a:solidFill>
                  <a:srgbClr val="000000"/>
                </a:solidFill>
              </a:rPr>
              <a:t>  (oscillations ou non ?...)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701675" y="503238"/>
            <a:ext cx="7299325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Démarche</a:t>
            </a:r>
            <a:r>
              <a:rPr lang="fr-FR" altLang="fr-FR">
                <a:solidFill>
                  <a:srgbClr val="000000"/>
                </a:solidFill>
              </a:rPr>
              <a:t> : exprimer les fonctions </a:t>
            </a:r>
            <a:r>
              <a:rPr lang="fr-FR" altLang="fr-FR" i="1">
                <a:solidFill>
                  <a:srgbClr val="000000"/>
                </a:solidFill>
              </a:rPr>
              <a:t>h </a:t>
            </a:r>
            <a:r>
              <a:rPr lang="fr-FR" altLang="fr-FR">
                <a:solidFill>
                  <a:srgbClr val="000000"/>
                </a:solidFill>
              </a:rPr>
              <a:t>et </a:t>
            </a:r>
            <a:r>
              <a:rPr lang="fr-FR" altLang="fr-FR" i="1">
                <a:solidFill>
                  <a:srgbClr val="000000"/>
                </a:solidFill>
              </a:rPr>
              <a:t>k </a:t>
            </a:r>
            <a:r>
              <a:rPr lang="fr-FR" altLang="fr-FR">
                <a:solidFill>
                  <a:srgbClr val="000000"/>
                </a:solidFill>
              </a:rPr>
              <a:t>en fonction 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du temps en utilisant différents outils mathématiques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(développements limités)</a:t>
            </a:r>
          </a:p>
          <a:p>
            <a:pPr eaLnBrk="1" hangingPunct="1"/>
            <a:endParaRPr lang="fr-FR" altLang="fr-FR">
              <a:solidFill>
                <a:srgbClr val="000000"/>
              </a:solidFill>
            </a:endParaRPr>
          </a:p>
          <a:p>
            <a:pPr eaLnBrk="1" hangingPunct="1"/>
            <a:endParaRPr lang="fr-FR" altLang="fr-FR">
              <a:solidFill>
                <a:srgbClr val="000000"/>
              </a:solidFill>
            </a:endParaRP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47700" y="2952750"/>
            <a:ext cx="8429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Résultats </a:t>
            </a:r>
            <a:r>
              <a:rPr lang="fr-FR" altLang="fr-FR">
                <a:solidFill>
                  <a:srgbClr val="000000"/>
                </a:solidFill>
              </a:rPr>
              <a:t>: on montre qu'il faut résoudre l'équation suivante : 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3408363"/>
            <a:ext cx="1944687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36788" y="4295775"/>
            <a:ext cx="54673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avec </a:t>
            </a:r>
            <a:r>
              <a:rPr lang="fr-FR" altLang="fr-FR" i="1">
                <a:solidFill>
                  <a:srgbClr val="000000"/>
                </a:solidFill>
              </a:rPr>
              <a:t>S</a:t>
            </a:r>
            <a:r>
              <a:rPr lang="fr-FR" altLang="fr-FR">
                <a:solidFill>
                  <a:srgbClr val="000000"/>
                </a:solidFill>
              </a:rPr>
              <a:t> et </a:t>
            </a:r>
            <a:r>
              <a:rPr lang="fr-FR" altLang="fr-FR" i="1">
                <a:solidFill>
                  <a:srgbClr val="000000"/>
                </a:solidFill>
              </a:rPr>
              <a:t>P</a:t>
            </a:r>
            <a:r>
              <a:rPr lang="fr-FR" altLang="fr-FR">
                <a:solidFill>
                  <a:srgbClr val="000000"/>
                </a:solidFill>
              </a:rPr>
              <a:t> dépendant des paramètres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389188" y="5154613"/>
            <a:ext cx="5027612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La solution de cette équation 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donne le comportement du système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655763" y="5543550"/>
            <a:ext cx="6477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792163"/>
            <a:ext cx="7056437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936625" y="647700"/>
            <a:ext cx="74485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Il faut maintenant appliquer ça à nos deux points fixes</a:t>
            </a: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720725" y="4032250"/>
            <a:ext cx="9366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944688" y="3600450"/>
            <a:ext cx="6710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Que se passe-t'il quand on perturbe légèrement 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le système autour de ces points d'équilibre ?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1655763"/>
            <a:ext cx="24479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711450" y="576263"/>
            <a:ext cx="3265488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i="1" u="sng">
                <a:solidFill>
                  <a:srgbClr val="800000"/>
                </a:solidFill>
              </a:rPr>
              <a:t>Premier point fixe (0;0)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 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8163" y="2376488"/>
            <a:ext cx="21986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Dans ce cas : 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06725" y="3959225"/>
            <a:ext cx="26098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fr-FR" smtClean="0"/>
              <a:t>Que se passe-t'il?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232025"/>
            <a:ext cx="20161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2711450" y="576263"/>
            <a:ext cx="3265488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i="1" u="sng">
                <a:solidFill>
                  <a:srgbClr val="800000"/>
                </a:solidFill>
              </a:rPr>
              <a:t>Premier point fixe (0;0)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 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8163" y="2376488"/>
            <a:ext cx="21986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Dans ce cas : 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06725" y="3576638"/>
            <a:ext cx="26098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fr-FR" smtClean="0"/>
              <a:t>Que se passe-t'il?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792163" y="5616575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800225" y="5370513"/>
            <a:ext cx="54133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Extinction des prédateurs et explosion 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du nombre de proies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232025"/>
            <a:ext cx="20161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103688"/>
            <a:ext cx="89535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598988"/>
            <a:ext cx="8683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089" name="AutoShape 9"/>
          <p:cNvSpPr>
            <a:spLocks/>
          </p:cNvSpPr>
          <p:nvPr/>
        </p:nvSpPr>
        <p:spPr bwMode="auto">
          <a:xfrm>
            <a:off x="4608513" y="4248150"/>
            <a:ext cx="360362" cy="863600"/>
          </a:xfrm>
          <a:prstGeom prst="rightBrace">
            <a:avLst>
              <a:gd name="adj1" fmla="val 19971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967288" y="4679950"/>
            <a:ext cx="431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472113" y="4440238"/>
            <a:ext cx="16668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fr-FR" sz="2000" smtClean="0"/>
              <a:t>Points sellles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2711450" y="576263"/>
            <a:ext cx="3265488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i="1" u="sng">
                <a:solidFill>
                  <a:srgbClr val="800000"/>
                </a:solidFill>
              </a:rPr>
              <a:t>Premier point fixe (0;0)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 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8163" y="2376488"/>
            <a:ext cx="21986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Dans ce cas : 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06725" y="3576638"/>
            <a:ext cx="26098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fr-FR" smtClean="0"/>
              <a:t>Que se passe-t'il?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792163" y="5616575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800225" y="5370513"/>
            <a:ext cx="54133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Extinction des prédateurs et explosion 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du nombre de proies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232025"/>
            <a:ext cx="20161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103688"/>
            <a:ext cx="89535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598988"/>
            <a:ext cx="8683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7113" name="AutoShape 9"/>
          <p:cNvSpPr>
            <a:spLocks/>
          </p:cNvSpPr>
          <p:nvPr/>
        </p:nvSpPr>
        <p:spPr bwMode="auto">
          <a:xfrm>
            <a:off x="4608513" y="4248150"/>
            <a:ext cx="360362" cy="863600"/>
          </a:xfrm>
          <a:prstGeom prst="rightBrace">
            <a:avLst>
              <a:gd name="adj1" fmla="val 19971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967288" y="4679950"/>
            <a:ext cx="431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472113" y="4440238"/>
            <a:ext cx="16668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fr-FR" sz="2000" smtClean="0"/>
              <a:t>Points sellles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2592388" y="576263"/>
            <a:ext cx="458628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i="1" u="sng">
                <a:solidFill>
                  <a:srgbClr val="800000"/>
                </a:solidFill>
              </a:rPr>
              <a:t>Deuxième point fixe (r2/k2;r1/k1)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 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8163" y="2376488"/>
            <a:ext cx="21986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Dans ce cas : 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952750" y="3648075"/>
            <a:ext cx="26098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fr-FR" smtClean="0"/>
              <a:t>Que se passe-t'il?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016125"/>
            <a:ext cx="1871662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2592388" y="576263"/>
            <a:ext cx="458628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i="1" u="sng">
                <a:solidFill>
                  <a:srgbClr val="800000"/>
                </a:solidFill>
              </a:rPr>
              <a:t>Deuxième point fixe (r2/k2;r1/k1)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 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8163" y="2376488"/>
            <a:ext cx="21986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Dans ce cas : 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06725" y="3671888"/>
            <a:ext cx="26098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fr-FR" smtClean="0"/>
              <a:t>Que se passe-t'il?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016125"/>
            <a:ext cx="1871662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127500"/>
            <a:ext cx="6762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720725" y="5111750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latin typeface="Arial" charset="0"/>
              <a:ea typeface="ＭＳ Ｐゴシック" charset="0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628775" y="4783138"/>
            <a:ext cx="6075363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Oscillations non-amorties. On peut calculer </a:t>
            </a: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        la période T des oscillations</a:t>
            </a:r>
          </a:p>
          <a:p>
            <a:pPr eaLnBrk="1" hangingPunct="1"/>
            <a:endParaRPr lang="fr-FR" altLang="fr-FR">
              <a:solidFill>
                <a:srgbClr val="800000"/>
              </a:solidFill>
            </a:endParaRPr>
          </a:p>
          <a:p>
            <a:pPr eaLnBrk="1" hangingPunct="1"/>
            <a:r>
              <a:rPr lang="fr-FR" altLang="fr-FR">
                <a:solidFill>
                  <a:srgbClr val="800000"/>
                </a:solidFill>
              </a:rPr>
              <a:t>                  </a:t>
            </a:r>
          </a:p>
          <a:p>
            <a:pPr eaLnBrk="1" hangingPunct="1"/>
            <a:endParaRPr lang="fr-FR" altLang="fr-FR">
              <a:solidFill>
                <a:srgbClr val="800000"/>
              </a:solidFill>
            </a:endParaRPr>
          </a:p>
          <a:p>
            <a:pPr eaLnBrk="1" hangingPunct="1"/>
            <a:endParaRPr lang="fr-FR" altLang="fr-FR">
              <a:solidFill>
                <a:srgbClr val="800000"/>
              </a:solidFill>
            </a:endParaRPr>
          </a:p>
        </p:txBody>
      </p: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508500"/>
            <a:ext cx="158432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Modélisation de la dynamique avec deux espèces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CA" altLang="fr-FR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Système dynamique avec 1 espèce</a:t>
                </a:r>
              </a:p>
              <a:p>
                <a:pPr marL="3086100" lvl="6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fr-CA" altLang="fr-FR" dirty="0" smtClean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b="1" dirty="0" smtClean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endParaRPr lang="fr-CA" sz="800" b="1" dirty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CA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Système dynamique avec 2 espèces</a:t>
                </a: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alt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b="1" dirty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alt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b="1" dirty="0">
                  <a:solidFill>
                    <a:srgbClr val="A50021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endParaRPr lang="fr-FR" dirty="0" smtClean="0">
                  <a:solidFill>
                    <a:srgbClr val="C0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 b="-1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1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323850" y="2636838"/>
            <a:ext cx="8208963" cy="1512887"/>
          </a:xfrm>
          <a:prstGeom prst="rect">
            <a:avLst/>
          </a:prstGeom>
          <a:solidFill>
            <a:srgbClr val="FFFFFF"/>
          </a:solidFill>
          <a:ln w="93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sz="6000">
                <a:solidFill>
                  <a:srgbClr val="A50021"/>
                </a:solidFill>
                <a:latin typeface="Comic Sans MS" charset="0"/>
                <a:ea typeface="ＭＳ Ｐゴシック" charset="0"/>
              </a:rPr>
              <a:t>Illustration </a:t>
            </a:r>
            <a:r>
              <a:rPr lang="fr-FR" sz="6000">
                <a:solidFill>
                  <a:srgbClr val="A50021"/>
                </a:solidFill>
                <a:latin typeface="Wingdings" charset="0"/>
                <a:ea typeface="ＭＳ Ｐゴシック" charset="0"/>
              </a:rPr>
              <a:t></a:t>
            </a:r>
            <a:r>
              <a:rPr lang="fr-FR" sz="6000">
                <a:solidFill>
                  <a:srgbClr val="A50021"/>
                </a:solidFill>
                <a:latin typeface="Comic Sans MS" charset="0"/>
                <a:ea typeface="ＭＳ Ｐゴシック" charset="0"/>
              </a:rPr>
              <a:t>TP2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Compétition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altLang="fr-FR" dirty="0">
                <a:solidFill>
                  <a:srgbClr val="990000"/>
                </a:solidFill>
                <a:latin typeface="Comic Sans MS" panose="030F0702030302020204" pitchFamily="66" charset="0"/>
              </a:rPr>
              <a:t>Deux espèces ayant des besoins </a:t>
            </a:r>
            <a:r>
              <a:rPr lang="fr-CA" altLang="fr-FR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semblables se limitent </a:t>
            </a:r>
            <a:endParaRPr lang="fr-FR" dirty="0" smtClean="0">
              <a:solidFill>
                <a:srgbClr val="99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84983"/>
            <a:ext cx="4003077" cy="21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4068487" cy="21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5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Compétition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Modèle logistique </a:t>
                </a: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2 espèces en compétition</a:t>
                </a: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r>
                  <a:rPr lang="fr-FR" sz="800" dirty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fr-FR" sz="800" dirty="0" smtClean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						</a:t>
                </a:r>
                <a:endParaRPr lang="fr-FR" sz="800" dirty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2A2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2A2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 b="-7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6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Simulatio</a:t>
            </a:r>
            <a:r>
              <a:rPr lang="fr-FR" dirty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altLang="fr-FR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Pas de solution analytique  </a:t>
            </a: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CA" dirty="0">
              <a:solidFill>
                <a:srgbClr val="990000"/>
              </a:solidFill>
              <a:latin typeface="Comic Sans MS" panose="030F0702030302020204" pitchFamily="66" charset="0"/>
            </a:endParaRPr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On utilise les outils de r</a:t>
            </a:r>
            <a:r>
              <a:rPr lang="fr-CA" dirty="0">
                <a:solidFill>
                  <a:srgbClr val="990000"/>
                </a:solidFill>
                <a:latin typeface="Comic Sans MS" panose="030F0702030302020204" pitchFamily="66" charset="0"/>
              </a:rPr>
              <a:t>é</a:t>
            </a:r>
            <a:r>
              <a:rPr lang="fr-CA" dirty="0" smtClean="0">
                <a:solidFill>
                  <a:srgbClr val="990000"/>
                </a:solidFill>
                <a:latin typeface="Comic Sans MS" panose="030F0702030302020204" pitchFamily="66" charset="0"/>
              </a:rPr>
              <a:t>solution numérique, voir TP</a:t>
            </a:r>
          </a:p>
          <a:p>
            <a:pPr marL="914400" lvl="1" indent="-514350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Ode</a:t>
            </a:r>
          </a:p>
          <a:p>
            <a:pPr marL="857250" lvl="1" indent="-457200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Discrétisation numérique</a:t>
            </a:r>
          </a:p>
          <a:p>
            <a:pPr marL="857250" lvl="1" indent="-457200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…</a:t>
            </a:r>
            <a:endParaRPr lang="fr-FR" dirty="0" smtClea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Etude du système dynamique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On est a un point d’équilibre </a:t>
                </a:r>
                <a:r>
                  <a:rPr lang="fr-FR" dirty="0" err="1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ssi</a:t>
                </a:r>
                <a:r>
                  <a:rPr lang="fr-FR" dirty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 :  </a:t>
                </a:r>
                <a:endParaRPr lang="fr-FR" dirty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Clr>
                    <a:srgbClr val="C00000"/>
                  </a:buClr>
                </a:pPr>
                <a:r>
                  <a:rPr lang="fr-FR" sz="800" dirty="0">
                    <a:solidFill>
                      <a:srgbClr val="990000"/>
                    </a:solidFill>
                    <a:latin typeface="Comic Sans MS" panose="030F0702030302020204" pitchFamily="66" charset="0"/>
                  </a:rPr>
                  <a:t>							</a:t>
                </a:r>
              </a:p>
              <a:p>
                <a:pPr marL="0" indent="0"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 smtClean="0">
                  <a:solidFill>
                    <a:srgbClr val="99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79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5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2494</Words>
  <Application>Microsoft Office PowerPoint</Application>
  <PresentationFormat>Affichage à l'écran (4:3)</PresentationFormat>
  <Paragraphs>566</Paragraphs>
  <Slides>50</Slides>
  <Notes>49</Notes>
  <HiddenSlides>25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50</vt:i4>
      </vt:variant>
    </vt:vector>
  </HeadingPairs>
  <TitlesOfParts>
    <vt:vector size="59" baseType="lpstr">
      <vt:lpstr>ＭＳ Ｐゴシック</vt:lpstr>
      <vt:lpstr>ＭＳ Ｐゴシック</vt:lpstr>
      <vt:lpstr>Arial</vt:lpstr>
      <vt:lpstr>Cambria Math</vt:lpstr>
      <vt:lpstr>Comic Sans MS</vt:lpstr>
      <vt:lpstr>Symbol</vt:lpstr>
      <vt:lpstr>Times New Roman</vt:lpstr>
      <vt:lpstr>Wingdings</vt:lpstr>
      <vt:lpstr>Thème Office</vt:lpstr>
      <vt:lpstr>Présentation PowerPoint</vt:lpstr>
      <vt:lpstr>Croissance de populations : rappels</vt:lpstr>
      <vt:lpstr>Croissance de populations : rappels</vt:lpstr>
      <vt:lpstr>Deux espèces ?</vt:lpstr>
      <vt:lpstr>Modélisation de la dynamique avec deux espèces</vt:lpstr>
      <vt:lpstr>Compétition</vt:lpstr>
      <vt:lpstr>Compétition</vt:lpstr>
      <vt:lpstr>Simulation</vt:lpstr>
      <vt:lpstr>Etude du système dynamique</vt:lpstr>
      <vt:lpstr>Etude du système dynamique</vt:lpstr>
      <vt:lpstr>Etude du système dynamique</vt:lpstr>
      <vt:lpstr>Etude du système dynamique</vt:lpstr>
      <vt:lpstr>Etude du système dynamique</vt:lpstr>
      <vt:lpstr>Etude du système dynamique</vt:lpstr>
      <vt:lpstr>Etude du système dynamique</vt:lpstr>
      <vt:lpstr>Etude du système dynamique</vt:lpstr>
      <vt:lpstr>Prédation</vt:lpstr>
      <vt:lpstr>Prédation</vt:lpstr>
      <vt:lpstr>Prédation, modèle de Lotka-Volterra</vt:lpstr>
      <vt:lpstr>Simulation</vt:lpstr>
      <vt:lpstr>Etude du système</vt:lpstr>
      <vt:lpstr>Etude du système</vt:lpstr>
      <vt:lpstr>Etude du système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Françoise Giroud</dc:creator>
  <cp:lastModifiedBy>cayek</cp:lastModifiedBy>
  <cp:revision>984</cp:revision>
  <cp:lastPrinted>1601-01-01T00:00:00Z</cp:lastPrinted>
  <dcterms:created xsi:type="dcterms:W3CDTF">2003-09-29T23:10:32Z</dcterms:created>
  <dcterms:modified xsi:type="dcterms:W3CDTF">2015-12-23T12:29:44Z</dcterms:modified>
</cp:coreProperties>
</file>