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1" r:id="rId2"/>
    <p:sldId id="388" r:id="rId3"/>
    <p:sldId id="359" r:id="rId4"/>
    <p:sldId id="362" r:id="rId5"/>
    <p:sldId id="360" r:id="rId6"/>
    <p:sldId id="363" r:id="rId7"/>
    <p:sldId id="364" r:id="rId8"/>
    <p:sldId id="386" r:id="rId9"/>
    <p:sldId id="387" r:id="rId10"/>
    <p:sldId id="365" r:id="rId11"/>
    <p:sldId id="389" r:id="rId12"/>
    <p:sldId id="366" r:id="rId13"/>
    <p:sldId id="367" r:id="rId14"/>
    <p:sldId id="390" r:id="rId15"/>
    <p:sldId id="370" r:id="rId16"/>
    <p:sldId id="371" r:id="rId17"/>
    <p:sldId id="372" r:id="rId18"/>
    <p:sldId id="373" r:id="rId19"/>
    <p:sldId id="374" r:id="rId20"/>
    <p:sldId id="375" r:id="rId21"/>
    <p:sldId id="382" r:id="rId22"/>
    <p:sldId id="384" r:id="rId23"/>
    <p:sldId id="380" r:id="rId24"/>
    <p:sldId id="378" r:id="rId25"/>
    <p:sldId id="379" r:id="rId26"/>
    <p:sldId id="381" r:id="rId27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99"/>
    <a:srgbClr val="808080"/>
    <a:srgbClr val="990000"/>
    <a:srgbClr val="CC0066"/>
    <a:srgbClr val="FF6699"/>
    <a:srgbClr val="F5D3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5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332" y="-10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fld id="{BBB148C4-2619-42E9-A16A-F42DF3E3A6B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897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 smtClean="0"/>
              <a:t>Cliquez pour modifier les styles du texte du masque</a:t>
            </a:r>
          </a:p>
          <a:p>
            <a:pPr lvl="1"/>
            <a:r>
              <a:rPr lang="en-GB" altLang="fr-FR" noProof="0" smtClean="0"/>
              <a:t>Deuxième niveau</a:t>
            </a:r>
          </a:p>
          <a:p>
            <a:pPr lvl="2"/>
            <a:r>
              <a:rPr lang="en-GB" altLang="fr-FR" noProof="0" smtClean="0"/>
              <a:t>Troisième niveau</a:t>
            </a:r>
          </a:p>
          <a:p>
            <a:pPr lvl="3"/>
            <a:r>
              <a:rPr lang="en-GB" altLang="fr-FR" noProof="0" smtClean="0"/>
              <a:t>Quatrième niveau</a:t>
            </a:r>
          </a:p>
          <a:p>
            <a:pPr lvl="4"/>
            <a:r>
              <a:rPr lang="en-GB" alt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fld id="{DBF3084A-66F2-4D67-A404-D61AB4E3177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9786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A6BC33-112F-4F39-918C-1B38B716EF37}" type="slidenum">
              <a:rPr lang="en-GB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fr-FR" sz="1300" smtClean="0">
              <a:solidFill>
                <a:srgbClr val="000000"/>
              </a:solidFill>
            </a:endParaRPr>
          </a:p>
        </p:txBody>
      </p:sp>
      <p:sp>
        <p:nvSpPr>
          <p:cNvPr id="5126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L1 &amp; L2 Sciences</a:t>
            </a:r>
          </a:p>
        </p:txBody>
      </p:sp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102514-3C3F-4C6E-A7E4-BED6C3CA3532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5120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0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On va modéliser la croissance de population biologiques 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Comment</a:t>
            </a:r>
            <a:r>
              <a:rPr lang="fr-FR" baseline="0" dirty="0" smtClean="0">
                <a:latin typeface="Arial" charset="0"/>
              </a:rPr>
              <a:t> on arrive a ses modèles (les hypothèses)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baseline="0" dirty="0" smtClean="0">
                <a:latin typeface="Arial" charset="0"/>
              </a:rPr>
              <a:t>Comment on utilise l’outils informatique pour simuler 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baseline="0" dirty="0" smtClean="0">
                <a:latin typeface="Arial" charset="0"/>
              </a:rPr>
              <a:t>Comment on ajuste les modèle aux </a:t>
            </a:r>
            <a:r>
              <a:rPr lang="fr-FR" baseline="0" dirty="0" err="1" smtClean="0">
                <a:latin typeface="Arial" charset="0"/>
              </a:rPr>
              <a:t>resultats</a:t>
            </a:r>
            <a:r>
              <a:rPr lang="fr-FR" baseline="0" dirty="0" smtClean="0">
                <a:latin typeface="Arial" charset="0"/>
              </a:rPr>
              <a:t> observés </a:t>
            </a:r>
            <a:endParaRPr lang="fr-FR" dirty="0" smtClean="0">
              <a:latin typeface="Arial" charset="0"/>
            </a:endParaRP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Jocelyn = modélisation</a:t>
            </a:r>
            <a:r>
              <a:rPr lang="fr-FR" baseline="0" dirty="0" smtClean="0">
                <a:latin typeface="Arial" charset="0"/>
              </a:rPr>
              <a:t> évolution de population avec modèle discret !! </a:t>
            </a:r>
            <a:r>
              <a:rPr lang="fr-FR" baseline="0" dirty="0" err="1" smtClean="0">
                <a:latin typeface="Arial" charset="0"/>
              </a:rPr>
              <a:t>Now</a:t>
            </a:r>
            <a:r>
              <a:rPr lang="fr-FR" baseline="0" dirty="0" smtClean="0">
                <a:latin typeface="Arial" charset="0"/>
              </a:rPr>
              <a:t> modèle continue !! On va voir ce qu’on </a:t>
            </a:r>
            <a:r>
              <a:rPr lang="fr-FR" baseline="0" dirty="0" err="1" smtClean="0">
                <a:latin typeface="Arial" charset="0"/>
              </a:rPr>
              <a:t>apèle</a:t>
            </a:r>
            <a:r>
              <a:rPr lang="fr-FR" baseline="0" dirty="0" smtClean="0">
                <a:latin typeface="Arial" charset="0"/>
              </a:rPr>
              <a:t> un modèle continue.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endParaRPr lang="fr-F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va maintenant s’attaquer à</a:t>
            </a:r>
            <a:r>
              <a:rPr lang="fr-FR" altLang="fr-FR" baseline="0" dirty="0" smtClean="0">
                <a:latin typeface="Arial" panose="020B0604020202020204" pitchFamily="34" charset="0"/>
              </a:rPr>
              <a:t> un cas concret …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On commence par mesurer le phénomène…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10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5036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La variation</a:t>
            </a:r>
            <a:r>
              <a:rPr lang="fr-FR" altLang="fr-FR" baseline="0" dirty="0" smtClean="0">
                <a:latin typeface="Arial" panose="020B0604020202020204" pitchFamily="34" charset="0"/>
              </a:rPr>
              <a:t> de nombre d’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individue</a:t>
            </a:r>
            <a:r>
              <a:rPr lang="fr-FR" altLang="fr-FR" baseline="0" dirty="0" smtClean="0">
                <a:latin typeface="Arial" panose="020B0604020202020204" pitchFamily="34" charset="0"/>
              </a:rPr>
              <a:t> est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equal</a:t>
            </a:r>
            <a:r>
              <a:rPr lang="fr-FR" altLang="fr-FR" baseline="0" dirty="0" smtClean="0">
                <a:latin typeface="Arial" panose="020B0604020202020204" pitchFamily="34" charset="0"/>
              </a:rPr>
              <a:t> au taux de instantané de naissance –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déces</a:t>
            </a:r>
            <a:r>
              <a:rPr lang="fr-FR" altLang="fr-FR" baseline="0" dirty="0" smtClean="0">
                <a:latin typeface="Arial" panose="020B0604020202020204" pitchFamily="34" charset="0"/>
              </a:rPr>
              <a:t> + migration 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946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946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946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7539E-3861-4CD2-8AE6-07F3B6A0BB88}" type="slidenum">
              <a:rPr lang="en-GB" altLang="fr-FR" smtClean="0"/>
              <a:pPr/>
              <a:t>11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09877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cherche un modèle … 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Pour</a:t>
            </a:r>
            <a:r>
              <a:rPr lang="fr-FR" altLang="fr-FR" baseline="0" dirty="0" smtClean="0">
                <a:latin typeface="Arial" panose="020B0604020202020204" pitchFamily="34" charset="0"/>
              </a:rPr>
              <a:t> le construire on pose des hypothèses !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Avec </a:t>
            </a:r>
          </a:p>
        </p:txBody>
      </p:sp>
      <p:sp>
        <p:nvSpPr>
          <p:cNvPr id="1946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946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946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7539E-3861-4CD2-8AE6-07F3B6A0BB88}" type="slidenum">
              <a:rPr lang="en-GB" altLang="fr-FR" smtClean="0"/>
              <a:pPr/>
              <a:t>12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56553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0" dirty="0" smtClean="0">
                <a:latin typeface="Arial" panose="020B0604020202020204" pitchFamily="34" charset="0"/>
              </a:rPr>
              <a:t>- Le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fait qu’il n’y est pas de limite : le taux de croissance ne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dépent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pas du temps </a:t>
            </a:r>
          </a:p>
          <a:p>
            <a:r>
              <a:rPr lang="fr-FR" altLang="fr-FR" b="0" baseline="0" dirty="0" smtClean="0">
                <a:latin typeface="Arial" panose="020B0604020202020204" pitchFamily="34" charset="0"/>
              </a:rPr>
              <a:t>- On utilise le taux de natalité et de mortalité pour avoir la croissance instantané </a:t>
            </a:r>
            <a:endParaRPr lang="fr-FR" altLang="fr-FR" b="0" dirty="0" smtClean="0">
              <a:latin typeface="Arial" panose="020B0604020202020204" pitchFamily="34" charset="0"/>
            </a:endParaRPr>
          </a:p>
        </p:txBody>
      </p:sp>
      <p:sp>
        <p:nvSpPr>
          <p:cNvPr id="2150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150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151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68BC8A-A39A-4092-A448-CC34754EBBEE}" type="slidenum">
              <a:rPr lang="en-GB" altLang="fr-FR" smtClean="0"/>
              <a:pPr/>
              <a:t>13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70876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Solution analytique = la solution est « bien connue »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EX</a:t>
            </a:r>
            <a:r>
              <a:rPr lang="fr-FR" altLang="fr-FR" baseline="0" dirty="0" smtClean="0">
                <a:latin typeface="Arial" panose="020B0604020202020204" pitchFamily="34" charset="0"/>
              </a:rPr>
              <a:t>O :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verifier</a:t>
            </a:r>
            <a:r>
              <a:rPr lang="fr-FR" altLang="fr-FR" baseline="0" dirty="0" smtClean="0">
                <a:latin typeface="Arial" panose="020B0604020202020204" pitchFamily="34" charset="0"/>
              </a:rPr>
              <a:t> que P(t) est bien solution de notre équation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560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560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560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560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54C0CF-A79A-46A1-9D2A-13DE8651449A}" type="slidenum">
              <a:rPr lang="en-GB" altLang="fr-FR" smtClean="0"/>
              <a:pPr/>
              <a:t>14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47876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Simulation = cad calculer p(t)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trace dirrectement le resultat du modèle a l’aide de la fonction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ne sait pas exactement qui est p(t) =&gt; analyse numérique = résolution d’équadif</a:t>
            </a:r>
          </a:p>
        </p:txBody>
      </p:sp>
      <p:sp>
        <p:nvSpPr>
          <p:cNvPr id="2765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765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765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765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3C3E7B-D852-4919-8390-C9972C9B64F0}" type="slidenum">
              <a:rPr lang="en-GB" altLang="fr-FR" smtClean="0"/>
              <a:pPr/>
              <a:t>15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24710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a fait</a:t>
            </a:r>
            <a:r>
              <a:rPr lang="fr-FR" altLang="fr-FR" baseline="0" dirty="0" smtClean="0">
                <a:latin typeface="Arial" panose="020B0604020202020204" pitchFamily="34" charset="0"/>
              </a:rPr>
              <a:t> plusieurs simulations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QUESTIONS,</a:t>
            </a:r>
            <a:r>
              <a:rPr lang="fr-FR" altLang="fr-FR" baseline="0" dirty="0" smtClean="0">
                <a:latin typeface="Arial" panose="020B0604020202020204" pitchFamily="34" charset="0"/>
              </a:rPr>
              <a:t> la quelle est la bonne ?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970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970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970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970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16F91-A460-45B2-85E6-CBC405F06DC5}" type="slidenum">
              <a:rPr lang="en-GB" altLang="fr-FR" smtClean="0"/>
              <a:pPr/>
              <a:t>16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6800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Méthode graphique s’</a:t>
            </a:r>
            <a:r>
              <a:rPr lang="fr-FR" altLang="fr-FR" dirty="0" err="1" smtClean="0">
                <a:latin typeface="Arial" panose="020B0604020202020204" pitchFamily="34" charset="0"/>
              </a:rPr>
              <a:t>apuyer</a:t>
            </a:r>
            <a:r>
              <a:rPr lang="fr-FR" altLang="fr-FR" dirty="0" smtClean="0">
                <a:latin typeface="Arial" panose="020B0604020202020204" pitchFamily="34" charset="0"/>
              </a:rPr>
              <a:t> sur le graphe d’avant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Exo tableau</a:t>
            </a:r>
            <a:r>
              <a:rPr lang="fr-FR" altLang="fr-FR" baseline="0" dirty="0" smtClean="0">
                <a:latin typeface="Arial" panose="020B0604020202020204" pitchFamily="34" charset="0"/>
              </a:rPr>
              <a:t> :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Dans notre modèle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Log(P(t)) = log(P0) +k * t </a:t>
            </a:r>
          </a:p>
        </p:txBody>
      </p:sp>
      <p:sp>
        <p:nvSpPr>
          <p:cNvPr id="3174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174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175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175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D359B-8417-4C02-BAE1-509427249D8B}" type="slidenum">
              <a:rPr lang="en-GB" altLang="fr-FR" smtClean="0"/>
              <a:pPr/>
              <a:t>17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449978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Voir </a:t>
            </a:r>
            <a:r>
              <a:rPr lang="fr-FR" altLang="fr-FR" dirty="0" err="1" smtClean="0">
                <a:latin typeface="Arial" panose="020B0604020202020204" pitchFamily="34" charset="0"/>
              </a:rPr>
              <a:t>tp</a:t>
            </a:r>
            <a:r>
              <a:rPr lang="fr-FR" altLang="fr-FR" dirty="0" smtClean="0">
                <a:latin typeface="Arial" panose="020B0604020202020204" pitchFamily="34" charset="0"/>
              </a:rPr>
              <a:t> pour </a:t>
            </a:r>
            <a:r>
              <a:rPr lang="fr-FR" altLang="fr-FR" dirty="0" err="1" smtClean="0">
                <a:latin typeface="Arial" panose="020B0604020202020204" pitchFamily="34" charset="0"/>
              </a:rPr>
              <a:t>regression</a:t>
            </a:r>
            <a:r>
              <a:rPr lang="fr-FR" altLang="fr-FR" dirty="0" smtClean="0">
                <a:latin typeface="Arial" panose="020B0604020202020204" pitchFamily="34" charset="0"/>
              </a:rPr>
              <a:t> linéaire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Plus dessin si </a:t>
            </a:r>
            <a:r>
              <a:rPr lang="fr-FR" altLang="fr-FR" dirty="0" err="1" smtClean="0">
                <a:latin typeface="Arial" panose="020B0604020202020204" pitchFamily="34" charset="0"/>
              </a:rPr>
              <a:t>necessaire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3379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379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379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379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5620C8-1ADB-4EEC-AB58-94120A8C819C}" type="slidenum">
              <a:rPr lang="en-GB" altLang="fr-FR" smtClean="0"/>
              <a:pPr/>
              <a:t>18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102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Question : on valide le modèle ou pas?</a:t>
            </a:r>
          </a:p>
        </p:txBody>
      </p:sp>
      <p:sp>
        <p:nvSpPr>
          <p:cNvPr id="3584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584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584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584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149427-CD94-4069-8608-4524CADE9B34}" type="slidenum">
              <a:rPr lang="en-GB" altLang="fr-FR" smtClean="0"/>
              <a:pPr/>
              <a:t>19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44391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modélise pour : 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prédire (</a:t>
            </a:r>
            <a:r>
              <a:rPr lang="fr-FR" altLang="fr-FR" dirty="0" err="1" smtClean="0">
                <a:latin typeface="Arial" panose="020B0604020202020204" pitchFamily="34" charset="0"/>
              </a:rPr>
              <a:t>experimentation</a:t>
            </a:r>
            <a:r>
              <a:rPr lang="fr-FR" altLang="fr-FR" dirty="0" smtClean="0">
                <a:latin typeface="Arial" panose="020B0604020202020204" pitchFamily="34" charset="0"/>
              </a:rPr>
              <a:t> peuvent être couteuse</a:t>
            </a:r>
            <a:r>
              <a:rPr lang="fr-FR" altLang="fr-FR" baseline="0" dirty="0" smtClean="0">
                <a:latin typeface="Arial" panose="020B0604020202020204" pitchFamily="34" charset="0"/>
              </a:rPr>
              <a:t> ou bien on se peut simplement pas connaitre le futur)</a:t>
            </a:r>
            <a:r>
              <a:rPr lang="fr-FR" altLang="fr-FR" dirty="0" smtClean="0">
                <a:latin typeface="Arial" panose="020B0604020202020204" pitchFamily="34" charset="0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Optimiser (trouver la situation optimal)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Comprendre (quantifier les phénomènes, les expliquer)</a:t>
            </a:r>
          </a:p>
        </p:txBody>
      </p:sp>
      <p:sp>
        <p:nvSpPr>
          <p:cNvPr id="922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922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79D09-A4A0-41AA-9424-C69ED53AB08B}" type="slidenum">
              <a:rPr lang="en-GB" altLang="fr-FR" smtClean="0"/>
              <a:pPr/>
              <a:t>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420808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Définition du capacité </a:t>
            </a:r>
            <a:r>
              <a:rPr lang="fr-FR" altLang="fr-FR" dirty="0" err="1" smtClean="0">
                <a:latin typeface="Arial" panose="020B0604020202020204" pitchFamily="34" charset="0"/>
              </a:rPr>
              <a:t>biobique</a:t>
            </a:r>
            <a:r>
              <a:rPr lang="fr-FR" altLang="fr-FR" dirty="0" smtClean="0">
                <a:latin typeface="Arial" panose="020B0604020202020204" pitchFamily="34" charset="0"/>
              </a:rPr>
              <a:t> : c’est la capacité maximal que peut atteindre une </a:t>
            </a:r>
            <a:r>
              <a:rPr lang="fr-FR" altLang="fr-FR" dirty="0" err="1" smtClean="0">
                <a:latin typeface="Arial" panose="020B0604020202020204" pitchFamily="34" charset="0"/>
              </a:rPr>
              <a:t>popultation</a:t>
            </a:r>
            <a:r>
              <a:rPr lang="fr-FR" altLang="fr-FR" dirty="0" smtClean="0">
                <a:latin typeface="Arial" panose="020B0604020202020204" pitchFamily="34" charset="0"/>
              </a:rPr>
              <a:t> dans un habitat donnée 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Le </a:t>
            </a:r>
            <a:r>
              <a:rPr lang="fr-FR" altLang="fr-FR" dirty="0" err="1" smtClean="0">
                <a:latin typeface="Arial" panose="020B0604020202020204" pitchFamily="34" charset="0"/>
              </a:rPr>
              <a:t>mileu</a:t>
            </a:r>
            <a:r>
              <a:rPr lang="fr-FR" altLang="fr-FR" dirty="0" smtClean="0">
                <a:latin typeface="Arial" panose="020B0604020202020204" pitchFamily="34" charset="0"/>
              </a:rPr>
              <a:t> a une </a:t>
            </a:r>
            <a:r>
              <a:rPr lang="fr-FR" altLang="fr-FR" dirty="0" err="1" smtClean="0">
                <a:latin typeface="Arial" panose="020B0604020202020204" pitchFamily="34" charset="0"/>
              </a:rPr>
              <a:t>resistance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89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789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789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789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1765AF-72A2-464D-AE5D-1BE8933EFB87}" type="slidenum">
              <a:rPr lang="en-GB" altLang="fr-FR" smtClean="0"/>
              <a:pPr/>
              <a:t>20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81166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modélise le taux de croissance en ajoutant ce</a:t>
            </a:r>
            <a:r>
              <a:rPr lang="fr-FR" altLang="fr-FR" baseline="0" dirty="0" smtClean="0">
                <a:latin typeface="Arial" panose="020B0604020202020204" pitchFamily="34" charset="0"/>
              </a:rPr>
              <a:t> terme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Si</a:t>
            </a:r>
            <a:r>
              <a:rPr lang="fr-FR" altLang="fr-FR" baseline="0" dirty="0" smtClean="0">
                <a:latin typeface="Arial" panose="020B0604020202020204" pitchFamily="34" charset="0"/>
              </a:rPr>
              <a:t> P(t) = M max de la capacité </a:t>
            </a:r>
          </a:p>
          <a:p>
            <a:r>
              <a:rPr lang="fr-FR" altLang="fr-FR" baseline="0" dirty="0" err="1" smtClean="0">
                <a:latin typeface="Arial" panose="020B0604020202020204" pitchFamily="34" charset="0"/>
              </a:rPr>
              <a:t>dP</a:t>
            </a:r>
            <a:r>
              <a:rPr lang="fr-FR" altLang="fr-FR" baseline="0" dirty="0" smtClean="0">
                <a:latin typeface="Arial" panose="020B0604020202020204" pitchFamily="34" charset="0"/>
              </a:rPr>
              <a:t>/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aseline="0" dirty="0" smtClean="0">
                <a:latin typeface="Arial" panose="020B0604020202020204" pitchFamily="34" charset="0"/>
              </a:rPr>
              <a:t> = 0 (plus de croissance) on a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attent</a:t>
            </a:r>
            <a:r>
              <a:rPr lang="fr-FR" altLang="fr-FR" baseline="0" dirty="0" smtClean="0">
                <a:latin typeface="Arial" panose="020B0604020202020204" pitchFamily="34" charset="0"/>
              </a:rPr>
              <a:t> la capacité max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Si P(t) &gt; M au dessus de la capacité max</a:t>
            </a:r>
          </a:p>
          <a:p>
            <a:r>
              <a:rPr lang="fr-FR" altLang="fr-FR" baseline="0" dirty="0" err="1" smtClean="0">
                <a:latin typeface="Arial" panose="020B0604020202020204" pitchFamily="34" charset="0"/>
              </a:rPr>
              <a:t>dP</a:t>
            </a:r>
            <a:r>
              <a:rPr lang="fr-FR" altLang="fr-FR" baseline="0" dirty="0" smtClean="0">
                <a:latin typeface="Arial" panose="020B0604020202020204" pitchFamily="34" charset="0"/>
              </a:rPr>
              <a:t>/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aseline="0" dirty="0" smtClean="0">
                <a:latin typeface="Arial" panose="020B0604020202020204" pitchFamily="34" charset="0"/>
              </a:rPr>
              <a:t> &lt; 0 (taux de croissance négatif pour retrouver une taille de population normal)</a:t>
            </a:r>
          </a:p>
        </p:txBody>
      </p:sp>
      <p:sp>
        <p:nvSpPr>
          <p:cNvPr id="3994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994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994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994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85E4A4-D1B7-4615-8ADF-921D23C3B791}" type="slidenum">
              <a:rPr lang="en-GB" altLang="fr-FR" smtClean="0"/>
              <a:pPr/>
              <a:t>21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821469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On doit retrouver le comportement du phénomène qu’on cherche modéliser !! </a:t>
            </a:r>
            <a:r>
              <a:rPr lang="fr-FR" altLang="fr-FR" dirty="0" err="1" smtClean="0">
                <a:latin typeface="Arial" panose="020B0604020202020204" pitchFamily="34" charset="0"/>
              </a:rPr>
              <a:t>Remetre</a:t>
            </a:r>
            <a:r>
              <a:rPr lang="fr-FR" altLang="fr-FR" dirty="0" smtClean="0">
                <a:latin typeface="Arial" panose="020B0604020202020204" pitchFamily="34" charset="0"/>
              </a:rPr>
              <a:t> le graphe</a:t>
            </a:r>
          </a:p>
        </p:txBody>
      </p:sp>
      <p:sp>
        <p:nvSpPr>
          <p:cNvPr id="4198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198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199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199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9B847C-4301-4EA6-81B9-E01A19C91A0F}" type="slidenum">
              <a:rPr lang="en-GB" altLang="fr-FR" smtClean="0"/>
              <a:pPr/>
              <a:t>22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621751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Comme pour modèle expo</a:t>
            </a:r>
          </a:p>
        </p:txBody>
      </p:sp>
      <p:sp>
        <p:nvSpPr>
          <p:cNvPr id="4403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403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403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2CBB2-EC2C-455A-A428-4AA52712F987}" type="slidenum">
              <a:rPr lang="en-GB" altLang="fr-FR" smtClean="0"/>
              <a:pPr/>
              <a:t>23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91137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Exo 1 : Comment on va estimer la capacité biotique M? on peut prendre la valeur limite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Comment un peut estimer les autre? On joue graphiquement comme pour modèle expo on joue et on </a:t>
            </a:r>
            <a:r>
              <a:rPr lang="fr-FR" altLang="fr-FR" dirty="0" err="1" smtClean="0">
                <a:latin typeface="Arial" panose="020B0604020202020204" pitchFamily="34" charset="0"/>
              </a:rPr>
              <a:t>essait</a:t>
            </a:r>
            <a:r>
              <a:rPr lang="fr-FR" altLang="fr-FR" dirty="0" smtClean="0">
                <a:latin typeface="Arial" panose="020B0604020202020204" pitchFamily="34" charset="0"/>
              </a:rPr>
              <a:t> de se </a:t>
            </a:r>
            <a:r>
              <a:rPr lang="fr-FR" altLang="fr-FR" dirty="0" err="1" smtClean="0">
                <a:latin typeface="Arial" panose="020B0604020202020204" pitchFamily="34" charset="0"/>
              </a:rPr>
              <a:t>raprocher</a:t>
            </a:r>
            <a:r>
              <a:rPr lang="fr-FR" altLang="fr-FR" dirty="0" smtClean="0">
                <a:latin typeface="Arial" panose="020B0604020202020204" pitchFamily="34" charset="0"/>
              </a:rPr>
              <a:t> 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Vous verrez</a:t>
            </a:r>
            <a:r>
              <a:rPr lang="fr-FR" altLang="fr-FR" baseline="0" dirty="0" smtClean="0">
                <a:latin typeface="Arial" panose="020B0604020202020204" pitchFamily="34" charset="0"/>
              </a:rPr>
              <a:t> en TP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4608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608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608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608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C83B2-C2CF-4618-9884-20C35285C80B}" type="slidenum">
              <a:rPr lang="en-GB" altLang="fr-FR" smtClean="0"/>
              <a:pPr/>
              <a:t>24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3027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4813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813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813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813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46C478-E50E-4455-AD17-1053A74ED7D4}" type="slidenum">
              <a:rPr lang="en-GB" altLang="fr-FR" smtClean="0"/>
              <a:pPr/>
              <a:t>25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603045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1EDD3-8278-4B6E-9540-B7647CD6C5A8}" type="slidenum">
              <a:rPr lang="en-GB" altLang="fr-FR" sz="1300" smtClean="0"/>
              <a:pPr>
                <a:spcBef>
                  <a:spcPct val="0"/>
                </a:spcBef>
              </a:pPr>
              <a:t>26</a:t>
            </a:fld>
            <a:endParaRPr lang="en-GB" altLang="fr-FR" sz="1300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On</a:t>
            </a:r>
            <a:r>
              <a:rPr lang="fr-FR" altLang="fr-FR" baseline="0" dirty="0" smtClean="0">
                <a:latin typeface="Arial" panose="020B0604020202020204" pitchFamily="34" charset="0"/>
              </a:rPr>
              <a:t> commence par observer un phénomène du monde réel </a:t>
            </a:r>
          </a:p>
          <a:p>
            <a:pPr marL="171450" indent="-171450">
              <a:buFontTx/>
              <a:buChar char="-"/>
            </a:pPr>
            <a:r>
              <a:rPr lang="fr-FR" altLang="fr-FR" baseline="0" dirty="0" smtClean="0">
                <a:latin typeface="Arial" panose="020B0604020202020204" pitchFamily="34" charset="0"/>
              </a:rPr>
              <a:t>On le mesure, on essaie de trouver un modèle mathématique qui représente se phénomène (c’est la modélisation)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Puis</a:t>
            </a:r>
            <a:r>
              <a:rPr lang="fr-FR" altLang="fr-FR" baseline="0" dirty="0" smtClean="0">
                <a:latin typeface="Arial" panose="020B0604020202020204" pitchFamily="34" charset="0"/>
              </a:rPr>
              <a:t> on simule notre modèle et on compare à la réalité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717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17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717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717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457677-A178-42D2-9B71-772264C0940E}" type="slidenum">
              <a:rPr lang="en-GB" altLang="fr-FR" smtClean="0"/>
              <a:pPr/>
              <a:t>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5207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Retour sur </a:t>
            </a:r>
            <a:r>
              <a:rPr lang="fr-FR" altLang="fr-FR" dirty="0" err="1" smtClean="0">
                <a:latin typeface="Arial" panose="020B0604020202020204" pitchFamily="34" charset="0"/>
              </a:rPr>
              <a:t>schemas</a:t>
            </a:r>
            <a:r>
              <a:rPr lang="fr-FR" altLang="fr-FR" dirty="0" smtClean="0">
                <a:latin typeface="Arial" panose="020B0604020202020204" pitchFamily="34" charset="0"/>
              </a:rPr>
              <a:t> si besoin ET</a:t>
            </a:r>
            <a:endParaRPr lang="fr-FR" altLang="fr-FR" baseline="0" dirty="0" smtClean="0">
              <a:latin typeface="Arial" panose="020B0604020202020204" pitchFamily="34" charset="0"/>
            </a:endParaRP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SIMULER = dans notre cas voir comment sont sensé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evoluer</a:t>
            </a:r>
            <a:r>
              <a:rPr lang="fr-FR" altLang="fr-FR" baseline="0" dirty="0" smtClean="0">
                <a:latin typeface="Arial" panose="020B0604020202020204" pitchFamily="34" charset="0"/>
              </a:rPr>
              <a:t> les populations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922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922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79D09-A4A0-41AA-9424-C69ED53AB08B}" type="slidenum">
              <a:rPr lang="en-GB" altLang="fr-FR" smtClean="0"/>
              <a:pPr/>
              <a:t>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05478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Après</a:t>
            </a:r>
            <a:r>
              <a:rPr lang="fr-FR" altLang="fr-FR" baseline="0" dirty="0" smtClean="0">
                <a:latin typeface="Arial" panose="020B0604020202020204" pitchFamily="34" charset="0"/>
              </a:rPr>
              <a:t> avoir simuler on AJUSTE :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On verra en TP un mise en application de cette méthode.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- On va voir maintenant des exemples ou on déroule ce </a:t>
            </a:r>
            <a:r>
              <a:rPr lang="fr-FR" altLang="fr-FR" dirty="0" err="1" smtClean="0">
                <a:latin typeface="Arial" panose="020B0604020202020204" pitchFamily="34" charset="0"/>
              </a:rPr>
              <a:t>resonnement</a:t>
            </a:r>
            <a:r>
              <a:rPr lang="fr-FR" altLang="fr-FR" dirty="0" smtClean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26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126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127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127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6A21A6-48C0-4BAA-A4E6-C633EEE8986E}" type="slidenum">
              <a:rPr lang="en-GB" altLang="fr-FR" smtClean="0"/>
              <a:pPr/>
              <a:t>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0782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verra en TP </a:t>
            </a:r>
          </a:p>
        </p:txBody>
      </p:sp>
      <p:sp>
        <p:nvSpPr>
          <p:cNvPr id="1331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331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331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331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38DF6F-98CD-4082-A915-75032AC519C4}" type="slidenum">
              <a:rPr lang="en-GB" altLang="fr-FR" smtClean="0"/>
              <a:pPr/>
              <a:t>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2010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Avant de modéliser on observe un</a:t>
            </a:r>
            <a:r>
              <a:rPr lang="fr-FR" altLang="fr-FR" baseline="0" dirty="0" smtClean="0">
                <a:latin typeface="Arial" panose="020B0604020202020204" pitchFamily="34" charset="0"/>
              </a:rPr>
              <a:t> phénomène du monde réel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</a:t>
            </a:r>
            <a:r>
              <a:rPr lang="fr-FR" altLang="fr-FR" dirty="0" err="1" smtClean="0">
                <a:latin typeface="Arial" panose="020B0604020202020204" pitchFamily="34" charset="0"/>
              </a:rPr>
              <a:t>Experiences</a:t>
            </a:r>
            <a:r>
              <a:rPr lang="fr-FR" altLang="fr-FR" dirty="0" smtClean="0">
                <a:latin typeface="Arial" panose="020B0604020202020204" pitchFamily="34" charset="0"/>
              </a:rPr>
              <a:t> : chers, lourds etc…</a:t>
            </a:r>
          </a:p>
          <a:p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On ne le fait pas en </a:t>
            </a:r>
            <a:r>
              <a:rPr lang="fr-FR" altLang="fr-FR" dirty="0" err="1" smtClean="0">
                <a:latin typeface="Arial" panose="020B0604020202020204" pitchFamily="34" charset="0"/>
              </a:rPr>
              <a:t>tp</a:t>
            </a:r>
            <a:r>
              <a:rPr lang="fr-FR" altLang="fr-FR" dirty="0" smtClean="0">
                <a:latin typeface="Arial" panose="020B0604020202020204" pitchFamily="34" charset="0"/>
              </a:rPr>
              <a:t> mais il faut en avoir </a:t>
            </a:r>
            <a:r>
              <a:rPr lang="fr-FR" altLang="fr-FR" dirty="0" err="1" smtClean="0">
                <a:latin typeface="Arial" panose="020B0604020202020204" pitchFamily="34" charset="0"/>
              </a:rPr>
              <a:t>concience</a:t>
            </a:r>
            <a:r>
              <a:rPr lang="fr-FR" altLang="fr-FR" dirty="0" smtClean="0">
                <a:latin typeface="Arial" panose="020B0604020202020204" pitchFamily="34" charset="0"/>
              </a:rPr>
              <a:t> !! Il y a des méthode mathématiques pour réduire cette erreur.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Le plus simple est de faire plein de mesure d’une même valeur et d’en faire la moyenne!!</a:t>
            </a:r>
          </a:p>
        </p:txBody>
      </p:sp>
      <p:sp>
        <p:nvSpPr>
          <p:cNvPr id="1536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536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536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536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850EE-A41D-4018-86E8-C2CE519BCC56}" type="slidenum">
              <a:rPr lang="en-GB" altLang="fr-FR" smtClean="0"/>
              <a:pPr/>
              <a:t>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0661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0" dirty="0" smtClean="0">
                <a:latin typeface="Arial" panose="020B0604020202020204" pitchFamily="34" charset="0"/>
              </a:rPr>
              <a:t>On commence par définir les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outils mathématique qu’on va utiliser pour la modélisation : 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L’effectif est représenté par une fonction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La dynamique est modéliser par des équation différentielle :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AU TABLEAU :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Pour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très petit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P(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t+dt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) = P(t) +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* f(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t,P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(t)) </a:t>
            </a:r>
          </a:p>
          <a:p>
            <a:pPr marL="0" indent="0">
              <a:buFontTx/>
              <a:buNone/>
            </a:pPr>
            <a:r>
              <a:rPr lang="fr-FR" altLang="fr-FR" b="1" baseline="0" dirty="0" smtClean="0">
                <a:latin typeface="Arial" panose="020B0604020202020204" pitchFamily="34" charset="0"/>
              </a:rPr>
              <a:t>Le travaille de modélisation de la dynamique consiste a trouver f !!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Donc quand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-&gt; 0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DP/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= f(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t,P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) </a:t>
            </a:r>
            <a:endParaRPr lang="fr-FR" altLang="fr-FR" b="0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97541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fr-FR" altLang="fr-FR" b="0" dirty="0" smtClean="0">
                <a:latin typeface="Arial" panose="020B0604020202020204" pitchFamily="34" charset="0"/>
              </a:rPr>
              <a:t>Pour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simuler en TP il y aura deux possibilité : 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On résout l’équation différentielle et on trouve la solution analytique (cas de modèle simple)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On résout l’équation à l’aide d’outils numérique 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DESSIN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823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2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3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00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2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70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3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448835" y="6453188"/>
            <a:ext cx="3687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Thème 3 : Modélisation de la croissance de populations biologiques </a:t>
            </a:r>
          </a:p>
          <a:p>
            <a:pPr algn="r"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Partie 1 : Introduction aux modèles exponentiel et logistique  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6453188"/>
            <a:ext cx="431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Licences Sciences  (L1 &amp;) – SCI123 : Modélisation et Simulation </a:t>
            </a:r>
          </a:p>
          <a:p>
            <a:pPr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UJF / DLST Année 2011-2L2012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069263" y="6127750"/>
            <a:ext cx="949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fr-FR" sz="2000" b="1" dirty="0" smtClean="0">
                <a:solidFill>
                  <a:srgbClr val="000099"/>
                </a:solidFill>
                <a:latin typeface="+mj-lt"/>
              </a:rPr>
              <a:t>D</a:t>
            </a:r>
            <a:fld id="{79300A5B-C2E3-40E0-A651-7ED731E9C357}" type="slidenum">
              <a:rPr lang="en-GB" altLang="fr-FR" sz="2000" b="1" smtClean="0">
                <a:solidFill>
                  <a:srgbClr val="000099"/>
                </a:solidFill>
                <a:latin typeface="+mj-lt"/>
              </a:rPr>
              <a:pPr eaLnBrk="1" hangingPunct="1">
                <a:defRPr/>
              </a:pPr>
              <a:t>‹N°›</a:t>
            </a:fld>
            <a:endParaRPr lang="en-GB" altLang="fr-FR" sz="2000" b="1" dirty="0" smtClean="0">
              <a:solidFill>
                <a:srgbClr val="000099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fr/imgres?imgurl=http://www.enscmu.univ-mulhouse.fr/Documents/recherche/cob/laboCOM/im04.png&amp;imgrefurl=http://www.enscmu.univ-mulhouse.fr/Documents/recherche/cob/laboCOM/laboCOM.htm&amp;h=240&amp;w=320&amp;sz=99&amp;tbnid=i8Ie1s_UM8AJ:&amp;tbnh=84&amp;tbnw=113&amp;hl=fr&amp;start=17&amp;prev=/images?q=culture+bact%C3%A9rienne&amp;svnum=10&amp;hl=fr&amp;lr=&amp;sa=N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71438" y="1557338"/>
            <a:ext cx="89646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3600" dirty="0">
                <a:solidFill>
                  <a:srgbClr val="000099"/>
                </a:solidFill>
                <a:latin typeface="Calibri" panose="020F0502020204030204" pitchFamily="34" charset="0"/>
              </a:rPr>
              <a:t>Simulation et ajustement de modèles de croissance de populations biologiques</a:t>
            </a:r>
            <a:br>
              <a:rPr lang="fr-FR" altLang="fr-FR" sz="36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4000" dirty="0">
                <a:solidFill>
                  <a:srgbClr val="000099"/>
                </a:solidFill>
                <a:latin typeface="Calibri" panose="020F0502020204030204" pitchFamily="34" charset="0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  <a:t>Partie 1 :</a:t>
            </a:r>
            <a:b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  <a:t>Les modèles exponentiel et logistique</a:t>
            </a:r>
            <a:b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/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Partie 2 :</a:t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Extensions du modèle logistique :</a:t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compétition, proie-prédateur, chasse …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07950" y="6021388"/>
            <a:ext cx="4248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A50021"/>
                </a:solidFill>
                <a:latin typeface="+mj-lt"/>
              </a:rPr>
              <a:t>Kevin.caye@imag.fr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r>
              <a:rPr lang="fr-FR" altLang="fr-FR" b="1" dirty="0" smtClean="0">
                <a:solidFill>
                  <a:srgbClr val="B2B2B2"/>
                </a:solidFill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</a:rPr>
            </a:br>
            <a:endParaRPr lang="fr-FR" altLang="fr-FR" dirty="0" smtClean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Mesure de population de levure</a:t>
            </a:r>
            <a:r>
              <a:rPr lang="fr-FR" altLang="fr-FR" dirty="0" smtClean="0"/>
              <a:t> : </a:t>
            </a:r>
          </a:p>
        </p:txBody>
      </p:sp>
      <p:pic>
        <p:nvPicPr>
          <p:cNvPr id="16388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5810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700213"/>
            <a:ext cx="19431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fr-FR" dirty="0" smtClean="0">
                    <a:solidFill>
                      <a:srgbClr val="A50021"/>
                    </a:solidFill>
                  </a:rPr>
                  <a:t>Loi générale :</a:t>
                </a:r>
              </a:p>
              <a:p>
                <a:pPr marL="0" indent="0">
                  <a:buNone/>
                  <a:defRPr/>
                </a:pPr>
                <a:endParaRPr lang="fr-FR" dirty="0" smtClean="0">
                  <a:solidFill>
                    <a:srgbClr val="A50021"/>
                  </a:solidFill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rgbClr val="000099"/>
                            </a:solidFill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𝑑𝑃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solidFill>
                              <a:srgbClr val="000099"/>
                            </a:solidFill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𝑡𝑎𝑢𝑥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𝑖𝑛𝑠𝑡𝑎𝑛𝑡𝑎𝑛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é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𝑑𝑒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[ </m:t>
                    </m:r>
                    <m:r>
                      <a:rPr lang="fr-FR" b="1" i="1" smtClean="0">
                        <a:solidFill>
                          <a:srgbClr val="FF0000"/>
                        </a:solidFill>
                      </a:rPr>
                      <m:t>𝒏𝒂𝒊𝒔𝒔𝒂𝒏𝒄𝒆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−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𝒅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é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𝒄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è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𝒔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+</m:t>
                    </m:r>
                    <m:r>
                      <a:rPr lang="fr-FR" b="1" i="1" smtClean="0">
                        <a:solidFill>
                          <a:srgbClr val="FFC000"/>
                        </a:solidFill>
                      </a:rPr>
                      <m:t>𝒎𝒊𝒈𝒓𝒂𝒕𝒊𝒐𝒏</m:t>
                    </m:r>
                    <m:r>
                      <a:rPr lang="fr-FR" b="0" i="1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]</m:t>
                    </m:r>
                  </m:oMath>
                </a14:m>
                <a:r>
                  <a:rPr lang="fr-FR" dirty="0" smtClean="0">
                    <a:solidFill>
                      <a:srgbClr val="A50021"/>
                    </a:solidFill>
                  </a:rPr>
                  <a:t> </a:t>
                </a:r>
              </a:p>
              <a:p>
                <a:pPr marL="457200" lvl="1" indent="0">
                  <a:buFontTx/>
                  <a:buNone/>
                  <a:defRPr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Hypothèse : </a:t>
            </a:r>
          </a:p>
          <a:p>
            <a:pPr lvl="1">
              <a:defRPr/>
            </a:pPr>
            <a:r>
              <a:rPr lang="en-GB" altLang="fr-FR" sz="2400" dirty="0" smtClean="0">
                <a:solidFill>
                  <a:srgbClr val="000099"/>
                </a:solidFill>
              </a:rPr>
              <a:t>Le milieu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contient</a:t>
            </a:r>
            <a:r>
              <a:rPr lang="en-GB" altLang="fr-FR" sz="2400" dirty="0" smtClean="0">
                <a:solidFill>
                  <a:srgbClr val="000099"/>
                </a:solidFill>
              </a:rPr>
              <a:t>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seulement</a:t>
            </a:r>
            <a:r>
              <a:rPr lang="en-GB" altLang="fr-FR" sz="2400" dirty="0" smtClean="0">
                <a:solidFill>
                  <a:srgbClr val="000099"/>
                </a:solidFill>
              </a:rPr>
              <a:t> des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levures</a:t>
            </a:r>
            <a:endParaRPr lang="en-GB" altLang="fr-FR" sz="2400" dirty="0" smtClean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Toutes les levures sont identiques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Pas de migration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Les ressources et éléments vitaux sont illimités</a:t>
            </a:r>
            <a:endParaRPr lang="fr-FR" altLang="fr-FR" sz="2400" dirty="0">
              <a:solidFill>
                <a:srgbClr val="000099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On propose se modèle</a:t>
                </a:r>
              </a:p>
              <a:p>
                <a:pPr lvl="1"/>
                <a:r>
                  <a:rPr lang="fr-FR" altLang="fr-FR" dirty="0" smtClean="0">
                    <a:solidFill>
                      <a:srgbClr val="000099"/>
                    </a:solidFill>
                  </a:rPr>
                  <a:t>Taux instantané de croissance proportionnel à l’effectif et ne dépend pas du temps</a:t>
                </a:r>
              </a:p>
              <a:p>
                <a:pPr lvl="1"/>
                <a:r>
                  <a:rPr lang="fr-FR" altLang="fr-FR" dirty="0" smtClean="0">
                    <a:solidFill>
                      <a:srgbClr val="000099"/>
                    </a:solidFill>
                  </a:rPr>
                  <a:t>k = taux </a:t>
                </a:r>
                <a:r>
                  <a:rPr lang="fr-FR" altLang="fr-FR" dirty="0">
                    <a:solidFill>
                      <a:srgbClr val="000099"/>
                    </a:solidFill>
                  </a:rPr>
                  <a:t>de natalité – taux de mortalité</a:t>
                </a:r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i="1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99"/>
                              </a:solidFill>
                            </a:rPr>
                            <m:t>𝑑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99"/>
                              </a:solidFill>
                            </a:rPr>
                            <m:t>𝑑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𝑘𝑃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dirty="0" smtClean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2048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</a:rPr>
                  <a:t>Solution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analytique</a:t>
                </a:r>
                <a:endParaRPr lang="en-US" dirty="0" smtClean="0">
                  <a:solidFill>
                    <a:srgbClr val="A5002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99"/>
                    </a:solidFill>
                  </a:rPr>
                  <a:t>: les conditions </a:t>
                </a:r>
                <a:r>
                  <a:rPr lang="en-US" dirty="0" err="1" smtClean="0">
                    <a:solidFill>
                      <a:srgbClr val="000099"/>
                    </a:solidFill>
                  </a:rPr>
                  <a:t>initiales</a:t>
                </a:r>
                <a:endParaRPr lang="en-US" dirty="0" smtClean="0">
                  <a:solidFill>
                    <a:srgbClr val="000099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rgbClr val="000099"/>
                  </a:solidFill>
                </a:endParaRPr>
              </a:p>
              <a:p>
                <a:r>
                  <a:rPr lang="en-US" dirty="0" err="1" smtClean="0">
                    <a:solidFill>
                      <a:srgbClr val="A50021"/>
                    </a:solidFill>
                  </a:rPr>
                  <a:t>C’est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pour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cela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qu’on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l’appel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modèle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exponentiel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Simulations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</a:rPr>
              <a:t>scilab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704" t="-1752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28676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41538"/>
            <a:ext cx="532765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Méthode graphique (voir </a:t>
            </a:r>
            <a:r>
              <a:rPr lang="fr-FR" altLang="fr-FR" dirty="0" err="1" smtClean="0">
                <a:solidFill>
                  <a:srgbClr val="A50021"/>
                </a:solidFill>
              </a:rPr>
              <a:t>tp</a:t>
            </a:r>
            <a:r>
              <a:rPr lang="fr-FR" altLang="fr-FR" dirty="0" smtClean="0">
                <a:solidFill>
                  <a:srgbClr val="A50021"/>
                </a:solidFill>
              </a:rPr>
              <a:t>)</a:t>
            </a:r>
          </a:p>
          <a:p>
            <a:endParaRPr lang="fr-FR" altLang="fr-FR" dirty="0" smtClean="0"/>
          </a:p>
          <a:p>
            <a:r>
              <a:rPr lang="fr-FR" altLang="fr-FR" dirty="0" smtClean="0">
                <a:solidFill>
                  <a:srgbClr val="A50021"/>
                </a:solidFill>
              </a:rPr>
              <a:t>ICI on peut faire une transformation logarithmique PK?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Transformation logarithmique</a:t>
            </a:r>
          </a:p>
          <a:p>
            <a:endParaRPr lang="fr-FR" altLang="fr-FR" dirty="0" smtClean="0"/>
          </a:p>
        </p:txBody>
      </p:sp>
      <p:pic>
        <p:nvPicPr>
          <p:cNvPr id="32772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0938"/>
            <a:ext cx="5329238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Validation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Pour temps court</a:t>
            </a:r>
          </a:p>
          <a:p>
            <a:pPr>
              <a:defRPr/>
            </a:pPr>
            <a:endParaRPr lang="fr-FR" dirty="0">
              <a:solidFill>
                <a:srgbClr val="A50021"/>
              </a:solidFill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Pour temps long  </a:t>
            </a:r>
          </a:p>
          <a:p>
            <a:pPr marL="0" indent="0">
              <a:buFontTx/>
              <a:buNone/>
              <a:defRPr/>
            </a:pPr>
            <a:endParaRPr lang="fr-FR" dirty="0">
              <a:solidFill>
                <a:srgbClr val="A50021"/>
              </a:solidFill>
            </a:endParaRP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52500"/>
            <a:ext cx="38608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887788"/>
            <a:ext cx="3713162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Pourquoi modéliser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Prédire </a:t>
            </a:r>
            <a:r>
              <a:rPr lang="fr-FR" dirty="0" smtClean="0">
                <a:solidFill>
                  <a:srgbClr val="C00000"/>
                </a:solidFill>
              </a:rPr>
              <a:t>:</a:t>
            </a:r>
            <a:r>
              <a:rPr lang="fr-FR" dirty="0" smtClean="0"/>
              <a:t> </a:t>
            </a:r>
          </a:p>
          <a:p>
            <a:pPr lvl="1">
              <a:defRPr/>
            </a:pPr>
            <a:r>
              <a:rPr lang="fr-FR" dirty="0">
                <a:solidFill>
                  <a:srgbClr val="000099"/>
                </a:solidFill>
              </a:rPr>
              <a:t>P</a:t>
            </a:r>
            <a:r>
              <a:rPr lang="fr-FR" dirty="0" smtClean="0">
                <a:solidFill>
                  <a:srgbClr val="000099"/>
                </a:solidFill>
              </a:rPr>
              <a:t>rédiction météo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Prédire la trajectoire d’un fusée</a:t>
            </a: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Optimiser :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Trouver la meilleur forme pour une voiture de course</a:t>
            </a: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Comprendre : </a:t>
            </a:r>
          </a:p>
          <a:p>
            <a:pPr lvl="1">
              <a:defRPr/>
            </a:pPr>
            <a:r>
              <a:rPr lang="fr-FR" altLang="fr-FR" dirty="0" smtClean="0">
                <a:solidFill>
                  <a:srgbClr val="000099"/>
                </a:solidFill>
              </a:rPr>
              <a:t>Comprendre comment croit une population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116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</a:rPr>
              <a:t>Vershulst</a:t>
            </a:r>
            <a:endParaRPr lang="fr-FR" altLang="fr-FR" dirty="0" smtClean="0"/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l'environnement limite son potentiel biotique	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</a:rPr>
              <a:t>Pas de nourriture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</a:rPr>
              <a:t>Pas de place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492375"/>
            <a:ext cx="45370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Vershulst</a:t>
            </a:r>
            <a:endParaRPr lang="fr-FR" alt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Comment </a:t>
                </a:r>
                <a:r>
                  <a:rPr lang="fr-FR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modéliser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cela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M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est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la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capacité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biotique</a:t>
                </a:r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lvl="5"/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1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Pourquoi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Que se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passe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-t-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il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b="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</a:rPr>
              <a:t>Vershulst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</a:rPr>
                  <a:t>Solution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analytique</a:t>
                </a:r>
                <a:endParaRPr lang="en-US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)=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𝑀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  <m:t>1+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𝑡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→∞</m:t>
                    </m:r>
                  </m:oMath>
                </a14:m>
                <a:r>
                  <a:rPr lang="en-US" dirty="0" smtClean="0">
                    <a:solidFill>
                      <a:srgbClr val="000099"/>
                    </a:solidFill>
                  </a:rPr>
                  <a:t> ?</a:t>
                </a:r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</a:rPr>
              <a:t>scilab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2370" t="-3774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45060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Existe outils mathématique voir TP</a:t>
            </a:r>
          </a:p>
        </p:txBody>
      </p:sp>
      <p:pic>
        <p:nvPicPr>
          <p:cNvPr id="4710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5250" y="1549400"/>
            <a:ext cx="88947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 dirty="0">
                <a:solidFill>
                  <a:srgbClr val="000099"/>
                </a:solidFill>
                <a:latin typeface="+mn-lt"/>
              </a:rPr>
              <a:t>Modélisation de la croissance de populations biologiques</a:t>
            </a:r>
            <a:br>
              <a:rPr lang="fr-FR" altLang="fr-FR" sz="40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4000" dirty="0">
                <a:solidFill>
                  <a:srgbClr val="000099"/>
                </a:solidFill>
                <a:latin typeface="+mn-lt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>Partie 1 :</a:t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>Les modèles exponentiel et logistique</a:t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/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Partie 2 :</a:t>
            </a:r>
            <a:br>
              <a:rPr lang="fr-FR" altLang="fr-FR" sz="3200" dirty="0">
                <a:solidFill>
                  <a:schemeClr val="bg2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Extensions du modèle logistique :</a:t>
            </a:r>
            <a:br>
              <a:rPr lang="fr-FR" altLang="fr-FR" sz="3200" dirty="0">
                <a:solidFill>
                  <a:schemeClr val="bg2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compétition, proie-prédateur, chasse</a:t>
            </a:r>
            <a:endParaRPr lang="fr-FR" altLang="fr-FR" sz="3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4149725"/>
            <a:ext cx="8210550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6000" dirty="0">
                <a:solidFill>
                  <a:srgbClr val="A50021"/>
                </a:solidFill>
                <a:latin typeface="+mn-lt"/>
                <a:sym typeface="Wingdings" panose="05000000000000000000" pitchFamily="2" charset="2"/>
              </a:rPr>
              <a:t>Illustration TP1</a:t>
            </a:r>
            <a:endParaRPr lang="fr-FR" altLang="fr-FR" sz="6000" b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901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>
                <a:solidFill>
                  <a:schemeClr val="accent2"/>
                </a:solidFill>
              </a:rPr>
              <a:t>Les étapes de la modélisation</a:t>
            </a:r>
            <a:endParaRPr lang="fr-FR" altLang="fr-FR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57625" y="1125538"/>
          <a:ext cx="1428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Image Bitmap" r:id="rId4" imgW="1428949" imgH="1000000" progId="Paint.Picture">
                  <p:embed/>
                </p:oleObj>
              </mc:Choice>
              <mc:Fallback>
                <p:oleObj name="Image Bitmap" r:id="rId4" imgW="1428949" imgH="100000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125538"/>
                        <a:ext cx="1428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èche droite 4"/>
          <p:cNvSpPr/>
          <p:nvPr/>
        </p:nvSpPr>
        <p:spPr>
          <a:xfrm rot="2535349">
            <a:off x="5584825" y="1717675"/>
            <a:ext cx="1422400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mesure</a:t>
            </a:r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833688"/>
            <a:ext cx="10810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9" descr="cinetiq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18716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4941888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èche gauche 15"/>
          <p:cNvSpPr/>
          <p:nvPr/>
        </p:nvSpPr>
        <p:spPr>
          <a:xfrm rot="19825155">
            <a:off x="6235700" y="4606925"/>
            <a:ext cx="1368425" cy="792163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analyse</a:t>
            </a:r>
          </a:p>
        </p:txBody>
      </p:sp>
      <p:sp>
        <p:nvSpPr>
          <p:cNvPr id="17" name="Flèche gauche 16"/>
          <p:cNvSpPr/>
          <p:nvPr/>
        </p:nvSpPr>
        <p:spPr>
          <a:xfrm rot="2577082">
            <a:off x="1320800" y="4316413"/>
            <a:ext cx="1562100" cy="79216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Simulation</a:t>
            </a:r>
          </a:p>
        </p:txBody>
      </p:sp>
      <p:sp>
        <p:nvSpPr>
          <p:cNvPr id="18" name="Flèche droite 17"/>
          <p:cNvSpPr/>
          <p:nvPr/>
        </p:nvSpPr>
        <p:spPr>
          <a:xfrm rot="20191317">
            <a:off x="2098675" y="1482725"/>
            <a:ext cx="1439863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prédiction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Les étapes de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Modèle </a:t>
            </a:r>
            <a:r>
              <a:rPr lang="fr-FR" dirty="0" smtClean="0">
                <a:solidFill>
                  <a:srgbClr val="C0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99"/>
                </a:solidFill>
              </a:rPr>
              <a:t>équations 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altLang="fr-FR" dirty="0">
                <a:solidFill>
                  <a:srgbClr val="A50021"/>
                </a:solidFill>
              </a:rPr>
              <a:t>C</a:t>
            </a:r>
            <a:r>
              <a:rPr lang="fr-FR" altLang="fr-FR" dirty="0" smtClean="0">
                <a:solidFill>
                  <a:srgbClr val="A50021"/>
                </a:solidFill>
              </a:rPr>
              <a:t>onstruction du modèle :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Analyse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Hypothèses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Equations…</a:t>
            </a:r>
          </a:p>
          <a:p>
            <a:pPr lvl="1">
              <a:defRPr/>
            </a:pPr>
            <a:endParaRPr lang="fr-FR" alt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Simulation : </a:t>
            </a:r>
            <a:r>
              <a:rPr lang="fr-FR" altLang="fr-FR" dirty="0" smtClean="0">
                <a:solidFill>
                  <a:srgbClr val="000099"/>
                </a:solidFill>
              </a:rPr>
              <a:t>ordinateur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chemeClr val="accent2"/>
                </a:solidFill>
                <a:latin typeface="Comic Sans MS" panose="030F0702030302020204" pitchFamily="66" charset="0"/>
              </a:rPr>
              <a:t>Les étapes de la modélisation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Ajustement </a:t>
            </a:r>
            <a:r>
              <a:rPr lang="fr-FR" altLang="fr-FR" smtClean="0">
                <a:solidFill>
                  <a:srgbClr val="C00000"/>
                </a:solidFill>
                <a:latin typeface="Comic Sans MS" panose="030F0702030302020204" pitchFamily="66" charset="0"/>
              </a:rPr>
              <a:t>: </a:t>
            </a:r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trouver les bons paramètres </a:t>
            </a:r>
          </a:p>
          <a:p>
            <a:endParaRPr lang="fr-FR" altLang="fr-FR" smtClean="0">
              <a:latin typeface="Comic Sans MS" panose="030F0702030302020204" pitchFamily="66" charset="0"/>
            </a:endParaRPr>
          </a:p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Validation : </a:t>
            </a:r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Calculer la pertinence par rapport à la réalité </a:t>
            </a:r>
            <a:endParaRPr lang="fr-FR" altLang="fr-FR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Croissance de populations cellulaires ?</a:t>
            </a:r>
            <a: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Anticiper l’évolution</a:t>
            </a:r>
          </a:p>
          <a:p>
            <a:r>
              <a:rPr lang="fr-FR" altLang="fr-FR" dirty="0" smtClean="0">
                <a:solidFill>
                  <a:srgbClr val="A50021"/>
                </a:solidFill>
              </a:rPr>
              <a:t>Pouvoir la quantifier et comparer</a:t>
            </a:r>
          </a:p>
        </p:txBody>
      </p:sp>
      <p:pic>
        <p:nvPicPr>
          <p:cNvPr id="12292" name="Picture 6" descr="P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22320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32175"/>
            <a:ext cx="21907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Avant de modéliser !</a:t>
            </a:r>
          </a:p>
        </p:txBody>
      </p:sp>
      <p:sp>
        <p:nvSpPr>
          <p:cNvPr id="14339" name="Espace réservé du contenu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Expériences : </a:t>
            </a:r>
          </a:p>
          <a:p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  <a:p>
            <a:r>
              <a:rPr lang="fr-FR" altLang="fr-FR" dirty="0" smtClean="0">
                <a:solidFill>
                  <a:srgbClr val="A50021"/>
                </a:solidFill>
              </a:rPr>
              <a:t>Erreurs =&gt; plusieurs mesures mieux qu’une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20938"/>
            <a:ext cx="18796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Installation de culture bactérien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417638"/>
            <a:ext cx="16843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2" descr="im0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938"/>
            <a:ext cx="18367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>
                <a:solidFill>
                  <a:srgbClr val="000099"/>
                </a:solidFill>
                <a:latin typeface="+mn-lt"/>
              </a:rPr>
              <a:t>Modèles </a:t>
            </a:r>
            <a:r>
              <a:rPr lang="fr-FR" altLang="fr-FR" dirty="0" smtClean="0">
                <a:solidFill>
                  <a:srgbClr val="000099"/>
                </a:solidFill>
                <a:latin typeface="+mn-lt"/>
              </a:rPr>
              <a:t>continues de la dynamique des population</a:t>
            </a:r>
            <a:r>
              <a:rPr lang="fr-FR" altLang="fr-FR" b="1" dirty="0" smtClean="0">
                <a:solidFill>
                  <a:srgbClr val="B2B2B2"/>
                </a:solidFill>
                <a:latin typeface="+mn-lt"/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  <a:latin typeface="+mn-lt"/>
              </a:rPr>
            </a:br>
            <a:endParaRPr lang="fr-FR" altLang="fr-FR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Effectif d’une population est représenté par une fonction réelle 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 : 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Equation différentielle pour modéliser la dynamique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  <m:d>
                            <m:dPr>
                              <m:ctrlP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𝑡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+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−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(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FR" altLang="fr-FR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den>
                      </m:f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𝑑𝑃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 des modèles continues</a:t>
            </a:r>
            <a:r>
              <a:rPr lang="fr-FR" altLang="fr-FR" b="1" dirty="0" smtClean="0">
                <a:solidFill>
                  <a:srgbClr val="B2B2B2"/>
                </a:solidFill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</a:rPr>
            </a:b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Soit on connait la solution analytique de l’équation différentielle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 …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Méthodes numériques : méthode </a:t>
                </a:r>
                <a:r>
                  <a:rPr lang="fr-FR" altLang="fr-FR" dirty="0" err="1" smtClean="0">
                    <a:solidFill>
                      <a:srgbClr val="A50021"/>
                    </a:solidFill>
                  </a:rPr>
                  <a:t>d’euler</a:t>
                </a:r>
                <a:r>
                  <a:rPr lang="fr-FR" altLang="fr-FR" dirty="0" smtClean="0">
                    <a:solidFill>
                      <a:srgbClr val="A50021"/>
                    </a:solidFill>
                  </a:rPr>
                  <a:t>, …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+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𝑝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𝑑𝑡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 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1392</Words>
  <Application>Microsoft Office PowerPoint</Application>
  <PresentationFormat>Affichage à l'écran (4:3)</PresentationFormat>
  <Paragraphs>307</Paragraphs>
  <Slides>26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Cambria Math</vt:lpstr>
      <vt:lpstr>Comic Sans MS</vt:lpstr>
      <vt:lpstr>Wingdings</vt:lpstr>
      <vt:lpstr>Modèle par défaut</vt:lpstr>
      <vt:lpstr>Image Bitmap</vt:lpstr>
      <vt:lpstr>Présentation PowerPoint</vt:lpstr>
      <vt:lpstr>Pourquoi modéliser</vt:lpstr>
      <vt:lpstr>Les étapes de la modélisation</vt:lpstr>
      <vt:lpstr>Les étapes de la modélisation</vt:lpstr>
      <vt:lpstr>Les étapes de la modélisation</vt:lpstr>
      <vt:lpstr>Croissance de populations cellulaires ? </vt:lpstr>
      <vt:lpstr>Avant de modéliser !</vt:lpstr>
      <vt:lpstr>Modèles continues de la dynamique des population </vt:lpstr>
      <vt:lpstr>Simulation des modèles continues </vt:lpstr>
      <vt:lpstr>Le modèle de croissance de Malthus </vt:lpstr>
      <vt:lpstr>Le modèle de croissance de Malthus</vt:lpstr>
      <vt:lpstr>Le modèle de croissance de Malthus</vt:lpstr>
      <vt:lpstr>Le modèle de croissance de Malthus</vt:lpstr>
      <vt:lpstr>Le modèle de croissance de Malthus</vt:lpstr>
      <vt:lpstr>Simulations</vt:lpstr>
      <vt:lpstr>Ajustement</vt:lpstr>
      <vt:lpstr>Ajustement</vt:lpstr>
      <vt:lpstr>Ajustement</vt:lpstr>
      <vt:lpstr>Validation</vt:lpstr>
      <vt:lpstr>Le modèle logistique de Vershulst</vt:lpstr>
      <vt:lpstr>Le modèle logistique de Vershulst</vt:lpstr>
      <vt:lpstr>Le modèle logistique de Vershulst</vt:lpstr>
      <vt:lpstr>Simulation</vt:lpstr>
      <vt:lpstr>Ajustement</vt:lpstr>
      <vt:lpstr>Ajustement</vt:lpstr>
      <vt:lpstr>Présentation PowerPoint</vt:lpstr>
    </vt:vector>
  </TitlesOfParts>
  <Company>laboratoire TIMC-RFMQ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Françoise Giroud</dc:creator>
  <cp:lastModifiedBy>cayek</cp:lastModifiedBy>
  <cp:revision>1224</cp:revision>
  <dcterms:created xsi:type="dcterms:W3CDTF">2003-09-29T23:10:32Z</dcterms:created>
  <dcterms:modified xsi:type="dcterms:W3CDTF">2016-01-04T12:28:31Z</dcterms:modified>
</cp:coreProperties>
</file>