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361" r:id="rId2"/>
    <p:sldId id="388" r:id="rId3"/>
    <p:sldId id="359" r:id="rId4"/>
    <p:sldId id="362" r:id="rId5"/>
    <p:sldId id="360" r:id="rId6"/>
    <p:sldId id="363" r:id="rId7"/>
    <p:sldId id="364" r:id="rId8"/>
    <p:sldId id="386" r:id="rId9"/>
    <p:sldId id="387" r:id="rId10"/>
    <p:sldId id="365" r:id="rId11"/>
    <p:sldId id="389" r:id="rId12"/>
    <p:sldId id="366" r:id="rId13"/>
    <p:sldId id="367" r:id="rId14"/>
    <p:sldId id="390" r:id="rId15"/>
    <p:sldId id="370" r:id="rId16"/>
    <p:sldId id="371" r:id="rId17"/>
    <p:sldId id="372" r:id="rId18"/>
    <p:sldId id="373" r:id="rId19"/>
    <p:sldId id="374" r:id="rId20"/>
    <p:sldId id="375" r:id="rId21"/>
    <p:sldId id="382" r:id="rId22"/>
    <p:sldId id="384" r:id="rId23"/>
    <p:sldId id="380" r:id="rId24"/>
    <p:sldId id="378" r:id="rId25"/>
    <p:sldId id="379" r:id="rId26"/>
    <p:sldId id="381" r:id="rId27"/>
  </p:sldIdLst>
  <p:sldSz cx="9144000" cy="6858000" type="screen4x3"/>
  <p:notesSz cx="7099300" cy="10234613"/>
  <p:defaultTextStyle>
    <a:defPPr>
      <a:defRPr lang="fr-F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5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0021"/>
    <a:srgbClr val="000099"/>
    <a:srgbClr val="808080"/>
    <a:srgbClr val="990000"/>
    <a:srgbClr val="CC0066"/>
    <a:srgbClr val="FF6699"/>
    <a:srgbClr val="F5D3D3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9575" autoAdjust="0"/>
  </p:normalViewPr>
  <p:slideViewPr>
    <p:cSldViewPr>
      <p:cViewPr varScale="1">
        <p:scale>
          <a:sx n="105" d="100"/>
          <a:sy n="105" d="100"/>
        </p:scale>
        <p:origin x="1794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0" d="100"/>
          <a:sy n="50" d="100"/>
        </p:scale>
        <p:origin x="-1332" y="-102"/>
      </p:cViewPr>
      <p:guideLst>
        <p:guide orient="horz" pos="3225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9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09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94395" tIns="47197" rIns="94395" bIns="47197" numCol="1" anchor="t" anchorCtr="0" compatLnSpc="1">
            <a:prstTxWarp prst="textNoShape">
              <a:avLst/>
            </a:prstTxWarp>
          </a:bodyPr>
          <a:lstStyle>
            <a:lvl1pPr defTabSz="944563" eaLnBrk="1" hangingPunct="1">
              <a:defRPr sz="11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r>
              <a:rPr lang="en-GB"/>
              <a:t>L1 &amp; L2 Sciences</a:t>
            </a:r>
          </a:p>
        </p:txBody>
      </p:sp>
      <p:sp>
        <p:nvSpPr>
          <p:cNvPr id="4249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09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94395" tIns="47197" rIns="94395" bIns="47197" numCol="1" anchor="t" anchorCtr="0" compatLnSpc="1">
            <a:prstTxWarp prst="textNoShape">
              <a:avLst/>
            </a:prstTxWarp>
          </a:bodyPr>
          <a:lstStyle>
            <a:lvl1pPr algn="r" defTabSz="944563" eaLnBrk="1" hangingPunct="1">
              <a:defRPr sz="1100"/>
            </a:lvl1pPr>
          </a:lstStyle>
          <a:p>
            <a:pPr>
              <a:defRPr/>
            </a:pPr>
            <a:r>
              <a:rPr lang="en-GB" altLang="fr-FR"/>
              <a:t>Année Universitaire 2011/2012</a:t>
            </a:r>
          </a:p>
        </p:txBody>
      </p:sp>
      <p:sp>
        <p:nvSpPr>
          <p:cNvPr id="4249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94395" tIns="47197" rIns="94395" bIns="47197" numCol="1" anchor="b" anchorCtr="0" compatLnSpc="1">
            <a:prstTxWarp prst="textNoShape">
              <a:avLst/>
            </a:prstTxWarp>
          </a:bodyPr>
          <a:lstStyle>
            <a:lvl1pPr defTabSz="944563" eaLnBrk="1" hangingPunct="1">
              <a:defRPr sz="1100"/>
            </a:lvl1pPr>
          </a:lstStyle>
          <a:p>
            <a:pPr>
              <a:defRPr/>
            </a:pPr>
            <a:r>
              <a:rPr lang="en-GB" altLang="fr-FR"/>
              <a:t>ISC123 - Modélisation et Simulation</a:t>
            </a:r>
          </a:p>
        </p:txBody>
      </p:sp>
      <p:sp>
        <p:nvSpPr>
          <p:cNvPr id="4249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94395" tIns="47197" rIns="94395" bIns="47197" numCol="1" anchor="b" anchorCtr="0" compatLnSpc="1">
            <a:prstTxWarp prst="textNoShape">
              <a:avLst/>
            </a:prstTxWarp>
          </a:bodyPr>
          <a:lstStyle>
            <a:lvl1pPr algn="r" defTabSz="944563" eaLnBrk="1" hangingPunct="1">
              <a:defRPr sz="1100"/>
            </a:lvl1pPr>
          </a:lstStyle>
          <a:p>
            <a:pPr>
              <a:defRPr/>
            </a:pPr>
            <a:fld id="{BBB148C4-2619-42E9-A16A-F42DF3E3A6B7}" type="slidenum">
              <a:rPr lang="en-GB" altLang="fr-FR"/>
              <a:pPr>
                <a:defRPr/>
              </a:pPr>
              <a:t>‹N°›</a:t>
            </a:fld>
            <a:endParaRPr lang="en-GB" altLang="fr-FR"/>
          </a:p>
        </p:txBody>
      </p:sp>
    </p:spTree>
    <p:extLst>
      <p:ext uri="{BB962C8B-B14F-4D97-AF65-F5344CB8AC3E}">
        <p14:creationId xmlns:p14="http://schemas.microsoft.com/office/powerpoint/2010/main" val="4289760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09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99039" tIns="49519" rIns="99039" bIns="49519" numCol="1" anchor="t" anchorCtr="0" compatLnSpc="1">
            <a:prstTxWarp prst="textNoShape">
              <a:avLst/>
            </a:prstTxWarp>
          </a:bodyPr>
          <a:lstStyle>
            <a:lvl1pPr defTabSz="989013" eaLnBrk="1" hangingPunct="1">
              <a:defRPr sz="13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r>
              <a:rPr lang="en-GB"/>
              <a:t>L1 &amp; L2 Sciences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09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99039" tIns="49519" rIns="99039" bIns="49519" numCol="1" anchor="t" anchorCtr="0" compatLnSpc="1">
            <a:prstTxWarp prst="textNoShape">
              <a:avLst/>
            </a:prstTxWarp>
          </a:bodyPr>
          <a:lstStyle>
            <a:lvl1pPr algn="r" defTabSz="989013" eaLnBrk="1" hangingPunct="1">
              <a:defRPr sz="1300"/>
            </a:lvl1pPr>
          </a:lstStyle>
          <a:p>
            <a:pPr>
              <a:defRPr/>
            </a:pPr>
            <a:r>
              <a:rPr lang="en-GB" altLang="fr-FR"/>
              <a:t>Année Universitaire 2011/2012</a:t>
            </a:r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3775" y="766763"/>
            <a:ext cx="5119688" cy="38401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11200" y="4860925"/>
            <a:ext cx="5676900" cy="4606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99039" tIns="49519" rIns="99039" bIns="495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fr-FR" noProof="0" smtClean="0"/>
              <a:t>Cliquez pour modifier les styles du texte du masque</a:t>
            </a:r>
          </a:p>
          <a:p>
            <a:pPr lvl="1"/>
            <a:r>
              <a:rPr lang="en-GB" altLang="fr-FR" noProof="0" smtClean="0"/>
              <a:t>Deuxième niveau</a:t>
            </a:r>
          </a:p>
          <a:p>
            <a:pPr lvl="2"/>
            <a:r>
              <a:rPr lang="en-GB" altLang="fr-FR" noProof="0" smtClean="0"/>
              <a:t>Troisième niveau</a:t>
            </a:r>
          </a:p>
          <a:p>
            <a:pPr lvl="3"/>
            <a:r>
              <a:rPr lang="en-GB" altLang="fr-FR" noProof="0" smtClean="0"/>
              <a:t>Quatrième niveau</a:t>
            </a:r>
          </a:p>
          <a:p>
            <a:pPr lvl="4"/>
            <a:r>
              <a:rPr lang="en-GB" altLang="fr-FR" noProof="0" smtClean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99039" tIns="49519" rIns="99039" bIns="49519" numCol="1" anchor="b" anchorCtr="0" compatLnSpc="1">
            <a:prstTxWarp prst="textNoShape">
              <a:avLst/>
            </a:prstTxWarp>
          </a:bodyPr>
          <a:lstStyle>
            <a:lvl1pPr defTabSz="989013" eaLnBrk="1" hangingPunct="1">
              <a:defRPr sz="1300"/>
            </a:lvl1pPr>
          </a:lstStyle>
          <a:p>
            <a:pPr>
              <a:defRPr/>
            </a:pPr>
            <a:r>
              <a:rPr lang="en-GB" altLang="fr-FR"/>
              <a:t>ISC123 - Modélisation et Simulation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99039" tIns="49519" rIns="99039" bIns="49519" numCol="1" anchor="b" anchorCtr="0" compatLnSpc="1">
            <a:prstTxWarp prst="textNoShape">
              <a:avLst/>
            </a:prstTxWarp>
          </a:bodyPr>
          <a:lstStyle>
            <a:lvl1pPr algn="r" defTabSz="989013" eaLnBrk="1" hangingPunct="1">
              <a:defRPr sz="1300"/>
            </a:lvl1pPr>
          </a:lstStyle>
          <a:p>
            <a:pPr>
              <a:defRPr/>
            </a:pPr>
            <a:fld id="{DBF3084A-66F2-4D67-A404-D61AB4E3177B}" type="slidenum">
              <a:rPr lang="en-GB" altLang="fr-FR"/>
              <a:pPr>
                <a:defRPr/>
              </a:pPr>
              <a:t>‹N°›</a:t>
            </a:fld>
            <a:endParaRPr lang="en-GB" altLang="fr-FR"/>
          </a:p>
        </p:txBody>
      </p:sp>
    </p:spTree>
    <p:extLst>
      <p:ext uri="{BB962C8B-B14F-4D97-AF65-F5344CB8AC3E}">
        <p14:creationId xmlns:p14="http://schemas.microsoft.com/office/powerpoint/2010/main" val="1397868900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GB" altLang="fr-FR" smtClean="0"/>
              <a:t>L1 &amp; L2 Sciences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9013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89013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89013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89013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89013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fr-FR" sz="1300" smtClean="0">
                <a:solidFill>
                  <a:srgbClr val="000000"/>
                </a:solidFill>
              </a:rPr>
              <a:t>Année Universitaire 2008/2009</a:t>
            </a:r>
          </a:p>
        </p:txBody>
      </p:sp>
      <p:sp>
        <p:nvSpPr>
          <p:cNvPr id="512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9013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89013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89013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89013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89013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fr-FR" sz="1300" smtClean="0">
                <a:solidFill>
                  <a:srgbClr val="000000"/>
                </a:solidFill>
              </a:rPr>
              <a:t>SCI123 - Modélisation et Simulation</a:t>
            </a:r>
          </a:p>
        </p:txBody>
      </p:sp>
      <p:sp>
        <p:nvSpPr>
          <p:cNvPr id="51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9013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89013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89013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89013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89013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90A6BC33-112F-4F39-918C-1B38B716EF37}" type="slidenum">
              <a:rPr lang="en-GB" altLang="fr-FR" sz="1300" smtClean="0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1</a:t>
            </a:fld>
            <a:endParaRPr lang="en-GB" altLang="fr-FR" sz="1300" smtClean="0">
              <a:solidFill>
                <a:srgbClr val="000000"/>
              </a:solidFill>
            </a:endParaRPr>
          </a:p>
        </p:txBody>
      </p:sp>
      <p:sp>
        <p:nvSpPr>
          <p:cNvPr id="5126" name="Text Box 1"/>
          <p:cNvSpPr txBox="1">
            <a:spLocks noChangeArrowheads="1"/>
          </p:cNvSpPr>
          <p:nvPr/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00" tIns="49680" rIns="99000" bIns="4968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GB" altLang="fr-FR" sz="1300">
                <a:solidFill>
                  <a:srgbClr val="000000"/>
                </a:solidFill>
              </a:rPr>
              <a:t>L1 &amp; L2 Sciences</a:t>
            </a:r>
          </a:p>
        </p:txBody>
      </p:sp>
      <p:sp>
        <p:nvSpPr>
          <p:cNvPr id="5127" name="Text Box 2"/>
          <p:cNvSpPr txBox="1">
            <a:spLocks noChangeArrowheads="1"/>
          </p:cNvSpPr>
          <p:nvPr/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00" tIns="49680" rIns="99000" bIns="49680"/>
          <a:lstStyle>
            <a:lvl1pPr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r>
              <a:rPr lang="en-GB" altLang="fr-FR" sz="1300">
                <a:solidFill>
                  <a:srgbClr val="000000"/>
                </a:solidFill>
              </a:rPr>
              <a:t>Année Universitaire 2008/2009</a:t>
            </a:r>
          </a:p>
        </p:txBody>
      </p:sp>
      <p:sp>
        <p:nvSpPr>
          <p:cNvPr id="5128" name="Text Box 3"/>
          <p:cNvSpPr txBox="1">
            <a:spLocks noChangeArrowheads="1"/>
          </p:cNvSpPr>
          <p:nvPr/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00" tIns="49680" rIns="99000" bIns="49680" anchor="b"/>
          <a:lstStyle>
            <a:lvl1pPr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GB" altLang="fr-FR" sz="1300">
                <a:solidFill>
                  <a:srgbClr val="000000"/>
                </a:solidFill>
              </a:rPr>
              <a:t>SCI123 - Modélisation et Simulation</a:t>
            </a:r>
          </a:p>
        </p:txBody>
      </p:sp>
      <p:sp>
        <p:nvSpPr>
          <p:cNvPr id="5129" name="Text Box 4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00" tIns="49680" rIns="99000" bIns="49680" anchor="b"/>
          <a:lstStyle>
            <a:lvl1pPr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7102514-3C3F-4C6E-A7E4-BED6C3CA3532}" type="slidenum">
              <a:rPr lang="en-GB" altLang="fr-FR" sz="1300">
                <a:solidFill>
                  <a:srgbClr val="000000"/>
                </a:solidFill>
              </a:rPr>
              <a:pPr algn="r" eaLnBrk="1" hangingPunct="1">
                <a:spcBef>
                  <a:spcPct val="0"/>
                </a:spcBef>
              </a:pPr>
              <a:t>1</a:t>
            </a:fld>
            <a:endParaRPr lang="en-GB" altLang="fr-FR" sz="1300">
              <a:solidFill>
                <a:srgbClr val="000000"/>
              </a:solidFill>
            </a:endParaRPr>
          </a:p>
        </p:txBody>
      </p:sp>
      <p:sp>
        <p:nvSpPr>
          <p:cNvPr id="51205" name="Text Box 5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992188" y="768350"/>
            <a:ext cx="5116512" cy="3836988"/>
          </a:xfrm>
          <a:solidFill>
            <a:srgbClr val="FFFFFF"/>
          </a:solidFill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51206" name="Text Box 6"/>
          <p:cNvSpPr txBox="1">
            <a:spLocks noGrp="1" noChangeArrowheads="1"/>
          </p:cNvSpPr>
          <p:nvPr>
            <p:ph type="body" idx="1"/>
          </p:nvPr>
        </p:nvSpPr>
        <p:spPr>
          <a:xfrm>
            <a:off x="711200" y="4860925"/>
            <a:ext cx="5676900" cy="4605338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marL="171450" indent="-171450" eaLnBrk="1" hangingPunct="1">
              <a:spcBef>
                <a:spcPts val="450"/>
              </a:spcBef>
              <a:buFontTx/>
              <a:buChar char="-"/>
              <a:defRPr/>
            </a:pPr>
            <a:r>
              <a:rPr lang="fr-FR" dirty="0" smtClean="0">
                <a:latin typeface="Arial" charset="0"/>
              </a:rPr>
              <a:t>On va modéliser la croissance de population biologiques </a:t>
            </a:r>
          </a:p>
          <a:p>
            <a:pPr marL="171450" indent="-171450" eaLnBrk="1" hangingPunct="1">
              <a:spcBef>
                <a:spcPts val="450"/>
              </a:spcBef>
              <a:buFontTx/>
              <a:buChar char="-"/>
              <a:defRPr/>
            </a:pPr>
            <a:r>
              <a:rPr lang="fr-FR" dirty="0" smtClean="0">
                <a:latin typeface="Arial" charset="0"/>
              </a:rPr>
              <a:t>Comment</a:t>
            </a:r>
            <a:r>
              <a:rPr lang="fr-FR" baseline="0" dirty="0" smtClean="0">
                <a:latin typeface="Arial" charset="0"/>
              </a:rPr>
              <a:t> on arrive a ses modèles (les hypothèses)</a:t>
            </a:r>
          </a:p>
          <a:p>
            <a:pPr marL="171450" indent="-171450" eaLnBrk="1" hangingPunct="1">
              <a:spcBef>
                <a:spcPts val="450"/>
              </a:spcBef>
              <a:buFontTx/>
              <a:buChar char="-"/>
              <a:defRPr/>
            </a:pPr>
            <a:r>
              <a:rPr lang="fr-FR" baseline="0" dirty="0" smtClean="0">
                <a:latin typeface="Arial" charset="0"/>
              </a:rPr>
              <a:t>Comment on utilise l’outils informatique pour simuler </a:t>
            </a:r>
          </a:p>
          <a:p>
            <a:pPr marL="171450" indent="-171450" eaLnBrk="1" hangingPunct="1">
              <a:spcBef>
                <a:spcPts val="450"/>
              </a:spcBef>
              <a:buFontTx/>
              <a:buChar char="-"/>
              <a:defRPr/>
            </a:pPr>
            <a:r>
              <a:rPr lang="fr-FR" baseline="0" dirty="0" smtClean="0">
                <a:latin typeface="Arial" charset="0"/>
              </a:rPr>
              <a:t>Comment on ajuste les modèle aux </a:t>
            </a:r>
            <a:r>
              <a:rPr lang="fr-FR" baseline="0" dirty="0" err="1" smtClean="0">
                <a:latin typeface="Arial" charset="0"/>
              </a:rPr>
              <a:t>resultats</a:t>
            </a:r>
            <a:r>
              <a:rPr lang="fr-FR" baseline="0" dirty="0" smtClean="0">
                <a:latin typeface="Arial" charset="0"/>
              </a:rPr>
              <a:t> observés </a:t>
            </a:r>
            <a:endParaRPr lang="fr-FR" dirty="0" smtClean="0">
              <a:latin typeface="Arial" charset="0"/>
            </a:endParaRPr>
          </a:p>
          <a:p>
            <a:pPr marL="171450" indent="-171450" eaLnBrk="1" hangingPunct="1">
              <a:spcBef>
                <a:spcPts val="450"/>
              </a:spcBef>
              <a:buFontTx/>
              <a:buChar char="-"/>
              <a:defRPr/>
            </a:pPr>
            <a:r>
              <a:rPr lang="fr-FR" dirty="0" smtClean="0">
                <a:latin typeface="Arial" charset="0"/>
              </a:rPr>
              <a:t>Jocelyn = modélisation</a:t>
            </a:r>
            <a:r>
              <a:rPr lang="fr-FR" baseline="0" dirty="0" smtClean="0">
                <a:latin typeface="Arial" charset="0"/>
              </a:rPr>
              <a:t> évolution de population avec modèle discret !! </a:t>
            </a:r>
            <a:r>
              <a:rPr lang="fr-FR" baseline="0" dirty="0" err="1" smtClean="0">
                <a:latin typeface="Arial" charset="0"/>
              </a:rPr>
              <a:t>Now</a:t>
            </a:r>
            <a:r>
              <a:rPr lang="fr-FR" baseline="0" dirty="0" smtClean="0">
                <a:latin typeface="Arial" charset="0"/>
              </a:rPr>
              <a:t> modèle continue !! On va voir ce qu’on </a:t>
            </a:r>
            <a:r>
              <a:rPr lang="fr-FR" baseline="0" dirty="0" err="1" smtClean="0">
                <a:latin typeface="Arial" charset="0"/>
              </a:rPr>
              <a:t>apèle</a:t>
            </a:r>
            <a:r>
              <a:rPr lang="fr-FR" baseline="0" dirty="0" smtClean="0">
                <a:latin typeface="Arial" charset="0"/>
              </a:rPr>
              <a:t> un modèle continue.</a:t>
            </a:r>
          </a:p>
          <a:p>
            <a:pPr marL="171450" indent="-171450" eaLnBrk="1" hangingPunct="1">
              <a:spcBef>
                <a:spcPts val="450"/>
              </a:spcBef>
              <a:buFontTx/>
              <a:buChar char="-"/>
              <a:defRPr/>
            </a:pPr>
            <a:endParaRPr lang="fr-FR" dirty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4019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411" name="Espace réservé des commentaires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fr-FR" altLang="fr-FR" dirty="0" smtClean="0">
                <a:latin typeface="Arial" panose="020B0604020202020204" pitchFamily="34" charset="0"/>
              </a:rPr>
              <a:t>On va maintenant s’attaquer à</a:t>
            </a:r>
            <a:r>
              <a:rPr lang="fr-FR" altLang="fr-FR" baseline="0" dirty="0" smtClean="0">
                <a:latin typeface="Arial" panose="020B0604020202020204" pitchFamily="34" charset="0"/>
              </a:rPr>
              <a:t> un cas concret …</a:t>
            </a:r>
          </a:p>
          <a:p>
            <a:r>
              <a:rPr lang="fr-FR" altLang="fr-FR" baseline="0" dirty="0" smtClean="0">
                <a:latin typeface="Arial" panose="020B0604020202020204" pitchFamily="34" charset="0"/>
              </a:rPr>
              <a:t>On commence par mesurer le phénomène…</a:t>
            </a:r>
            <a:endParaRPr lang="fr-FR" altLang="fr-FR" dirty="0" smtClean="0">
              <a:latin typeface="Arial" panose="020B0604020202020204" pitchFamily="34" charset="0"/>
            </a:endParaRPr>
          </a:p>
        </p:txBody>
      </p:sp>
      <p:sp>
        <p:nvSpPr>
          <p:cNvPr id="17412" name="Espace réservé de l'en-tête 3"/>
          <p:cNvSpPr>
            <a:spLocks noGrp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GB" altLang="fr-FR" smtClean="0"/>
              <a:t>L1 &amp; L2 Sciences</a:t>
            </a:r>
          </a:p>
        </p:txBody>
      </p:sp>
      <p:sp>
        <p:nvSpPr>
          <p:cNvPr id="17413" name="Espace réservé de la date 4"/>
          <p:cNvSpPr>
            <a:spLocks noGrp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GB" altLang="fr-FR" smtClean="0"/>
              <a:t>Année Universitaire 2011/2012</a:t>
            </a:r>
          </a:p>
        </p:txBody>
      </p:sp>
      <p:sp>
        <p:nvSpPr>
          <p:cNvPr id="17414" name="Espace réservé du pied de page 5"/>
          <p:cNvSpPr>
            <a:spLocks noGrp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GB" altLang="fr-FR" smtClean="0"/>
              <a:t>ISC123 - Modélisation et Simulation</a:t>
            </a:r>
          </a:p>
        </p:txBody>
      </p:sp>
      <p:sp>
        <p:nvSpPr>
          <p:cNvPr id="17415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0CFE8DA-F140-4C59-8F7A-8E913F8676DB}" type="slidenum">
              <a:rPr lang="en-GB" altLang="fr-FR" smtClean="0"/>
              <a:pPr/>
              <a:t>10</a:t>
            </a:fld>
            <a:endParaRPr lang="en-GB" altLang="fr-FR" smtClean="0"/>
          </a:p>
        </p:txBody>
      </p:sp>
    </p:spTree>
    <p:extLst>
      <p:ext uri="{BB962C8B-B14F-4D97-AF65-F5344CB8AC3E}">
        <p14:creationId xmlns:p14="http://schemas.microsoft.com/office/powerpoint/2010/main" val="15036074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9" name="Espace réservé des commentaires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fr-FR" altLang="fr-FR" dirty="0" smtClean="0">
                <a:latin typeface="Arial" panose="020B0604020202020204" pitchFamily="34" charset="0"/>
              </a:rPr>
              <a:t>La variation</a:t>
            </a:r>
            <a:r>
              <a:rPr lang="fr-FR" altLang="fr-FR" baseline="0" dirty="0" smtClean="0">
                <a:latin typeface="Arial" panose="020B0604020202020204" pitchFamily="34" charset="0"/>
              </a:rPr>
              <a:t> de nombre d’</a:t>
            </a:r>
            <a:r>
              <a:rPr lang="fr-FR" altLang="fr-FR" baseline="0" dirty="0" err="1" smtClean="0">
                <a:latin typeface="Arial" panose="020B0604020202020204" pitchFamily="34" charset="0"/>
              </a:rPr>
              <a:t>individue</a:t>
            </a:r>
            <a:r>
              <a:rPr lang="fr-FR" altLang="fr-FR" baseline="0" dirty="0" smtClean="0">
                <a:latin typeface="Arial" panose="020B0604020202020204" pitchFamily="34" charset="0"/>
              </a:rPr>
              <a:t> est </a:t>
            </a:r>
            <a:r>
              <a:rPr lang="fr-FR" altLang="fr-FR" baseline="0" dirty="0" err="1" smtClean="0">
                <a:latin typeface="Arial" panose="020B0604020202020204" pitchFamily="34" charset="0"/>
              </a:rPr>
              <a:t>equal</a:t>
            </a:r>
            <a:r>
              <a:rPr lang="fr-FR" altLang="fr-FR" baseline="0" dirty="0" smtClean="0">
                <a:latin typeface="Arial" panose="020B0604020202020204" pitchFamily="34" charset="0"/>
              </a:rPr>
              <a:t> au taux de instantané de naissance – </a:t>
            </a:r>
            <a:r>
              <a:rPr lang="fr-FR" altLang="fr-FR" baseline="0" dirty="0" err="1" smtClean="0">
                <a:latin typeface="Arial" panose="020B0604020202020204" pitchFamily="34" charset="0"/>
              </a:rPr>
              <a:t>déces</a:t>
            </a:r>
            <a:r>
              <a:rPr lang="fr-FR" altLang="fr-FR" baseline="0" dirty="0" smtClean="0">
                <a:latin typeface="Arial" panose="020B0604020202020204" pitchFamily="34" charset="0"/>
              </a:rPr>
              <a:t> + migration </a:t>
            </a:r>
            <a:endParaRPr lang="fr-FR" altLang="fr-FR" b="1" dirty="0" smtClean="0">
              <a:latin typeface="Arial" panose="020B0604020202020204" pitchFamily="34" charset="0"/>
            </a:endParaRPr>
          </a:p>
        </p:txBody>
      </p:sp>
      <p:sp>
        <p:nvSpPr>
          <p:cNvPr id="19460" name="Espace réservé de l'en-tête 3"/>
          <p:cNvSpPr>
            <a:spLocks noGrp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GB" altLang="fr-FR" smtClean="0"/>
              <a:t>L1 &amp; L2 Sciences</a:t>
            </a:r>
          </a:p>
        </p:txBody>
      </p:sp>
      <p:sp>
        <p:nvSpPr>
          <p:cNvPr id="19461" name="Espace réservé de la date 4"/>
          <p:cNvSpPr>
            <a:spLocks noGrp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GB" altLang="fr-FR" smtClean="0"/>
              <a:t>Année Universitaire 2011/2012</a:t>
            </a:r>
          </a:p>
        </p:txBody>
      </p:sp>
      <p:sp>
        <p:nvSpPr>
          <p:cNvPr id="19462" name="Espace réservé du pied de page 5"/>
          <p:cNvSpPr>
            <a:spLocks noGrp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GB" altLang="fr-FR" smtClean="0"/>
              <a:t>ISC123 - Modélisation et Simulation</a:t>
            </a:r>
          </a:p>
        </p:txBody>
      </p:sp>
      <p:sp>
        <p:nvSpPr>
          <p:cNvPr id="19463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C27539E-3861-4CD2-8AE6-07F3B6A0BB88}" type="slidenum">
              <a:rPr lang="en-GB" altLang="fr-FR" smtClean="0"/>
              <a:pPr/>
              <a:t>11</a:t>
            </a:fld>
            <a:endParaRPr lang="en-GB" altLang="fr-FR" smtClean="0"/>
          </a:p>
        </p:txBody>
      </p:sp>
    </p:spTree>
    <p:extLst>
      <p:ext uri="{BB962C8B-B14F-4D97-AF65-F5344CB8AC3E}">
        <p14:creationId xmlns:p14="http://schemas.microsoft.com/office/powerpoint/2010/main" val="20987722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9" name="Espace réservé des commentaires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fr-FR" altLang="fr-FR" dirty="0" smtClean="0">
                <a:latin typeface="Arial" panose="020B0604020202020204" pitchFamily="34" charset="0"/>
              </a:rPr>
              <a:t>On cherche un modèle … </a:t>
            </a:r>
          </a:p>
          <a:p>
            <a:r>
              <a:rPr lang="fr-FR" altLang="fr-FR" dirty="0" smtClean="0">
                <a:latin typeface="Arial" panose="020B0604020202020204" pitchFamily="34" charset="0"/>
              </a:rPr>
              <a:t>Pour</a:t>
            </a:r>
            <a:r>
              <a:rPr lang="fr-FR" altLang="fr-FR" baseline="0" dirty="0" smtClean="0">
                <a:latin typeface="Arial" panose="020B0604020202020204" pitchFamily="34" charset="0"/>
              </a:rPr>
              <a:t> le construire on pose des hypothèses ! </a:t>
            </a:r>
          </a:p>
          <a:p>
            <a:r>
              <a:rPr lang="fr-FR" altLang="fr-FR" baseline="0" dirty="0" smtClean="0">
                <a:latin typeface="Arial" panose="020B0604020202020204" pitchFamily="34" charset="0"/>
              </a:rPr>
              <a:t>Avec </a:t>
            </a:r>
          </a:p>
        </p:txBody>
      </p:sp>
      <p:sp>
        <p:nvSpPr>
          <p:cNvPr id="19460" name="Espace réservé de l'en-tête 3"/>
          <p:cNvSpPr>
            <a:spLocks noGrp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GB" altLang="fr-FR" smtClean="0"/>
              <a:t>L1 &amp; L2 Sciences</a:t>
            </a:r>
          </a:p>
        </p:txBody>
      </p:sp>
      <p:sp>
        <p:nvSpPr>
          <p:cNvPr id="19461" name="Espace réservé de la date 4"/>
          <p:cNvSpPr>
            <a:spLocks noGrp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GB" altLang="fr-FR" smtClean="0"/>
              <a:t>Année Universitaire 2011/2012</a:t>
            </a:r>
          </a:p>
        </p:txBody>
      </p:sp>
      <p:sp>
        <p:nvSpPr>
          <p:cNvPr id="19462" name="Espace réservé du pied de page 5"/>
          <p:cNvSpPr>
            <a:spLocks noGrp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GB" altLang="fr-FR" smtClean="0"/>
              <a:t>ISC123 - Modélisation et Simulation</a:t>
            </a:r>
          </a:p>
        </p:txBody>
      </p:sp>
      <p:sp>
        <p:nvSpPr>
          <p:cNvPr id="19463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C27539E-3861-4CD2-8AE6-07F3B6A0BB88}" type="slidenum">
              <a:rPr lang="en-GB" altLang="fr-FR" smtClean="0"/>
              <a:pPr/>
              <a:t>12</a:t>
            </a:fld>
            <a:endParaRPr lang="en-GB" altLang="fr-FR" smtClean="0"/>
          </a:p>
        </p:txBody>
      </p:sp>
    </p:spTree>
    <p:extLst>
      <p:ext uri="{BB962C8B-B14F-4D97-AF65-F5344CB8AC3E}">
        <p14:creationId xmlns:p14="http://schemas.microsoft.com/office/powerpoint/2010/main" val="35655367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7" name="Espace réservé des commentaires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fr-FR" altLang="fr-FR" b="0" dirty="0" smtClean="0">
                <a:latin typeface="Arial" panose="020B0604020202020204" pitchFamily="34" charset="0"/>
              </a:rPr>
              <a:t>- Le</a:t>
            </a:r>
            <a:r>
              <a:rPr lang="fr-FR" altLang="fr-FR" b="0" baseline="0" dirty="0" smtClean="0">
                <a:latin typeface="Arial" panose="020B0604020202020204" pitchFamily="34" charset="0"/>
              </a:rPr>
              <a:t> fait qu’il n’y est pas de limite : le taux de croissance ne </a:t>
            </a:r>
            <a:r>
              <a:rPr lang="fr-FR" altLang="fr-FR" b="0" baseline="0" dirty="0" err="1" smtClean="0">
                <a:latin typeface="Arial" panose="020B0604020202020204" pitchFamily="34" charset="0"/>
              </a:rPr>
              <a:t>dépent</a:t>
            </a:r>
            <a:r>
              <a:rPr lang="fr-FR" altLang="fr-FR" b="0" baseline="0" dirty="0" smtClean="0">
                <a:latin typeface="Arial" panose="020B0604020202020204" pitchFamily="34" charset="0"/>
              </a:rPr>
              <a:t> pas du temps </a:t>
            </a:r>
          </a:p>
          <a:p>
            <a:r>
              <a:rPr lang="fr-FR" altLang="fr-FR" b="0" baseline="0" dirty="0" smtClean="0">
                <a:latin typeface="Arial" panose="020B0604020202020204" pitchFamily="34" charset="0"/>
              </a:rPr>
              <a:t>- On utilise le taux de natalité et de mortalité pour avoir la croissance instantané </a:t>
            </a:r>
            <a:endParaRPr lang="fr-FR" altLang="fr-FR" b="0" dirty="0" smtClean="0">
              <a:latin typeface="Arial" panose="020B0604020202020204" pitchFamily="34" charset="0"/>
            </a:endParaRPr>
          </a:p>
        </p:txBody>
      </p:sp>
      <p:sp>
        <p:nvSpPr>
          <p:cNvPr id="21508" name="Espace réservé de l'en-tête 3"/>
          <p:cNvSpPr>
            <a:spLocks noGrp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GB" altLang="fr-FR" smtClean="0"/>
              <a:t>L1 &amp; L2 Sciences</a:t>
            </a:r>
          </a:p>
        </p:txBody>
      </p:sp>
      <p:sp>
        <p:nvSpPr>
          <p:cNvPr id="21509" name="Espace réservé de la date 4"/>
          <p:cNvSpPr>
            <a:spLocks noGrp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GB" altLang="fr-FR" smtClean="0"/>
              <a:t>Année Universitaire 2011/2012</a:t>
            </a:r>
          </a:p>
        </p:txBody>
      </p:sp>
      <p:sp>
        <p:nvSpPr>
          <p:cNvPr id="21510" name="Espace réservé du pied de page 5"/>
          <p:cNvSpPr>
            <a:spLocks noGrp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GB" altLang="fr-FR" smtClean="0"/>
              <a:t>ISC123 - Modélisation et Simulation</a:t>
            </a:r>
          </a:p>
        </p:txBody>
      </p:sp>
      <p:sp>
        <p:nvSpPr>
          <p:cNvPr id="21511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968BC8A-A39A-4092-A448-CC34754EBBEE}" type="slidenum">
              <a:rPr lang="en-GB" altLang="fr-FR" smtClean="0"/>
              <a:pPr/>
              <a:t>13</a:t>
            </a:fld>
            <a:endParaRPr lang="en-GB" altLang="fr-FR" smtClean="0"/>
          </a:p>
        </p:txBody>
      </p:sp>
    </p:spTree>
    <p:extLst>
      <p:ext uri="{BB962C8B-B14F-4D97-AF65-F5344CB8AC3E}">
        <p14:creationId xmlns:p14="http://schemas.microsoft.com/office/powerpoint/2010/main" val="27087646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Espace réservé des commentaires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fr-FR" altLang="fr-FR" dirty="0" smtClean="0">
                <a:latin typeface="Arial" panose="020B0604020202020204" pitchFamily="34" charset="0"/>
              </a:rPr>
              <a:t>Solution analytique = la solution est « bien connue »</a:t>
            </a:r>
          </a:p>
          <a:p>
            <a:r>
              <a:rPr lang="fr-FR" altLang="fr-FR" dirty="0" smtClean="0">
                <a:latin typeface="Arial" panose="020B0604020202020204" pitchFamily="34" charset="0"/>
              </a:rPr>
              <a:t>EX</a:t>
            </a:r>
            <a:r>
              <a:rPr lang="fr-FR" altLang="fr-FR" baseline="0" dirty="0" smtClean="0">
                <a:latin typeface="Arial" panose="020B0604020202020204" pitchFamily="34" charset="0"/>
              </a:rPr>
              <a:t>O : </a:t>
            </a:r>
            <a:r>
              <a:rPr lang="fr-FR" altLang="fr-FR" baseline="0" dirty="0" err="1" smtClean="0">
                <a:latin typeface="Arial" panose="020B0604020202020204" pitchFamily="34" charset="0"/>
              </a:rPr>
              <a:t>verifier</a:t>
            </a:r>
            <a:r>
              <a:rPr lang="fr-FR" altLang="fr-FR" baseline="0" dirty="0" smtClean="0">
                <a:latin typeface="Arial" panose="020B0604020202020204" pitchFamily="34" charset="0"/>
              </a:rPr>
              <a:t> que P(t) est bien solution de notre équation</a:t>
            </a:r>
            <a:endParaRPr lang="fr-FR" altLang="fr-FR" dirty="0" smtClean="0">
              <a:latin typeface="Arial" panose="020B0604020202020204" pitchFamily="34" charset="0"/>
            </a:endParaRPr>
          </a:p>
        </p:txBody>
      </p:sp>
      <p:sp>
        <p:nvSpPr>
          <p:cNvPr id="25604" name="Espace réservé de l'en-tête 3"/>
          <p:cNvSpPr>
            <a:spLocks noGrp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GB" altLang="fr-FR" smtClean="0"/>
              <a:t>L1 &amp; L2 Sciences</a:t>
            </a:r>
          </a:p>
        </p:txBody>
      </p:sp>
      <p:sp>
        <p:nvSpPr>
          <p:cNvPr id="25605" name="Espace réservé de la date 4"/>
          <p:cNvSpPr>
            <a:spLocks noGrp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GB" altLang="fr-FR" smtClean="0"/>
              <a:t>Année Universitaire 2011/2012</a:t>
            </a:r>
          </a:p>
        </p:txBody>
      </p:sp>
      <p:sp>
        <p:nvSpPr>
          <p:cNvPr id="25606" name="Espace réservé du pied de page 5"/>
          <p:cNvSpPr>
            <a:spLocks noGrp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GB" altLang="fr-FR" smtClean="0"/>
              <a:t>ISC123 - Modélisation et Simulation</a:t>
            </a:r>
          </a:p>
        </p:txBody>
      </p:sp>
      <p:sp>
        <p:nvSpPr>
          <p:cNvPr id="2560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854C0CF-A79A-46A1-9D2A-13DE8651449A}" type="slidenum">
              <a:rPr lang="en-GB" altLang="fr-FR" smtClean="0"/>
              <a:pPr/>
              <a:t>14</a:t>
            </a:fld>
            <a:endParaRPr lang="en-GB" altLang="fr-FR" smtClean="0"/>
          </a:p>
        </p:txBody>
      </p:sp>
    </p:spTree>
    <p:extLst>
      <p:ext uri="{BB962C8B-B14F-4D97-AF65-F5344CB8AC3E}">
        <p14:creationId xmlns:p14="http://schemas.microsoft.com/office/powerpoint/2010/main" val="34787602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Espace réservé des commentaires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fr-FR" altLang="fr-FR" smtClean="0">
                <a:latin typeface="Arial" panose="020B0604020202020204" pitchFamily="34" charset="0"/>
              </a:rPr>
              <a:t>Simulation = cad calculer p(t)</a:t>
            </a:r>
          </a:p>
          <a:p>
            <a:r>
              <a:rPr lang="fr-FR" altLang="fr-FR" smtClean="0">
                <a:latin typeface="Arial" panose="020B0604020202020204" pitchFamily="34" charset="0"/>
              </a:rPr>
              <a:t>On trace dirrectement le resultat du modèle a l’aide de la fonction</a:t>
            </a:r>
          </a:p>
          <a:p>
            <a:r>
              <a:rPr lang="fr-FR" altLang="fr-FR" smtClean="0">
                <a:latin typeface="Arial" panose="020B0604020202020204" pitchFamily="34" charset="0"/>
              </a:rPr>
              <a:t>On ne sait pas exactement qui est p(t) =&gt; analyse numérique = résolution d’équadif</a:t>
            </a:r>
          </a:p>
        </p:txBody>
      </p:sp>
      <p:sp>
        <p:nvSpPr>
          <p:cNvPr id="27652" name="Espace réservé de l'en-tête 3"/>
          <p:cNvSpPr>
            <a:spLocks noGrp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GB" altLang="fr-FR" smtClean="0"/>
              <a:t>L1 &amp; L2 Sciences</a:t>
            </a:r>
          </a:p>
        </p:txBody>
      </p:sp>
      <p:sp>
        <p:nvSpPr>
          <p:cNvPr id="27653" name="Espace réservé de la date 4"/>
          <p:cNvSpPr>
            <a:spLocks noGrp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GB" altLang="fr-FR" smtClean="0"/>
              <a:t>Année Universitaire 2011/2012</a:t>
            </a:r>
          </a:p>
        </p:txBody>
      </p:sp>
      <p:sp>
        <p:nvSpPr>
          <p:cNvPr id="27654" name="Espace réservé du pied de page 5"/>
          <p:cNvSpPr>
            <a:spLocks noGrp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GB" altLang="fr-FR" smtClean="0"/>
              <a:t>ISC123 - Modélisation et Simulation</a:t>
            </a:r>
          </a:p>
        </p:txBody>
      </p:sp>
      <p:sp>
        <p:nvSpPr>
          <p:cNvPr id="27655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D3C3E7B-D852-4919-8390-C9972C9B64F0}" type="slidenum">
              <a:rPr lang="en-GB" altLang="fr-FR" smtClean="0"/>
              <a:pPr/>
              <a:t>15</a:t>
            </a:fld>
            <a:endParaRPr lang="en-GB" altLang="fr-FR" smtClean="0"/>
          </a:p>
        </p:txBody>
      </p:sp>
    </p:spTree>
    <p:extLst>
      <p:ext uri="{BB962C8B-B14F-4D97-AF65-F5344CB8AC3E}">
        <p14:creationId xmlns:p14="http://schemas.microsoft.com/office/powerpoint/2010/main" val="25247108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Espace réservé des commentaires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fr-FR" altLang="fr-FR" dirty="0" smtClean="0">
                <a:latin typeface="Arial" panose="020B0604020202020204" pitchFamily="34" charset="0"/>
              </a:rPr>
              <a:t>On a fait</a:t>
            </a:r>
            <a:r>
              <a:rPr lang="fr-FR" altLang="fr-FR" baseline="0" dirty="0" smtClean="0">
                <a:latin typeface="Arial" panose="020B0604020202020204" pitchFamily="34" charset="0"/>
              </a:rPr>
              <a:t> plusieurs simulations</a:t>
            </a:r>
            <a:endParaRPr lang="fr-FR" altLang="fr-FR" dirty="0" smtClean="0">
              <a:latin typeface="Arial" panose="020B0604020202020204" pitchFamily="34" charset="0"/>
            </a:endParaRPr>
          </a:p>
          <a:p>
            <a:r>
              <a:rPr lang="fr-FR" altLang="fr-FR" dirty="0" smtClean="0">
                <a:latin typeface="Arial" panose="020B0604020202020204" pitchFamily="34" charset="0"/>
              </a:rPr>
              <a:t>QUESTIONS,</a:t>
            </a:r>
            <a:r>
              <a:rPr lang="fr-FR" altLang="fr-FR" baseline="0" dirty="0" smtClean="0">
                <a:latin typeface="Arial" panose="020B0604020202020204" pitchFamily="34" charset="0"/>
              </a:rPr>
              <a:t> la quelle est la bonne ?</a:t>
            </a:r>
            <a:endParaRPr lang="fr-FR" altLang="fr-FR" dirty="0" smtClean="0">
              <a:latin typeface="Arial" panose="020B0604020202020204" pitchFamily="34" charset="0"/>
            </a:endParaRPr>
          </a:p>
        </p:txBody>
      </p:sp>
      <p:sp>
        <p:nvSpPr>
          <p:cNvPr id="29700" name="Espace réservé de l'en-tête 3"/>
          <p:cNvSpPr>
            <a:spLocks noGrp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GB" altLang="fr-FR" smtClean="0"/>
              <a:t>L1 &amp; L2 Sciences</a:t>
            </a:r>
          </a:p>
        </p:txBody>
      </p:sp>
      <p:sp>
        <p:nvSpPr>
          <p:cNvPr id="29701" name="Espace réservé de la date 4"/>
          <p:cNvSpPr>
            <a:spLocks noGrp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GB" altLang="fr-FR" smtClean="0"/>
              <a:t>Année Universitaire 2011/2012</a:t>
            </a:r>
          </a:p>
        </p:txBody>
      </p:sp>
      <p:sp>
        <p:nvSpPr>
          <p:cNvPr id="29702" name="Espace réservé du pied de page 5"/>
          <p:cNvSpPr>
            <a:spLocks noGrp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GB" altLang="fr-FR" smtClean="0"/>
              <a:t>ISC123 - Modélisation et Simulation</a:t>
            </a:r>
          </a:p>
        </p:txBody>
      </p:sp>
      <p:sp>
        <p:nvSpPr>
          <p:cNvPr id="29703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BB16F91-A460-45B2-85E6-CBC405F06DC5}" type="slidenum">
              <a:rPr lang="en-GB" altLang="fr-FR" smtClean="0"/>
              <a:pPr/>
              <a:t>16</a:t>
            </a:fld>
            <a:endParaRPr lang="en-GB" altLang="fr-FR" smtClean="0"/>
          </a:p>
        </p:txBody>
      </p:sp>
    </p:spTree>
    <p:extLst>
      <p:ext uri="{BB962C8B-B14F-4D97-AF65-F5344CB8AC3E}">
        <p14:creationId xmlns:p14="http://schemas.microsoft.com/office/powerpoint/2010/main" val="41680041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Espace réservé des commentaires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fr-FR" altLang="fr-FR" dirty="0" smtClean="0">
                <a:latin typeface="Arial" panose="020B0604020202020204" pitchFamily="34" charset="0"/>
              </a:rPr>
              <a:t>Méthode graphique s’</a:t>
            </a:r>
            <a:r>
              <a:rPr lang="fr-FR" altLang="fr-FR" dirty="0" err="1" smtClean="0">
                <a:latin typeface="Arial" panose="020B0604020202020204" pitchFamily="34" charset="0"/>
              </a:rPr>
              <a:t>apuyer</a:t>
            </a:r>
            <a:r>
              <a:rPr lang="fr-FR" altLang="fr-FR" dirty="0" smtClean="0">
                <a:latin typeface="Arial" panose="020B0604020202020204" pitchFamily="34" charset="0"/>
              </a:rPr>
              <a:t> sur le graphe d’avant</a:t>
            </a:r>
          </a:p>
          <a:p>
            <a:r>
              <a:rPr lang="fr-FR" altLang="fr-FR" dirty="0" smtClean="0">
                <a:latin typeface="Arial" panose="020B0604020202020204" pitchFamily="34" charset="0"/>
              </a:rPr>
              <a:t>Exo tableau</a:t>
            </a:r>
            <a:r>
              <a:rPr lang="fr-FR" altLang="fr-FR" baseline="0" dirty="0" smtClean="0">
                <a:latin typeface="Arial" panose="020B0604020202020204" pitchFamily="34" charset="0"/>
              </a:rPr>
              <a:t> : </a:t>
            </a:r>
          </a:p>
          <a:p>
            <a:r>
              <a:rPr lang="fr-FR" altLang="fr-FR" baseline="0" dirty="0" smtClean="0">
                <a:latin typeface="Arial" panose="020B0604020202020204" pitchFamily="34" charset="0"/>
              </a:rPr>
              <a:t>Dans notre modèle </a:t>
            </a:r>
          </a:p>
          <a:p>
            <a:r>
              <a:rPr lang="fr-FR" altLang="fr-FR" baseline="0" dirty="0" smtClean="0">
                <a:latin typeface="Arial" panose="020B0604020202020204" pitchFamily="34" charset="0"/>
              </a:rPr>
              <a:t>Log(P(t)) = log(P0) +k * t </a:t>
            </a:r>
          </a:p>
        </p:txBody>
      </p:sp>
      <p:sp>
        <p:nvSpPr>
          <p:cNvPr id="31748" name="Espace réservé de l'en-tête 3"/>
          <p:cNvSpPr>
            <a:spLocks noGrp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GB" altLang="fr-FR" smtClean="0"/>
              <a:t>L1 &amp; L2 Sciences</a:t>
            </a:r>
          </a:p>
        </p:txBody>
      </p:sp>
      <p:sp>
        <p:nvSpPr>
          <p:cNvPr id="31749" name="Espace réservé de la date 4"/>
          <p:cNvSpPr>
            <a:spLocks noGrp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GB" altLang="fr-FR" smtClean="0"/>
              <a:t>Année Universitaire 2011/2012</a:t>
            </a:r>
          </a:p>
        </p:txBody>
      </p:sp>
      <p:sp>
        <p:nvSpPr>
          <p:cNvPr id="31750" name="Espace réservé du pied de page 5"/>
          <p:cNvSpPr>
            <a:spLocks noGrp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GB" altLang="fr-FR" smtClean="0"/>
              <a:t>ISC123 - Modélisation et Simulation</a:t>
            </a:r>
          </a:p>
        </p:txBody>
      </p:sp>
      <p:sp>
        <p:nvSpPr>
          <p:cNvPr id="31751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16D359B-8417-4C02-BAE1-509427249D8B}" type="slidenum">
              <a:rPr lang="en-GB" altLang="fr-FR" smtClean="0"/>
              <a:pPr/>
              <a:t>17</a:t>
            </a:fld>
            <a:endParaRPr lang="en-GB" altLang="fr-FR" smtClean="0"/>
          </a:p>
        </p:txBody>
      </p:sp>
    </p:spTree>
    <p:extLst>
      <p:ext uri="{BB962C8B-B14F-4D97-AF65-F5344CB8AC3E}">
        <p14:creationId xmlns:p14="http://schemas.microsoft.com/office/powerpoint/2010/main" val="34499788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Espace réservé des commentaires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fr-FR" altLang="fr-FR" dirty="0" smtClean="0">
                <a:latin typeface="Arial" panose="020B0604020202020204" pitchFamily="34" charset="0"/>
              </a:rPr>
              <a:t>Voir </a:t>
            </a:r>
            <a:r>
              <a:rPr lang="fr-FR" altLang="fr-FR" dirty="0" err="1" smtClean="0">
                <a:latin typeface="Arial" panose="020B0604020202020204" pitchFamily="34" charset="0"/>
              </a:rPr>
              <a:t>tp</a:t>
            </a:r>
            <a:r>
              <a:rPr lang="fr-FR" altLang="fr-FR" dirty="0" smtClean="0">
                <a:latin typeface="Arial" panose="020B0604020202020204" pitchFamily="34" charset="0"/>
              </a:rPr>
              <a:t> pour </a:t>
            </a:r>
            <a:r>
              <a:rPr lang="fr-FR" altLang="fr-FR" dirty="0" err="1" smtClean="0">
                <a:latin typeface="Arial" panose="020B0604020202020204" pitchFamily="34" charset="0"/>
              </a:rPr>
              <a:t>regression</a:t>
            </a:r>
            <a:r>
              <a:rPr lang="fr-FR" altLang="fr-FR" dirty="0" smtClean="0">
                <a:latin typeface="Arial" panose="020B0604020202020204" pitchFamily="34" charset="0"/>
              </a:rPr>
              <a:t> linéaire</a:t>
            </a:r>
          </a:p>
          <a:p>
            <a:r>
              <a:rPr lang="fr-FR" altLang="fr-FR" dirty="0" smtClean="0">
                <a:latin typeface="Arial" panose="020B0604020202020204" pitchFamily="34" charset="0"/>
              </a:rPr>
              <a:t>Plus dessin si </a:t>
            </a:r>
            <a:r>
              <a:rPr lang="fr-FR" altLang="fr-FR" dirty="0" err="1" smtClean="0">
                <a:latin typeface="Arial" panose="020B0604020202020204" pitchFamily="34" charset="0"/>
              </a:rPr>
              <a:t>necessaire</a:t>
            </a:r>
            <a:endParaRPr lang="fr-FR" altLang="fr-FR" dirty="0" smtClean="0">
              <a:latin typeface="Arial" panose="020B0604020202020204" pitchFamily="34" charset="0"/>
            </a:endParaRPr>
          </a:p>
        </p:txBody>
      </p:sp>
      <p:sp>
        <p:nvSpPr>
          <p:cNvPr id="33796" name="Espace réservé de l'en-tête 3"/>
          <p:cNvSpPr>
            <a:spLocks noGrp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GB" altLang="fr-FR" smtClean="0"/>
              <a:t>L1 &amp; L2 Sciences</a:t>
            </a:r>
          </a:p>
        </p:txBody>
      </p:sp>
      <p:sp>
        <p:nvSpPr>
          <p:cNvPr id="33797" name="Espace réservé de la date 4"/>
          <p:cNvSpPr>
            <a:spLocks noGrp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GB" altLang="fr-FR" smtClean="0"/>
              <a:t>Année Universitaire 2011/2012</a:t>
            </a:r>
          </a:p>
        </p:txBody>
      </p:sp>
      <p:sp>
        <p:nvSpPr>
          <p:cNvPr id="33798" name="Espace réservé du pied de page 5"/>
          <p:cNvSpPr>
            <a:spLocks noGrp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GB" altLang="fr-FR" smtClean="0"/>
              <a:t>ISC123 - Modélisation et Simulation</a:t>
            </a:r>
          </a:p>
        </p:txBody>
      </p:sp>
      <p:sp>
        <p:nvSpPr>
          <p:cNvPr id="33799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85620C8-1ADB-4EEC-AB58-94120A8C819C}" type="slidenum">
              <a:rPr lang="en-GB" altLang="fr-FR" smtClean="0"/>
              <a:pPr/>
              <a:t>18</a:t>
            </a:fld>
            <a:endParaRPr lang="en-GB" altLang="fr-FR" smtClean="0"/>
          </a:p>
        </p:txBody>
      </p:sp>
    </p:spTree>
    <p:extLst>
      <p:ext uri="{BB962C8B-B14F-4D97-AF65-F5344CB8AC3E}">
        <p14:creationId xmlns:p14="http://schemas.microsoft.com/office/powerpoint/2010/main" val="116102841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Espace réservé des commentaires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fr-FR" altLang="fr-FR" dirty="0" smtClean="0">
                <a:latin typeface="Arial" panose="020B0604020202020204" pitchFamily="34" charset="0"/>
              </a:rPr>
              <a:t>Question : on valide le modèle ou pas?</a:t>
            </a:r>
          </a:p>
        </p:txBody>
      </p:sp>
      <p:sp>
        <p:nvSpPr>
          <p:cNvPr id="35844" name="Espace réservé de l'en-tête 3"/>
          <p:cNvSpPr>
            <a:spLocks noGrp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GB" altLang="fr-FR" smtClean="0"/>
              <a:t>L1 &amp; L2 Sciences</a:t>
            </a:r>
          </a:p>
        </p:txBody>
      </p:sp>
      <p:sp>
        <p:nvSpPr>
          <p:cNvPr id="35845" name="Espace réservé de la date 4"/>
          <p:cNvSpPr>
            <a:spLocks noGrp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GB" altLang="fr-FR" smtClean="0"/>
              <a:t>Année Universitaire 2011/2012</a:t>
            </a:r>
          </a:p>
        </p:txBody>
      </p:sp>
      <p:sp>
        <p:nvSpPr>
          <p:cNvPr id="35846" name="Espace réservé du pied de page 5"/>
          <p:cNvSpPr>
            <a:spLocks noGrp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GB" altLang="fr-FR" smtClean="0"/>
              <a:t>ISC123 - Modélisation et Simulation</a:t>
            </a:r>
          </a:p>
        </p:txBody>
      </p:sp>
      <p:sp>
        <p:nvSpPr>
          <p:cNvPr id="3584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1149427-CD94-4069-8608-4524CADE9B34}" type="slidenum">
              <a:rPr lang="en-GB" altLang="fr-FR" smtClean="0"/>
              <a:pPr/>
              <a:t>19</a:t>
            </a:fld>
            <a:endParaRPr lang="en-GB" altLang="fr-FR" smtClean="0"/>
          </a:p>
        </p:txBody>
      </p:sp>
    </p:spTree>
    <p:extLst>
      <p:ext uri="{BB962C8B-B14F-4D97-AF65-F5344CB8AC3E}">
        <p14:creationId xmlns:p14="http://schemas.microsoft.com/office/powerpoint/2010/main" val="14439169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9" name="Espace réservé des commentaires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fr-FR" altLang="fr-FR" dirty="0" smtClean="0">
                <a:latin typeface="Arial" panose="020B0604020202020204" pitchFamily="34" charset="0"/>
              </a:rPr>
              <a:t>On modélise pour : </a:t>
            </a:r>
          </a:p>
          <a:p>
            <a:pPr marL="171450" indent="-171450">
              <a:buFontTx/>
              <a:buChar char="-"/>
            </a:pPr>
            <a:r>
              <a:rPr lang="fr-FR" altLang="fr-FR" dirty="0" smtClean="0">
                <a:latin typeface="Arial" panose="020B0604020202020204" pitchFamily="34" charset="0"/>
              </a:rPr>
              <a:t>prédire (</a:t>
            </a:r>
            <a:r>
              <a:rPr lang="fr-FR" altLang="fr-FR" dirty="0" err="1" smtClean="0">
                <a:latin typeface="Arial" panose="020B0604020202020204" pitchFamily="34" charset="0"/>
              </a:rPr>
              <a:t>experimentation</a:t>
            </a:r>
            <a:r>
              <a:rPr lang="fr-FR" altLang="fr-FR" dirty="0" smtClean="0">
                <a:latin typeface="Arial" panose="020B0604020202020204" pitchFamily="34" charset="0"/>
              </a:rPr>
              <a:t> peuvent être couteuse</a:t>
            </a:r>
            <a:r>
              <a:rPr lang="fr-FR" altLang="fr-FR" baseline="0" dirty="0" smtClean="0">
                <a:latin typeface="Arial" panose="020B0604020202020204" pitchFamily="34" charset="0"/>
              </a:rPr>
              <a:t> ou bien on se peut simplement pas connaitre le futur)</a:t>
            </a:r>
            <a:r>
              <a:rPr lang="fr-FR" altLang="fr-FR" dirty="0" smtClean="0">
                <a:latin typeface="Arial" panose="020B0604020202020204" pitchFamily="34" charset="0"/>
              </a:rPr>
              <a:t>, </a:t>
            </a:r>
          </a:p>
          <a:p>
            <a:pPr marL="171450" indent="-171450">
              <a:buFontTx/>
              <a:buChar char="-"/>
            </a:pPr>
            <a:r>
              <a:rPr lang="fr-FR" altLang="fr-FR" dirty="0" smtClean="0">
                <a:latin typeface="Arial" panose="020B0604020202020204" pitchFamily="34" charset="0"/>
              </a:rPr>
              <a:t>Optimiser (trouver la situation optimal)</a:t>
            </a:r>
          </a:p>
          <a:p>
            <a:pPr marL="171450" indent="-171450">
              <a:buFontTx/>
              <a:buChar char="-"/>
            </a:pPr>
            <a:r>
              <a:rPr lang="fr-FR" altLang="fr-FR" dirty="0" smtClean="0">
                <a:latin typeface="Arial" panose="020B0604020202020204" pitchFamily="34" charset="0"/>
              </a:rPr>
              <a:t>Comprendre (quantifier les phénomènes, les expliquer)</a:t>
            </a:r>
          </a:p>
        </p:txBody>
      </p:sp>
      <p:sp>
        <p:nvSpPr>
          <p:cNvPr id="9220" name="Espace réservé de l'en-tête 3"/>
          <p:cNvSpPr>
            <a:spLocks noGrp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GB" altLang="fr-FR" smtClean="0"/>
              <a:t>L1 &amp; L2 Sciences</a:t>
            </a:r>
          </a:p>
        </p:txBody>
      </p:sp>
      <p:sp>
        <p:nvSpPr>
          <p:cNvPr id="9221" name="Espace réservé de la date 4"/>
          <p:cNvSpPr>
            <a:spLocks noGrp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GB" altLang="fr-FR" smtClean="0"/>
              <a:t>Année Universitaire 2011/2012</a:t>
            </a:r>
          </a:p>
        </p:txBody>
      </p:sp>
      <p:sp>
        <p:nvSpPr>
          <p:cNvPr id="9222" name="Espace réservé du pied de page 5"/>
          <p:cNvSpPr>
            <a:spLocks noGrp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GB" altLang="fr-FR" smtClean="0"/>
              <a:t>ISC123 - Modélisation et Simulation</a:t>
            </a:r>
          </a:p>
        </p:txBody>
      </p:sp>
      <p:sp>
        <p:nvSpPr>
          <p:cNvPr id="9223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F2D79D09-A4A0-41AA-9424-C69ED53AB08B}" type="slidenum">
              <a:rPr lang="en-GB" altLang="fr-FR" smtClean="0"/>
              <a:pPr/>
              <a:t>2</a:t>
            </a:fld>
            <a:endParaRPr lang="en-GB" altLang="fr-FR" smtClean="0"/>
          </a:p>
        </p:txBody>
      </p:sp>
    </p:spTree>
    <p:extLst>
      <p:ext uri="{BB962C8B-B14F-4D97-AF65-F5344CB8AC3E}">
        <p14:creationId xmlns:p14="http://schemas.microsoft.com/office/powerpoint/2010/main" val="242080817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Espace réservé des commentaires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fr-FR" altLang="fr-FR" dirty="0" smtClean="0">
                <a:latin typeface="Arial" panose="020B0604020202020204" pitchFamily="34" charset="0"/>
              </a:rPr>
              <a:t>Définition du capacité </a:t>
            </a:r>
            <a:r>
              <a:rPr lang="fr-FR" altLang="fr-FR" dirty="0" err="1" smtClean="0">
                <a:latin typeface="Arial" panose="020B0604020202020204" pitchFamily="34" charset="0"/>
              </a:rPr>
              <a:t>biobique</a:t>
            </a:r>
            <a:r>
              <a:rPr lang="fr-FR" altLang="fr-FR" dirty="0" smtClean="0">
                <a:latin typeface="Arial" panose="020B0604020202020204" pitchFamily="34" charset="0"/>
              </a:rPr>
              <a:t> : c’est la capacité maximal que peut atteindre une </a:t>
            </a:r>
            <a:r>
              <a:rPr lang="fr-FR" altLang="fr-FR" dirty="0" err="1" smtClean="0">
                <a:latin typeface="Arial" panose="020B0604020202020204" pitchFamily="34" charset="0"/>
              </a:rPr>
              <a:t>popultation</a:t>
            </a:r>
            <a:r>
              <a:rPr lang="fr-FR" altLang="fr-FR" dirty="0" smtClean="0">
                <a:latin typeface="Arial" panose="020B0604020202020204" pitchFamily="34" charset="0"/>
              </a:rPr>
              <a:t> dans un habitat donnée </a:t>
            </a:r>
          </a:p>
          <a:p>
            <a:r>
              <a:rPr lang="fr-FR" altLang="fr-FR" dirty="0" smtClean="0">
                <a:latin typeface="Arial" panose="020B0604020202020204" pitchFamily="34" charset="0"/>
              </a:rPr>
              <a:t>Le </a:t>
            </a:r>
            <a:r>
              <a:rPr lang="fr-FR" altLang="fr-FR" dirty="0" err="1" smtClean="0">
                <a:latin typeface="Arial" panose="020B0604020202020204" pitchFamily="34" charset="0"/>
              </a:rPr>
              <a:t>mileu</a:t>
            </a:r>
            <a:r>
              <a:rPr lang="fr-FR" altLang="fr-FR" dirty="0" smtClean="0">
                <a:latin typeface="Arial" panose="020B0604020202020204" pitchFamily="34" charset="0"/>
              </a:rPr>
              <a:t> a une </a:t>
            </a:r>
            <a:r>
              <a:rPr lang="fr-FR" altLang="fr-FR" dirty="0" err="1" smtClean="0">
                <a:latin typeface="Arial" panose="020B0604020202020204" pitchFamily="34" charset="0"/>
              </a:rPr>
              <a:t>resistance</a:t>
            </a:r>
            <a:r>
              <a:rPr lang="fr-FR" altLang="fr-FR" dirty="0" smtClean="0"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37892" name="Espace réservé de l'en-tête 3"/>
          <p:cNvSpPr>
            <a:spLocks noGrp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GB" altLang="fr-FR" smtClean="0"/>
              <a:t>L1 &amp; L2 Sciences</a:t>
            </a:r>
          </a:p>
        </p:txBody>
      </p:sp>
      <p:sp>
        <p:nvSpPr>
          <p:cNvPr id="37893" name="Espace réservé de la date 4"/>
          <p:cNvSpPr>
            <a:spLocks noGrp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GB" altLang="fr-FR" smtClean="0"/>
              <a:t>Année Universitaire 2011/2012</a:t>
            </a:r>
          </a:p>
        </p:txBody>
      </p:sp>
      <p:sp>
        <p:nvSpPr>
          <p:cNvPr id="37894" name="Espace réservé du pied de page 5"/>
          <p:cNvSpPr>
            <a:spLocks noGrp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GB" altLang="fr-FR" smtClean="0"/>
              <a:t>ISC123 - Modélisation et Simulation</a:t>
            </a:r>
          </a:p>
        </p:txBody>
      </p:sp>
      <p:sp>
        <p:nvSpPr>
          <p:cNvPr id="37895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91765AF-72A2-464D-AE5D-1BE8933EFB87}" type="slidenum">
              <a:rPr lang="en-GB" altLang="fr-FR" smtClean="0"/>
              <a:pPr/>
              <a:t>20</a:t>
            </a:fld>
            <a:endParaRPr lang="en-GB" altLang="fr-FR" smtClean="0"/>
          </a:p>
        </p:txBody>
      </p:sp>
    </p:spTree>
    <p:extLst>
      <p:ext uri="{BB962C8B-B14F-4D97-AF65-F5344CB8AC3E}">
        <p14:creationId xmlns:p14="http://schemas.microsoft.com/office/powerpoint/2010/main" val="81166816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Espace réservé des commentaires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fr-FR" altLang="fr-FR" dirty="0" smtClean="0">
                <a:latin typeface="Arial" panose="020B0604020202020204" pitchFamily="34" charset="0"/>
              </a:rPr>
              <a:t>On modélise le taux de croissance en ajoutant ce</a:t>
            </a:r>
            <a:r>
              <a:rPr lang="fr-FR" altLang="fr-FR" baseline="0" dirty="0" smtClean="0">
                <a:latin typeface="Arial" panose="020B0604020202020204" pitchFamily="34" charset="0"/>
              </a:rPr>
              <a:t> terme</a:t>
            </a:r>
            <a:endParaRPr lang="fr-FR" altLang="fr-FR" dirty="0" smtClean="0">
              <a:latin typeface="Arial" panose="020B0604020202020204" pitchFamily="34" charset="0"/>
            </a:endParaRPr>
          </a:p>
          <a:p>
            <a:r>
              <a:rPr lang="fr-FR" altLang="fr-FR" dirty="0" smtClean="0">
                <a:latin typeface="Arial" panose="020B0604020202020204" pitchFamily="34" charset="0"/>
              </a:rPr>
              <a:t>Exo !!!</a:t>
            </a:r>
          </a:p>
          <a:p>
            <a:r>
              <a:rPr lang="fr-FR" altLang="fr-FR" dirty="0" smtClean="0">
                <a:latin typeface="Arial" panose="020B0604020202020204" pitchFamily="34" charset="0"/>
              </a:rPr>
              <a:t>Si</a:t>
            </a:r>
            <a:r>
              <a:rPr lang="fr-FR" altLang="fr-FR" baseline="0" dirty="0" smtClean="0">
                <a:latin typeface="Arial" panose="020B0604020202020204" pitchFamily="34" charset="0"/>
              </a:rPr>
              <a:t> P(t) = M max de la capacité </a:t>
            </a:r>
          </a:p>
          <a:p>
            <a:r>
              <a:rPr lang="fr-FR" altLang="fr-FR" baseline="0" dirty="0" err="1" smtClean="0">
                <a:latin typeface="Arial" panose="020B0604020202020204" pitchFamily="34" charset="0"/>
              </a:rPr>
              <a:t>dP</a:t>
            </a:r>
            <a:r>
              <a:rPr lang="fr-FR" altLang="fr-FR" baseline="0" dirty="0" smtClean="0">
                <a:latin typeface="Arial" panose="020B0604020202020204" pitchFamily="34" charset="0"/>
              </a:rPr>
              <a:t>/</a:t>
            </a:r>
            <a:r>
              <a:rPr lang="fr-FR" altLang="fr-FR" baseline="0" dirty="0" err="1" smtClean="0">
                <a:latin typeface="Arial" panose="020B0604020202020204" pitchFamily="34" charset="0"/>
              </a:rPr>
              <a:t>dt</a:t>
            </a:r>
            <a:r>
              <a:rPr lang="fr-FR" altLang="fr-FR" baseline="0" dirty="0" smtClean="0">
                <a:latin typeface="Arial" panose="020B0604020202020204" pitchFamily="34" charset="0"/>
              </a:rPr>
              <a:t> = 0 (plus de croissance) on a </a:t>
            </a:r>
            <a:r>
              <a:rPr lang="fr-FR" altLang="fr-FR" baseline="0" dirty="0" err="1" smtClean="0">
                <a:latin typeface="Arial" panose="020B0604020202020204" pitchFamily="34" charset="0"/>
              </a:rPr>
              <a:t>attent</a:t>
            </a:r>
            <a:r>
              <a:rPr lang="fr-FR" altLang="fr-FR" baseline="0" dirty="0" smtClean="0">
                <a:latin typeface="Arial" panose="020B0604020202020204" pitchFamily="34" charset="0"/>
              </a:rPr>
              <a:t> la capacité max </a:t>
            </a:r>
          </a:p>
          <a:p>
            <a:r>
              <a:rPr lang="fr-FR" altLang="fr-FR" baseline="0" dirty="0" smtClean="0">
                <a:latin typeface="Arial" panose="020B0604020202020204" pitchFamily="34" charset="0"/>
              </a:rPr>
              <a:t>Si P(t) &gt; M au dessus de la capacité max</a:t>
            </a:r>
          </a:p>
          <a:p>
            <a:r>
              <a:rPr lang="fr-FR" altLang="fr-FR" baseline="0" dirty="0" err="1" smtClean="0">
                <a:latin typeface="Arial" panose="020B0604020202020204" pitchFamily="34" charset="0"/>
              </a:rPr>
              <a:t>dP</a:t>
            </a:r>
            <a:r>
              <a:rPr lang="fr-FR" altLang="fr-FR" baseline="0" dirty="0" smtClean="0">
                <a:latin typeface="Arial" panose="020B0604020202020204" pitchFamily="34" charset="0"/>
              </a:rPr>
              <a:t>/</a:t>
            </a:r>
            <a:r>
              <a:rPr lang="fr-FR" altLang="fr-FR" baseline="0" dirty="0" err="1" smtClean="0">
                <a:latin typeface="Arial" panose="020B0604020202020204" pitchFamily="34" charset="0"/>
              </a:rPr>
              <a:t>dt</a:t>
            </a:r>
            <a:r>
              <a:rPr lang="fr-FR" altLang="fr-FR" baseline="0" dirty="0" smtClean="0">
                <a:latin typeface="Arial" panose="020B0604020202020204" pitchFamily="34" charset="0"/>
              </a:rPr>
              <a:t> &lt; 0 (taux de croissance négatif pour retrouver une taille de population normal)</a:t>
            </a:r>
          </a:p>
        </p:txBody>
      </p:sp>
      <p:sp>
        <p:nvSpPr>
          <p:cNvPr id="39940" name="Espace réservé de l'en-tête 3"/>
          <p:cNvSpPr>
            <a:spLocks noGrp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GB" altLang="fr-FR" smtClean="0"/>
              <a:t>L1 &amp; L2 Sciences</a:t>
            </a:r>
          </a:p>
        </p:txBody>
      </p:sp>
      <p:sp>
        <p:nvSpPr>
          <p:cNvPr id="39941" name="Espace réservé de la date 4"/>
          <p:cNvSpPr>
            <a:spLocks noGrp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GB" altLang="fr-FR" smtClean="0"/>
              <a:t>Année Universitaire 2011/2012</a:t>
            </a:r>
          </a:p>
        </p:txBody>
      </p:sp>
      <p:sp>
        <p:nvSpPr>
          <p:cNvPr id="39942" name="Espace réservé du pied de page 5"/>
          <p:cNvSpPr>
            <a:spLocks noGrp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GB" altLang="fr-FR" smtClean="0"/>
              <a:t>ISC123 - Modélisation et Simulation</a:t>
            </a:r>
          </a:p>
        </p:txBody>
      </p:sp>
      <p:sp>
        <p:nvSpPr>
          <p:cNvPr id="39943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285E4A4-D1B7-4615-8ADF-921D23C3B791}" type="slidenum">
              <a:rPr lang="en-GB" altLang="fr-FR" smtClean="0"/>
              <a:pPr/>
              <a:t>21</a:t>
            </a:fld>
            <a:endParaRPr lang="en-GB" altLang="fr-FR" smtClean="0"/>
          </a:p>
        </p:txBody>
      </p:sp>
    </p:spTree>
    <p:extLst>
      <p:ext uri="{BB962C8B-B14F-4D97-AF65-F5344CB8AC3E}">
        <p14:creationId xmlns:p14="http://schemas.microsoft.com/office/powerpoint/2010/main" val="282146993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Espace réservé des commentaires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fr-FR" altLang="fr-FR" dirty="0" smtClean="0">
                <a:latin typeface="Arial" panose="020B0604020202020204" pitchFamily="34" charset="0"/>
              </a:rPr>
              <a:t>Exo !!!</a:t>
            </a:r>
          </a:p>
          <a:p>
            <a:r>
              <a:rPr lang="fr-FR" altLang="fr-FR" dirty="0" smtClean="0">
                <a:latin typeface="Arial" panose="020B0604020202020204" pitchFamily="34" charset="0"/>
              </a:rPr>
              <a:t>On doit retrouver le comportement du phénomène qu’on cherche modéliser !! </a:t>
            </a:r>
            <a:r>
              <a:rPr lang="fr-FR" altLang="fr-FR" dirty="0" err="1" smtClean="0">
                <a:latin typeface="Arial" panose="020B0604020202020204" pitchFamily="34" charset="0"/>
              </a:rPr>
              <a:t>Remetre</a:t>
            </a:r>
            <a:r>
              <a:rPr lang="fr-FR" altLang="fr-FR" dirty="0" smtClean="0">
                <a:latin typeface="Arial" panose="020B0604020202020204" pitchFamily="34" charset="0"/>
              </a:rPr>
              <a:t> le graphe</a:t>
            </a:r>
          </a:p>
        </p:txBody>
      </p:sp>
      <p:sp>
        <p:nvSpPr>
          <p:cNvPr id="41988" name="Espace réservé de l'en-tête 3"/>
          <p:cNvSpPr>
            <a:spLocks noGrp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GB" altLang="fr-FR" smtClean="0"/>
              <a:t>L1 &amp; L2 Sciences</a:t>
            </a:r>
          </a:p>
        </p:txBody>
      </p:sp>
      <p:sp>
        <p:nvSpPr>
          <p:cNvPr id="41989" name="Espace réservé de la date 4"/>
          <p:cNvSpPr>
            <a:spLocks noGrp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GB" altLang="fr-FR" smtClean="0"/>
              <a:t>Année Universitaire 2011/2012</a:t>
            </a:r>
          </a:p>
        </p:txBody>
      </p:sp>
      <p:sp>
        <p:nvSpPr>
          <p:cNvPr id="41990" name="Espace réservé du pied de page 5"/>
          <p:cNvSpPr>
            <a:spLocks noGrp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GB" altLang="fr-FR" smtClean="0"/>
              <a:t>ISC123 - Modélisation et Simulation</a:t>
            </a:r>
          </a:p>
        </p:txBody>
      </p:sp>
      <p:sp>
        <p:nvSpPr>
          <p:cNvPr id="41991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E9B847C-4301-4EA6-81B9-E01A19C91A0F}" type="slidenum">
              <a:rPr lang="en-GB" altLang="fr-FR" smtClean="0"/>
              <a:pPr/>
              <a:t>22</a:t>
            </a:fld>
            <a:endParaRPr lang="en-GB" altLang="fr-FR" smtClean="0"/>
          </a:p>
        </p:txBody>
      </p:sp>
    </p:spTree>
    <p:extLst>
      <p:ext uri="{BB962C8B-B14F-4D97-AF65-F5344CB8AC3E}">
        <p14:creationId xmlns:p14="http://schemas.microsoft.com/office/powerpoint/2010/main" val="362175102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Espace réservé des commentaires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fr-FR" altLang="fr-FR" smtClean="0">
                <a:latin typeface="Arial" panose="020B0604020202020204" pitchFamily="34" charset="0"/>
              </a:rPr>
              <a:t>Comme pour modèle expo</a:t>
            </a:r>
          </a:p>
        </p:txBody>
      </p:sp>
      <p:sp>
        <p:nvSpPr>
          <p:cNvPr id="44036" name="Espace réservé de l'en-tête 3"/>
          <p:cNvSpPr>
            <a:spLocks noGrp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GB" altLang="fr-FR" smtClean="0"/>
              <a:t>L1 &amp; L2 Sciences</a:t>
            </a:r>
          </a:p>
        </p:txBody>
      </p:sp>
      <p:sp>
        <p:nvSpPr>
          <p:cNvPr id="44037" name="Espace réservé de la date 4"/>
          <p:cNvSpPr>
            <a:spLocks noGrp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GB" altLang="fr-FR" smtClean="0"/>
              <a:t>Année Universitaire 2011/2012</a:t>
            </a:r>
          </a:p>
        </p:txBody>
      </p:sp>
      <p:sp>
        <p:nvSpPr>
          <p:cNvPr id="44038" name="Espace réservé du pied de page 5"/>
          <p:cNvSpPr>
            <a:spLocks noGrp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GB" altLang="fr-FR" smtClean="0"/>
              <a:t>ISC123 - Modélisation et Simulation</a:t>
            </a:r>
          </a:p>
        </p:txBody>
      </p:sp>
      <p:sp>
        <p:nvSpPr>
          <p:cNvPr id="44039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3B2CBB2-EC2C-455A-A428-4AA52712F987}" type="slidenum">
              <a:rPr lang="en-GB" altLang="fr-FR" smtClean="0"/>
              <a:pPr/>
              <a:t>23</a:t>
            </a:fld>
            <a:endParaRPr lang="en-GB" altLang="fr-FR" smtClean="0"/>
          </a:p>
        </p:txBody>
      </p:sp>
    </p:spTree>
    <p:extLst>
      <p:ext uri="{BB962C8B-B14F-4D97-AF65-F5344CB8AC3E}">
        <p14:creationId xmlns:p14="http://schemas.microsoft.com/office/powerpoint/2010/main" val="39113788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Espace réservé des commentaires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fr-FR" altLang="fr-FR" dirty="0" smtClean="0">
                <a:latin typeface="Arial" panose="020B0604020202020204" pitchFamily="34" charset="0"/>
              </a:rPr>
              <a:t>Exo 1 : Comment on va estimer la capacité biotique M? on peut prendre la valeur limite</a:t>
            </a:r>
          </a:p>
          <a:p>
            <a:r>
              <a:rPr lang="fr-FR" altLang="fr-FR" dirty="0" smtClean="0">
                <a:latin typeface="Arial" panose="020B0604020202020204" pitchFamily="34" charset="0"/>
              </a:rPr>
              <a:t>Comment un peut estimer les autre? On joue graphiquement comme pour modèle expo on joue et on </a:t>
            </a:r>
            <a:r>
              <a:rPr lang="fr-FR" altLang="fr-FR" dirty="0" err="1" smtClean="0">
                <a:latin typeface="Arial" panose="020B0604020202020204" pitchFamily="34" charset="0"/>
              </a:rPr>
              <a:t>essait</a:t>
            </a:r>
            <a:r>
              <a:rPr lang="fr-FR" altLang="fr-FR" dirty="0" smtClean="0">
                <a:latin typeface="Arial" panose="020B0604020202020204" pitchFamily="34" charset="0"/>
              </a:rPr>
              <a:t> de se </a:t>
            </a:r>
            <a:r>
              <a:rPr lang="fr-FR" altLang="fr-FR" dirty="0" err="1" smtClean="0">
                <a:latin typeface="Arial" panose="020B0604020202020204" pitchFamily="34" charset="0"/>
              </a:rPr>
              <a:t>raprocher</a:t>
            </a:r>
            <a:r>
              <a:rPr lang="fr-FR" altLang="fr-FR" dirty="0" smtClean="0">
                <a:latin typeface="Arial" panose="020B0604020202020204" pitchFamily="34" charset="0"/>
              </a:rPr>
              <a:t> !!</a:t>
            </a:r>
          </a:p>
          <a:p>
            <a:r>
              <a:rPr lang="fr-FR" altLang="fr-FR" dirty="0" smtClean="0">
                <a:latin typeface="Arial" panose="020B0604020202020204" pitchFamily="34" charset="0"/>
              </a:rPr>
              <a:t>Vous verrez</a:t>
            </a:r>
            <a:r>
              <a:rPr lang="fr-FR" altLang="fr-FR" baseline="0" dirty="0" smtClean="0">
                <a:latin typeface="Arial" panose="020B0604020202020204" pitchFamily="34" charset="0"/>
              </a:rPr>
              <a:t> en TP</a:t>
            </a:r>
            <a:endParaRPr lang="fr-FR" altLang="fr-FR" dirty="0" smtClean="0">
              <a:latin typeface="Arial" panose="020B0604020202020204" pitchFamily="34" charset="0"/>
            </a:endParaRPr>
          </a:p>
        </p:txBody>
      </p:sp>
      <p:sp>
        <p:nvSpPr>
          <p:cNvPr id="46084" name="Espace réservé de l'en-tête 3"/>
          <p:cNvSpPr>
            <a:spLocks noGrp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GB" altLang="fr-FR" smtClean="0"/>
              <a:t>L1 &amp; L2 Sciences</a:t>
            </a:r>
          </a:p>
        </p:txBody>
      </p:sp>
      <p:sp>
        <p:nvSpPr>
          <p:cNvPr id="46085" name="Espace réservé de la date 4"/>
          <p:cNvSpPr>
            <a:spLocks noGrp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GB" altLang="fr-FR" smtClean="0"/>
              <a:t>Année Universitaire 2011/2012</a:t>
            </a:r>
          </a:p>
        </p:txBody>
      </p:sp>
      <p:sp>
        <p:nvSpPr>
          <p:cNvPr id="46086" name="Espace réservé du pied de page 5"/>
          <p:cNvSpPr>
            <a:spLocks noGrp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GB" altLang="fr-FR" smtClean="0"/>
              <a:t>ISC123 - Modélisation et Simulation</a:t>
            </a:r>
          </a:p>
        </p:txBody>
      </p:sp>
      <p:sp>
        <p:nvSpPr>
          <p:cNvPr id="4608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87C83B2-C2CF-4618-9884-20C35285C80B}" type="slidenum">
              <a:rPr lang="en-GB" altLang="fr-FR" smtClean="0"/>
              <a:pPr/>
              <a:t>24</a:t>
            </a:fld>
            <a:endParaRPr lang="en-GB" altLang="fr-FR" smtClean="0"/>
          </a:p>
        </p:txBody>
      </p:sp>
    </p:spTree>
    <p:extLst>
      <p:ext uri="{BB962C8B-B14F-4D97-AF65-F5344CB8AC3E}">
        <p14:creationId xmlns:p14="http://schemas.microsoft.com/office/powerpoint/2010/main" val="116302754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Espace réservé des commentaires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FR" altLang="fr-FR" dirty="0" smtClean="0">
              <a:latin typeface="Arial" panose="020B0604020202020204" pitchFamily="34" charset="0"/>
            </a:endParaRPr>
          </a:p>
        </p:txBody>
      </p:sp>
      <p:sp>
        <p:nvSpPr>
          <p:cNvPr id="48132" name="Espace réservé de l'en-tête 3"/>
          <p:cNvSpPr>
            <a:spLocks noGrp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GB" altLang="fr-FR" smtClean="0"/>
              <a:t>L1 &amp; L2 Sciences</a:t>
            </a:r>
          </a:p>
        </p:txBody>
      </p:sp>
      <p:sp>
        <p:nvSpPr>
          <p:cNvPr id="48133" name="Espace réservé de la date 4"/>
          <p:cNvSpPr>
            <a:spLocks noGrp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GB" altLang="fr-FR" smtClean="0"/>
              <a:t>Année Universitaire 2011/2012</a:t>
            </a:r>
          </a:p>
        </p:txBody>
      </p:sp>
      <p:sp>
        <p:nvSpPr>
          <p:cNvPr id="48134" name="Espace réservé du pied de page 5"/>
          <p:cNvSpPr>
            <a:spLocks noGrp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GB" altLang="fr-FR" smtClean="0"/>
              <a:t>ISC123 - Modélisation et Simulation</a:t>
            </a:r>
          </a:p>
        </p:txBody>
      </p:sp>
      <p:sp>
        <p:nvSpPr>
          <p:cNvPr id="48135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746C478-E50E-4455-AD17-1053A74ED7D4}" type="slidenum">
              <a:rPr lang="en-GB" altLang="fr-FR" smtClean="0"/>
              <a:pPr/>
              <a:t>25</a:t>
            </a:fld>
            <a:endParaRPr lang="en-GB" altLang="fr-FR" smtClean="0"/>
          </a:p>
        </p:txBody>
      </p:sp>
    </p:spTree>
    <p:extLst>
      <p:ext uri="{BB962C8B-B14F-4D97-AF65-F5344CB8AC3E}">
        <p14:creationId xmlns:p14="http://schemas.microsoft.com/office/powerpoint/2010/main" val="60304561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GB" altLang="fr-FR" smtClean="0"/>
              <a:t>L1 &amp; L2 Sciences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9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89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89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89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89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fr-FR" sz="1300" smtClean="0"/>
              <a:t>Année Universitaire 2011/2012</a:t>
            </a:r>
          </a:p>
        </p:txBody>
      </p:sp>
      <p:sp>
        <p:nvSpPr>
          <p:cNvPr id="10957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9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89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89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89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89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fr-FR" sz="1300" smtClean="0"/>
              <a:t>ISC123 - Modélisation et Simulation</a:t>
            </a:r>
          </a:p>
        </p:txBody>
      </p:sp>
      <p:sp>
        <p:nvSpPr>
          <p:cNvPr id="1095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9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89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89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89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89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6FA1EDD3-8278-4B6E-9540-B7647CD6C5A8}" type="slidenum">
              <a:rPr lang="en-GB" altLang="fr-FR" sz="1300" smtClean="0"/>
              <a:pPr>
                <a:spcBef>
                  <a:spcPct val="0"/>
                </a:spcBef>
              </a:pPr>
              <a:t>26</a:t>
            </a:fld>
            <a:endParaRPr lang="en-GB" altLang="fr-FR" sz="1300" smtClean="0"/>
          </a:p>
        </p:txBody>
      </p:sp>
      <p:sp>
        <p:nvSpPr>
          <p:cNvPr id="1095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6763"/>
            <a:ext cx="5119687" cy="3840162"/>
          </a:xfrm>
          <a:ln/>
        </p:spPr>
      </p:sp>
      <p:sp>
        <p:nvSpPr>
          <p:cNvPr id="559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fr-FR" smtClean="0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491667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71" name="Espace réservé des commentaires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71450" indent="-171450">
              <a:buFontTx/>
              <a:buChar char="-"/>
            </a:pPr>
            <a:r>
              <a:rPr lang="fr-FR" altLang="fr-FR" dirty="0" smtClean="0">
                <a:latin typeface="Arial" panose="020B0604020202020204" pitchFamily="34" charset="0"/>
              </a:rPr>
              <a:t>On</a:t>
            </a:r>
            <a:r>
              <a:rPr lang="fr-FR" altLang="fr-FR" baseline="0" dirty="0" smtClean="0">
                <a:latin typeface="Arial" panose="020B0604020202020204" pitchFamily="34" charset="0"/>
              </a:rPr>
              <a:t> commence par observer un phénomène du monde réel </a:t>
            </a:r>
          </a:p>
          <a:p>
            <a:pPr marL="171450" indent="-171450">
              <a:buFontTx/>
              <a:buChar char="-"/>
            </a:pPr>
            <a:r>
              <a:rPr lang="fr-FR" altLang="fr-FR" baseline="0" dirty="0" smtClean="0">
                <a:latin typeface="Arial" panose="020B0604020202020204" pitchFamily="34" charset="0"/>
              </a:rPr>
              <a:t>On le mesure, on essaie de trouver un modèle mathématique qui représente se phénomène (c’est la modélisation)</a:t>
            </a:r>
          </a:p>
          <a:p>
            <a:pPr marL="171450" indent="-171450">
              <a:buFontTx/>
              <a:buChar char="-"/>
            </a:pPr>
            <a:r>
              <a:rPr lang="fr-FR" altLang="fr-FR" dirty="0" smtClean="0">
                <a:latin typeface="Arial" panose="020B0604020202020204" pitchFamily="34" charset="0"/>
              </a:rPr>
              <a:t>Puis</a:t>
            </a:r>
            <a:r>
              <a:rPr lang="fr-FR" altLang="fr-FR" baseline="0" dirty="0" smtClean="0">
                <a:latin typeface="Arial" panose="020B0604020202020204" pitchFamily="34" charset="0"/>
              </a:rPr>
              <a:t> on simule notre modèle et on compare à la réalité</a:t>
            </a:r>
            <a:endParaRPr lang="fr-FR" altLang="fr-FR" dirty="0" smtClean="0">
              <a:latin typeface="Arial" panose="020B0604020202020204" pitchFamily="34" charset="0"/>
            </a:endParaRPr>
          </a:p>
        </p:txBody>
      </p:sp>
      <p:sp>
        <p:nvSpPr>
          <p:cNvPr id="7172" name="Espace réservé de l'en-tête 3"/>
          <p:cNvSpPr>
            <a:spLocks noGrp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GB" altLang="fr-FR" smtClean="0"/>
              <a:t>L1 &amp; L2 Sciences</a:t>
            </a:r>
          </a:p>
        </p:txBody>
      </p:sp>
      <p:sp>
        <p:nvSpPr>
          <p:cNvPr id="7173" name="Espace réservé de la date 4"/>
          <p:cNvSpPr>
            <a:spLocks noGrp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GB" altLang="fr-FR" smtClean="0"/>
              <a:t>Année Universitaire 2011/2012</a:t>
            </a:r>
          </a:p>
        </p:txBody>
      </p:sp>
      <p:sp>
        <p:nvSpPr>
          <p:cNvPr id="7174" name="Espace réservé du pied de page 5"/>
          <p:cNvSpPr>
            <a:spLocks noGrp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GB" altLang="fr-FR" smtClean="0"/>
              <a:t>ISC123 - Modélisation et Simulation</a:t>
            </a:r>
          </a:p>
        </p:txBody>
      </p:sp>
      <p:sp>
        <p:nvSpPr>
          <p:cNvPr id="7175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9457677-A178-42D2-9B71-772264C0940E}" type="slidenum">
              <a:rPr lang="en-GB" altLang="fr-FR" smtClean="0"/>
              <a:pPr/>
              <a:t>3</a:t>
            </a:fld>
            <a:endParaRPr lang="en-GB" altLang="fr-FR" smtClean="0"/>
          </a:p>
        </p:txBody>
      </p:sp>
    </p:spTree>
    <p:extLst>
      <p:ext uri="{BB962C8B-B14F-4D97-AF65-F5344CB8AC3E}">
        <p14:creationId xmlns:p14="http://schemas.microsoft.com/office/powerpoint/2010/main" val="11520717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9" name="Espace réservé des commentaires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fr-FR" altLang="fr-FR" dirty="0" smtClean="0">
                <a:latin typeface="Arial" panose="020B0604020202020204" pitchFamily="34" charset="0"/>
              </a:rPr>
              <a:t>Retour sur </a:t>
            </a:r>
            <a:r>
              <a:rPr lang="fr-FR" altLang="fr-FR" dirty="0" err="1" smtClean="0">
                <a:latin typeface="Arial" panose="020B0604020202020204" pitchFamily="34" charset="0"/>
              </a:rPr>
              <a:t>schemas</a:t>
            </a:r>
            <a:r>
              <a:rPr lang="fr-FR" altLang="fr-FR" dirty="0" smtClean="0">
                <a:latin typeface="Arial" panose="020B0604020202020204" pitchFamily="34" charset="0"/>
              </a:rPr>
              <a:t> si besoin ET</a:t>
            </a:r>
            <a:endParaRPr lang="fr-FR" altLang="fr-FR" baseline="0" dirty="0" smtClean="0">
              <a:latin typeface="Arial" panose="020B0604020202020204" pitchFamily="34" charset="0"/>
            </a:endParaRPr>
          </a:p>
          <a:p>
            <a:r>
              <a:rPr lang="fr-FR" altLang="fr-FR" baseline="0" dirty="0" smtClean="0">
                <a:latin typeface="Arial" panose="020B0604020202020204" pitchFamily="34" charset="0"/>
              </a:rPr>
              <a:t>SIMULER = dans notre cas voir comment sont sensé </a:t>
            </a:r>
            <a:r>
              <a:rPr lang="fr-FR" altLang="fr-FR" baseline="0" dirty="0" err="1" smtClean="0">
                <a:latin typeface="Arial" panose="020B0604020202020204" pitchFamily="34" charset="0"/>
              </a:rPr>
              <a:t>evoluer</a:t>
            </a:r>
            <a:r>
              <a:rPr lang="fr-FR" altLang="fr-FR" baseline="0" dirty="0" smtClean="0">
                <a:latin typeface="Arial" panose="020B0604020202020204" pitchFamily="34" charset="0"/>
              </a:rPr>
              <a:t> les populations</a:t>
            </a:r>
            <a:endParaRPr lang="fr-FR" altLang="fr-FR" dirty="0" smtClean="0">
              <a:latin typeface="Arial" panose="020B0604020202020204" pitchFamily="34" charset="0"/>
            </a:endParaRPr>
          </a:p>
        </p:txBody>
      </p:sp>
      <p:sp>
        <p:nvSpPr>
          <p:cNvPr id="9220" name="Espace réservé de l'en-tête 3"/>
          <p:cNvSpPr>
            <a:spLocks noGrp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GB" altLang="fr-FR" smtClean="0"/>
              <a:t>L1 &amp; L2 Sciences</a:t>
            </a:r>
          </a:p>
        </p:txBody>
      </p:sp>
      <p:sp>
        <p:nvSpPr>
          <p:cNvPr id="9221" name="Espace réservé de la date 4"/>
          <p:cNvSpPr>
            <a:spLocks noGrp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GB" altLang="fr-FR" smtClean="0"/>
              <a:t>Année Universitaire 2011/2012</a:t>
            </a:r>
          </a:p>
        </p:txBody>
      </p:sp>
      <p:sp>
        <p:nvSpPr>
          <p:cNvPr id="9222" name="Espace réservé du pied de page 5"/>
          <p:cNvSpPr>
            <a:spLocks noGrp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GB" altLang="fr-FR" smtClean="0"/>
              <a:t>ISC123 - Modélisation et Simulation</a:t>
            </a:r>
          </a:p>
        </p:txBody>
      </p:sp>
      <p:sp>
        <p:nvSpPr>
          <p:cNvPr id="9223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F2D79D09-A4A0-41AA-9424-C69ED53AB08B}" type="slidenum">
              <a:rPr lang="en-GB" altLang="fr-FR" smtClean="0"/>
              <a:pPr/>
              <a:t>4</a:t>
            </a:fld>
            <a:endParaRPr lang="en-GB" altLang="fr-FR" smtClean="0"/>
          </a:p>
        </p:txBody>
      </p:sp>
    </p:spTree>
    <p:extLst>
      <p:ext uri="{BB962C8B-B14F-4D97-AF65-F5344CB8AC3E}">
        <p14:creationId xmlns:p14="http://schemas.microsoft.com/office/powerpoint/2010/main" val="20547829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Espace réservé des commentaires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fr-FR" altLang="fr-FR" dirty="0" smtClean="0">
                <a:latin typeface="Arial" panose="020B0604020202020204" pitchFamily="34" charset="0"/>
              </a:rPr>
              <a:t>Après</a:t>
            </a:r>
            <a:r>
              <a:rPr lang="fr-FR" altLang="fr-FR" baseline="0" dirty="0" smtClean="0">
                <a:latin typeface="Arial" panose="020B0604020202020204" pitchFamily="34" charset="0"/>
              </a:rPr>
              <a:t> avoir simuler on AJUSTE : </a:t>
            </a:r>
            <a:endParaRPr lang="fr-FR" altLang="fr-FR" dirty="0" smtClean="0">
              <a:latin typeface="Arial" panose="020B0604020202020204" pitchFamily="34" charset="0"/>
            </a:endParaRPr>
          </a:p>
          <a:p>
            <a:r>
              <a:rPr lang="fr-FR" altLang="fr-FR" dirty="0" smtClean="0">
                <a:latin typeface="Arial" panose="020B0604020202020204" pitchFamily="34" charset="0"/>
              </a:rPr>
              <a:t>- On verra en TP un mise en application de cette méthode.</a:t>
            </a:r>
          </a:p>
          <a:p>
            <a:r>
              <a:rPr lang="fr-FR" altLang="fr-FR" dirty="0" smtClean="0">
                <a:latin typeface="Arial" panose="020B0604020202020204" pitchFamily="34" charset="0"/>
              </a:rPr>
              <a:t>- On va voir maintenant des exemples ou on déroule ce </a:t>
            </a:r>
            <a:r>
              <a:rPr lang="fr-FR" altLang="fr-FR" dirty="0" err="1" smtClean="0">
                <a:latin typeface="Arial" panose="020B0604020202020204" pitchFamily="34" charset="0"/>
              </a:rPr>
              <a:t>resonnement</a:t>
            </a:r>
            <a:r>
              <a:rPr lang="fr-FR" altLang="fr-FR" dirty="0" smtClean="0"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11268" name="Espace réservé de l'en-tête 3"/>
          <p:cNvSpPr>
            <a:spLocks noGrp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GB" altLang="fr-FR" smtClean="0"/>
              <a:t>L1 &amp; L2 Sciences</a:t>
            </a:r>
          </a:p>
        </p:txBody>
      </p:sp>
      <p:sp>
        <p:nvSpPr>
          <p:cNvPr id="11269" name="Espace réservé de la date 4"/>
          <p:cNvSpPr>
            <a:spLocks noGrp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GB" altLang="fr-FR" smtClean="0"/>
              <a:t>Année Universitaire 2011/2012</a:t>
            </a:r>
          </a:p>
        </p:txBody>
      </p:sp>
      <p:sp>
        <p:nvSpPr>
          <p:cNvPr id="11270" name="Espace réservé du pied de page 5"/>
          <p:cNvSpPr>
            <a:spLocks noGrp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GB" altLang="fr-FR" smtClean="0"/>
              <a:t>ISC123 - Modélisation et Simulation</a:t>
            </a:r>
          </a:p>
        </p:txBody>
      </p:sp>
      <p:sp>
        <p:nvSpPr>
          <p:cNvPr id="11271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36A21A6-48C0-4BAA-A4E6-C633EEE8986E}" type="slidenum">
              <a:rPr lang="en-GB" altLang="fr-FR" smtClean="0"/>
              <a:pPr/>
              <a:t>5</a:t>
            </a:fld>
            <a:endParaRPr lang="en-GB" altLang="fr-FR" smtClean="0"/>
          </a:p>
        </p:txBody>
      </p:sp>
    </p:spTree>
    <p:extLst>
      <p:ext uri="{BB962C8B-B14F-4D97-AF65-F5344CB8AC3E}">
        <p14:creationId xmlns:p14="http://schemas.microsoft.com/office/powerpoint/2010/main" val="41078267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315" name="Espace réservé des commentaires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fr-FR" altLang="fr-FR" smtClean="0">
                <a:latin typeface="Arial" panose="020B0604020202020204" pitchFamily="34" charset="0"/>
              </a:rPr>
              <a:t>On verra en TP </a:t>
            </a:r>
          </a:p>
        </p:txBody>
      </p:sp>
      <p:sp>
        <p:nvSpPr>
          <p:cNvPr id="13316" name="Espace réservé de l'en-tête 3"/>
          <p:cNvSpPr>
            <a:spLocks noGrp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GB" altLang="fr-FR" smtClean="0"/>
              <a:t>L1 &amp; L2 Sciences</a:t>
            </a:r>
          </a:p>
        </p:txBody>
      </p:sp>
      <p:sp>
        <p:nvSpPr>
          <p:cNvPr id="13317" name="Espace réservé de la date 4"/>
          <p:cNvSpPr>
            <a:spLocks noGrp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GB" altLang="fr-FR" smtClean="0"/>
              <a:t>Année Universitaire 2011/2012</a:t>
            </a:r>
          </a:p>
        </p:txBody>
      </p:sp>
      <p:sp>
        <p:nvSpPr>
          <p:cNvPr id="13318" name="Espace réservé du pied de page 5"/>
          <p:cNvSpPr>
            <a:spLocks noGrp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GB" altLang="fr-FR" smtClean="0"/>
              <a:t>ISC123 - Modélisation et Simulation</a:t>
            </a:r>
          </a:p>
        </p:txBody>
      </p:sp>
      <p:sp>
        <p:nvSpPr>
          <p:cNvPr id="13319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5338DF6F-98CD-4082-A915-75032AC519C4}" type="slidenum">
              <a:rPr lang="en-GB" altLang="fr-FR" smtClean="0"/>
              <a:pPr/>
              <a:t>6</a:t>
            </a:fld>
            <a:endParaRPr lang="en-GB" altLang="fr-FR" smtClean="0"/>
          </a:p>
        </p:txBody>
      </p:sp>
    </p:spTree>
    <p:extLst>
      <p:ext uri="{BB962C8B-B14F-4D97-AF65-F5344CB8AC3E}">
        <p14:creationId xmlns:p14="http://schemas.microsoft.com/office/powerpoint/2010/main" val="12010086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363" name="Espace réservé des commentaires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fr-FR" altLang="fr-FR" dirty="0" smtClean="0">
                <a:latin typeface="Arial" panose="020B0604020202020204" pitchFamily="34" charset="0"/>
              </a:rPr>
              <a:t>Avant de modéliser on observe un</a:t>
            </a:r>
            <a:r>
              <a:rPr lang="fr-FR" altLang="fr-FR" baseline="0" dirty="0" smtClean="0">
                <a:latin typeface="Arial" panose="020B0604020202020204" pitchFamily="34" charset="0"/>
              </a:rPr>
              <a:t> phénomène du monde réel </a:t>
            </a:r>
            <a:endParaRPr lang="fr-FR" altLang="fr-FR" dirty="0" smtClean="0">
              <a:latin typeface="Arial" panose="020B0604020202020204" pitchFamily="34" charset="0"/>
            </a:endParaRPr>
          </a:p>
          <a:p>
            <a:endParaRPr lang="fr-FR" altLang="fr-FR" dirty="0" smtClean="0">
              <a:latin typeface="Arial" panose="020B0604020202020204" pitchFamily="34" charset="0"/>
            </a:endParaRPr>
          </a:p>
          <a:p>
            <a:r>
              <a:rPr lang="fr-FR" altLang="fr-FR" dirty="0" smtClean="0">
                <a:latin typeface="Arial" panose="020B0604020202020204" pitchFamily="34" charset="0"/>
              </a:rPr>
              <a:t>- </a:t>
            </a:r>
            <a:r>
              <a:rPr lang="fr-FR" altLang="fr-FR" dirty="0" err="1" smtClean="0">
                <a:latin typeface="Arial" panose="020B0604020202020204" pitchFamily="34" charset="0"/>
              </a:rPr>
              <a:t>Experiences</a:t>
            </a:r>
            <a:r>
              <a:rPr lang="fr-FR" altLang="fr-FR" dirty="0" smtClean="0">
                <a:latin typeface="Arial" panose="020B0604020202020204" pitchFamily="34" charset="0"/>
              </a:rPr>
              <a:t> : chers, lourds etc…</a:t>
            </a:r>
          </a:p>
          <a:p>
            <a:endParaRPr lang="fr-FR" altLang="fr-FR" dirty="0" smtClean="0">
              <a:latin typeface="Arial" panose="020B0604020202020204" pitchFamily="34" charset="0"/>
            </a:endParaRPr>
          </a:p>
          <a:p>
            <a:r>
              <a:rPr lang="fr-FR" altLang="fr-FR" dirty="0" smtClean="0">
                <a:latin typeface="Arial" panose="020B0604020202020204" pitchFamily="34" charset="0"/>
              </a:rPr>
              <a:t>- On ne le fait pas en </a:t>
            </a:r>
            <a:r>
              <a:rPr lang="fr-FR" altLang="fr-FR" dirty="0" err="1" smtClean="0">
                <a:latin typeface="Arial" panose="020B0604020202020204" pitchFamily="34" charset="0"/>
              </a:rPr>
              <a:t>tp</a:t>
            </a:r>
            <a:r>
              <a:rPr lang="fr-FR" altLang="fr-FR" dirty="0" smtClean="0">
                <a:latin typeface="Arial" panose="020B0604020202020204" pitchFamily="34" charset="0"/>
              </a:rPr>
              <a:t> mais il faut en avoir </a:t>
            </a:r>
            <a:r>
              <a:rPr lang="fr-FR" altLang="fr-FR" dirty="0" err="1" smtClean="0">
                <a:latin typeface="Arial" panose="020B0604020202020204" pitchFamily="34" charset="0"/>
              </a:rPr>
              <a:t>concience</a:t>
            </a:r>
            <a:r>
              <a:rPr lang="fr-FR" altLang="fr-FR" dirty="0" smtClean="0">
                <a:latin typeface="Arial" panose="020B0604020202020204" pitchFamily="34" charset="0"/>
              </a:rPr>
              <a:t> !! Il y a des méthode mathématiques pour réduire cette erreur.</a:t>
            </a:r>
          </a:p>
          <a:p>
            <a:r>
              <a:rPr lang="fr-FR" altLang="fr-FR" dirty="0" smtClean="0">
                <a:latin typeface="Arial" panose="020B0604020202020204" pitchFamily="34" charset="0"/>
              </a:rPr>
              <a:t>Le plus simple est de faire plein de mesure d’une même valeur et d’en faire la moyenne!!</a:t>
            </a:r>
          </a:p>
        </p:txBody>
      </p:sp>
      <p:sp>
        <p:nvSpPr>
          <p:cNvPr id="15364" name="Espace réservé de l'en-tête 3"/>
          <p:cNvSpPr>
            <a:spLocks noGrp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GB" altLang="fr-FR" smtClean="0"/>
              <a:t>L1 &amp; L2 Sciences</a:t>
            </a:r>
          </a:p>
        </p:txBody>
      </p:sp>
      <p:sp>
        <p:nvSpPr>
          <p:cNvPr id="15365" name="Espace réservé de la date 4"/>
          <p:cNvSpPr>
            <a:spLocks noGrp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GB" altLang="fr-FR" smtClean="0"/>
              <a:t>Année Universitaire 2011/2012</a:t>
            </a:r>
          </a:p>
        </p:txBody>
      </p:sp>
      <p:sp>
        <p:nvSpPr>
          <p:cNvPr id="15366" name="Espace réservé du pied de page 5"/>
          <p:cNvSpPr>
            <a:spLocks noGrp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GB" altLang="fr-FR" smtClean="0"/>
              <a:t>ISC123 - Modélisation et Simulation</a:t>
            </a:r>
          </a:p>
        </p:txBody>
      </p:sp>
      <p:sp>
        <p:nvSpPr>
          <p:cNvPr id="1536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F16850EE-A41D-4018-86E8-C2CE519BCC56}" type="slidenum">
              <a:rPr lang="en-GB" altLang="fr-FR" smtClean="0"/>
              <a:pPr/>
              <a:t>7</a:t>
            </a:fld>
            <a:endParaRPr lang="en-GB" altLang="fr-FR" smtClean="0"/>
          </a:p>
        </p:txBody>
      </p:sp>
    </p:spTree>
    <p:extLst>
      <p:ext uri="{BB962C8B-B14F-4D97-AF65-F5344CB8AC3E}">
        <p14:creationId xmlns:p14="http://schemas.microsoft.com/office/powerpoint/2010/main" val="25066185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411" name="Espace réservé des commentaires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fr-FR" altLang="fr-FR" b="0" dirty="0" smtClean="0">
                <a:latin typeface="Arial" panose="020B0604020202020204" pitchFamily="34" charset="0"/>
              </a:rPr>
              <a:t>On commence par définir les</a:t>
            </a:r>
            <a:r>
              <a:rPr lang="fr-FR" altLang="fr-FR" b="0" baseline="0" dirty="0" smtClean="0">
                <a:latin typeface="Arial" panose="020B0604020202020204" pitchFamily="34" charset="0"/>
              </a:rPr>
              <a:t> outils mathématique qu’on va utiliser pour la modélisation : </a:t>
            </a:r>
          </a:p>
          <a:p>
            <a:pPr marL="171450" indent="-171450">
              <a:buFontTx/>
              <a:buChar char="-"/>
            </a:pPr>
            <a:r>
              <a:rPr lang="fr-FR" altLang="fr-FR" b="0" baseline="0" dirty="0" smtClean="0">
                <a:latin typeface="Arial" panose="020B0604020202020204" pitchFamily="34" charset="0"/>
              </a:rPr>
              <a:t>L’effectif est représenté par une fonction</a:t>
            </a:r>
          </a:p>
          <a:p>
            <a:pPr marL="171450" indent="-171450">
              <a:buFontTx/>
              <a:buChar char="-"/>
            </a:pPr>
            <a:r>
              <a:rPr lang="fr-FR" altLang="fr-FR" b="0" baseline="0" dirty="0" smtClean="0">
                <a:latin typeface="Arial" panose="020B0604020202020204" pitchFamily="34" charset="0"/>
              </a:rPr>
              <a:t>La dynamique est modéliser par des équation différentielle : </a:t>
            </a:r>
          </a:p>
          <a:p>
            <a:pPr marL="0" indent="0">
              <a:buFontTx/>
              <a:buNone/>
            </a:pPr>
            <a:r>
              <a:rPr lang="fr-FR" altLang="fr-FR" b="0" baseline="0" dirty="0" smtClean="0">
                <a:latin typeface="Arial" panose="020B0604020202020204" pitchFamily="34" charset="0"/>
              </a:rPr>
              <a:t>AU TABLEAU : </a:t>
            </a:r>
          </a:p>
          <a:p>
            <a:pPr marL="0" indent="0">
              <a:buFontTx/>
              <a:buNone/>
            </a:pPr>
            <a:r>
              <a:rPr lang="fr-FR" altLang="fr-FR" b="0" baseline="0" dirty="0" smtClean="0">
                <a:latin typeface="Arial" panose="020B0604020202020204" pitchFamily="34" charset="0"/>
              </a:rPr>
              <a:t>Pour </a:t>
            </a:r>
            <a:r>
              <a:rPr lang="fr-FR" altLang="fr-FR" b="0" baseline="0" dirty="0" err="1" smtClean="0">
                <a:latin typeface="Arial" panose="020B0604020202020204" pitchFamily="34" charset="0"/>
              </a:rPr>
              <a:t>dt</a:t>
            </a:r>
            <a:r>
              <a:rPr lang="fr-FR" altLang="fr-FR" b="0" baseline="0" dirty="0" smtClean="0">
                <a:latin typeface="Arial" panose="020B0604020202020204" pitchFamily="34" charset="0"/>
              </a:rPr>
              <a:t> très petit</a:t>
            </a:r>
          </a:p>
          <a:p>
            <a:pPr marL="0" indent="0">
              <a:buFontTx/>
              <a:buNone/>
            </a:pPr>
            <a:r>
              <a:rPr lang="fr-FR" altLang="fr-FR" b="0" baseline="0" dirty="0" smtClean="0">
                <a:latin typeface="Arial" panose="020B0604020202020204" pitchFamily="34" charset="0"/>
              </a:rPr>
              <a:t>P(</a:t>
            </a:r>
            <a:r>
              <a:rPr lang="fr-FR" altLang="fr-FR" b="0" baseline="0" dirty="0" err="1" smtClean="0">
                <a:latin typeface="Arial" panose="020B0604020202020204" pitchFamily="34" charset="0"/>
              </a:rPr>
              <a:t>t+dt</a:t>
            </a:r>
            <a:r>
              <a:rPr lang="fr-FR" altLang="fr-FR" b="0" baseline="0" dirty="0" smtClean="0">
                <a:latin typeface="Arial" panose="020B0604020202020204" pitchFamily="34" charset="0"/>
              </a:rPr>
              <a:t>) = P(t) + </a:t>
            </a:r>
            <a:r>
              <a:rPr lang="fr-FR" altLang="fr-FR" b="0" baseline="0" dirty="0" err="1" smtClean="0">
                <a:latin typeface="Arial" panose="020B0604020202020204" pitchFamily="34" charset="0"/>
              </a:rPr>
              <a:t>dt</a:t>
            </a:r>
            <a:r>
              <a:rPr lang="fr-FR" altLang="fr-FR" b="0" baseline="0" dirty="0" smtClean="0">
                <a:latin typeface="Arial" panose="020B0604020202020204" pitchFamily="34" charset="0"/>
              </a:rPr>
              <a:t> * f(</a:t>
            </a:r>
            <a:r>
              <a:rPr lang="fr-FR" altLang="fr-FR" b="0" baseline="0" dirty="0" err="1" smtClean="0">
                <a:latin typeface="Arial" panose="020B0604020202020204" pitchFamily="34" charset="0"/>
              </a:rPr>
              <a:t>t,P</a:t>
            </a:r>
            <a:r>
              <a:rPr lang="fr-FR" altLang="fr-FR" b="0" baseline="0" dirty="0" smtClean="0">
                <a:latin typeface="Arial" panose="020B0604020202020204" pitchFamily="34" charset="0"/>
              </a:rPr>
              <a:t>(t)) </a:t>
            </a:r>
          </a:p>
          <a:p>
            <a:pPr marL="0" indent="0">
              <a:buFontTx/>
              <a:buNone/>
            </a:pPr>
            <a:r>
              <a:rPr lang="fr-FR" altLang="fr-FR" b="1" baseline="0" dirty="0" smtClean="0">
                <a:latin typeface="Arial" panose="020B0604020202020204" pitchFamily="34" charset="0"/>
              </a:rPr>
              <a:t>Le travaille de modélisation de la dynamique consiste a trouver f !! </a:t>
            </a:r>
          </a:p>
          <a:p>
            <a:pPr marL="0" indent="0">
              <a:buFontTx/>
              <a:buNone/>
            </a:pPr>
            <a:r>
              <a:rPr lang="fr-FR" altLang="fr-FR" b="0" baseline="0" dirty="0" smtClean="0">
                <a:latin typeface="Arial" panose="020B0604020202020204" pitchFamily="34" charset="0"/>
              </a:rPr>
              <a:t>Donc quand </a:t>
            </a:r>
            <a:r>
              <a:rPr lang="fr-FR" altLang="fr-FR" b="0" baseline="0" dirty="0" err="1" smtClean="0">
                <a:latin typeface="Arial" panose="020B0604020202020204" pitchFamily="34" charset="0"/>
              </a:rPr>
              <a:t>dt</a:t>
            </a:r>
            <a:r>
              <a:rPr lang="fr-FR" altLang="fr-FR" b="0" baseline="0" dirty="0" smtClean="0">
                <a:latin typeface="Arial" panose="020B0604020202020204" pitchFamily="34" charset="0"/>
              </a:rPr>
              <a:t> -&gt; 0 </a:t>
            </a:r>
          </a:p>
          <a:p>
            <a:pPr marL="0" indent="0">
              <a:buFontTx/>
              <a:buNone/>
            </a:pPr>
            <a:r>
              <a:rPr lang="fr-FR" altLang="fr-FR" b="0" baseline="0" dirty="0" smtClean="0">
                <a:latin typeface="Arial" panose="020B0604020202020204" pitchFamily="34" charset="0"/>
              </a:rPr>
              <a:t>…</a:t>
            </a:r>
          </a:p>
          <a:p>
            <a:pPr marL="0" indent="0">
              <a:buFontTx/>
              <a:buNone/>
            </a:pPr>
            <a:r>
              <a:rPr lang="fr-FR" altLang="fr-FR" b="0" baseline="0" dirty="0" smtClean="0">
                <a:latin typeface="Arial" panose="020B0604020202020204" pitchFamily="34" charset="0"/>
              </a:rPr>
              <a:t>DP/</a:t>
            </a:r>
            <a:r>
              <a:rPr lang="fr-FR" altLang="fr-FR" b="0" baseline="0" dirty="0" err="1" smtClean="0">
                <a:latin typeface="Arial" panose="020B0604020202020204" pitchFamily="34" charset="0"/>
              </a:rPr>
              <a:t>Dt</a:t>
            </a:r>
            <a:r>
              <a:rPr lang="fr-FR" altLang="fr-FR" b="0" baseline="0" dirty="0" smtClean="0">
                <a:latin typeface="Arial" panose="020B0604020202020204" pitchFamily="34" charset="0"/>
              </a:rPr>
              <a:t> = f(</a:t>
            </a:r>
            <a:r>
              <a:rPr lang="fr-FR" altLang="fr-FR" b="0" baseline="0" dirty="0" err="1" smtClean="0">
                <a:latin typeface="Arial" panose="020B0604020202020204" pitchFamily="34" charset="0"/>
              </a:rPr>
              <a:t>t,P</a:t>
            </a:r>
            <a:r>
              <a:rPr lang="fr-FR" altLang="fr-FR" b="0" baseline="0" dirty="0" smtClean="0">
                <a:latin typeface="Arial" panose="020B0604020202020204" pitchFamily="34" charset="0"/>
              </a:rPr>
              <a:t>) </a:t>
            </a:r>
            <a:endParaRPr lang="fr-FR" altLang="fr-FR" b="0" dirty="0" smtClean="0">
              <a:latin typeface="Arial" panose="020B0604020202020204" pitchFamily="34" charset="0"/>
            </a:endParaRPr>
          </a:p>
        </p:txBody>
      </p:sp>
      <p:sp>
        <p:nvSpPr>
          <p:cNvPr id="17412" name="Espace réservé de l'en-tête 3"/>
          <p:cNvSpPr>
            <a:spLocks noGrp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GB" altLang="fr-FR" smtClean="0"/>
              <a:t>L1 &amp; L2 Sciences</a:t>
            </a:r>
          </a:p>
        </p:txBody>
      </p:sp>
      <p:sp>
        <p:nvSpPr>
          <p:cNvPr id="17413" name="Espace réservé de la date 4"/>
          <p:cNvSpPr>
            <a:spLocks noGrp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GB" altLang="fr-FR" smtClean="0"/>
              <a:t>Année Universitaire 2011/2012</a:t>
            </a:r>
          </a:p>
        </p:txBody>
      </p:sp>
      <p:sp>
        <p:nvSpPr>
          <p:cNvPr id="17414" name="Espace réservé du pied de page 5"/>
          <p:cNvSpPr>
            <a:spLocks noGrp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GB" altLang="fr-FR" smtClean="0"/>
              <a:t>ISC123 - Modélisation et Simulation</a:t>
            </a:r>
          </a:p>
        </p:txBody>
      </p:sp>
      <p:sp>
        <p:nvSpPr>
          <p:cNvPr id="17415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0CFE8DA-F140-4C59-8F7A-8E913F8676DB}" type="slidenum">
              <a:rPr lang="en-GB" altLang="fr-FR" smtClean="0"/>
              <a:pPr/>
              <a:t>8</a:t>
            </a:fld>
            <a:endParaRPr lang="en-GB" altLang="fr-FR" smtClean="0"/>
          </a:p>
        </p:txBody>
      </p:sp>
    </p:spTree>
    <p:extLst>
      <p:ext uri="{BB962C8B-B14F-4D97-AF65-F5344CB8AC3E}">
        <p14:creationId xmlns:p14="http://schemas.microsoft.com/office/powerpoint/2010/main" val="19754182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411" name="Espace réservé des commentaires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fr-FR" altLang="fr-FR" b="0" dirty="0" smtClean="0">
                <a:latin typeface="Arial" panose="020B0604020202020204" pitchFamily="34" charset="0"/>
              </a:rPr>
              <a:t>Pour</a:t>
            </a:r>
            <a:r>
              <a:rPr lang="fr-FR" altLang="fr-FR" b="0" baseline="0" dirty="0" smtClean="0">
                <a:latin typeface="Arial" panose="020B0604020202020204" pitchFamily="34" charset="0"/>
              </a:rPr>
              <a:t> simuler en TP il y aura deux possibilité : </a:t>
            </a:r>
          </a:p>
          <a:p>
            <a:pPr marL="171450" indent="-171450">
              <a:buFontTx/>
              <a:buChar char="-"/>
            </a:pPr>
            <a:r>
              <a:rPr lang="fr-FR" altLang="fr-FR" b="0" baseline="0" dirty="0" smtClean="0">
                <a:latin typeface="Arial" panose="020B0604020202020204" pitchFamily="34" charset="0"/>
              </a:rPr>
              <a:t>On résout l’équation différentielle et on trouve la solution analytique (cas de modèle simple)</a:t>
            </a:r>
          </a:p>
          <a:p>
            <a:pPr marL="171450" indent="-171450">
              <a:buFontTx/>
              <a:buChar char="-"/>
            </a:pPr>
            <a:r>
              <a:rPr lang="fr-FR" altLang="fr-FR" b="0" baseline="0" dirty="0" smtClean="0">
                <a:latin typeface="Arial" panose="020B0604020202020204" pitchFamily="34" charset="0"/>
              </a:rPr>
              <a:t>On résout l’équation à l’aide d’outils numérique </a:t>
            </a:r>
            <a:r>
              <a:rPr lang="fr-FR" altLang="fr-FR" b="1" baseline="0" dirty="0" smtClean="0">
                <a:latin typeface="Arial" panose="020B0604020202020204" pitchFamily="34" charset="0"/>
              </a:rPr>
              <a:t>DESSIN</a:t>
            </a:r>
            <a:endParaRPr lang="fr-FR" altLang="fr-FR" b="1" dirty="0" smtClean="0">
              <a:latin typeface="Arial" panose="020B0604020202020204" pitchFamily="34" charset="0"/>
            </a:endParaRPr>
          </a:p>
        </p:txBody>
      </p:sp>
      <p:sp>
        <p:nvSpPr>
          <p:cNvPr id="17412" name="Espace réservé de l'en-tête 3"/>
          <p:cNvSpPr>
            <a:spLocks noGrp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GB" altLang="fr-FR" smtClean="0"/>
              <a:t>L1 &amp; L2 Sciences</a:t>
            </a:r>
          </a:p>
        </p:txBody>
      </p:sp>
      <p:sp>
        <p:nvSpPr>
          <p:cNvPr id="17413" name="Espace réservé de la date 4"/>
          <p:cNvSpPr>
            <a:spLocks noGrp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GB" altLang="fr-FR" smtClean="0"/>
              <a:t>Année Universitaire 2011/2012</a:t>
            </a:r>
          </a:p>
        </p:txBody>
      </p:sp>
      <p:sp>
        <p:nvSpPr>
          <p:cNvPr id="17414" name="Espace réservé du pied de page 5"/>
          <p:cNvSpPr>
            <a:spLocks noGrp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GB" altLang="fr-FR" smtClean="0"/>
              <a:t>ISC123 - Modélisation et Simulation</a:t>
            </a:r>
          </a:p>
        </p:txBody>
      </p:sp>
      <p:sp>
        <p:nvSpPr>
          <p:cNvPr id="17415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8901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0CFE8DA-F140-4C59-8F7A-8E913F8676DB}" type="slidenum">
              <a:rPr lang="en-GB" altLang="fr-FR" smtClean="0"/>
              <a:pPr/>
              <a:t>9</a:t>
            </a:fld>
            <a:endParaRPr lang="en-GB" altLang="fr-FR" smtClean="0"/>
          </a:p>
        </p:txBody>
      </p:sp>
    </p:spTree>
    <p:extLst>
      <p:ext uri="{BB962C8B-B14F-4D97-AF65-F5344CB8AC3E}">
        <p14:creationId xmlns:p14="http://schemas.microsoft.com/office/powerpoint/2010/main" val="41823638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67023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4463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1241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34324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090061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7962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3263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2752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516217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657041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135325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5448835" y="6453188"/>
            <a:ext cx="368722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>
              <a:defRPr/>
            </a:pPr>
            <a:r>
              <a:rPr lang="fr-FR" altLang="fr-FR" sz="1000" i="1" dirty="0" smtClean="0">
                <a:solidFill>
                  <a:srgbClr val="990000"/>
                </a:solidFill>
                <a:latin typeface="+mj-lt"/>
              </a:rPr>
              <a:t>Thème 3 : Modélisation de la croissance de populations biologiques </a:t>
            </a:r>
          </a:p>
          <a:p>
            <a:pPr algn="r" eaLnBrk="1" hangingPunct="1">
              <a:defRPr/>
            </a:pPr>
            <a:r>
              <a:rPr lang="fr-FR" altLang="fr-FR" sz="1000" i="1" dirty="0" smtClean="0">
                <a:solidFill>
                  <a:srgbClr val="990000"/>
                </a:solidFill>
                <a:latin typeface="+mj-lt"/>
              </a:rPr>
              <a:t>Partie 1 : Introduction aux modèles exponentiel et logistique  </a:t>
            </a:r>
          </a:p>
        </p:txBody>
      </p:sp>
      <p:sp>
        <p:nvSpPr>
          <p:cNvPr id="1032" name="Text Box 8"/>
          <p:cNvSpPr txBox="1">
            <a:spLocks noChangeArrowheads="1"/>
          </p:cNvSpPr>
          <p:nvPr/>
        </p:nvSpPr>
        <p:spPr bwMode="auto">
          <a:xfrm>
            <a:off x="107950" y="6453188"/>
            <a:ext cx="43195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fr-FR" altLang="fr-FR" sz="1000" i="1" dirty="0" smtClean="0">
                <a:solidFill>
                  <a:srgbClr val="990000"/>
                </a:solidFill>
                <a:latin typeface="+mj-lt"/>
              </a:rPr>
              <a:t>Licences Sciences  (L1 &amp;) – SCI123 : Modélisation et Simulation </a:t>
            </a:r>
          </a:p>
          <a:p>
            <a:pPr eaLnBrk="1" hangingPunct="1">
              <a:defRPr/>
            </a:pPr>
            <a:r>
              <a:rPr lang="fr-FR" altLang="fr-FR" sz="1000" i="1" dirty="0" smtClean="0">
                <a:solidFill>
                  <a:srgbClr val="990000"/>
                </a:solidFill>
                <a:latin typeface="+mj-lt"/>
              </a:rPr>
              <a:t>UJF / DLST Année 2011-2L2012</a:t>
            </a:r>
          </a:p>
        </p:txBody>
      </p:sp>
      <p:sp>
        <p:nvSpPr>
          <p:cNvPr id="1033" name="Text Box 9"/>
          <p:cNvSpPr txBox="1">
            <a:spLocks noChangeArrowheads="1"/>
          </p:cNvSpPr>
          <p:nvPr userDrawn="1"/>
        </p:nvSpPr>
        <p:spPr bwMode="auto">
          <a:xfrm>
            <a:off x="8069263" y="6127750"/>
            <a:ext cx="94929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en-GB" altLang="fr-FR" sz="2000" b="1" dirty="0" smtClean="0">
                <a:solidFill>
                  <a:srgbClr val="000099"/>
                </a:solidFill>
                <a:latin typeface="+mj-lt"/>
              </a:rPr>
              <a:t>D</a:t>
            </a:r>
            <a:fld id="{79300A5B-C2E3-40E0-A651-7ED731E9C357}" type="slidenum">
              <a:rPr lang="en-GB" altLang="fr-FR" sz="2000" b="1" smtClean="0">
                <a:solidFill>
                  <a:srgbClr val="000099"/>
                </a:solidFill>
                <a:latin typeface="+mj-lt"/>
              </a:rPr>
              <a:pPr eaLnBrk="1" hangingPunct="1">
                <a:defRPr/>
              </a:pPr>
              <a:t>‹N°›</a:t>
            </a:fld>
            <a:endParaRPr lang="en-GB" altLang="fr-FR" sz="2000" b="1" dirty="0" smtClean="0">
              <a:solidFill>
                <a:srgbClr val="000099"/>
              </a:solidFill>
              <a:latin typeface="+mj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MS PGothic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MS PGothic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MS PGothic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MS PGothic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MS PGothic" panose="020B0600070205080204" pitchFamily="34" charset="-128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hyperlink" Target="http://images.google.fr/imgres?imgurl=http://www.enscmu.univ-mulhouse.fr/Documents/recherche/cob/laboCOM/im04.png&amp;imgrefurl=http://www.enscmu.univ-mulhouse.fr/Documents/recherche/cob/laboCOM/laboCOM.htm&amp;h=240&amp;w=320&amp;sz=99&amp;tbnid=i8Ie1s_UM8AJ:&amp;tbnh=84&amp;tbnw=113&amp;hl=fr&amp;start=17&amp;prev=/images?q=culture+bact%C3%A9rienne&amp;svnum=10&amp;hl=fr&amp;lr=&amp;sa=N" TargetMode="External"/><Relationship Id="rId4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/>
          <p:cNvSpPr>
            <a:spLocks noChangeArrowheads="1"/>
          </p:cNvSpPr>
          <p:nvPr/>
        </p:nvSpPr>
        <p:spPr bwMode="auto">
          <a:xfrm>
            <a:off x="71438" y="1557338"/>
            <a:ext cx="8964612" cy="345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fr-FR" altLang="fr-FR" sz="3600" dirty="0">
                <a:solidFill>
                  <a:srgbClr val="000099"/>
                </a:solidFill>
                <a:latin typeface="Calibri" panose="020F0502020204030204" pitchFamily="34" charset="0"/>
              </a:rPr>
              <a:t>Simulation et ajustement de modèles de croissance de populations biologiques</a:t>
            </a:r>
            <a:br>
              <a:rPr lang="fr-FR" altLang="fr-FR" sz="3600" dirty="0">
                <a:solidFill>
                  <a:srgbClr val="000099"/>
                </a:solidFill>
                <a:latin typeface="Calibri" panose="020F0502020204030204" pitchFamily="34" charset="0"/>
              </a:rPr>
            </a:br>
            <a:r>
              <a:rPr lang="fr-FR" altLang="fr-FR" sz="4000" dirty="0">
                <a:solidFill>
                  <a:srgbClr val="000099"/>
                </a:solidFill>
                <a:latin typeface="Calibri" panose="020F0502020204030204" pitchFamily="34" charset="0"/>
              </a:rPr>
              <a:t/>
            </a:r>
            <a:br>
              <a:rPr lang="fr-FR" altLang="fr-FR" sz="4000" dirty="0">
                <a:solidFill>
                  <a:srgbClr val="000099"/>
                </a:solidFill>
                <a:latin typeface="Calibri" panose="020F0502020204030204" pitchFamily="34" charset="0"/>
              </a:rPr>
            </a:br>
            <a:r>
              <a:rPr lang="fr-FR" altLang="fr-FR" sz="2800" dirty="0">
                <a:solidFill>
                  <a:srgbClr val="000099"/>
                </a:solidFill>
                <a:latin typeface="Calibri" panose="020F0502020204030204" pitchFamily="34" charset="0"/>
              </a:rPr>
              <a:t>Partie 1 :</a:t>
            </a:r>
            <a:br>
              <a:rPr lang="fr-FR" altLang="fr-FR" sz="2800" dirty="0">
                <a:solidFill>
                  <a:srgbClr val="000099"/>
                </a:solidFill>
                <a:latin typeface="Calibri" panose="020F0502020204030204" pitchFamily="34" charset="0"/>
              </a:rPr>
            </a:br>
            <a:r>
              <a:rPr lang="fr-FR" altLang="fr-FR" sz="2800" dirty="0">
                <a:solidFill>
                  <a:srgbClr val="000099"/>
                </a:solidFill>
                <a:latin typeface="Calibri" panose="020F0502020204030204" pitchFamily="34" charset="0"/>
              </a:rPr>
              <a:t>Les modèles exponentiel et logistique</a:t>
            </a:r>
            <a:br>
              <a:rPr lang="fr-FR" altLang="fr-FR" sz="2800" dirty="0">
                <a:solidFill>
                  <a:srgbClr val="000099"/>
                </a:solidFill>
                <a:latin typeface="Calibri" panose="020F0502020204030204" pitchFamily="34" charset="0"/>
              </a:rPr>
            </a:br>
            <a:r>
              <a:rPr lang="fr-FR" altLang="fr-FR" sz="2800" dirty="0">
                <a:solidFill>
                  <a:srgbClr val="808080"/>
                </a:solidFill>
                <a:latin typeface="Calibri" panose="020F0502020204030204" pitchFamily="34" charset="0"/>
              </a:rPr>
              <a:t/>
            </a:r>
            <a:br>
              <a:rPr lang="fr-FR" altLang="fr-FR" sz="2800" dirty="0">
                <a:solidFill>
                  <a:srgbClr val="808080"/>
                </a:solidFill>
                <a:latin typeface="Calibri" panose="020F0502020204030204" pitchFamily="34" charset="0"/>
              </a:rPr>
            </a:br>
            <a:r>
              <a:rPr lang="fr-FR" altLang="fr-FR" sz="2800" dirty="0">
                <a:solidFill>
                  <a:srgbClr val="808080"/>
                </a:solidFill>
                <a:latin typeface="Calibri" panose="020F0502020204030204" pitchFamily="34" charset="0"/>
              </a:rPr>
              <a:t>Partie 2 :</a:t>
            </a:r>
            <a:br>
              <a:rPr lang="fr-FR" altLang="fr-FR" sz="2800" dirty="0">
                <a:solidFill>
                  <a:srgbClr val="808080"/>
                </a:solidFill>
                <a:latin typeface="Calibri" panose="020F0502020204030204" pitchFamily="34" charset="0"/>
              </a:rPr>
            </a:br>
            <a:r>
              <a:rPr lang="fr-FR" altLang="fr-FR" sz="2800" dirty="0">
                <a:solidFill>
                  <a:srgbClr val="808080"/>
                </a:solidFill>
                <a:latin typeface="Calibri" panose="020F0502020204030204" pitchFamily="34" charset="0"/>
              </a:rPr>
              <a:t>Extensions du modèle logistique :</a:t>
            </a:r>
            <a:br>
              <a:rPr lang="fr-FR" altLang="fr-FR" sz="2800" dirty="0">
                <a:solidFill>
                  <a:srgbClr val="808080"/>
                </a:solidFill>
                <a:latin typeface="Calibri" panose="020F0502020204030204" pitchFamily="34" charset="0"/>
              </a:rPr>
            </a:br>
            <a:r>
              <a:rPr lang="fr-FR" altLang="fr-FR" sz="2800" dirty="0">
                <a:solidFill>
                  <a:srgbClr val="808080"/>
                </a:solidFill>
                <a:latin typeface="Calibri" panose="020F0502020204030204" pitchFamily="34" charset="0"/>
              </a:rPr>
              <a:t>compétition, proie-prédateur, chasse …</a:t>
            </a:r>
          </a:p>
        </p:txBody>
      </p:sp>
      <p:sp>
        <p:nvSpPr>
          <p:cNvPr id="4099" name="Rectangle 2"/>
          <p:cNvSpPr>
            <a:spLocks noChangeArrowheads="1"/>
          </p:cNvSpPr>
          <p:nvPr/>
        </p:nvSpPr>
        <p:spPr bwMode="auto">
          <a:xfrm>
            <a:off x="107950" y="6021388"/>
            <a:ext cx="424815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fr-FR" altLang="fr-FR" dirty="0">
                <a:solidFill>
                  <a:srgbClr val="A50021"/>
                </a:solidFill>
                <a:latin typeface="+mj-lt"/>
              </a:rPr>
              <a:t>Kevin.caye@imag.fr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r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fr-FR" altLang="fr-FR" dirty="0" smtClean="0">
                <a:solidFill>
                  <a:srgbClr val="000099"/>
                </a:solidFill>
              </a:rPr>
              <a:t>Le modèle de croissance de Malthus</a:t>
            </a:r>
            <a:r>
              <a:rPr lang="fr-FR" altLang="fr-FR" b="1" dirty="0" smtClean="0">
                <a:solidFill>
                  <a:srgbClr val="B2B2B2"/>
                </a:solidFill>
              </a:rPr>
              <a:t/>
            </a:r>
            <a:br>
              <a:rPr lang="fr-FR" altLang="fr-FR" b="1" dirty="0" smtClean="0">
                <a:solidFill>
                  <a:srgbClr val="B2B2B2"/>
                </a:solidFill>
              </a:rPr>
            </a:br>
            <a:endParaRPr lang="fr-FR" altLang="fr-FR" dirty="0" smtClean="0"/>
          </a:p>
        </p:txBody>
      </p:sp>
      <p:sp>
        <p:nvSpPr>
          <p:cNvPr id="16387" name="Espace réservé du contenu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fr-FR" altLang="fr-FR" dirty="0" smtClean="0">
                <a:solidFill>
                  <a:srgbClr val="A50021"/>
                </a:solidFill>
              </a:rPr>
              <a:t>Mesure de population de levure</a:t>
            </a:r>
            <a:r>
              <a:rPr lang="fr-FR" altLang="fr-FR" dirty="0" smtClean="0"/>
              <a:t> : </a:t>
            </a:r>
          </a:p>
        </p:txBody>
      </p:sp>
      <p:pic>
        <p:nvPicPr>
          <p:cNvPr id="16388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2060575"/>
            <a:ext cx="5810250" cy="438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9" name="Picture 17" descr="levbou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2625" y="1700213"/>
            <a:ext cx="1943100" cy="155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r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fr-FR" altLang="fr-FR" dirty="0" smtClean="0">
                <a:solidFill>
                  <a:srgbClr val="000099"/>
                </a:solidFill>
              </a:rPr>
              <a:t>Le modèle de croissance de Malthus</a:t>
            </a:r>
            <a:endParaRPr lang="fr-FR" altLang="fr-FR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defRPr/>
                </a:pPr>
                <a:r>
                  <a:rPr lang="fr-FR" dirty="0" smtClean="0">
                    <a:solidFill>
                      <a:srgbClr val="A50021"/>
                    </a:solidFill>
                  </a:rPr>
                  <a:t>Loi générale :</a:t>
                </a:r>
              </a:p>
              <a:p>
                <a:pPr marL="0" indent="0">
                  <a:buNone/>
                  <a:defRPr/>
                </a:pPr>
                <a:endParaRPr lang="fr-FR" dirty="0" smtClean="0">
                  <a:solidFill>
                    <a:srgbClr val="A50021"/>
                  </a:solidFill>
                </a:endParaRPr>
              </a:p>
              <a:p>
                <a:pPr marL="0" indent="0" algn="ctr">
                  <a:buNone/>
                  <a:defRPr/>
                </a:pPr>
                <a14:m>
                  <m:oMath xmlns:m="http://schemas.openxmlformats.org/officeDocument/2006/math">
                    <m:f>
                      <m:fPr>
                        <m:ctrlPr>
                          <a:rPr lang="fr-FR" i="1" smtClean="0">
                            <a:solidFill>
                              <a:srgbClr val="000099"/>
                            </a:solidFill>
                          </a:rPr>
                        </m:ctrlPr>
                      </m:fPr>
                      <m:num>
                        <m:r>
                          <a:rPr lang="fr-FR" b="0" i="1" smtClean="0">
                            <a:solidFill>
                              <a:srgbClr val="000099"/>
                            </a:solidFill>
                          </a:rPr>
                          <m:t>𝑑𝑃</m:t>
                        </m:r>
                      </m:num>
                      <m:den>
                        <m:r>
                          <a:rPr lang="fr-FR" b="0" i="1" smtClean="0">
                            <a:solidFill>
                              <a:srgbClr val="000099"/>
                            </a:solidFill>
                          </a:rPr>
                          <m:t>𝑑𝑡</m:t>
                        </m:r>
                      </m:den>
                    </m:f>
                    <m:d>
                      <m:dPr>
                        <m:ctrlPr>
                          <a:rPr lang="fr-FR" b="0" i="1" smtClean="0">
                            <a:solidFill>
                              <a:srgbClr val="000099"/>
                            </a:solidFill>
                          </a:rPr>
                        </m:ctrlPr>
                      </m:dPr>
                      <m:e>
                        <m:r>
                          <a:rPr lang="fr-FR" b="0" i="1" smtClean="0">
                            <a:solidFill>
                              <a:srgbClr val="000099"/>
                            </a:solidFill>
                          </a:rPr>
                          <m:t>𝑡</m:t>
                        </m:r>
                      </m:e>
                    </m:d>
                    <m:r>
                      <a:rPr lang="fr-FR" b="0" i="1" smtClean="0">
                        <a:solidFill>
                          <a:srgbClr val="000099"/>
                        </a:solidFill>
                      </a:rPr>
                      <m:t>=</m:t>
                    </m:r>
                    <m:r>
                      <a:rPr lang="fr-FR" b="0" i="1" smtClean="0">
                        <a:solidFill>
                          <a:srgbClr val="000099"/>
                        </a:solidFill>
                      </a:rPr>
                      <m:t>𝑡𝑎𝑢𝑥</m:t>
                    </m:r>
                    <m:r>
                      <a:rPr lang="fr-FR" b="0" i="1" smtClean="0">
                        <a:solidFill>
                          <a:srgbClr val="000099"/>
                        </a:solidFill>
                      </a:rPr>
                      <m:t> </m:t>
                    </m:r>
                    <m:r>
                      <a:rPr lang="fr-FR" b="0" i="1" smtClean="0">
                        <a:solidFill>
                          <a:srgbClr val="000099"/>
                        </a:solidFill>
                      </a:rPr>
                      <m:t>𝑖𝑛𝑠𝑡𝑎𝑛𝑡𝑎𝑛</m:t>
                    </m:r>
                    <m:r>
                      <a:rPr lang="fr-FR" b="0" i="1" smtClean="0">
                        <a:solidFill>
                          <a:srgbClr val="000099"/>
                        </a:solidFill>
                      </a:rPr>
                      <m:t>é </m:t>
                    </m:r>
                    <m:r>
                      <a:rPr lang="fr-FR" b="0" i="1" smtClean="0">
                        <a:solidFill>
                          <a:srgbClr val="000099"/>
                        </a:solidFill>
                      </a:rPr>
                      <m:t>𝑑𝑒</m:t>
                    </m:r>
                    <m:r>
                      <a:rPr lang="fr-FR" b="0" i="1" smtClean="0">
                        <a:solidFill>
                          <a:srgbClr val="000099"/>
                        </a:solidFill>
                      </a:rPr>
                      <m:t>[ </m:t>
                    </m:r>
                    <m:r>
                      <a:rPr lang="fr-FR" b="1" i="1" smtClean="0">
                        <a:solidFill>
                          <a:srgbClr val="FF0000"/>
                        </a:solidFill>
                      </a:rPr>
                      <m:t>𝒏𝒂𝒊𝒔𝒔𝒂𝒏𝒄𝒆</m:t>
                    </m:r>
                    <m:r>
                      <a:rPr lang="fr-FR" b="0" i="1" smtClean="0">
                        <a:solidFill>
                          <a:srgbClr val="000099"/>
                        </a:solidFill>
                      </a:rPr>
                      <m:t>−</m:t>
                    </m:r>
                    <m:r>
                      <a:rPr lang="fr-FR" b="1" i="1" smtClean="0">
                        <a:solidFill>
                          <a:schemeClr val="tx1"/>
                        </a:solidFill>
                      </a:rPr>
                      <m:t>𝒅</m:t>
                    </m:r>
                    <m:r>
                      <a:rPr lang="fr-FR" b="1" i="1" smtClean="0">
                        <a:solidFill>
                          <a:schemeClr val="tx1"/>
                        </a:solidFill>
                      </a:rPr>
                      <m:t>é</m:t>
                    </m:r>
                    <m:r>
                      <a:rPr lang="fr-FR" b="1" i="1" smtClean="0">
                        <a:solidFill>
                          <a:schemeClr val="tx1"/>
                        </a:solidFill>
                      </a:rPr>
                      <m:t>𝒄</m:t>
                    </m:r>
                    <m:r>
                      <a:rPr lang="fr-FR" b="1" i="1" smtClean="0">
                        <a:solidFill>
                          <a:schemeClr val="tx1"/>
                        </a:solidFill>
                      </a:rPr>
                      <m:t>è</m:t>
                    </m:r>
                    <m:r>
                      <a:rPr lang="fr-FR" b="1" i="1" smtClean="0">
                        <a:solidFill>
                          <a:schemeClr val="tx1"/>
                        </a:solidFill>
                      </a:rPr>
                      <m:t>𝒔</m:t>
                    </m:r>
                    <m:r>
                      <a:rPr lang="fr-FR" b="1" i="1" smtClean="0">
                        <a:solidFill>
                          <a:schemeClr val="tx1"/>
                        </a:solidFill>
                      </a:rPr>
                      <m:t> </m:t>
                    </m:r>
                    <m:r>
                      <a:rPr lang="fr-FR" b="0" i="1" smtClean="0">
                        <a:solidFill>
                          <a:srgbClr val="000099"/>
                        </a:solidFill>
                      </a:rPr>
                      <m:t>+</m:t>
                    </m:r>
                    <m:r>
                      <a:rPr lang="fr-FR" b="1" i="1" smtClean="0">
                        <a:solidFill>
                          <a:srgbClr val="FFC000"/>
                        </a:solidFill>
                      </a:rPr>
                      <m:t>𝒎𝒊𝒈𝒓𝒂𝒕𝒊𝒐𝒏</m:t>
                    </m:r>
                    <m:r>
                      <a:rPr lang="fr-FR" b="0" i="1" smtClean="0">
                        <a:solidFill>
                          <a:srgbClr val="FFC000"/>
                        </a:solidFill>
                      </a:rPr>
                      <m:t> </m:t>
                    </m:r>
                    <m:r>
                      <a:rPr lang="fr-FR" b="0" i="1" smtClean="0">
                        <a:solidFill>
                          <a:srgbClr val="000099"/>
                        </a:solidFill>
                      </a:rPr>
                      <m:t>]</m:t>
                    </m:r>
                  </m:oMath>
                </a14:m>
                <a:r>
                  <a:rPr lang="fr-FR" dirty="0" smtClean="0">
                    <a:solidFill>
                      <a:srgbClr val="A50021"/>
                    </a:solidFill>
                  </a:rPr>
                  <a:t> </a:t>
                </a:r>
              </a:p>
              <a:p>
                <a:pPr marL="457200" lvl="1" indent="0">
                  <a:buFontTx/>
                  <a:buNone/>
                  <a:defRPr/>
                </a:pPr>
                <a:endParaRPr lang="fr-FR" dirty="0"/>
              </a:p>
            </p:txBody>
          </p:sp>
        </mc:Choice>
        <mc:Fallback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926" t="-21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1469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r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fr-FR" altLang="fr-FR" dirty="0" smtClean="0">
                <a:solidFill>
                  <a:srgbClr val="000099"/>
                </a:solidFill>
              </a:rPr>
              <a:t>Le modèle de croissance de Malthus</a:t>
            </a:r>
            <a:endParaRPr lang="fr-FR" altLang="fr-FR" dirty="0" smtClean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fr-FR" dirty="0" smtClean="0">
                <a:solidFill>
                  <a:srgbClr val="A50021"/>
                </a:solidFill>
              </a:rPr>
              <a:t>Hypothèse : </a:t>
            </a:r>
          </a:p>
          <a:p>
            <a:pPr lvl="1">
              <a:defRPr/>
            </a:pPr>
            <a:r>
              <a:rPr lang="en-GB" altLang="fr-FR" sz="2400" dirty="0" smtClean="0">
                <a:solidFill>
                  <a:srgbClr val="000099"/>
                </a:solidFill>
              </a:rPr>
              <a:t>Le milieu </a:t>
            </a:r>
            <a:r>
              <a:rPr lang="en-GB" altLang="fr-FR" sz="2400" dirty="0" err="1" smtClean="0">
                <a:solidFill>
                  <a:srgbClr val="000099"/>
                </a:solidFill>
              </a:rPr>
              <a:t>contient</a:t>
            </a:r>
            <a:r>
              <a:rPr lang="en-GB" altLang="fr-FR" sz="2400" dirty="0" smtClean="0">
                <a:solidFill>
                  <a:srgbClr val="000099"/>
                </a:solidFill>
              </a:rPr>
              <a:t> </a:t>
            </a:r>
            <a:r>
              <a:rPr lang="en-GB" altLang="fr-FR" sz="2400" dirty="0" err="1" smtClean="0">
                <a:solidFill>
                  <a:srgbClr val="000099"/>
                </a:solidFill>
              </a:rPr>
              <a:t>seulement</a:t>
            </a:r>
            <a:r>
              <a:rPr lang="en-GB" altLang="fr-FR" sz="2400" dirty="0" smtClean="0">
                <a:solidFill>
                  <a:srgbClr val="000099"/>
                </a:solidFill>
              </a:rPr>
              <a:t> des </a:t>
            </a:r>
            <a:r>
              <a:rPr lang="en-GB" altLang="fr-FR" sz="2400" dirty="0" err="1" smtClean="0">
                <a:solidFill>
                  <a:srgbClr val="000099"/>
                </a:solidFill>
              </a:rPr>
              <a:t>levures</a:t>
            </a:r>
            <a:endParaRPr lang="en-GB" altLang="fr-FR" sz="2400" dirty="0" smtClean="0">
              <a:solidFill>
                <a:srgbClr val="000099"/>
              </a:solidFill>
            </a:endParaRPr>
          </a:p>
          <a:p>
            <a:pPr lvl="1">
              <a:defRPr/>
            </a:pPr>
            <a:r>
              <a:rPr lang="fr-FR" altLang="fr-FR" sz="2400" dirty="0" smtClean="0">
                <a:solidFill>
                  <a:srgbClr val="000099"/>
                </a:solidFill>
              </a:rPr>
              <a:t>Toutes les levures sont identiques</a:t>
            </a:r>
          </a:p>
          <a:p>
            <a:pPr lvl="1">
              <a:defRPr/>
            </a:pPr>
            <a:r>
              <a:rPr lang="fr-FR" altLang="fr-FR" sz="2400" dirty="0" smtClean="0">
                <a:solidFill>
                  <a:srgbClr val="000099"/>
                </a:solidFill>
              </a:rPr>
              <a:t>Pas de migration</a:t>
            </a:r>
          </a:p>
          <a:p>
            <a:pPr lvl="1">
              <a:defRPr/>
            </a:pPr>
            <a:r>
              <a:rPr lang="fr-FR" altLang="fr-FR" sz="2400" dirty="0" smtClean="0">
                <a:solidFill>
                  <a:srgbClr val="000099"/>
                </a:solidFill>
              </a:rPr>
              <a:t>Les ressources et éléments vitaux sont illimités</a:t>
            </a:r>
            <a:endParaRPr lang="fr-FR" altLang="fr-FR" sz="2400" dirty="0">
              <a:solidFill>
                <a:srgbClr val="000099"/>
              </a:solidFill>
            </a:endParaRPr>
          </a:p>
          <a:p>
            <a:pPr marL="457200" lvl="1" indent="0">
              <a:buFontTx/>
              <a:buNone/>
              <a:defRPr/>
            </a:pP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r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fr-FR" altLang="fr-FR" dirty="0" smtClean="0">
                <a:solidFill>
                  <a:srgbClr val="000099"/>
                </a:solidFill>
              </a:rPr>
              <a:t>Le modèle de croissance de Malthus</a:t>
            </a:r>
            <a:endParaRPr lang="fr-FR" altLang="fr-FR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483" name="Espace réservé du contenu 2"/>
              <p:cNvSpPr>
                <a:spLocks noGrp="1"/>
              </p:cNvSpPr>
              <p:nvPr>
                <p:ph idx="1"/>
              </p:nvPr>
            </p:nvSpPr>
            <p:spPr bwMode="auto">
              <a:noFill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r>
                  <a:rPr lang="fr-FR" altLang="fr-FR" dirty="0" smtClean="0">
                    <a:solidFill>
                      <a:srgbClr val="A50021"/>
                    </a:solidFill>
                  </a:rPr>
                  <a:t>On propose se modèle</a:t>
                </a:r>
              </a:p>
              <a:p>
                <a:pPr lvl="1"/>
                <a:r>
                  <a:rPr lang="fr-FR" altLang="fr-FR" dirty="0" smtClean="0">
                    <a:solidFill>
                      <a:srgbClr val="000099"/>
                    </a:solidFill>
                  </a:rPr>
                  <a:t>Taux instantané de croissance proportionnel à l’effectif et ne dépend pas du temps</a:t>
                </a:r>
              </a:p>
              <a:p>
                <a:pPr lvl="1"/>
                <a:r>
                  <a:rPr lang="fr-FR" altLang="fr-FR" dirty="0" smtClean="0">
                    <a:solidFill>
                      <a:srgbClr val="000099"/>
                    </a:solidFill>
                  </a:rPr>
                  <a:t>k = taux </a:t>
                </a:r>
                <a:r>
                  <a:rPr lang="fr-FR" altLang="fr-FR" dirty="0">
                    <a:solidFill>
                      <a:srgbClr val="000099"/>
                    </a:solidFill>
                  </a:rPr>
                  <a:t>de natalité – taux de mortalité</a:t>
                </a:r>
                <a:endParaRPr lang="fr-FR" altLang="fr-FR" dirty="0" smtClean="0">
                  <a:solidFill>
                    <a:srgbClr val="000099"/>
                  </a:solidFill>
                </a:endParaRPr>
              </a:p>
              <a:p>
                <a:pPr marL="0" indent="0">
                  <a:buNone/>
                </a:pPr>
                <a:endParaRPr lang="fr-FR" i="1" dirty="0" smtClean="0">
                  <a:solidFill>
                    <a:srgbClr val="000099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000099"/>
                              </a:solidFill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99"/>
                              </a:solidFill>
                            </a:rPr>
                            <m:t>𝑑</m:t>
                          </m:r>
                          <m:r>
                            <a:rPr lang="fr-FR" i="1">
                              <a:solidFill>
                                <a:srgbClr val="000099"/>
                              </a:solidFill>
                            </a:rPr>
                            <m:t>𝑃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99"/>
                              </a:solidFill>
                            </a:rPr>
                            <m:t>𝑑</m:t>
                          </m:r>
                          <m:r>
                            <a:rPr lang="fr-FR" i="1">
                              <a:solidFill>
                                <a:srgbClr val="000099"/>
                              </a:solidFill>
                            </a:rPr>
                            <m:t>𝑡</m:t>
                          </m:r>
                        </m:den>
                      </m:f>
                      <m:d>
                        <m:dPr>
                          <m:ctrlPr>
                            <a:rPr lang="fr-FR" i="1">
                              <a:solidFill>
                                <a:srgbClr val="000099"/>
                              </a:solidFill>
                            </a:rPr>
                          </m:ctrlPr>
                        </m:dPr>
                        <m:e>
                          <m:r>
                            <a:rPr lang="fr-FR" i="1">
                              <a:solidFill>
                                <a:srgbClr val="000099"/>
                              </a:solidFill>
                            </a:rPr>
                            <m:t>𝑡</m:t>
                          </m:r>
                        </m:e>
                      </m:d>
                      <m:r>
                        <a:rPr lang="fr-FR" i="1">
                          <a:solidFill>
                            <a:srgbClr val="000099"/>
                          </a:solidFill>
                        </a:rPr>
                        <m:t>=</m:t>
                      </m:r>
                      <m:r>
                        <a:rPr lang="fr-FR" i="1">
                          <a:solidFill>
                            <a:srgbClr val="000099"/>
                          </a:solidFill>
                        </a:rPr>
                        <m:t>𝑘𝑃</m:t>
                      </m:r>
                      <m:r>
                        <a:rPr lang="fr-FR" i="1">
                          <a:solidFill>
                            <a:srgbClr val="000099"/>
                          </a:solidFill>
                        </a:rPr>
                        <m:t>(</m:t>
                      </m:r>
                      <m:r>
                        <a:rPr lang="fr-FR" i="1">
                          <a:solidFill>
                            <a:srgbClr val="000099"/>
                          </a:solidFill>
                        </a:rPr>
                        <m:t>𝑡</m:t>
                      </m:r>
                      <m:r>
                        <a:rPr lang="fr-FR" i="1">
                          <a:solidFill>
                            <a:srgbClr val="000099"/>
                          </a:solidFill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rgbClr val="000099"/>
                  </a:solidFill>
                </a:endParaRPr>
              </a:p>
              <a:p>
                <a:pPr marL="0" indent="0">
                  <a:buNone/>
                </a:pPr>
                <a:endParaRPr lang="fr-FR" altLang="fr-FR" dirty="0" smtClean="0">
                  <a:solidFill>
                    <a:srgbClr val="A50021"/>
                  </a:solidFill>
                </a:endParaRPr>
              </a:p>
            </p:txBody>
          </p:sp>
        </mc:Choice>
        <mc:Fallback>
          <p:sp>
            <p:nvSpPr>
              <p:cNvPr id="2048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 bwMode="auto">
              <a:blipFill rotWithShape="0">
                <a:blip r:embed="rId3"/>
                <a:stretch>
                  <a:fillRect l="-1926" t="-2156"/>
                </a:stretch>
              </a:blipFill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r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fr-FR" altLang="fr-FR" dirty="0" smtClean="0">
                <a:solidFill>
                  <a:srgbClr val="000099"/>
                </a:solidFill>
              </a:rPr>
              <a:t>Le modèle de croissance de Malthus</a:t>
            </a:r>
            <a:endParaRPr lang="fr-FR" altLang="fr-FR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Espace réservé du contenu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>
                    <a:solidFill>
                      <a:srgbClr val="A50021"/>
                    </a:solidFill>
                  </a:rPr>
                  <a:t>Solution </a:t>
                </a:r>
                <a:r>
                  <a:rPr lang="en-US" dirty="0" err="1" smtClean="0">
                    <a:solidFill>
                      <a:srgbClr val="A50021"/>
                    </a:solidFill>
                  </a:rPr>
                  <a:t>analytique</a:t>
                </a:r>
                <a:endParaRPr lang="en-US" dirty="0" smtClean="0">
                  <a:solidFill>
                    <a:srgbClr val="A50021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fr-FR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fr-FR" b="0" i="0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>
                    <a:solidFill>
                      <a:srgbClr val="000099"/>
                    </a:solidFill>
                  </a:rPr>
                  <a:t>: les conditions </a:t>
                </a:r>
                <a:r>
                  <a:rPr lang="en-US" dirty="0" err="1" smtClean="0">
                    <a:solidFill>
                      <a:srgbClr val="000099"/>
                    </a:solidFill>
                  </a:rPr>
                  <a:t>initiales</a:t>
                </a:r>
                <a:endParaRPr lang="en-US" dirty="0" smtClean="0">
                  <a:solidFill>
                    <a:srgbClr val="000099"/>
                  </a:solidFill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solidFill>
                            <a:srgbClr val="000099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fr-FR" b="0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fr-FR" b="0" i="1" smtClean="0">
                          <a:solidFill>
                            <a:srgbClr val="000099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fr-FR" b="0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p>
                        <m:sSupPr>
                          <m:ctrlPr>
                            <a:rPr lang="fr-FR" b="0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0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fr-FR" b="0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</a:rPr>
                            <m:t>𝑘𝑡</m:t>
                          </m:r>
                        </m:sup>
                      </m:sSup>
                    </m:oMath>
                  </m:oMathPara>
                </a14:m>
                <a:endParaRPr lang="en-US" dirty="0" smtClean="0">
                  <a:solidFill>
                    <a:srgbClr val="000099"/>
                  </a:solidFill>
                </a:endParaRPr>
              </a:p>
              <a:p>
                <a:pPr marL="457200" lvl="1" indent="0">
                  <a:buNone/>
                </a:pPr>
                <a:endParaRPr lang="en-US" dirty="0" smtClean="0">
                  <a:solidFill>
                    <a:srgbClr val="000099"/>
                  </a:solidFill>
                </a:endParaRPr>
              </a:p>
              <a:p>
                <a:r>
                  <a:rPr lang="en-US" dirty="0" err="1" smtClean="0">
                    <a:solidFill>
                      <a:srgbClr val="A50021"/>
                    </a:solidFill>
                  </a:rPr>
                  <a:t>C’est</a:t>
                </a:r>
                <a:r>
                  <a:rPr lang="en-US" dirty="0" smtClean="0">
                    <a:solidFill>
                      <a:srgbClr val="A50021"/>
                    </a:solidFill>
                  </a:rPr>
                  <a:t> pour </a:t>
                </a:r>
                <a:r>
                  <a:rPr lang="en-US" dirty="0" err="1" smtClean="0">
                    <a:solidFill>
                      <a:srgbClr val="A50021"/>
                    </a:solidFill>
                  </a:rPr>
                  <a:t>cela</a:t>
                </a:r>
                <a:r>
                  <a:rPr lang="en-US" dirty="0" smtClean="0">
                    <a:solidFill>
                      <a:srgbClr val="A50021"/>
                    </a:solidFill>
                  </a:rPr>
                  <a:t> </a:t>
                </a:r>
                <a:r>
                  <a:rPr lang="en-US" dirty="0" err="1" smtClean="0">
                    <a:solidFill>
                      <a:srgbClr val="A50021"/>
                    </a:solidFill>
                  </a:rPr>
                  <a:t>qu’on</a:t>
                </a:r>
                <a:r>
                  <a:rPr lang="en-US" dirty="0" smtClean="0">
                    <a:solidFill>
                      <a:srgbClr val="A50021"/>
                    </a:solidFill>
                  </a:rPr>
                  <a:t> </a:t>
                </a:r>
                <a:r>
                  <a:rPr lang="en-US" dirty="0" err="1" smtClean="0">
                    <a:solidFill>
                      <a:srgbClr val="A50021"/>
                    </a:solidFill>
                  </a:rPr>
                  <a:t>l’appel</a:t>
                </a:r>
                <a:r>
                  <a:rPr lang="en-US" dirty="0" smtClean="0">
                    <a:solidFill>
                      <a:srgbClr val="A50021"/>
                    </a:solidFill>
                  </a:rPr>
                  <a:t> </a:t>
                </a:r>
                <a:r>
                  <a:rPr lang="en-US" dirty="0" err="1" smtClean="0">
                    <a:solidFill>
                      <a:srgbClr val="A50021"/>
                    </a:solidFill>
                  </a:rPr>
                  <a:t>modèle</a:t>
                </a:r>
                <a:r>
                  <a:rPr lang="en-US" dirty="0" smtClean="0">
                    <a:solidFill>
                      <a:srgbClr val="A50021"/>
                    </a:solidFill>
                  </a:rPr>
                  <a:t> </a:t>
                </a:r>
                <a:r>
                  <a:rPr lang="en-US" dirty="0" err="1" smtClean="0">
                    <a:solidFill>
                      <a:srgbClr val="A50021"/>
                    </a:solidFill>
                  </a:rPr>
                  <a:t>exponentiel</a:t>
                </a:r>
                <a:endParaRPr lang="en-US" dirty="0">
                  <a:solidFill>
                    <a:srgbClr val="A50021"/>
                  </a:solidFill>
                </a:endParaRPr>
              </a:p>
            </p:txBody>
          </p:sp>
        </mc:Choice>
        <mc:Fallback>
          <p:sp>
            <p:nvSpPr>
              <p:cNvPr id="2" name="Espace réservé du contenu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926" t="-21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4027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r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fr-FR" altLang="fr-FR" dirty="0" smtClean="0">
                <a:solidFill>
                  <a:srgbClr val="000099"/>
                </a:solidFill>
              </a:rPr>
              <a:t>Simulations</a:t>
            </a:r>
            <a:endParaRPr lang="fr-FR" altLang="fr-FR" dirty="0" smtClean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fr-FR" dirty="0" smtClean="0">
                <a:solidFill>
                  <a:srgbClr val="A50021"/>
                </a:solidFill>
              </a:rPr>
              <a:t>En utilisant directement la solution analytique</a:t>
            </a:r>
          </a:p>
          <a:p>
            <a:pPr lvl="1">
              <a:defRPr/>
            </a:pPr>
            <a:r>
              <a:rPr lang="fr-FR" dirty="0" smtClean="0">
                <a:solidFill>
                  <a:srgbClr val="000099"/>
                </a:solidFill>
              </a:rPr>
              <a:t>On sait exactement qui est P(t) </a:t>
            </a:r>
          </a:p>
          <a:p>
            <a:pPr marL="457200" lvl="1" indent="0">
              <a:buFontTx/>
              <a:buNone/>
              <a:defRPr/>
            </a:pPr>
            <a:endParaRPr lang="fr-FR" dirty="0" smtClean="0">
              <a:solidFill>
                <a:srgbClr val="A50021"/>
              </a:solidFill>
            </a:endParaRPr>
          </a:p>
          <a:p>
            <a:pPr>
              <a:defRPr/>
            </a:pPr>
            <a:r>
              <a:rPr lang="fr-FR" dirty="0" smtClean="0">
                <a:solidFill>
                  <a:srgbClr val="A50021"/>
                </a:solidFill>
              </a:rPr>
              <a:t>En utilisant des outils de calcul numérique </a:t>
            </a:r>
          </a:p>
          <a:p>
            <a:pPr lvl="1">
              <a:defRPr/>
            </a:pPr>
            <a:r>
              <a:rPr lang="fr-FR" dirty="0" smtClean="0">
                <a:solidFill>
                  <a:srgbClr val="000099"/>
                </a:solidFill>
              </a:rPr>
              <a:t>Ex : fonction « ode » de </a:t>
            </a:r>
            <a:r>
              <a:rPr lang="fr-FR" dirty="0" err="1" smtClean="0">
                <a:solidFill>
                  <a:srgbClr val="000099"/>
                </a:solidFill>
              </a:rPr>
              <a:t>scilab</a:t>
            </a:r>
            <a:r>
              <a:rPr lang="fr-FR" dirty="0" smtClean="0">
                <a:solidFill>
                  <a:srgbClr val="000099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r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fr-FR" altLang="fr-FR" dirty="0" smtClean="0">
                <a:solidFill>
                  <a:srgbClr val="000099"/>
                </a:solidFill>
              </a:rPr>
              <a:t>Ajustement</a:t>
            </a:r>
            <a:endParaRPr lang="fr-FR" altLang="fr-FR" dirty="0" smtClean="0"/>
          </a:p>
        </p:txBody>
      </p:sp>
      <p:sp>
        <p:nvSpPr>
          <p:cNvPr id="3" name="Espace réservé du contenu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blipFill rotWithShape="0">
            <a:blip r:embed="rId3"/>
            <a:stretch>
              <a:fillRect l="-1704" t="-1752"/>
            </a:stretch>
          </a:blipFill>
        </p:spPr>
        <p:txBody>
          <a:bodyPr/>
          <a:lstStyle/>
          <a:p>
            <a:pPr>
              <a:defRPr/>
            </a:pPr>
            <a:r>
              <a:rPr lang="fr-FR">
                <a:noFill/>
              </a:rPr>
              <a:t> </a:t>
            </a:r>
          </a:p>
        </p:txBody>
      </p:sp>
      <p:pic>
        <p:nvPicPr>
          <p:cNvPr id="28676" name="Imag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175" y="2141538"/>
            <a:ext cx="5327650" cy="4017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r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fr-FR" altLang="fr-FR" dirty="0" smtClean="0">
                <a:solidFill>
                  <a:srgbClr val="000099"/>
                </a:solidFill>
              </a:rPr>
              <a:t>Ajustement</a:t>
            </a:r>
            <a:endParaRPr lang="fr-FR" altLang="fr-FR" dirty="0" smtClean="0"/>
          </a:p>
        </p:txBody>
      </p:sp>
      <p:sp>
        <p:nvSpPr>
          <p:cNvPr id="30723" name="Espace réservé du contenu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fr-FR" altLang="fr-FR" dirty="0" smtClean="0">
                <a:solidFill>
                  <a:srgbClr val="A50021"/>
                </a:solidFill>
              </a:rPr>
              <a:t>Méthode graphique (voir </a:t>
            </a:r>
            <a:r>
              <a:rPr lang="fr-FR" altLang="fr-FR" dirty="0" err="1" smtClean="0">
                <a:solidFill>
                  <a:srgbClr val="A50021"/>
                </a:solidFill>
              </a:rPr>
              <a:t>tp</a:t>
            </a:r>
            <a:r>
              <a:rPr lang="fr-FR" altLang="fr-FR" dirty="0" smtClean="0">
                <a:solidFill>
                  <a:srgbClr val="A50021"/>
                </a:solidFill>
              </a:rPr>
              <a:t>)</a:t>
            </a:r>
          </a:p>
          <a:p>
            <a:endParaRPr lang="fr-FR" altLang="fr-FR" dirty="0" smtClean="0"/>
          </a:p>
          <a:p>
            <a:r>
              <a:rPr lang="fr-FR" altLang="fr-FR" dirty="0" smtClean="0">
                <a:solidFill>
                  <a:srgbClr val="A50021"/>
                </a:solidFill>
              </a:rPr>
              <a:t>ICI on peut faire une transformation logarithmique PK?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r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fr-FR" altLang="fr-FR" dirty="0" smtClean="0">
                <a:solidFill>
                  <a:srgbClr val="000099"/>
                </a:solidFill>
              </a:rPr>
              <a:t>Ajustement</a:t>
            </a:r>
            <a:endParaRPr lang="fr-FR" altLang="fr-FR" dirty="0" smtClean="0"/>
          </a:p>
        </p:txBody>
      </p:sp>
      <p:sp>
        <p:nvSpPr>
          <p:cNvPr id="32771" name="Espace réservé du contenu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fr-FR" altLang="fr-FR" dirty="0" smtClean="0">
                <a:solidFill>
                  <a:srgbClr val="A50021"/>
                </a:solidFill>
              </a:rPr>
              <a:t>Transformation logarithmique</a:t>
            </a:r>
          </a:p>
          <a:p>
            <a:endParaRPr lang="fr-FR" altLang="fr-FR" dirty="0" smtClean="0"/>
          </a:p>
        </p:txBody>
      </p:sp>
      <p:pic>
        <p:nvPicPr>
          <p:cNvPr id="32772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2420938"/>
            <a:ext cx="5329238" cy="4017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r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fr-FR" altLang="fr-FR" dirty="0" smtClean="0">
                <a:solidFill>
                  <a:srgbClr val="000099"/>
                </a:solidFill>
              </a:rPr>
              <a:t>Validation</a:t>
            </a:r>
            <a:endParaRPr lang="fr-FR" altLang="fr-FR" dirty="0" smtClean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fr-FR" dirty="0" smtClean="0">
                <a:solidFill>
                  <a:srgbClr val="A50021"/>
                </a:solidFill>
              </a:rPr>
              <a:t>Pour temps court</a:t>
            </a:r>
          </a:p>
          <a:p>
            <a:pPr>
              <a:defRPr/>
            </a:pPr>
            <a:endParaRPr lang="fr-FR" dirty="0">
              <a:solidFill>
                <a:srgbClr val="A50021"/>
              </a:solidFill>
            </a:endParaRPr>
          </a:p>
          <a:p>
            <a:pPr>
              <a:defRPr/>
            </a:pPr>
            <a:endParaRPr lang="fr-FR" dirty="0" smtClean="0">
              <a:solidFill>
                <a:srgbClr val="A50021"/>
              </a:solidFill>
            </a:endParaRPr>
          </a:p>
          <a:p>
            <a:pPr>
              <a:defRPr/>
            </a:pPr>
            <a:endParaRPr lang="fr-FR" dirty="0" smtClean="0">
              <a:solidFill>
                <a:srgbClr val="A50021"/>
              </a:solidFill>
            </a:endParaRPr>
          </a:p>
          <a:p>
            <a:pPr>
              <a:defRPr/>
            </a:pPr>
            <a:r>
              <a:rPr lang="fr-FR" dirty="0" smtClean="0">
                <a:solidFill>
                  <a:srgbClr val="A50021"/>
                </a:solidFill>
              </a:rPr>
              <a:t>Pour temps long  </a:t>
            </a:r>
          </a:p>
          <a:p>
            <a:pPr marL="0" indent="0">
              <a:buFontTx/>
              <a:buNone/>
              <a:defRPr/>
            </a:pPr>
            <a:endParaRPr lang="fr-FR" dirty="0">
              <a:solidFill>
                <a:srgbClr val="A50021"/>
              </a:solidFill>
            </a:endParaRPr>
          </a:p>
        </p:txBody>
      </p:sp>
      <p:pic>
        <p:nvPicPr>
          <p:cNvPr id="34820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538" y="952500"/>
            <a:ext cx="3860800" cy="290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1" name="Imag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538" y="3887788"/>
            <a:ext cx="3713162" cy="279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r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fr-FR" altLang="fr-FR" dirty="0" smtClean="0">
                <a:solidFill>
                  <a:schemeClr val="accent2"/>
                </a:solidFill>
              </a:rPr>
              <a:t>Pourquoi modéliser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fr-FR" dirty="0" smtClean="0">
                <a:solidFill>
                  <a:srgbClr val="A50021"/>
                </a:solidFill>
              </a:rPr>
              <a:t>Prédire </a:t>
            </a:r>
            <a:r>
              <a:rPr lang="fr-FR" dirty="0" smtClean="0">
                <a:solidFill>
                  <a:srgbClr val="C00000"/>
                </a:solidFill>
              </a:rPr>
              <a:t>:</a:t>
            </a:r>
            <a:r>
              <a:rPr lang="fr-FR" dirty="0" smtClean="0"/>
              <a:t> </a:t>
            </a:r>
          </a:p>
          <a:p>
            <a:pPr lvl="1">
              <a:defRPr/>
            </a:pPr>
            <a:r>
              <a:rPr lang="fr-FR" dirty="0">
                <a:solidFill>
                  <a:srgbClr val="000099"/>
                </a:solidFill>
              </a:rPr>
              <a:t>P</a:t>
            </a:r>
            <a:r>
              <a:rPr lang="fr-FR" dirty="0" smtClean="0">
                <a:solidFill>
                  <a:srgbClr val="000099"/>
                </a:solidFill>
              </a:rPr>
              <a:t>rédiction météo </a:t>
            </a:r>
          </a:p>
          <a:p>
            <a:pPr lvl="1">
              <a:defRPr/>
            </a:pPr>
            <a:r>
              <a:rPr lang="fr-FR" dirty="0" smtClean="0">
                <a:solidFill>
                  <a:srgbClr val="000099"/>
                </a:solidFill>
              </a:rPr>
              <a:t>Prédire la trajectoire d’un fusée</a:t>
            </a:r>
          </a:p>
          <a:p>
            <a:pPr>
              <a:defRPr/>
            </a:pPr>
            <a:r>
              <a:rPr lang="fr-FR" altLang="fr-FR" dirty="0" smtClean="0">
                <a:solidFill>
                  <a:srgbClr val="A50021"/>
                </a:solidFill>
              </a:rPr>
              <a:t>Optimiser : </a:t>
            </a:r>
          </a:p>
          <a:p>
            <a:pPr lvl="1">
              <a:defRPr/>
            </a:pPr>
            <a:r>
              <a:rPr lang="fr-FR" dirty="0" smtClean="0">
                <a:solidFill>
                  <a:srgbClr val="000099"/>
                </a:solidFill>
              </a:rPr>
              <a:t>Trouver la meilleur forme pour une voiture de course</a:t>
            </a:r>
          </a:p>
          <a:p>
            <a:pPr>
              <a:defRPr/>
            </a:pPr>
            <a:r>
              <a:rPr lang="fr-FR" altLang="fr-FR" dirty="0" smtClean="0">
                <a:solidFill>
                  <a:srgbClr val="A50021"/>
                </a:solidFill>
              </a:rPr>
              <a:t>Comprendre : </a:t>
            </a:r>
          </a:p>
          <a:p>
            <a:pPr lvl="1">
              <a:defRPr/>
            </a:pPr>
            <a:r>
              <a:rPr lang="fr-FR" altLang="fr-FR" dirty="0" smtClean="0">
                <a:solidFill>
                  <a:srgbClr val="000099"/>
                </a:solidFill>
              </a:rPr>
              <a:t>Comprendre comment croit une population</a:t>
            </a:r>
          </a:p>
          <a:p>
            <a:pPr marL="457200" lvl="1" indent="0">
              <a:buFontTx/>
              <a:buNone/>
              <a:defRPr/>
            </a:pP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811673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r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fr-FR" altLang="fr-FR" dirty="0" smtClean="0">
                <a:solidFill>
                  <a:srgbClr val="000099"/>
                </a:solidFill>
              </a:rPr>
              <a:t>Le modèle logistique de </a:t>
            </a:r>
            <a:r>
              <a:rPr lang="fr-FR" altLang="fr-FR" dirty="0" err="1" smtClean="0">
                <a:solidFill>
                  <a:srgbClr val="000099"/>
                </a:solidFill>
              </a:rPr>
              <a:t>Vershulst</a:t>
            </a:r>
            <a:endParaRPr lang="fr-FR" altLang="fr-FR" dirty="0" smtClean="0"/>
          </a:p>
        </p:txBody>
      </p:sp>
      <p:sp>
        <p:nvSpPr>
          <p:cNvPr id="36867" name="Espace réservé du contenu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fr-FR" altLang="fr-FR" dirty="0" smtClean="0">
                <a:solidFill>
                  <a:srgbClr val="A50021"/>
                </a:solidFill>
              </a:rPr>
              <a:t>l'environnement limite son potentiel biotique	</a:t>
            </a:r>
          </a:p>
          <a:p>
            <a:pPr lvl="1"/>
            <a:r>
              <a:rPr lang="fr-FR" altLang="fr-FR" dirty="0" smtClean="0">
                <a:solidFill>
                  <a:srgbClr val="000099"/>
                </a:solidFill>
              </a:rPr>
              <a:t>Pas de nourriture</a:t>
            </a:r>
          </a:p>
          <a:p>
            <a:pPr lvl="1"/>
            <a:r>
              <a:rPr lang="fr-FR" altLang="fr-FR" dirty="0" smtClean="0">
                <a:solidFill>
                  <a:srgbClr val="000099"/>
                </a:solidFill>
              </a:rPr>
              <a:t>Pas de place</a:t>
            </a:r>
          </a:p>
        </p:txBody>
      </p:sp>
      <p:pic>
        <p:nvPicPr>
          <p:cNvPr id="36868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9725" y="2492375"/>
            <a:ext cx="4537075" cy="3421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r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fr-FR" altLang="fr-FR" dirty="0" smtClean="0">
                <a:solidFill>
                  <a:srgbClr val="000099"/>
                </a:solidFill>
                <a:latin typeface="Comic Sans MS" panose="030F0702030302020204" pitchFamily="66" charset="0"/>
              </a:rPr>
              <a:t>Le modèle logistique de </a:t>
            </a:r>
            <a:r>
              <a:rPr lang="fr-FR" altLang="fr-FR" dirty="0" err="1" smtClean="0">
                <a:solidFill>
                  <a:srgbClr val="000099"/>
                </a:solidFill>
                <a:latin typeface="Comic Sans MS" panose="030F0702030302020204" pitchFamily="66" charset="0"/>
              </a:rPr>
              <a:t>Vershulst</a:t>
            </a:r>
            <a:endParaRPr lang="fr-FR" altLang="fr-FR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Espace réservé du contenu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>
                    <a:solidFill>
                      <a:srgbClr val="A50021"/>
                    </a:solidFill>
                    <a:latin typeface="Comic Sans MS" panose="030F0702030302020204" pitchFamily="66" charset="0"/>
                  </a:rPr>
                  <a:t>Comment </a:t>
                </a:r>
                <a:r>
                  <a:rPr lang="fr-FR" dirty="0" smtClean="0">
                    <a:solidFill>
                      <a:srgbClr val="A50021"/>
                    </a:solidFill>
                    <a:latin typeface="Comic Sans MS" panose="030F0702030302020204" pitchFamily="66" charset="0"/>
                  </a:rPr>
                  <a:t>modéliser</a:t>
                </a:r>
                <a:r>
                  <a:rPr lang="en-US" dirty="0" smtClean="0">
                    <a:solidFill>
                      <a:srgbClr val="A50021"/>
                    </a:solidFill>
                    <a:latin typeface="Comic Sans MS" panose="030F0702030302020204" pitchFamily="66" charset="0"/>
                  </a:rPr>
                  <a:t> </a:t>
                </a:r>
                <a:r>
                  <a:rPr lang="en-US" dirty="0" err="1" smtClean="0">
                    <a:solidFill>
                      <a:srgbClr val="A50021"/>
                    </a:solidFill>
                    <a:latin typeface="Comic Sans MS" panose="030F0702030302020204" pitchFamily="66" charset="0"/>
                  </a:rPr>
                  <a:t>cela</a:t>
                </a:r>
                <a:r>
                  <a:rPr lang="en-US" dirty="0" smtClean="0">
                    <a:solidFill>
                      <a:srgbClr val="A50021"/>
                    </a:solidFill>
                    <a:latin typeface="Comic Sans MS" panose="030F0702030302020204" pitchFamily="66" charset="0"/>
                  </a:rPr>
                  <a:t> ?</a:t>
                </a:r>
              </a:p>
              <a:p>
                <a:pPr lvl="1"/>
                <a:r>
                  <a:rPr lang="en-US" dirty="0" smtClean="0">
                    <a:solidFill>
                      <a:srgbClr val="000099"/>
                    </a:solidFill>
                    <a:latin typeface="Comic Sans MS" panose="030F0702030302020204" pitchFamily="66" charset="0"/>
                  </a:rPr>
                  <a:t>M </a:t>
                </a:r>
                <a:r>
                  <a:rPr lang="en-US" dirty="0" err="1" smtClean="0">
                    <a:solidFill>
                      <a:srgbClr val="000099"/>
                    </a:solidFill>
                    <a:latin typeface="Comic Sans MS" panose="030F0702030302020204" pitchFamily="66" charset="0"/>
                  </a:rPr>
                  <a:t>est</a:t>
                </a:r>
                <a:r>
                  <a:rPr lang="en-US" dirty="0" smtClean="0">
                    <a:solidFill>
                      <a:srgbClr val="000099"/>
                    </a:solidFill>
                    <a:latin typeface="Comic Sans MS" panose="030F0702030302020204" pitchFamily="66" charset="0"/>
                  </a:rPr>
                  <a:t> la </a:t>
                </a:r>
                <a:r>
                  <a:rPr lang="en-US" dirty="0" err="1" smtClean="0">
                    <a:solidFill>
                      <a:srgbClr val="000099"/>
                    </a:solidFill>
                    <a:latin typeface="Comic Sans MS" panose="030F0702030302020204" pitchFamily="66" charset="0"/>
                  </a:rPr>
                  <a:t>capacité</a:t>
                </a:r>
                <a:r>
                  <a:rPr lang="en-US" dirty="0" smtClean="0">
                    <a:solidFill>
                      <a:srgbClr val="000099"/>
                    </a:solidFill>
                    <a:latin typeface="Comic Sans MS" panose="030F0702030302020204" pitchFamily="66" charset="0"/>
                  </a:rPr>
                  <a:t> </a:t>
                </a:r>
                <a:r>
                  <a:rPr lang="en-US" dirty="0" err="1" smtClean="0">
                    <a:solidFill>
                      <a:srgbClr val="000099"/>
                    </a:solidFill>
                    <a:latin typeface="Comic Sans MS" panose="030F0702030302020204" pitchFamily="66" charset="0"/>
                  </a:rPr>
                  <a:t>biotique</a:t>
                </a:r>
                <a:endParaRPr lang="en-US" dirty="0" smtClean="0">
                  <a:solidFill>
                    <a:srgbClr val="000099"/>
                  </a:solidFill>
                  <a:latin typeface="Comic Sans MS" panose="030F0702030302020204" pitchFamily="66" charset="0"/>
                </a:endParaRPr>
              </a:p>
              <a:p>
                <a:pPr lvl="5"/>
                <a:endParaRPr lang="en-US" dirty="0" smtClean="0">
                  <a:solidFill>
                    <a:srgbClr val="000099"/>
                  </a:solidFill>
                  <a:latin typeface="Comic Sans MS" panose="030F0702030302020204" pitchFamily="66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b="0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fr-FR" b="0" i="1" smtClean="0">
                                  <a:solidFill>
                                    <a:srgbClr val="00009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b="0" i="1" smtClean="0">
                                  <a:solidFill>
                                    <a:srgbClr val="000099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fr-FR" b="0" i="1" smtClean="0">
                                  <a:solidFill>
                                    <a:srgbClr val="000099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fr-FR" b="0" i="1" smtClean="0">
                                  <a:solidFill>
                                    <a:srgbClr val="000099"/>
                                  </a:solidFill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e>
                          </m:d>
                          <m:r>
                            <a:rPr lang="fr-FR" b="0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FR" b="0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fr-FR" b="0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FR" b="0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fr-FR" b="0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fr-FR" b="0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fr-FR" b="0" i="1" smtClean="0">
                          <a:solidFill>
                            <a:srgbClr val="000099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b="0" i="1" smtClean="0">
                          <a:solidFill>
                            <a:srgbClr val="000099"/>
                          </a:solidFill>
                          <a:latin typeface="Cambria Math" panose="02040503050406030204" pitchFamily="18" charset="0"/>
                        </a:rPr>
                        <m:t>𝑘𝑃</m:t>
                      </m:r>
                      <m:r>
                        <a:rPr lang="fr-FR" b="0" i="1" smtClean="0">
                          <a:solidFill>
                            <a:srgbClr val="000099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b="0" i="1" smtClean="0">
                          <a:solidFill>
                            <a:srgbClr val="000099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b="0" i="1" smtClean="0">
                          <a:solidFill>
                            <a:srgbClr val="000099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f>
                        <m:fPr>
                          <m:ctrlPr>
                            <a:rPr lang="fr-F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fr-F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F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fr-F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F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fr-F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fr-F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den>
                      </m:f>
                    </m:oMath>
                  </m:oMathPara>
                </a14:m>
                <a:endParaRPr lang="en-US" dirty="0" smtClean="0">
                  <a:solidFill>
                    <a:srgbClr val="000099"/>
                  </a:solidFill>
                  <a:latin typeface="Comic Sans MS" panose="030F0702030302020204" pitchFamily="66" charset="0"/>
                </a:endParaRPr>
              </a:p>
              <a:p>
                <a:pPr marL="0" indent="0">
                  <a:buNone/>
                </a:pPr>
                <a:endParaRPr lang="en-US" sz="1100" dirty="0" smtClean="0">
                  <a:solidFill>
                    <a:srgbClr val="000099"/>
                  </a:solidFill>
                  <a:latin typeface="Comic Sans MS" panose="030F0702030302020204" pitchFamily="66" charset="0"/>
                </a:endParaRPr>
              </a:p>
              <a:p>
                <a:r>
                  <a:rPr lang="en-US" dirty="0" err="1" smtClean="0">
                    <a:solidFill>
                      <a:srgbClr val="A50021"/>
                    </a:solidFill>
                    <a:latin typeface="Comic Sans MS" panose="030F0702030302020204" pitchFamily="66" charset="0"/>
                  </a:rPr>
                  <a:t>Pourquoi</a:t>
                </a:r>
                <a:r>
                  <a:rPr lang="en-US" dirty="0" smtClean="0">
                    <a:solidFill>
                      <a:srgbClr val="A50021"/>
                    </a:solidFill>
                    <a:latin typeface="Comic Sans MS" panose="030F0702030302020204" pitchFamily="66" charset="0"/>
                  </a:rPr>
                  <a:t> ?</a:t>
                </a:r>
              </a:p>
              <a:p>
                <a:pPr lvl="1"/>
                <a:r>
                  <a:rPr lang="en-US" dirty="0" smtClean="0">
                    <a:solidFill>
                      <a:srgbClr val="000099"/>
                    </a:solidFill>
                    <a:latin typeface="Comic Sans MS" panose="030F0702030302020204" pitchFamily="66" charset="0"/>
                  </a:rPr>
                  <a:t>Que se </a:t>
                </a:r>
                <a:r>
                  <a:rPr lang="en-US" dirty="0" err="1" smtClean="0">
                    <a:solidFill>
                      <a:srgbClr val="000099"/>
                    </a:solidFill>
                    <a:latin typeface="Comic Sans MS" panose="030F0702030302020204" pitchFamily="66" charset="0"/>
                  </a:rPr>
                  <a:t>passe</a:t>
                </a:r>
                <a:r>
                  <a:rPr lang="en-US" dirty="0" smtClean="0">
                    <a:solidFill>
                      <a:srgbClr val="000099"/>
                    </a:solidFill>
                    <a:latin typeface="Comic Sans MS" panose="030F0702030302020204" pitchFamily="66" charset="0"/>
                  </a:rPr>
                  <a:t>-t-</a:t>
                </a:r>
                <a:r>
                  <a:rPr lang="en-US" dirty="0" err="1" smtClean="0">
                    <a:solidFill>
                      <a:srgbClr val="000099"/>
                    </a:solidFill>
                    <a:latin typeface="Comic Sans MS" panose="030F0702030302020204" pitchFamily="66" charset="0"/>
                  </a:rPr>
                  <a:t>il</a:t>
                </a:r>
                <a:r>
                  <a:rPr lang="en-US" dirty="0" smtClean="0">
                    <a:solidFill>
                      <a:srgbClr val="000099"/>
                    </a:solidFill>
                    <a:latin typeface="Comic Sans MS" panose="030F0702030302020204" pitchFamily="66" charset="0"/>
                  </a:rPr>
                  <a:t> </a:t>
                </a:r>
                <a:r>
                  <a:rPr lang="en-US" dirty="0" err="1" smtClean="0">
                    <a:solidFill>
                      <a:srgbClr val="000099"/>
                    </a:solidFill>
                    <a:latin typeface="Comic Sans MS" panose="030F0702030302020204" pitchFamily="66" charset="0"/>
                  </a:rPr>
                  <a:t>si</a:t>
                </a:r>
                <a:r>
                  <a:rPr lang="en-US" dirty="0" smtClean="0">
                    <a:solidFill>
                      <a:srgbClr val="000099"/>
                    </a:solidFill>
                    <a:latin typeface="Comic Sans MS" panose="030F0702030302020204" pitchFamily="66" charset="0"/>
                  </a:rPr>
                  <a:t>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fr-FR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fr-FR" b="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fr-FR" b="0" dirty="0" smtClean="0">
                    <a:solidFill>
                      <a:srgbClr val="000099"/>
                    </a:solidFill>
                    <a:latin typeface="Comic Sans MS" panose="030F0702030302020204" pitchFamily="66" charset="0"/>
                  </a:rPr>
                  <a:t> ?</a:t>
                </a:r>
              </a:p>
              <a:p>
                <a:pPr lvl="1"/>
                <a:r>
                  <a:rPr lang="en-US" dirty="0" smtClean="0">
                    <a:solidFill>
                      <a:srgbClr val="000099"/>
                    </a:solidFill>
                    <a:latin typeface="Comic Sans MS" panose="030F0702030302020204" pitchFamily="66" charset="0"/>
                  </a:rPr>
                  <a:t>Si </a:t>
                </a:r>
                <a14:m>
                  <m:oMath xmlns:m="http://schemas.openxmlformats.org/officeDocument/2006/math">
                    <m:r>
                      <a:rPr lang="fr-FR" i="1">
                        <a:solidFill>
                          <a:srgbClr val="000099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fr-FR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fr-FR" b="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fr-FR" b="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endParaRPr lang="en-US" dirty="0" smtClean="0">
                  <a:solidFill>
                    <a:srgbClr val="000099"/>
                  </a:solidFill>
                  <a:latin typeface="Comic Sans MS" panose="030F0702030302020204" pitchFamily="66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Espace réservé du contenu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2370" t="-3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8606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r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fr-FR" altLang="fr-FR" dirty="0" smtClean="0">
                <a:solidFill>
                  <a:srgbClr val="000099"/>
                </a:solidFill>
              </a:rPr>
              <a:t>Le modèle logistique de </a:t>
            </a:r>
            <a:r>
              <a:rPr lang="fr-FR" altLang="fr-FR" dirty="0" err="1" smtClean="0">
                <a:solidFill>
                  <a:srgbClr val="000099"/>
                </a:solidFill>
              </a:rPr>
              <a:t>Vershulst</a:t>
            </a:r>
            <a:endParaRPr lang="fr-FR" altLang="fr-FR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Espace réservé du contenu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>
                    <a:solidFill>
                      <a:srgbClr val="A50021"/>
                    </a:solidFill>
                  </a:rPr>
                  <a:t>Solution </a:t>
                </a:r>
                <a:r>
                  <a:rPr lang="en-US" dirty="0" err="1" smtClean="0">
                    <a:solidFill>
                      <a:srgbClr val="A50021"/>
                    </a:solidFill>
                  </a:rPr>
                  <a:t>analytique</a:t>
                </a:r>
                <a:endParaRPr lang="en-US" dirty="0" smtClean="0">
                  <a:solidFill>
                    <a:srgbClr val="A5002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solidFill>
                            <a:srgbClr val="000099"/>
                          </a:solidFill>
                        </a:rPr>
                        <m:t>𝑃</m:t>
                      </m:r>
                      <m:r>
                        <a:rPr lang="fr-FR" b="0" i="1" smtClean="0">
                          <a:solidFill>
                            <a:srgbClr val="000099"/>
                          </a:solidFill>
                        </a:rPr>
                        <m:t>(</m:t>
                      </m:r>
                      <m:r>
                        <a:rPr lang="fr-FR" b="0" i="1" smtClean="0">
                          <a:solidFill>
                            <a:srgbClr val="000099"/>
                          </a:solidFill>
                        </a:rPr>
                        <m:t>𝑡</m:t>
                      </m:r>
                      <m:r>
                        <a:rPr lang="fr-FR" b="0" i="1" smtClean="0">
                          <a:solidFill>
                            <a:srgbClr val="000099"/>
                          </a:solidFill>
                        </a:rPr>
                        <m:t>)=</m:t>
                      </m:r>
                      <m:r>
                        <a:rPr lang="fr-FR" b="0" i="1" smtClean="0">
                          <a:solidFill>
                            <a:srgbClr val="000099"/>
                          </a:solidFill>
                        </a:rPr>
                        <m:t>𝑀</m:t>
                      </m:r>
                      <m:f>
                        <m:fPr>
                          <m:ctrlPr>
                            <a:rPr lang="fr-FR" b="0" i="1" smtClean="0">
                              <a:solidFill>
                                <a:srgbClr val="000099"/>
                              </a:solidFill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solidFill>
                                <a:srgbClr val="000099"/>
                              </a:solidFill>
                            </a:rPr>
                            <m:t>1</m:t>
                          </m:r>
                        </m:num>
                        <m:den>
                          <m:r>
                            <a:rPr lang="fr-FR" b="0" i="1" smtClean="0">
                              <a:solidFill>
                                <a:srgbClr val="000099"/>
                              </a:solidFill>
                            </a:rPr>
                            <m:t>1+</m:t>
                          </m:r>
                          <m:d>
                            <m:dPr>
                              <m:ctrlPr>
                                <a:rPr lang="fr-FR" b="0" i="1" smtClean="0">
                                  <a:solidFill>
                                    <a:srgbClr val="000099"/>
                                  </a:solidFill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fr-FR" b="0" i="1" smtClean="0">
                                      <a:solidFill>
                                        <a:srgbClr val="000099"/>
                                      </a:solidFill>
                                    </a:rPr>
                                  </m:ctrlPr>
                                </m:fPr>
                                <m:num>
                                  <m:r>
                                    <a:rPr lang="fr-FR" b="0" i="1" smtClean="0">
                                      <a:solidFill>
                                        <a:srgbClr val="000099"/>
                                      </a:solidFill>
                                    </a:rPr>
                                    <m:t>𝑀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fr-FR" b="0" i="1" smtClean="0">
                                          <a:solidFill>
                                            <a:srgbClr val="000099"/>
                                          </a:solidFill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solidFill>
                                            <a:srgbClr val="000099"/>
                                          </a:solidFill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fr-FR" b="0" i="1" smtClean="0">
                                          <a:solidFill>
                                            <a:srgbClr val="000099"/>
                                          </a:solidFill>
                                        </a:rPr>
                                        <m:t>0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fr-FR" b="0" i="1" smtClean="0">
                                  <a:solidFill>
                                    <a:srgbClr val="000099"/>
                                  </a:solidFill>
                                </a:rPr>
                                <m:t>−1</m:t>
                              </m:r>
                            </m:e>
                          </m:d>
                          <m:sSup>
                            <m:sSupPr>
                              <m:ctrlPr>
                                <a:rPr lang="fr-FR" b="0" i="1" smtClean="0">
                                  <a:solidFill>
                                    <a:srgbClr val="000099"/>
                                  </a:solidFill>
                                </a:rPr>
                              </m:ctrlPr>
                            </m:sSupPr>
                            <m:e>
                              <m:r>
                                <a:rPr lang="fr-FR" b="0" i="1" smtClean="0">
                                  <a:solidFill>
                                    <a:srgbClr val="000099"/>
                                  </a:solidFill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fr-FR" b="0" i="1" smtClean="0">
                                  <a:solidFill>
                                    <a:srgbClr val="000099"/>
                                  </a:solidFill>
                                </a:rPr>
                                <m:t>−</m:t>
                              </m:r>
                              <m:r>
                                <a:rPr lang="fr-FR" b="0" i="1" smtClean="0">
                                  <a:solidFill>
                                    <a:srgbClr val="000099"/>
                                  </a:solidFill>
                                </a:rPr>
                                <m:t>𝑘𝑡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 smtClean="0">
                  <a:solidFill>
                    <a:srgbClr val="000099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rgbClr val="000099"/>
                        </a:solidFill>
                      </a:rPr>
                      <m:t>𝑡</m:t>
                    </m:r>
                    <m:r>
                      <a:rPr lang="fr-FR" b="0" i="1" smtClean="0">
                        <a:solidFill>
                          <a:srgbClr val="000099"/>
                        </a:solidFill>
                      </a:rPr>
                      <m:t>→∞</m:t>
                    </m:r>
                  </m:oMath>
                </a14:m>
                <a:r>
                  <a:rPr lang="en-US" dirty="0" smtClean="0">
                    <a:solidFill>
                      <a:srgbClr val="000099"/>
                    </a:solidFill>
                  </a:rPr>
                  <a:t> ?</a:t>
                </a:r>
                <a:endParaRPr lang="en-US" dirty="0">
                  <a:solidFill>
                    <a:srgbClr val="000099"/>
                  </a:solidFill>
                </a:endParaRPr>
              </a:p>
            </p:txBody>
          </p:sp>
        </mc:Choice>
        <mc:Fallback>
          <p:sp>
            <p:nvSpPr>
              <p:cNvPr id="2" name="Espace réservé du contenu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926" t="-21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8544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r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fr-FR" altLang="fr-FR" dirty="0" smtClean="0">
                <a:solidFill>
                  <a:srgbClr val="000099"/>
                </a:solidFill>
              </a:rPr>
              <a:t>Simulation</a:t>
            </a:r>
            <a:endParaRPr lang="fr-FR" altLang="fr-FR" dirty="0" smtClean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fr-FR" dirty="0" smtClean="0">
                <a:solidFill>
                  <a:srgbClr val="A50021"/>
                </a:solidFill>
              </a:rPr>
              <a:t>En utilisant directement la solution analytique</a:t>
            </a:r>
          </a:p>
          <a:p>
            <a:pPr lvl="1">
              <a:defRPr/>
            </a:pPr>
            <a:r>
              <a:rPr lang="fr-FR" dirty="0" smtClean="0">
                <a:solidFill>
                  <a:srgbClr val="000099"/>
                </a:solidFill>
              </a:rPr>
              <a:t>On sait exactement qui est P(t) </a:t>
            </a:r>
          </a:p>
          <a:p>
            <a:pPr marL="457200" lvl="1" indent="0">
              <a:buFontTx/>
              <a:buNone/>
              <a:defRPr/>
            </a:pPr>
            <a:endParaRPr lang="fr-FR" dirty="0" smtClean="0">
              <a:solidFill>
                <a:srgbClr val="A50021"/>
              </a:solidFill>
            </a:endParaRPr>
          </a:p>
          <a:p>
            <a:pPr>
              <a:defRPr/>
            </a:pPr>
            <a:r>
              <a:rPr lang="fr-FR" dirty="0" smtClean="0">
                <a:solidFill>
                  <a:srgbClr val="A50021"/>
                </a:solidFill>
              </a:rPr>
              <a:t>En utilisant des outils de calcul numérique </a:t>
            </a:r>
          </a:p>
          <a:p>
            <a:pPr lvl="1">
              <a:defRPr/>
            </a:pPr>
            <a:r>
              <a:rPr lang="fr-FR" dirty="0" smtClean="0">
                <a:solidFill>
                  <a:srgbClr val="000099"/>
                </a:solidFill>
              </a:rPr>
              <a:t>Ex : fonction « ode » de </a:t>
            </a:r>
            <a:r>
              <a:rPr lang="fr-FR" dirty="0" err="1" smtClean="0">
                <a:solidFill>
                  <a:srgbClr val="000099"/>
                </a:solidFill>
              </a:rPr>
              <a:t>scilab</a:t>
            </a:r>
            <a:r>
              <a:rPr lang="fr-FR" dirty="0" smtClean="0">
                <a:solidFill>
                  <a:srgbClr val="000099"/>
                </a:solidFill>
              </a:rPr>
              <a:t> </a:t>
            </a:r>
          </a:p>
          <a:p>
            <a:pPr marL="457200" lvl="1" indent="0">
              <a:buFontTx/>
              <a:buNone/>
              <a:defRPr/>
            </a:pPr>
            <a:endParaRPr lang="fr-FR" dirty="0" smtClean="0">
              <a:solidFill>
                <a:srgbClr val="A50021"/>
              </a:solidFill>
            </a:endParaRPr>
          </a:p>
          <a:p>
            <a:pPr marL="457200" lvl="1" indent="0">
              <a:buFontTx/>
              <a:buNone/>
              <a:defRPr/>
            </a:pPr>
            <a:endParaRPr lang="fr-FR" dirty="0" smtClean="0">
              <a:solidFill>
                <a:srgbClr val="A5002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r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fr-FR" altLang="fr-FR" dirty="0" smtClean="0">
                <a:solidFill>
                  <a:srgbClr val="000099"/>
                </a:solidFill>
              </a:rPr>
              <a:t>Ajustement</a:t>
            </a:r>
            <a:endParaRPr lang="fr-FR" altLang="fr-FR" dirty="0" smtClean="0"/>
          </a:p>
        </p:txBody>
      </p:sp>
      <p:sp>
        <p:nvSpPr>
          <p:cNvPr id="3" name="Espace réservé du contenu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blipFill rotWithShape="0">
            <a:blip r:embed="rId3"/>
            <a:stretch>
              <a:fillRect l="-2370" t="-3774"/>
            </a:stretch>
          </a:blipFill>
        </p:spPr>
        <p:txBody>
          <a:bodyPr/>
          <a:lstStyle/>
          <a:p>
            <a:pPr>
              <a:defRPr/>
            </a:pPr>
            <a:r>
              <a:rPr lang="fr-FR">
                <a:noFill/>
              </a:rPr>
              <a:t> </a:t>
            </a:r>
          </a:p>
        </p:txBody>
      </p:sp>
      <p:pic>
        <p:nvPicPr>
          <p:cNvPr id="45060" name="Imag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1013" y="2492375"/>
            <a:ext cx="5641975" cy="425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r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fr-FR" altLang="fr-FR" dirty="0" smtClean="0">
                <a:solidFill>
                  <a:srgbClr val="000099"/>
                </a:solidFill>
              </a:rPr>
              <a:t>Ajustement</a:t>
            </a:r>
            <a:endParaRPr lang="fr-FR" altLang="fr-FR" dirty="0" smtClean="0"/>
          </a:p>
        </p:txBody>
      </p:sp>
      <p:sp>
        <p:nvSpPr>
          <p:cNvPr id="47107" name="Espace réservé du contenu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fr-FR" altLang="fr-FR" dirty="0" smtClean="0">
                <a:solidFill>
                  <a:srgbClr val="A50021"/>
                </a:solidFill>
              </a:rPr>
              <a:t>Existe outils mathématique voir TP</a:t>
            </a:r>
          </a:p>
        </p:txBody>
      </p:sp>
      <p:pic>
        <p:nvPicPr>
          <p:cNvPr id="47108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1013" y="2492375"/>
            <a:ext cx="5641975" cy="425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ChangeArrowheads="1"/>
          </p:cNvSpPr>
          <p:nvPr/>
        </p:nvSpPr>
        <p:spPr bwMode="auto">
          <a:xfrm>
            <a:off x="95250" y="1549400"/>
            <a:ext cx="8894763" cy="345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fr-FR" altLang="fr-FR" sz="4000" dirty="0">
                <a:solidFill>
                  <a:srgbClr val="000099"/>
                </a:solidFill>
                <a:latin typeface="+mn-lt"/>
              </a:rPr>
              <a:t>Modélisation de la croissance de populations biologiques</a:t>
            </a:r>
            <a:br>
              <a:rPr lang="fr-FR" altLang="fr-FR" sz="4000" dirty="0">
                <a:solidFill>
                  <a:srgbClr val="000099"/>
                </a:solidFill>
                <a:latin typeface="+mn-lt"/>
              </a:rPr>
            </a:br>
            <a:r>
              <a:rPr lang="fr-FR" altLang="fr-FR" sz="4000" dirty="0">
                <a:solidFill>
                  <a:srgbClr val="000099"/>
                </a:solidFill>
                <a:latin typeface="+mn-lt"/>
              </a:rPr>
              <a:t/>
            </a:r>
            <a:br>
              <a:rPr lang="fr-FR" altLang="fr-FR" sz="4000" dirty="0">
                <a:solidFill>
                  <a:srgbClr val="000099"/>
                </a:solidFill>
                <a:latin typeface="+mn-lt"/>
              </a:rPr>
            </a:br>
            <a:r>
              <a:rPr lang="fr-FR" altLang="fr-FR" sz="3200" dirty="0">
                <a:solidFill>
                  <a:srgbClr val="000099"/>
                </a:solidFill>
                <a:latin typeface="+mn-lt"/>
              </a:rPr>
              <a:t>Partie 1 :</a:t>
            </a:r>
            <a:br>
              <a:rPr lang="fr-FR" altLang="fr-FR" sz="3200" dirty="0">
                <a:solidFill>
                  <a:srgbClr val="000099"/>
                </a:solidFill>
                <a:latin typeface="+mn-lt"/>
              </a:rPr>
            </a:br>
            <a:r>
              <a:rPr lang="fr-FR" altLang="fr-FR" sz="3200" dirty="0">
                <a:solidFill>
                  <a:srgbClr val="000099"/>
                </a:solidFill>
                <a:latin typeface="+mn-lt"/>
              </a:rPr>
              <a:t>Les modèles exponentiel et logistique</a:t>
            </a:r>
            <a:br>
              <a:rPr lang="fr-FR" altLang="fr-FR" sz="3200" dirty="0">
                <a:solidFill>
                  <a:srgbClr val="000099"/>
                </a:solidFill>
                <a:latin typeface="+mn-lt"/>
              </a:rPr>
            </a:br>
            <a:r>
              <a:rPr lang="fr-FR" altLang="fr-FR" sz="3200" dirty="0">
                <a:solidFill>
                  <a:srgbClr val="000099"/>
                </a:solidFill>
                <a:latin typeface="+mn-lt"/>
              </a:rPr>
              <a:t/>
            </a:r>
            <a:br>
              <a:rPr lang="fr-FR" altLang="fr-FR" sz="3200" dirty="0">
                <a:solidFill>
                  <a:srgbClr val="000099"/>
                </a:solidFill>
                <a:latin typeface="+mn-lt"/>
              </a:rPr>
            </a:br>
            <a:r>
              <a:rPr lang="fr-FR" altLang="fr-FR" sz="3200" dirty="0">
                <a:solidFill>
                  <a:schemeClr val="bg2"/>
                </a:solidFill>
                <a:latin typeface="+mn-lt"/>
              </a:rPr>
              <a:t>Partie 2 :</a:t>
            </a:r>
            <a:br>
              <a:rPr lang="fr-FR" altLang="fr-FR" sz="3200" dirty="0">
                <a:solidFill>
                  <a:schemeClr val="bg2"/>
                </a:solidFill>
                <a:latin typeface="+mn-lt"/>
              </a:rPr>
            </a:br>
            <a:r>
              <a:rPr lang="fr-FR" altLang="fr-FR" sz="3200" dirty="0">
                <a:solidFill>
                  <a:schemeClr val="bg2"/>
                </a:solidFill>
                <a:latin typeface="+mn-lt"/>
              </a:rPr>
              <a:t>Extensions du modèle logistique :</a:t>
            </a:r>
            <a:br>
              <a:rPr lang="fr-FR" altLang="fr-FR" sz="3200" dirty="0">
                <a:solidFill>
                  <a:schemeClr val="bg2"/>
                </a:solidFill>
                <a:latin typeface="+mn-lt"/>
              </a:rPr>
            </a:br>
            <a:r>
              <a:rPr lang="fr-FR" altLang="fr-FR" sz="3200" dirty="0">
                <a:solidFill>
                  <a:schemeClr val="bg2"/>
                </a:solidFill>
                <a:latin typeface="+mn-lt"/>
              </a:rPr>
              <a:t>compétition, proie-prédateur, chasse</a:t>
            </a:r>
            <a:endParaRPr lang="fr-FR" altLang="fr-FR" sz="3200" b="1" dirty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108547" name="Rectangle 3"/>
          <p:cNvSpPr>
            <a:spLocks noChangeArrowheads="1"/>
          </p:cNvSpPr>
          <p:nvPr/>
        </p:nvSpPr>
        <p:spPr bwMode="auto">
          <a:xfrm>
            <a:off x="468313" y="4149725"/>
            <a:ext cx="8210550" cy="1512888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fr-FR" altLang="fr-FR" sz="6000" dirty="0">
                <a:solidFill>
                  <a:srgbClr val="A50021"/>
                </a:solidFill>
                <a:latin typeface="+mn-lt"/>
                <a:sym typeface="Wingdings" panose="05000000000000000000" pitchFamily="2" charset="2"/>
              </a:rPr>
              <a:t>Illustration TP1</a:t>
            </a:r>
            <a:endParaRPr lang="fr-FR" altLang="fr-FR" sz="6000" b="1" dirty="0">
              <a:solidFill>
                <a:srgbClr val="A5002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4190154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r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fr-FR" altLang="fr-FR" dirty="0">
                <a:solidFill>
                  <a:schemeClr val="accent2"/>
                </a:solidFill>
              </a:rPr>
              <a:t>Les étapes de la modélisation</a:t>
            </a:r>
            <a:endParaRPr lang="fr-FR" altLang="fr-FR" dirty="0" smtClean="0">
              <a:solidFill>
                <a:schemeClr val="accent2"/>
              </a:solidFill>
            </a:endParaRPr>
          </a:p>
        </p:txBody>
      </p:sp>
      <p:graphicFrame>
        <p:nvGraphicFramePr>
          <p:cNvPr id="6147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3857625" y="1125538"/>
          <a:ext cx="1428750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2" name="Image Bitmap" r:id="rId4" imgW="1428949" imgH="1000000" progId="Paint.Picture">
                  <p:embed/>
                </p:oleObj>
              </mc:Choice>
              <mc:Fallback>
                <p:oleObj name="Image Bitmap" r:id="rId4" imgW="1428949" imgH="1000000" progId="Paint.Picture">
                  <p:embed/>
                  <p:pic>
                    <p:nvPicPr>
                      <p:cNvPr id="0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7625" y="1125538"/>
                        <a:ext cx="1428750" cy="1000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Flèche droite 4"/>
          <p:cNvSpPr/>
          <p:nvPr/>
        </p:nvSpPr>
        <p:spPr>
          <a:xfrm rot="2535349">
            <a:off x="5584825" y="1717675"/>
            <a:ext cx="1422400" cy="792163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fr-FR" dirty="0"/>
              <a:t>mesure</a:t>
            </a:r>
          </a:p>
        </p:txBody>
      </p:sp>
      <p:pic>
        <p:nvPicPr>
          <p:cNvPr id="6149" name="Picture 1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5463" y="2833688"/>
            <a:ext cx="1081087" cy="135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0" name="Picture 9" descr="cinetique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2565400"/>
            <a:ext cx="1871662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9725" y="4941888"/>
            <a:ext cx="3384550" cy="86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Flèche gauche 15"/>
          <p:cNvSpPr/>
          <p:nvPr/>
        </p:nvSpPr>
        <p:spPr>
          <a:xfrm rot="19825155">
            <a:off x="6235700" y="4606925"/>
            <a:ext cx="1368425" cy="792163"/>
          </a:xfrm>
          <a:prstGeom prst="lef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fr-FR" dirty="0"/>
              <a:t>analyse</a:t>
            </a:r>
          </a:p>
        </p:txBody>
      </p:sp>
      <p:sp>
        <p:nvSpPr>
          <p:cNvPr id="17" name="Flèche gauche 16"/>
          <p:cNvSpPr/>
          <p:nvPr/>
        </p:nvSpPr>
        <p:spPr>
          <a:xfrm rot="2577082">
            <a:off x="1320800" y="4316413"/>
            <a:ext cx="1562100" cy="792162"/>
          </a:xfrm>
          <a:prstGeom prst="lef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fr-FR" dirty="0"/>
              <a:t>Simulation</a:t>
            </a:r>
          </a:p>
        </p:txBody>
      </p:sp>
      <p:sp>
        <p:nvSpPr>
          <p:cNvPr id="18" name="Flèche droite 17"/>
          <p:cNvSpPr/>
          <p:nvPr/>
        </p:nvSpPr>
        <p:spPr>
          <a:xfrm rot="20191317">
            <a:off x="2098675" y="1482725"/>
            <a:ext cx="1439863" cy="792163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fr-FR" dirty="0"/>
              <a:t>prédiction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r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fr-FR" altLang="fr-FR" dirty="0" smtClean="0">
                <a:solidFill>
                  <a:schemeClr val="accent2"/>
                </a:solidFill>
              </a:rPr>
              <a:t>Les étapes de la modélisation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fr-FR" dirty="0" smtClean="0">
                <a:solidFill>
                  <a:srgbClr val="A50021"/>
                </a:solidFill>
              </a:rPr>
              <a:t>Modèle </a:t>
            </a:r>
            <a:r>
              <a:rPr lang="fr-FR" dirty="0" smtClean="0">
                <a:solidFill>
                  <a:srgbClr val="C00000"/>
                </a:solidFill>
              </a:rPr>
              <a:t>:</a:t>
            </a:r>
            <a:r>
              <a:rPr lang="fr-FR" dirty="0" smtClean="0"/>
              <a:t> </a:t>
            </a:r>
            <a:r>
              <a:rPr lang="fr-FR" dirty="0" smtClean="0">
                <a:solidFill>
                  <a:srgbClr val="000099"/>
                </a:solidFill>
              </a:rPr>
              <a:t>équations </a:t>
            </a:r>
          </a:p>
          <a:p>
            <a:pPr>
              <a:defRPr/>
            </a:pPr>
            <a:endParaRPr lang="fr-FR" dirty="0" smtClean="0"/>
          </a:p>
          <a:p>
            <a:pPr>
              <a:defRPr/>
            </a:pPr>
            <a:r>
              <a:rPr lang="fr-FR" altLang="fr-FR" dirty="0">
                <a:solidFill>
                  <a:srgbClr val="A50021"/>
                </a:solidFill>
              </a:rPr>
              <a:t>C</a:t>
            </a:r>
            <a:r>
              <a:rPr lang="fr-FR" altLang="fr-FR" dirty="0" smtClean="0">
                <a:solidFill>
                  <a:srgbClr val="A50021"/>
                </a:solidFill>
              </a:rPr>
              <a:t>onstruction du modèle : </a:t>
            </a:r>
          </a:p>
          <a:p>
            <a:pPr lvl="1">
              <a:defRPr/>
            </a:pPr>
            <a:r>
              <a:rPr lang="fr-FR" dirty="0" smtClean="0">
                <a:solidFill>
                  <a:srgbClr val="000099"/>
                </a:solidFill>
              </a:rPr>
              <a:t>Analyse</a:t>
            </a:r>
          </a:p>
          <a:p>
            <a:pPr lvl="1">
              <a:defRPr/>
            </a:pPr>
            <a:r>
              <a:rPr lang="fr-FR" dirty="0" smtClean="0">
                <a:solidFill>
                  <a:srgbClr val="000099"/>
                </a:solidFill>
              </a:rPr>
              <a:t>Hypothèses</a:t>
            </a:r>
          </a:p>
          <a:p>
            <a:pPr lvl="1">
              <a:defRPr/>
            </a:pPr>
            <a:r>
              <a:rPr lang="fr-FR" dirty="0" smtClean="0">
                <a:solidFill>
                  <a:srgbClr val="000099"/>
                </a:solidFill>
              </a:rPr>
              <a:t>Equations…</a:t>
            </a:r>
          </a:p>
          <a:p>
            <a:pPr lvl="1">
              <a:defRPr/>
            </a:pPr>
            <a:endParaRPr lang="fr-FR" altLang="fr-FR" dirty="0" smtClean="0">
              <a:solidFill>
                <a:srgbClr val="A50021"/>
              </a:solidFill>
            </a:endParaRPr>
          </a:p>
          <a:p>
            <a:pPr>
              <a:defRPr/>
            </a:pPr>
            <a:r>
              <a:rPr lang="fr-FR" altLang="fr-FR" dirty="0" smtClean="0">
                <a:solidFill>
                  <a:srgbClr val="A50021"/>
                </a:solidFill>
              </a:rPr>
              <a:t>Simulation : </a:t>
            </a:r>
            <a:r>
              <a:rPr lang="fr-FR" altLang="fr-FR" dirty="0" smtClean="0">
                <a:solidFill>
                  <a:srgbClr val="000099"/>
                </a:solidFill>
              </a:rPr>
              <a:t>ordinateur</a:t>
            </a:r>
          </a:p>
          <a:p>
            <a:pPr marL="457200" lvl="1" indent="0">
              <a:buFontTx/>
              <a:buNone/>
              <a:defRPr/>
            </a:pPr>
            <a:endParaRPr lang="fr-F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r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fr-FR" altLang="fr-FR" dirty="0" smtClean="0">
                <a:solidFill>
                  <a:schemeClr val="accent2"/>
                </a:solidFill>
                <a:latin typeface="+mn-lt"/>
              </a:rPr>
              <a:t>Les étapes de la modélisation</a:t>
            </a:r>
          </a:p>
        </p:txBody>
      </p:sp>
      <p:sp>
        <p:nvSpPr>
          <p:cNvPr id="10243" name="Espace réservé du contenu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fr-FR" altLang="fr-FR" dirty="0" smtClean="0">
                <a:solidFill>
                  <a:srgbClr val="A50021"/>
                </a:solidFill>
              </a:rPr>
              <a:t>Ajustement </a:t>
            </a:r>
            <a:r>
              <a:rPr lang="fr-FR" altLang="fr-FR" dirty="0" smtClean="0">
                <a:solidFill>
                  <a:srgbClr val="C00000"/>
                </a:solidFill>
              </a:rPr>
              <a:t>: </a:t>
            </a:r>
            <a:r>
              <a:rPr lang="fr-FR" altLang="fr-FR" dirty="0" smtClean="0">
                <a:solidFill>
                  <a:srgbClr val="000099"/>
                </a:solidFill>
              </a:rPr>
              <a:t>trouver les bons paramètres </a:t>
            </a:r>
          </a:p>
          <a:p>
            <a:endParaRPr lang="fr-FR" altLang="fr-FR" dirty="0" smtClean="0"/>
          </a:p>
          <a:p>
            <a:r>
              <a:rPr lang="fr-FR" altLang="fr-FR" dirty="0" smtClean="0">
                <a:solidFill>
                  <a:srgbClr val="A50021"/>
                </a:solidFill>
              </a:rPr>
              <a:t>Validation : </a:t>
            </a:r>
            <a:r>
              <a:rPr lang="fr-FR" altLang="fr-FR" dirty="0" smtClean="0">
                <a:solidFill>
                  <a:srgbClr val="000099"/>
                </a:solidFill>
              </a:rPr>
              <a:t>Calculer la pertinence par rapport à la réalité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r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fr-FR" altLang="fr-FR" smtClean="0">
                <a:solidFill>
                  <a:srgbClr val="000099"/>
                </a:solidFill>
                <a:latin typeface="Comic Sans MS" panose="030F0702030302020204" pitchFamily="66" charset="0"/>
              </a:rPr>
              <a:t>Croissance de populations cellulaires ?</a:t>
            </a:r>
            <a:r>
              <a:rPr lang="fr-FR" altLang="fr-FR" b="1" smtClean="0">
                <a:solidFill>
                  <a:srgbClr val="B2B2B2"/>
                </a:solidFill>
                <a:latin typeface="Comic Sans MS" panose="030F0702030302020204" pitchFamily="66" charset="0"/>
              </a:rPr>
              <a:t/>
            </a:r>
            <a:br>
              <a:rPr lang="fr-FR" altLang="fr-FR" b="1" smtClean="0">
                <a:solidFill>
                  <a:srgbClr val="B2B2B2"/>
                </a:solidFill>
                <a:latin typeface="Comic Sans MS" panose="030F0702030302020204" pitchFamily="66" charset="0"/>
              </a:rPr>
            </a:br>
            <a:endParaRPr lang="fr-FR" altLang="fr-FR" smtClean="0"/>
          </a:p>
        </p:txBody>
      </p:sp>
      <p:sp>
        <p:nvSpPr>
          <p:cNvPr id="12291" name="Espace réservé du contenu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fr-FR" altLang="fr-FR" dirty="0" smtClean="0">
                <a:solidFill>
                  <a:srgbClr val="A50021"/>
                </a:solidFill>
              </a:rPr>
              <a:t>Anticiper l’évolution</a:t>
            </a:r>
          </a:p>
          <a:p>
            <a:r>
              <a:rPr lang="fr-FR" altLang="fr-FR" dirty="0" smtClean="0">
                <a:solidFill>
                  <a:srgbClr val="A50021"/>
                </a:solidFill>
              </a:rPr>
              <a:t>Pouvoir la quantifier et comparer</a:t>
            </a:r>
          </a:p>
        </p:txBody>
      </p:sp>
      <p:pic>
        <p:nvPicPr>
          <p:cNvPr id="12292" name="Picture 6" descr="Pin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3429000"/>
            <a:ext cx="2232025" cy="175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3" name="Picture 17" descr="levbou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5600" y="3432175"/>
            <a:ext cx="2190750" cy="175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r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fr-FR" altLang="fr-FR" dirty="0" smtClean="0">
                <a:solidFill>
                  <a:schemeClr val="accent2"/>
                </a:solidFill>
              </a:rPr>
              <a:t>Avant de modéliser !</a:t>
            </a:r>
          </a:p>
        </p:txBody>
      </p:sp>
      <p:sp>
        <p:nvSpPr>
          <p:cNvPr id="14339" name="Espace réservé du contenu 4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fr-FR" altLang="fr-FR" dirty="0" smtClean="0">
                <a:solidFill>
                  <a:srgbClr val="A50021"/>
                </a:solidFill>
              </a:rPr>
              <a:t>Expériences : </a:t>
            </a:r>
          </a:p>
          <a:p>
            <a:endParaRPr lang="fr-FR" altLang="fr-FR" dirty="0" smtClean="0"/>
          </a:p>
          <a:p>
            <a:endParaRPr lang="fr-FR" altLang="fr-FR" dirty="0" smtClean="0"/>
          </a:p>
          <a:p>
            <a:endParaRPr lang="fr-FR" altLang="fr-FR" dirty="0" smtClean="0"/>
          </a:p>
          <a:p>
            <a:r>
              <a:rPr lang="fr-FR" altLang="fr-FR" dirty="0" smtClean="0">
                <a:solidFill>
                  <a:srgbClr val="A50021"/>
                </a:solidFill>
              </a:rPr>
              <a:t>Erreurs =&gt; plusieurs mesures mieux qu’une</a:t>
            </a:r>
          </a:p>
        </p:txBody>
      </p:sp>
      <p:pic>
        <p:nvPicPr>
          <p:cNvPr id="14340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575" y="2420938"/>
            <a:ext cx="1879600" cy="1341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1" name="Picture 10" descr="Installation de culture bactérienn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3663" y="1417638"/>
            <a:ext cx="1684337" cy="24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2" name="Picture 12" descr="im04">
            <a:hlinkClick r:id="rId5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420938"/>
            <a:ext cx="1836738" cy="136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r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fr-FR" altLang="fr-FR" dirty="0">
                <a:solidFill>
                  <a:srgbClr val="000099"/>
                </a:solidFill>
                <a:latin typeface="+mn-lt"/>
              </a:rPr>
              <a:t>Modèles </a:t>
            </a:r>
            <a:r>
              <a:rPr lang="fr-FR" altLang="fr-FR" dirty="0" smtClean="0">
                <a:solidFill>
                  <a:srgbClr val="000099"/>
                </a:solidFill>
                <a:latin typeface="+mn-lt"/>
              </a:rPr>
              <a:t>continues de la dynamique des population</a:t>
            </a:r>
            <a:r>
              <a:rPr lang="fr-FR" altLang="fr-FR" b="1" dirty="0" smtClean="0">
                <a:solidFill>
                  <a:srgbClr val="B2B2B2"/>
                </a:solidFill>
                <a:latin typeface="+mn-lt"/>
              </a:rPr>
              <a:t/>
            </a:r>
            <a:br>
              <a:rPr lang="fr-FR" altLang="fr-FR" b="1" dirty="0" smtClean="0">
                <a:solidFill>
                  <a:srgbClr val="B2B2B2"/>
                </a:solidFill>
                <a:latin typeface="+mn-lt"/>
              </a:rPr>
            </a:br>
            <a:endParaRPr lang="fr-FR" altLang="fr-FR" dirty="0" smtClean="0">
              <a:latin typeface="+mn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387" name="Espace réservé du contenu 2"/>
              <p:cNvSpPr>
                <a:spLocks noGrp="1"/>
              </p:cNvSpPr>
              <p:nvPr>
                <p:ph idx="1"/>
              </p:nvPr>
            </p:nvSpPr>
            <p:spPr bwMode="auto">
              <a:noFill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r>
                  <a:rPr lang="fr-FR" altLang="fr-FR" dirty="0" smtClean="0">
                    <a:solidFill>
                      <a:srgbClr val="A50021"/>
                    </a:solidFill>
                  </a:rPr>
                  <a:t>Effectif d’une population est représenté par une fonction réelle </a:t>
                </a:r>
              </a:p>
              <a:p>
                <a:pPr lvl="4"/>
                <a:endParaRPr lang="fr-FR" altLang="fr-F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altLang="fr-FR" b="0" i="1" smtClean="0">
                          <a:solidFill>
                            <a:srgbClr val="000099"/>
                          </a:solidFill>
                        </a:rPr>
                        <m:t>𝑃</m:t>
                      </m:r>
                      <m:r>
                        <a:rPr lang="fr-FR" altLang="fr-FR" b="0" i="1" smtClean="0">
                          <a:solidFill>
                            <a:srgbClr val="000099"/>
                          </a:solidFill>
                        </a:rPr>
                        <m:t> : </m:t>
                      </m:r>
                      <m:sSub>
                        <m:sSubPr>
                          <m:ctrlPr>
                            <a:rPr lang="fr-FR" altLang="fr-FR" b="0" i="1" smtClean="0">
                              <a:solidFill>
                                <a:srgbClr val="000099"/>
                              </a:solidFill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altLang="fr-FR" b="0" i="1" smtClean="0">
                              <a:solidFill>
                                <a:srgbClr val="000099"/>
                              </a:solidFill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b>
                          <m:r>
                            <a:rPr lang="fr-FR" altLang="fr-FR" b="0" i="1" smtClean="0">
                              <a:solidFill>
                                <a:srgbClr val="000099"/>
                              </a:solidFill>
                              <a:ea typeface="Cambria Math" panose="02040503050406030204" pitchFamily="18" charset="0"/>
                            </a:rPr>
                            <m:t>+</m:t>
                          </m:r>
                        </m:sub>
                      </m:sSub>
                      <m:r>
                        <a:rPr lang="fr-FR" altLang="fr-FR" b="0" i="1" smtClean="0">
                          <a:solidFill>
                            <a:srgbClr val="000099"/>
                          </a:solidFill>
                          <a:ea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fr-FR" altLang="fr-FR" i="1">
                              <a:solidFill>
                                <a:srgbClr val="000099"/>
                              </a:solidFill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altLang="fr-FR" i="1">
                              <a:solidFill>
                                <a:srgbClr val="000099"/>
                              </a:solidFill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b>
                          <m:r>
                            <a:rPr lang="fr-FR" altLang="fr-FR" i="1">
                              <a:solidFill>
                                <a:srgbClr val="000099"/>
                              </a:solidFill>
                              <a:ea typeface="Cambria Math" panose="02040503050406030204" pitchFamily="18" charset="0"/>
                            </a:rPr>
                            <m:t>+</m:t>
                          </m:r>
                        </m:sub>
                      </m:sSub>
                    </m:oMath>
                  </m:oMathPara>
                </a14:m>
                <a:endParaRPr lang="fr-FR" altLang="fr-FR" dirty="0" smtClean="0">
                  <a:solidFill>
                    <a:srgbClr val="000099"/>
                  </a:solidFill>
                </a:endParaRPr>
              </a:p>
              <a:p>
                <a:pPr marL="0" indent="0">
                  <a:buNone/>
                </a:pPr>
                <a:endParaRPr lang="fr-FR" altLang="fr-FR" sz="800" dirty="0" smtClean="0">
                  <a:solidFill>
                    <a:srgbClr val="000099"/>
                  </a:solidFill>
                </a:endParaRPr>
              </a:p>
              <a:p>
                <a:r>
                  <a:rPr lang="fr-FR" altLang="fr-FR" dirty="0" smtClean="0">
                    <a:solidFill>
                      <a:srgbClr val="A50021"/>
                    </a:solidFill>
                  </a:rPr>
                  <a:t>Equation différentielle pour modéliser la dynamique</a:t>
                </a:r>
              </a:p>
              <a:p>
                <a:pPr lvl="4"/>
                <a:endParaRPr lang="fr-FR" altLang="fr-FR" dirty="0" smtClean="0">
                  <a:solidFill>
                    <a:srgbClr val="A5002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altLang="fr-FR" i="1" smtClean="0">
                              <a:solidFill>
                                <a:srgbClr val="000099"/>
                              </a:solidFill>
                            </a:rPr>
                          </m:ctrlPr>
                        </m:fPr>
                        <m:num>
                          <m:r>
                            <a:rPr lang="fr-FR" altLang="fr-FR" i="1">
                              <a:solidFill>
                                <a:srgbClr val="000099"/>
                              </a:solidFill>
                            </a:rPr>
                            <m:t>𝑃</m:t>
                          </m:r>
                          <m:d>
                            <m:dPr>
                              <m:ctrlPr>
                                <a:rPr lang="fr-FR" altLang="fr-FR" i="1">
                                  <a:solidFill>
                                    <a:srgbClr val="000099"/>
                                  </a:solidFill>
                                </a:rPr>
                              </m:ctrlPr>
                            </m:dPr>
                            <m:e>
                              <m:r>
                                <a:rPr lang="fr-FR" altLang="fr-FR" i="1">
                                  <a:solidFill>
                                    <a:srgbClr val="000099"/>
                                  </a:solidFill>
                                </a:rPr>
                                <m:t>𝑡</m:t>
                              </m:r>
                              <m:r>
                                <a:rPr lang="fr-FR" altLang="fr-FR" i="1">
                                  <a:solidFill>
                                    <a:srgbClr val="000099"/>
                                  </a:solidFill>
                                </a:rPr>
                                <m:t>+</m:t>
                              </m:r>
                              <m:r>
                                <a:rPr lang="fr-FR" altLang="fr-FR" i="1">
                                  <a:solidFill>
                                    <a:srgbClr val="000099"/>
                                  </a:solidFill>
                                </a:rPr>
                                <m:t>𝑑𝑡</m:t>
                              </m:r>
                            </m:e>
                          </m:d>
                          <m:r>
                            <a:rPr lang="fr-FR" altLang="fr-FR" b="0" i="1" smtClean="0">
                              <a:solidFill>
                                <a:srgbClr val="000099"/>
                              </a:solidFill>
                            </a:rPr>
                            <m:t>−</m:t>
                          </m:r>
                          <m:r>
                            <a:rPr lang="fr-FR" altLang="fr-FR" b="0" i="1" smtClean="0">
                              <a:solidFill>
                                <a:srgbClr val="000099"/>
                              </a:solidFill>
                            </a:rPr>
                            <m:t>𝑃</m:t>
                          </m:r>
                          <m:r>
                            <a:rPr lang="fr-FR" altLang="fr-FR" b="0" i="1" smtClean="0">
                              <a:solidFill>
                                <a:srgbClr val="000099"/>
                              </a:solidFill>
                            </a:rPr>
                            <m:t>(</m:t>
                          </m:r>
                          <m:r>
                            <a:rPr lang="fr-FR" altLang="fr-FR" b="0" i="1" smtClean="0">
                              <a:solidFill>
                                <a:srgbClr val="000099"/>
                              </a:solidFill>
                            </a:rPr>
                            <m:t>𝑡</m:t>
                          </m:r>
                          <m:r>
                            <a:rPr lang="fr-FR" altLang="fr-FR" b="0" i="1" smtClean="0">
                              <a:solidFill>
                                <a:srgbClr val="000099"/>
                              </a:solidFill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fr-FR" altLang="fr-FR" dirty="0">
                              <a:solidFill>
                                <a:srgbClr val="000099"/>
                              </a:solidFill>
                            </a:rPr>
                            <m:t> </m:t>
                          </m:r>
                        </m:num>
                        <m:den>
                          <m:r>
                            <a:rPr lang="fr-FR" altLang="fr-FR" b="0" i="1" smtClean="0">
                              <a:solidFill>
                                <a:srgbClr val="000099"/>
                              </a:solidFill>
                            </a:rPr>
                            <m:t>𝑑𝑡</m:t>
                          </m:r>
                        </m:den>
                      </m:f>
                      <m:r>
                        <a:rPr lang="fr-FR" altLang="fr-FR" b="0" i="1" smtClean="0">
                          <a:solidFill>
                            <a:srgbClr val="000099"/>
                          </a:solidFill>
                        </a:rPr>
                        <m:t>= </m:t>
                      </m:r>
                      <m:f>
                        <m:fPr>
                          <m:ctrlPr>
                            <a:rPr lang="fr-FR" altLang="fr-FR" b="0" i="1" smtClean="0">
                              <a:solidFill>
                                <a:srgbClr val="000099"/>
                              </a:solidFill>
                            </a:rPr>
                          </m:ctrlPr>
                        </m:fPr>
                        <m:num>
                          <m:r>
                            <a:rPr lang="fr-FR" altLang="fr-FR" b="0" i="1" smtClean="0">
                              <a:solidFill>
                                <a:srgbClr val="000099"/>
                              </a:solidFill>
                            </a:rPr>
                            <m:t>𝑑𝑃</m:t>
                          </m:r>
                        </m:num>
                        <m:den>
                          <m:r>
                            <a:rPr lang="fr-FR" altLang="fr-FR" b="0" i="1" smtClean="0">
                              <a:solidFill>
                                <a:srgbClr val="000099"/>
                              </a:solidFill>
                            </a:rPr>
                            <m:t>𝑑𝑡</m:t>
                          </m:r>
                        </m:den>
                      </m:f>
                      <m:d>
                        <m:dPr>
                          <m:ctrlPr>
                            <a:rPr lang="fr-FR" altLang="fr-FR" b="0" i="1" smtClean="0">
                              <a:solidFill>
                                <a:srgbClr val="000099"/>
                              </a:solidFill>
                            </a:rPr>
                          </m:ctrlPr>
                        </m:dPr>
                        <m:e>
                          <m:r>
                            <a:rPr lang="fr-FR" altLang="fr-FR" b="0" i="1" smtClean="0">
                              <a:solidFill>
                                <a:srgbClr val="000099"/>
                              </a:solidFill>
                            </a:rPr>
                            <m:t>𝑡</m:t>
                          </m:r>
                        </m:e>
                      </m:d>
                      <m:r>
                        <a:rPr lang="fr-FR" altLang="fr-FR" b="0" i="1" smtClean="0">
                          <a:solidFill>
                            <a:srgbClr val="000099"/>
                          </a:solidFill>
                        </a:rPr>
                        <m:t>=</m:t>
                      </m:r>
                      <m:r>
                        <a:rPr lang="fr-FR" altLang="fr-FR" b="0" i="1" smtClean="0">
                          <a:solidFill>
                            <a:srgbClr val="000099"/>
                          </a:solidFill>
                        </a:rPr>
                        <m:t>𝑓</m:t>
                      </m:r>
                      <m:r>
                        <a:rPr lang="fr-FR" altLang="fr-FR" b="0" i="1" smtClean="0">
                          <a:solidFill>
                            <a:srgbClr val="000099"/>
                          </a:solidFill>
                        </a:rPr>
                        <m:t>(</m:t>
                      </m:r>
                      <m:r>
                        <a:rPr lang="fr-FR" altLang="fr-FR" b="0" i="1" smtClean="0">
                          <a:solidFill>
                            <a:srgbClr val="000099"/>
                          </a:solidFill>
                        </a:rPr>
                        <m:t>𝑡</m:t>
                      </m:r>
                      <m:r>
                        <a:rPr lang="fr-FR" altLang="fr-FR" b="0" i="1" smtClean="0">
                          <a:solidFill>
                            <a:srgbClr val="000099"/>
                          </a:solidFill>
                        </a:rPr>
                        <m:t>,</m:t>
                      </m:r>
                      <m:r>
                        <a:rPr lang="fr-FR" altLang="fr-FR" b="0" i="1" smtClean="0">
                          <a:solidFill>
                            <a:srgbClr val="000099"/>
                          </a:solidFill>
                        </a:rPr>
                        <m:t>𝑃</m:t>
                      </m:r>
                      <m:d>
                        <m:dPr>
                          <m:ctrlPr>
                            <a:rPr lang="fr-FR" altLang="fr-FR" b="0" i="1" smtClean="0">
                              <a:solidFill>
                                <a:srgbClr val="000099"/>
                              </a:solidFill>
                            </a:rPr>
                          </m:ctrlPr>
                        </m:dPr>
                        <m:e>
                          <m:r>
                            <a:rPr lang="fr-FR" altLang="fr-FR" b="0" i="1" smtClean="0">
                              <a:solidFill>
                                <a:srgbClr val="000099"/>
                              </a:solidFill>
                            </a:rPr>
                            <m:t>𝑡</m:t>
                          </m:r>
                        </m:e>
                      </m:d>
                      <m:r>
                        <a:rPr lang="fr-FR" altLang="fr-FR" b="0" i="1" smtClean="0">
                          <a:solidFill>
                            <a:srgbClr val="000099"/>
                          </a:solidFill>
                        </a:rPr>
                        <m:t>)</m:t>
                      </m:r>
                    </m:oMath>
                  </m:oMathPara>
                </a14:m>
                <a:endParaRPr lang="fr-FR" altLang="fr-FR" dirty="0" smtClean="0">
                  <a:solidFill>
                    <a:srgbClr val="000099"/>
                  </a:solidFill>
                </a:endParaRPr>
              </a:p>
            </p:txBody>
          </p:sp>
        </mc:Choice>
        <mc:Fallback>
          <p:sp>
            <p:nvSpPr>
              <p:cNvPr id="16387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 bwMode="auto">
              <a:blipFill rotWithShape="0">
                <a:blip r:embed="rId3"/>
                <a:stretch>
                  <a:fillRect l="-1926" t="-2156"/>
                </a:stretch>
              </a:blipFill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2112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r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fr-FR" altLang="fr-FR" dirty="0" smtClean="0">
                <a:solidFill>
                  <a:srgbClr val="000099"/>
                </a:solidFill>
              </a:rPr>
              <a:t>Simulation des modèles continues</a:t>
            </a:r>
            <a:r>
              <a:rPr lang="fr-FR" altLang="fr-FR" b="1" dirty="0" smtClean="0">
                <a:solidFill>
                  <a:srgbClr val="B2B2B2"/>
                </a:solidFill>
              </a:rPr>
              <a:t/>
            </a:r>
            <a:br>
              <a:rPr lang="fr-FR" altLang="fr-FR" b="1" dirty="0" smtClean="0">
                <a:solidFill>
                  <a:srgbClr val="B2B2B2"/>
                </a:solidFill>
              </a:rPr>
            </a:br>
            <a:endParaRPr lang="fr-FR" altLang="fr-FR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387" name="Espace réservé du contenu 2"/>
              <p:cNvSpPr>
                <a:spLocks noGrp="1"/>
              </p:cNvSpPr>
              <p:nvPr>
                <p:ph idx="1"/>
              </p:nvPr>
            </p:nvSpPr>
            <p:spPr bwMode="auto">
              <a:noFill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r>
                  <a:rPr lang="fr-FR" altLang="fr-FR" dirty="0" smtClean="0">
                    <a:solidFill>
                      <a:srgbClr val="A50021"/>
                    </a:solidFill>
                  </a:rPr>
                  <a:t>Soit on connait la solution analytique de l’équation différentielle</a:t>
                </a:r>
              </a:p>
              <a:p>
                <a:pPr lvl="4"/>
                <a:endParaRPr lang="fr-FR" altLang="fr-F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altLang="fr-FR" b="0" i="1" smtClean="0">
                          <a:solidFill>
                            <a:srgbClr val="000099"/>
                          </a:solidFill>
                        </a:rPr>
                        <m:t>𝑃</m:t>
                      </m:r>
                      <m:d>
                        <m:dPr>
                          <m:ctrlPr>
                            <a:rPr lang="fr-FR" altLang="fr-FR" b="0" i="1" smtClean="0">
                              <a:solidFill>
                                <a:srgbClr val="000099"/>
                              </a:solidFill>
                            </a:rPr>
                          </m:ctrlPr>
                        </m:dPr>
                        <m:e>
                          <m:r>
                            <a:rPr lang="fr-FR" altLang="fr-FR" b="0" i="1" smtClean="0">
                              <a:solidFill>
                                <a:srgbClr val="000099"/>
                              </a:solidFill>
                            </a:rPr>
                            <m:t>𝑡</m:t>
                          </m:r>
                        </m:e>
                      </m:d>
                      <m:r>
                        <a:rPr lang="fr-FR" altLang="fr-FR" b="0" i="1" smtClean="0">
                          <a:solidFill>
                            <a:srgbClr val="000099"/>
                          </a:solidFill>
                        </a:rPr>
                        <m:t>= …</m:t>
                      </m:r>
                    </m:oMath>
                  </m:oMathPara>
                </a14:m>
                <a:endParaRPr lang="fr-FR" altLang="fr-FR" dirty="0" smtClean="0">
                  <a:solidFill>
                    <a:srgbClr val="000099"/>
                  </a:solidFill>
                </a:endParaRPr>
              </a:p>
              <a:p>
                <a:pPr marL="0" indent="0">
                  <a:buNone/>
                </a:pPr>
                <a:endParaRPr lang="fr-FR" altLang="fr-FR" sz="800" dirty="0" smtClean="0">
                  <a:solidFill>
                    <a:srgbClr val="000099"/>
                  </a:solidFill>
                </a:endParaRPr>
              </a:p>
              <a:p>
                <a:r>
                  <a:rPr lang="fr-FR" altLang="fr-FR" dirty="0" smtClean="0">
                    <a:solidFill>
                      <a:srgbClr val="A50021"/>
                    </a:solidFill>
                  </a:rPr>
                  <a:t>Méthodes numériques : méthode </a:t>
                </a:r>
                <a:r>
                  <a:rPr lang="fr-FR" altLang="fr-FR" dirty="0" err="1" smtClean="0">
                    <a:solidFill>
                      <a:srgbClr val="A50021"/>
                    </a:solidFill>
                  </a:rPr>
                  <a:t>d’euler</a:t>
                </a:r>
                <a:r>
                  <a:rPr lang="fr-FR" altLang="fr-FR" dirty="0" smtClean="0">
                    <a:solidFill>
                      <a:srgbClr val="A50021"/>
                    </a:solidFill>
                  </a:rPr>
                  <a:t>, …</a:t>
                </a:r>
              </a:p>
              <a:p>
                <a:pPr lvl="4"/>
                <a:endParaRPr lang="fr-FR" altLang="fr-FR" dirty="0" smtClean="0">
                  <a:solidFill>
                    <a:srgbClr val="A5002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altLang="fr-FR" b="0" i="1" smtClean="0">
                          <a:solidFill>
                            <a:srgbClr val="000099"/>
                          </a:solidFill>
                        </a:rPr>
                        <m:t>𝑃</m:t>
                      </m:r>
                      <m:d>
                        <m:dPr>
                          <m:ctrlPr>
                            <a:rPr lang="fr-FR" altLang="fr-FR" b="0" i="1" smtClean="0">
                              <a:solidFill>
                                <a:srgbClr val="000099"/>
                              </a:solidFill>
                            </a:rPr>
                          </m:ctrlPr>
                        </m:dPr>
                        <m:e>
                          <m:r>
                            <a:rPr lang="fr-FR" altLang="fr-FR" b="0" i="1" smtClean="0">
                              <a:solidFill>
                                <a:srgbClr val="000099"/>
                              </a:solidFill>
                            </a:rPr>
                            <m:t>𝑡</m:t>
                          </m:r>
                          <m:r>
                            <a:rPr lang="fr-FR" altLang="fr-FR" b="0" i="1" smtClean="0">
                              <a:solidFill>
                                <a:srgbClr val="000099"/>
                              </a:solidFill>
                            </a:rPr>
                            <m:t>+</m:t>
                          </m:r>
                          <m:r>
                            <a:rPr lang="fr-FR" altLang="fr-FR" b="0" i="1" smtClean="0">
                              <a:solidFill>
                                <a:srgbClr val="000099"/>
                              </a:solidFill>
                            </a:rPr>
                            <m:t>𝑑𝑡</m:t>
                          </m:r>
                        </m:e>
                      </m:d>
                      <m:r>
                        <a:rPr lang="fr-FR" altLang="fr-FR" b="0" i="1" smtClean="0">
                          <a:solidFill>
                            <a:srgbClr val="000099"/>
                          </a:solidFill>
                        </a:rPr>
                        <m:t>=</m:t>
                      </m:r>
                      <m:r>
                        <a:rPr lang="fr-FR" altLang="fr-FR" b="0" i="1" smtClean="0">
                          <a:solidFill>
                            <a:srgbClr val="000099"/>
                          </a:solidFill>
                        </a:rPr>
                        <m:t>𝑝</m:t>
                      </m:r>
                      <m:d>
                        <m:dPr>
                          <m:ctrlPr>
                            <a:rPr lang="fr-FR" altLang="fr-FR" b="0" i="1" smtClean="0">
                              <a:solidFill>
                                <a:srgbClr val="000099"/>
                              </a:solidFill>
                            </a:rPr>
                          </m:ctrlPr>
                        </m:dPr>
                        <m:e>
                          <m:r>
                            <a:rPr lang="fr-FR" altLang="fr-FR" b="0" i="1" smtClean="0">
                              <a:solidFill>
                                <a:srgbClr val="000099"/>
                              </a:solidFill>
                            </a:rPr>
                            <m:t>𝑡</m:t>
                          </m:r>
                        </m:e>
                      </m:d>
                      <m:r>
                        <a:rPr lang="fr-FR" altLang="fr-FR" b="0" i="1" smtClean="0">
                          <a:solidFill>
                            <a:srgbClr val="000099"/>
                          </a:solidFill>
                        </a:rPr>
                        <m:t>+</m:t>
                      </m:r>
                      <m:r>
                        <a:rPr lang="fr-FR" altLang="fr-FR" b="0" i="1" smtClean="0">
                          <a:solidFill>
                            <a:srgbClr val="000099"/>
                          </a:solidFill>
                        </a:rPr>
                        <m:t>𝑑𝑡</m:t>
                      </m:r>
                      <m:r>
                        <a:rPr lang="fr-FR" altLang="fr-FR" b="0" i="1" smtClean="0">
                          <a:solidFill>
                            <a:srgbClr val="000099"/>
                          </a:solidFill>
                        </a:rPr>
                        <m:t> </m:t>
                      </m:r>
                      <m:r>
                        <a:rPr lang="fr-FR" altLang="fr-FR" b="0" i="1" smtClean="0">
                          <a:solidFill>
                            <a:srgbClr val="000099"/>
                          </a:solidFill>
                        </a:rPr>
                        <m:t>𝑓</m:t>
                      </m:r>
                      <m:r>
                        <a:rPr lang="fr-FR" altLang="fr-FR" b="0" i="1" smtClean="0">
                          <a:solidFill>
                            <a:srgbClr val="000099"/>
                          </a:solidFill>
                        </a:rPr>
                        <m:t>(</m:t>
                      </m:r>
                      <m:r>
                        <a:rPr lang="fr-FR" altLang="fr-FR" b="0" i="1" smtClean="0">
                          <a:solidFill>
                            <a:srgbClr val="000099"/>
                          </a:solidFill>
                        </a:rPr>
                        <m:t>𝑡</m:t>
                      </m:r>
                      <m:r>
                        <a:rPr lang="fr-FR" altLang="fr-FR" b="0" i="1" smtClean="0">
                          <a:solidFill>
                            <a:srgbClr val="000099"/>
                          </a:solidFill>
                        </a:rPr>
                        <m:t>,</m:t>
                      </m:r>
                      <m:r>
                        <a:rPr lang="fr-FR" altLang="fr-FR" b="0" i="1" smtClean="0">
                          <a:solidFill>
                            <a:srgbClr val="000099"/>
                          </a:solidFill>
                        </a:rPr>
                        <m:t>𝑃</m:t>
                      </m:r>
                      <m:d>
                        <m:dPr>
                          <m:ctrlPr>
                            <a:rPr lang="fr-FR" altLang="fr-FR" b="0" i="1" smtClean="0">
                              <a:solidFill>
                                <a:srgbClr val="000099"/>
                              </a:solidFill>
                            </a:rPr>
                          </m:ctrlPr>
                        </m:dPr>
                        <m:e>
                          <m:r>
                            <a:rPr lang="fr-FR" altLang="fr-FR" b="0" i="1" smtClean="0">
                              <a:solidFill>
                                <a:srgbClr val="000099"/>
                              </a:solidFill>
                            </a:rPr>
                            <m:t>𝑡</m:t>
                          </m:r>
                        </m:e>
                      </m:d>
                      <m:r>
                        <a:rPr lang="fr-FR" altLang="fr-FR" b="0" i="1" smtClean="0">
                          <a:solidFill>
                            <a:srgbClr val="000099"/>
                          </a:solidFill>
                        </a:rPr>
                        <m:t>)</m:t>
                      </m:r>
                    </m:oMath>
                  </m:oMathPara>
                </a14:m>
                <a:endParaRPr lang="fr-FR" altLang="fr-FR" dirty="0" smtClean="0">
                  <a:solidFill>
                    <a:srgbClr val="000099"/>
                  </a:solidFill>
                </a:endParaRPr>
              </a:p>
            </p:txBody>
          </p:sp>
        </mc:Choice>
        <mc:Fallback>
          <p:sp>
            <p:nvSpPr>
              <p:cNvPr id="16387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 bwMode="auto">
              <a:blipFill rotWithShape="0">
                <a:blip r:embed="rId3"/>
                <a:stretch>
                  <a:fillRect l="-1926" t="-2156"/>
                </a:stretch>
              </a:blipFill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2074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dèle par défaut">
  <a:themeElements>
    <a:clrScheme name="Modèle par défau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odèle par défau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6624</TotalTime>
  <Words>1392</Words>
  <Application>Microsoft Office PowerPoint</Application>
  <PresentationFormat>Affichage à l'écran (4:3)</PresentationFormat>
  <Paragraphs>307</Paragraphs>
  <Slides>26</Slides>
  <Notes>26</Notes>
  <HiddenSlides>0</HiddenSlides>
  <MMClips>0</MMClips>
  <ScaleCrop>false</ScaleCrop>
  <HeadingPairs>
    <vt:vector size="8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26</vt:i4>
      </vt:variant>
    </vt:vector>
  </HeadingPairs>
  <TitlesOfParts>
    <vt:vector size="35" baseType="lpstr">
      <vt:lpstr>ＭＳ Ｐゴシック</vt:lpstr>
      <vt:lpstr>ＭＳ Ｐゴシック</vt:lpstr>
      <vt:lpstr>Arial</vt:lpstr>
      <vt:lpstr>Calibri</vt:lpstr>
      <vt:lpstr>Cambria Math</vt:lpstr>
      <vt:lpstr>Comic Sans MS</vt:lpstr>
      <vt:lpstr>Wingdings</vt:lpstr>
      <vt:lpstr>Modèle par défaut</vt:lpstr>
      <vt:lpstr>Image Bitmap</vt:lpstr>
      <vt:lpstr>Présentation PowerPoint</vt:lpstr>
      <vt:lpstr>Pourquoi modéliser</vt:lpstr>
      <vt:lpstr>Les étapes de la modélisation</vt:lpstr>
      <vt:lpstr>Les étapes de la modélisation</vt:lpstr>
      <vt:lpstr>Les étapes de la modélisation</vt:lpstr>
      <vt:lpstr>Croissance de populations cellulaires ? </vt:lpstr>
      <vt:lpstr>Avant de modéliser !</vt:lpstr>
      <vt:lpstr>Modèles continues de la dynamique des population </vt:lpstr>
      <vt:lpstr>Simulation des modèles continues </vt:lpstr>
      <vt:lpstr>Le modèle de croissance de Malthus </vt:lpstr>
      <vt:lpstr>Le modèle de croissance de Malthus</vt:lpstr>
      <vt:lpstr>Le modèle de croissance de Malthus</vt:lpstr>
      <vt:lpstr>Le modèle de croissance de Malthus</vt:lpstr>
      <vt:lpstr>Le modèle de croissance de Malthus</vt:lpstr>
      <vt:lpstr>Simulations</vt:lpstr>
      <vt:lpstr>Ajustement</vt:lpstr>
      <vt:lpstr>Ajustement</vt:lpstr>
      <vt:lpstr>Ajustement</vt:lpstr>
      <vt:lpstr>Validation</vt:lpstr>
      <vt:lpstr>Le modèle logistique de Vershulst</vt:lpstr>
      <vt:lpstr>Le modèle logistique de Vershulst</vt:lpstr>
      <vt:lpstr>Le modèle logistique de Vershulst</vt:lpstr>
      <vt:lpstr>Simulation</vt:lpstr>
      <vt:lpstr>Ajustement</vt:lpstr>
      <vt:lpstr>Ajustement</vt:lpstr>
      <vt:lpstr>Présentation PowerPoint</vt:lpstr>
    </vt:vector>
  </TitlesOfParts>
  <Company>laboratoire TIMC-RFMQ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Françoise Giroud</dc:creator>
  <cp:lastModifiedBy>cayek</cp:lastModifiedBy>
  <cp:revision>1225</cp:revision>
  <dcterms:created xsi:type="dcterms:W3CDTF">2003-09-29T23:10:32Z</dcterms:created>
  <dcterms:modified xsi:type="dcterms:W3CDTF">2016-01-04T14:01:45Z</dcterms:modified>
</cp:coreProperties>
</file>