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A7D2-6EF0-4890-9EE4-EB82AF4DC591}" type="datetimeFigureOut">
              <a:rPr lang="tr-TR" smtClean="0"/>
              <a:t>25.12.2016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C0F-07EB-4130-B88F-E33813D42B06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91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A7D2-6EF0-4890-9EE4-EB82AF4DC591}" type="datetimeFigureOut">
              <a:rPr lang="tr-TR" smtClean="0"/>
              <a:t>25.12.2016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C0F-07EB-4130-B88F-E33813D42B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424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A7D2-6EF0-4890-9EE4-EB82AF4DC591}" type="datetimeFigureOut">
              <a:rPr lang="tr-TR" smtClean="0"/>
              <a:t>25.12.2016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C0F-07EB-4130-B88F-E33813D42B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9520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A7D2-6EF0-4890-9EE4-EB82AF4DC591}" type="datetimeFigureOut">
              <a:rPr lang="tr-TR" smtClean="0"/>
              <a:t>25.12.2016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C0F-07EB-4130-B88F-E33813D42B06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9927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A7D2-6EF0-4890-9EE4-EB82AF4DC591}" type="datetimeFigureOut">
              <a:rPr lang="tr-TR" smtClean="0"/>
              <a:t>25.12.2016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C0F-07EB-4130-B88F-E33813D42B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136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A7D2-6EF0-4890-9EE4-EB82AF4DC591}" type="datetimeFigureOut">
              <a:rPr lang="tr-TR" smtClean="0"/>
              <a:t>25.12.2016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C0F-07EB-4130-B88F-E33813D42B0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517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A7D2-6EF0-4890-9EE4-EB82AF4DC591}" type="datetimeFigureOut">
              <a:rPr lang="tr-TR" smtClean="0"/>
              <a:t>25.12.2016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C0F-07EB-4130-B88F-E33813D42B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1425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A7D2-6EF0-4890-9EE4-EB82AF4DC591}" type="datetimeFigureOut">
              <a:rPr lang="tr-TR" smtClean="0"/>
              <a:t>25.12.2016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C0F-07EB-4130-B88F-E33813D42B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6902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A7D2-6EF0-4890-9EE4-EB82AF4DC591}" type="datetimeFigureOut">
              <a:rPr lang="tr-TR" smtClean="0"/>
              <a:t>25.12.2016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C0F-07EB-4130-B88F-E33813D42B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380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A7D2-6EF0-4890-9EE4-EB82AF4DC591}" type="datetimeFigureOut">
              <a:rPr lang="tr-TR" smtClean="0"/>
              <a:t>25.12.2016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C0F-07EB-4130-B88F-E33813D42B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674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A7D2-6EF0-4890-9EE4-EB82AF4DC591}" type="datetimeFigureOut">
              <a:rPr lang="tr-TR" smtClean="0"/>
              <a:t>25.12.2016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C0F-07EB-4130-B88F-E33813D42B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493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A7D2-6EF0-4890-9EE4-EB82AF4DC591}" type="datetimeFigureOut">
              <a:rPr lang="tr-TR" smtClean="0"/>
              <a:t>25.12.2016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C0F-07EB-4130-B88F-E33813D42B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780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A7D2-6EF0-4890-9EE4-EB82AF4DC591}" type="datetimeFigureOut">
              <a:rPr lang="tr-TR" smtClean="0"/>
              <a:t>25.12.2016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C0F-07EB-4130-B88F-E33813D42B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53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A7D2-6EF0-4890-9EE4-EB82AF4DC591}" type="datetimeFigureOut">
              <a:rPr lang="tr-TR" smtClean="0"/>
              <a:t>25.12.2016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C0F-07EB-4130-B88F-E33813D42B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75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A7D2-6EF0-4890-9EE4-EB82AF4DC591}" type="datetimeFigureOut">
              <a:rPr lang="tr-TR" smtClean="0"/>
              <a:t>25.12.2016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C0F-07EB-4130-B88F-E33813D42B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183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A7D2-6EF0-4890-9EE4-EB82AF4DC591}" type="datetimeFigureOut">
              <a:rPr lang="tr-TR" smtClean="0"/>
              <a:t>25.12.2016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C0F-07EB-4130-B88F-E33813D42B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108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A7D2-6EF0-4890-9EE4-EB82AF4DC591}" type="datetimeFigureOut">
              <a:rPr lang="tr-TR" smtClean="0"/>
              <a:t>25.12.2016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C0F-07EB-4130-B88F-E33813D42B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733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7FAA7D2-6EF0-4890-9EE4-EB82AF4DC591}" type="datetimeFigureOut">
              <a:rPr lang="tr-TR" smtClean="0"/>
              <a:t>25.12.2016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1B0DC0F-07EB-4130-B88F-E33813D42B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4590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hyperlink" Target="http://www.tutorialspoint.com/java8" TargetMode="External"/><Relationship Id="rId4" Type="http://schemas.openxmlformats.org/officeDocument/2006/relationships/hyperlink" Target="https://docs.oracle.com/javase/tutoria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sz="4000" dirty="0" smtClean="0"/>
              <a:t>GAZİ ÜNİVERSİTESİ</a:t>
            </a:r>
            <a:endParaRPr lang="tr-TR" sz="4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272954" cy="2702047"/>
          </a:xfrm>
        </p:spPr>
        <p:txBody>
          <a:bodyPr>
            <a:normAutofit lnSpcReduction="10000"/>
          </a:bodyPr>
          <a:lstStyle/>
          <a:p>
            <a:r>
              <a:rPr lang="tr-TR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TEKNOLOJİ FAKÜLTESİ</a:t>
            </a:r>
          </a:p>
          <a:p>
            <a:r>
              <a:rPr lang="tr-TR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NESNE YÖNELİMLİ PROGRAMLAMA</a:t>
            </a:r>
          </a:p>
          <a:p>
            <a:r>
              <a:rPr lang="tr-TR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DÖNEM PROJESİ</a:t>
            </a:r>
          </a:p>
          <a:p>
            <a:r>
              <a:rPr lang="tr-TR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BURAK ÇAYIR 141816044</a:t>
            </a:r>
          </a:p>
          <a:p>
            <a:r>
              <a:rPr lang="tr-TR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RAMAZAN UYSAL 141816058</a:t>
            </a:r>
          </a:p>
          <a:p>
            <a:r>
              <a:rPr lang="tr-TR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KÜTÜPHANE OTOMASYON PROGRAMI</a:t>
            </a:r>
            <a:endParaRPr lang="tr-TR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790" y="85787"/>
            <a:ext cx="2778420" cy="277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8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352927"/>
            <a:ext cx="9144000" cy="1122947"/>
          </a:xfrm>
        </p:spPr>
        <p:txBody>
          <a:bodyPr>
            <a:normAutofit/>
          </a:bodyPr>
          <a:lstStyle/>
          <a:p>
            <a:r>
              <a:rPr lang="tr-TR" dirty="0" smtClean="0"/>
              <a:t>Programın Çalışma Şekli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1475873"/>
            <a:ext cx="9144000" cy="513347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tr-TR" dirty="0" smtClean="0"/>
              <a:t>Personel kitap iade işlemini gerçekleştirmek isterse üyenin ve kitabın gerekli bilgilerini girerek işlemi tamamlayabilir.</a:t>
            </a:r>
          </a:p>
          <a:p>
            <a:pPr marL="342900" indent="-342900">
              <a:buFontTx/>
              <a:buChar char="-"/>
            </a:pPr>
            <a:r>
              <a:rPr lang="tr-TR" dirty="0" smtClean="0"/>
              <a:t>Sistem kitap alış tarihi ile kitap dönüş tarihini karşılaştırır ve üyenin kitabı getirmesi gereken sürenin aşıldığını hesapladığında geciken </a:t>
            </a:r>
            <a:r>
              <a:rPr lang="tr-TR" dirty="0" err="1" smtClean="0"/>
              <a:t>hergün</a:t>
            </a:r>
            <a:r>
              <a:rPr lang="tr-TR" dirty="0" smtClean="0"/>
              <a:t> için ceza miktarını gün sayısı ile çarpar ve kullanıcının </a:t>
            </a:r>
            <a:r>
              <a:rPr lang="tr-TR" dirty="0" err="1" smtClean="0"/>
              <a:t>veritabanına</a:t>
            </a:r>
            <a:r>
              <a:rPr lang="tr-TR" dirty="0" smtClean="0"/>
              <a:t> ekler</a:t>
            </a:r>
            <a:r>
              <a:rPr lang="tr-TR" dirty="0" smtClean="0"/>
              <a:t>.(ceza sisteminin </a:t>
            </a:r>
            <a:r>
              <a:rPr lang="tr-TR" dirty="0" err="1" smtClean="0"/>
              <a:t>çalışırlığını</a:t>
            </a:r>
            <a:r>
              <a:rPr lang="tr-TR" dirty="0" smtClean="0"/>
              <a:t> görmek amacıyla teslim tarihi varsayılan olarak ileri bir tarih olarak ayarlanmıştır.)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898" y="3987079"/>
            <a:ext cx="3897144" cy="137406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95" y="3987079"/>
            <a:ext cx="3078501" cy="135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1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562709"/>
            <a:ext cx="9144000" cy="1450730"/>
          </a:xfrm>
        </p:spPr>
        <p:txBody>
          <a:bodyPr>
            <a:normAutofit/>
          </a:bodyPr>
          <a:lstStyle/>
          <a:p>
            <a:pPr algn="ctr"/>
            <a:r>
              <a:rPr lang="tr-TR" dirty="0" smtClean="0"/>
              <a:t>Sınıf Mimarisi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2013439"/>
            <a:ext cx="9144000" cy="3244361"/>
          </a:xfrm>
        </p:spPr>
        <p:txBody>
          <a:bodyPr/>
          <a:lstStyle/>
          <a:p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631641"/>
              </p:ext>
            </p:extLst>
          </p:nvPr>
        </p:nvGraphicFramePr>
        <p:xfrm>
          <a:off x="2032000" y="2382717"/>
          <a:ext cx="8128000" cy="2973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58948864"/>
                    </a:ext>
                  </a:extLst>
                </a:gridCol>
              </a:tblGrid>
              <a:tr h="870438">
                <a:tc>
                  <a:txBody>
                    <a:bodyPr/>
                    <a:lstStyle/>
                    <a:p>
                      <a:pPr algn="ctr"/>
                      <a:r>
                        <a:rPr lang="tr-TR" sz="4400" dirty="0" smtClean="0"/>
                        <a:t>PERSONEL</a:t>
                      </a:r>
                      <a:endParaRPr lang="tr-TR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458734"/>
                  </a:ext>
                </a:extLst>
              </a:tr>
              <a:tr h="870438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tr-TR" dirty="0" smtClean="0"/>
                        <a:t>- </a:t>
                      </a:r>
                      <a:r>
                        <a:rPr lang="tr-TR" dirty="0" err="1" smtClean="0"/>
                        <a:t>Tc</a:t>
                      </a:r>
                      <a:r>
                        <a:rPr lang="tr-TR" dirty="0" smtClean="0"/>
                        <a:t> NO                 </a:t>
                      </a:r>
                      <a:r>
                        <a:rPr lang="tr-TR" baseline="0" dirty="0" smtClean="0"/>
                        <a:t>   </a:t>
                      </a:r>
                      <a:r>
                        <a:rPr lang="tr-TR" dirty="0" smtClean="0"/>
                        <a:t>+Adi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tr-TR" dirty="0" smtClean="0"/>
                        <a:t>sicil NO                 +</a:t>
                      </a:r>
                      <a:r>
                        <a:rPr lang="tr-TR" dirty="0" err="1" smtClean="0"/>
                        <a:t>soyAdi</a:t>
                      </a:r>
                      <a:endParaRPr lang="tr-TR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tr-TR" dirty="0" err="1" smtClean="0"/>
                        <a:t>Sifre</a:t>
                      </a:r>
                      <a:r>
                        <a:rPr lang="tr-TR" dirty="0" smtClean="0"/>
                        <a:t>                       +unvan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189697"/>
                  </a:ext>
                </a:extLst>
              </a:tr>
              <a:tr h="870438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+set </a:t>
                      </a:r>
                      <a:r>
                        <a:rPr lang="tr-TR" dirty="0" err="1" smtClean="0"/>
                        <a:t>get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metodları</a:t>
                      </a:r>
                      <a:r>
                        <a:rPr lang="tr-TR" dirty="0" smtClean="0"/>
                        <a:t>()</a:t>
                      </a:r>
                    </a:p>
                    <a:p>
                      <a:pPr algn="ctr"/>
                      <a:r>
                        <a:rPr lang="tr-TR" dirty="0" smtClean="0"/>
                        <a:t>+</a:t>
                      </a:r>
                      <a:r>
                        <a:rPr lang="tr-TR" dirty="0" err="1" smtClean="0"/>
                        <a:t>personelKayit</a:t>
                      </a:r>
                      <a:r>
                        <a:rPr lang="tr-TR" dirty="0" smtClean="0"/>
                        <a:t>()</a:t>
                      </a:r>
                    </a:p>
                    <a:p>
                      <a:pPr algn="ctr"/>
                      <a:r>
                        <a:rPr lang="tr-TR" dirty="0" smtClean="0"/>
                        <a:t>+</a:t>
                      </a:r>
                      <a:r>
                        <a:rPr lang="tr-TR" dirty="0" err="1" smtClean="0"/>
                        <a:t>personelGiris</a:t>
                      </a:r>
                      <a:r>
                        <a:rPr lang="tr-TR" dirty="0" smtClean="0"/>
                        <a:t>()</a:t>
                      </a:r>
                    </a:p>
                    <a:p>
                      <a:pPr algn="ctr"/>
                      <a:r>
                        <a:rPr lang="tr-TR" dirty="0" smtClean="0"/>
                        <a:t>+</a:t>
                      </a:r>
                      <a:r>
                        <a:rPr lang="tr-TR" dirty="0" err="1" smtClean="0"/>
                        <a:t>ad_getir</a:t>
                      </a:r>
                      <a:r>
                        <a:rPr lang="tr-TR" dirty="0" smtClean="0"/>
                        <a:t>()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70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8070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84639"/>
            <a:ext cx="9144000" cy="1345223"/>
          </a:xfrm>
        </p:spPr>
        <p:txBody>
          <a:bodyPr/>
          <a:lstStyle/>
          <a:p>
            <a:pPr algn="ctr"/>
            <a:r>
              <a:rPr lang="tr-TR" dirty="0" smtClean="0"/>
              <a:t>Sınıf Mimarisi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801304"/>
              </p:ext>
            </p:extLst>
          </p:nvPr>
        </p:nvGraphicFramePr>
        <p:xfrm>
          <a:off x="2032000" y="1689569"/>
          <a:ext cx="8128000" cy="3824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654627401"/>
                    </a:ext>
                  </a:extLst>
                </a:gridCol>
              </a:tblGrid>
              <a:tr h="1043789">
                <a:tc>
                  <a:txBody>
                    <a:bodyPr/>
                    <a:lstStyle/>
                    <a:p>
                      <a:pPr algn="ctr"/>
                      <a:r>
                        <a:rPr lang="tr-TR" sz="4400" dirty="0" smtClean="0"/>
                        <a:t>KİSİ</a:t>
                      </a:r>
                      <a:endParaRPr lang="tr-TR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249289"/>
                  </a:ext>
                </a:extLst>
              </a:tr>
              <a:tr h="1043789"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-</a:t>
                      </a:r>
                      <a:r>
                        <a:rPr lang="tr-TR" dirty="0" err="1" smtClean="0"/>
                        <a:t>tcNO</a:t>
                      </a:r>
                      <a:r>
                        <a:rPr lang="tr-TR" dirty="0" smtClean="0"/>
                        <a:t>                   +adi                  +</a:t>
                      </a:r>
                      <a:r>
                        <a:rPr lang="tr-TR" dirty="0" err="1" smtClean="0"/>
                        <a:t>kitapDonusDate</a:t>
                      </a:r>
                      <a:endParaRPr lang="tr-TR" dirty="0" smtClean="0"/>
                    </a:p>
                    <a:p>
                      <a:pPr algn="l"/>
                      <a:r>
                        <a:rPr lang="tr-TR" dirty="0" smtClean="0"/>
                        <a:t>-mail                    +</a:t>
                      </a:r>
                      <a:r>
                        <a:rPr lang="tr-TR" dirty="0" err="1" smtClean="0"/>
                        <a:t>soyAd</a:t>
                      </a:r>
                      <a:r>
                        <a:rPr lang="tr-TR" dirty="0" smtClean="0"/>
                        <a:t>              +fark</a:t>
                      </a:r>
                    </a:p>
                    <a:p>
                      <a:pPr algn="l"/>
                      <a:r>
                        <a:rPr lang="tr-TR" dirty="0" smtClean="0"/>
                        <a:t>+</a:t>
                      </a:r>
                      <a:r>
                        <a:rPr lang="tr-TR" dirty="0" err="1" smtClean="0"/>
                        <a:t>kitapAlisDate</a:t>
                      </a:r>
                      <a:r>
                        <a:rPr lang="tr-TR" dirty="0" smtClean="0"/>
                        <a:t>    +ceza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846519"/>
                  </a:ext>
                </a:extLst>
              </a:tr>
              <a:tr h="104378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+set </a:t>
                      </a:r>
                      <a:r>
                        <a:rPr lang="tr-TR" dirty="0" err="1" smtClean="0"/>
                        <a:t>get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metodları</a:t>
                      </a:r>
                      <a:r>
                        <a:rPr lang="tr-TR" dirty="0" smtClean="0"/>
                        <a:t>()</a:t>
                      </a:r>
                    </a:p>
                    <a:p>
                      <a:pPr algn="ctr"/>
                      <a:r>
                        <a:rPr lang="tr-TR" dirty="0" smtClean="0"/>
                        <a:t>+</a:t>
                      </a:r>
                      <a:r>
                        <a:rPr lang="tr-TR" dirty="0" err="1" smtClean="0"/>
                        <a:t>kisiAra</a:t>
                      </a:r>
                      <a:r>
                        <a:rPr lang="tr-TR" dirty="0" smtClean="0"/>
                        <a:t>()</a:t>
                      </a:r>
                    </a:p>
                    <a:p>
                      <a:pPr algn="ctr"/>
                      <a:r>
                        <a:rPr lang="tr-TR" dirty="0" smtClean="0"/>
                        <a:t>+</a:t>
                      </a:r>
                      <a:r>
                        <a:rPr lang="tr-TR" dirty="0" err="1" smtClean="0"/>
                        <a:t>kisiSil</a:t>
                      </a:r>
                      <a:r>
                        <a:rPr lang="tr-TR" dirty="0" smtClean="0"/>
                        <a:t>()</a:t>
                      </a:r>
                    </a:p>
                    <a:p>
                      <a:pPr algn="ctr"/>
                      <a:r>
                        <a:rPr lang="tr-TR" dirty="0" smtClean="0"/>
                        <a:t>+</a:t>
                      </a:r>
                      <a:r>
                        <a:rPr lang="tr-TR" dirty="0" err="1" smtClean="0"/>
                        <a:t>kisiKayit</a:t>
                      </a:r>
                      <a:r>
                        <a:rPr lang="tr-TR" dirty="0" smtClean="0"/>
                        <a:t>()</a:t>
                      </a:r>
                    </a:p>
                    <a:p>
                      <a:pPr algn="ctr"/>
                      <a:r>
                        <a:rPr lang="tr-TR" dirty="0" smtClean="0"/>
                        <a:t>+</a:t>
                      </a:r>
                      <a:r>
                        <a:rPr lang="tr-TR" dirty="0" err="1" smtClean="0"/>
                        <a:t>kitapOdunc</a:t>
                      </a:r>
                      <a:r>
                        <a:rPr lang="tr-TR" dirty="0" smtClean="0"/>
                        <a:t>()</a:t>
                      </a:r>
                    </a:p>
                    <a:p>
                      <a:pPr algn="ctr"/>
                      <a:r>
                        <a:rPr lang="tr-TR" dirty="0" smtClean="0"/>
                        <a:t>+</a:t>
                      </a:r>
                      <a:r>
                        <a:rPr lang="tr-TR" dirty="0" err="1" smtClean="0"/>
                        <a:t>kitapIade</a:t>
                      </a:r>
                      <a:r>
                        <a:rPr lang="tr-TR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1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99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307731"/>
            <a:ext cx="9144000" cy="1081454"/>
          </a:xfrm>
        </p:spPr>
        <p:txBody>
          <a:bodyPr>
            <a:normAutofit/>
          </a:bodyPr>
          <a:lstStyle/>
          <a:p>
            <a:pPr algn="ctr"/>
            <a:r>
              <a:rPr lang="tr-TR" dirty="0" smtClean="0"/>
              <a:t>Sınıf Mimarisi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25152"/>
              </p:ext>
            </p:extLst>
          </p:nvPr>
        </p:nvGraphicFramePr>
        <p:xfrm>
          <a:off x="2032000" y="1458218"/>
          <a:ext cx="8128000" cy="321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367062129"/>
                    </a:ext>
                  </a:extLst>
                </a:gridCol>
              </a:tblGrid>
              <a:tr h="1011550">
                <a:tc>
                  <a:txBody>
                    <a:bodyPr/>
                    <a:lstStyle/>
                    <a:p>
                      <a:pPr algn="ctr"/>
                      <a:r>
                        <a:rPr lang="tr-TR" sz="4400" dirty="0" smtClean="0"/>
                        <a:t>KİTAP</a:t>
                      </a:r>
                      <a:endParaRPr lang="tr-TR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23123"/>
                  </a:ext>
                </a:extLst>
              </a:tr>
              <a:tr h="1011550"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+</a:t>
                      </a:r>
                      <a:r>
                        <a:rPr lang="tr-TR" dirty="0" err="1" smtClean="0"/>
                        <a:t>kitap_adi</a:t>
                      </a:r>
                      <a:r>
                        <a:rPr lang="tr-TR" dirty="0" smtClean="0"/>
                        <a:t>                        +</a:t>
                      </a:r>
                      <a:r>
                        <a:rPr lang="tr-TR" dirty="0" err="1" smtClean="0"/>
                        <a:t>ISBN_no</a:t>
                      </a:r>
                      <a:endParaRPr lang="tr-TR" dirty="0" smtClean="0"/>
                    </a:p>
                    <a:p>
                      <a:pPr algn="l"/>
                      <a:r>
                        <a:rPr lang="tr-TR" dirty="0" smtClean="0"/>
                        <a:t>+</a:t>
                      </a:r>
                      <a:r>
                        <a:rPr lang="tr-TR" dirty="0" err="1" smtClean="0"/>
                        <a:t>kitap_yazari</a:t>
                      </a:r>
                      <a:r>
                        <a:rPr lang="tr-TR" dirty="0" smtClean="0"/>
                        <a:t>                   +barkod</a:t>
                      </a:r>
                    </a:p>
                    <a:p>
                      <a:pPr algn="l"/>
                      <a:r>
                        <a:rPr lang="tr-TR" dirty="0" smtClean="0"/>
                        <a:t>+</a:t>
                      </a:r>
                      <a:r>
                        <a:rPr lang="tr-TR" dirty="0" err="1" smtClean="0"/>
                        <a:t>kitap_yayinevi</a:t>
                      </a:r>
                      <a:r>
                        <a:rPr lang="tr-TR" dirty="0" smtClean="0"/>
                        <a:t>               +</a:t>
                      </a:r>
                      <a:r>
                        <a:rPr lang="tr-TR" dirty="0" err="1" smtClean="0"/>
                        <a:t>kopya_sayisi</a:t>
                      </a:r>
                      <a:endParaRPr lang="tr-TR" dirty="0" smtClean="0"/>
                    </a:p>
                    <a:p>
                      <a:pPr algn="l"/>
                      <a:r>
                        <a:rPr lang="tr-TR" dirty="0" smtClean="0"/>
                        <a:t>+</a:t>
                      </a:r>
                      <a:r>
                        <a:rPr lang="tr-TR" dirty="0" err="1" smtClean="0"/>
                        <a:t>yayinyili</a:t>
                      </a:r>
                      <a:endParaRPr lang="tr-T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31479"/>
                  </a:ext>
                </a:extLst>
              </a:tr>
              <a:tr h="101155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+</a:t>
                      </a:r>
                      <a:r>
                        <a:rPr lang="tr-TR" dirty="0" err="1" smtClean="0"/>
                        <a:t>kitapAra</a:t>
                      </a:r>
                      <a:r>
                        <a:rPr lang="tr-TR" dirty="0" smtClean="0"/>
                        <a:t>()</a:t>
                      </a:r>
                    </a:p>
                    <a:p>
                      <a:pPr algn="ctr"/>
                      <a:r>
                        <a:rPr lang="tr-TR" dirty="0" smtClean="0"/>
                        <a:t>+</a:t>
                      </a:r>
                      <a:r>
                        <a:rPr lang="tr-TR" dirty="0" err="1" smtClean="0"/>
                        <a:t>kitapKayit</a:t>
                      </a:r>
                      <a:r>
                        <a:rPr lang="tr-TR" dirty="0" smtClean="0"/>
                        <a:t>()</a:t>
                      </a:r>
                    </a:p>
                    <a:p>
                      <a:pPr algn="ctr"/>
                      <a:r>
                        <a:rPr lang="tr-TR" dirty="0" smtClean="0"/>
                        <a:t>+</a:t>
                      </a:r>
                      <a:r>
                        <a:rPr lang="tr-TR" dirty="0" err="1" smtClean="0"/>
                        <a:t>kitapSil</a:t>
                      </a:r>
                      <a:r>
                        <a:rPr lang="tr-TR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67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99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93431"/>
            <a:ext cx="9144000" cy="1582615"/>
          </a:xfrm>
        </p:spPr>
        <p:txBody>
          <a:bodyPr>
            <a:normAutofit/>
          </a:bodyPr>
          <a:lstStyle/>
          <a:p>
            <a:pPr algn="ctr"/>
            <a:r>
              <a:rPr lang="tr-TR" dirty="0" err="1" smtClean="0"/>
              <a:t>Veritabanı</a:t>
            </a:r>
            <a:r>
              <a:rPr lang="tr-TR" dirty="0" smtClean="0"/>
              <a:t> Mimarisi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1776046"/>
            <a:ext cx="9144000" cy="3481754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45" y="1661746"/>
            <a:ext cx="8719909" cy="487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358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430823"/>
            <a:ext cx="9144000" cy="1046285"/>
          </a:xfrm>
        </p:spPr>
        <p:txBody>
          <a:bodyPr>
            <a:normAutofit/>
          </a:bodyPr>
          <a:lstStyle/>
          <a:p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1477108"/>
            <a:ext cx="9144000" cy="3780692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tr-TR" dirty="0" smtClean="0">
                <a:hlinkClick r:id="rId3"/>
              </a:rPr>
              <a:t>https://stackoverflow.com</a:t>
            </a:r>
            <a:endParaRPr lang="tr-TR" dirty="0" smtClean="0"/>
          </a:p>
          <a:p>
            <a:pPr marL="342900" indent="-342900">
              <a:buFontTx/>
              <a:buChar char="-"/>
            </a:pPr>
            <a:r>
              <a:rPr lang="tr-TR" dirty="0" smtClean="0">
                <a:hlinkClick r:id="rId4"/>
              </a:rPr>
              <a:t>https://docs.oracle.com/javase/tutorial</a:t>
            </a:r>
            <a:endParaRPr lang="tr-TR" dirty="0" smtClean="0"/>
          </a:p>
          <a:p>
            <a:pPr marL="342900" indent="-342900">
              <a:buFontTx/>
              <a:buChar char="-"/>
            </a:pPr>
            <a:r>
              <a:rPr lang="tr-TR" dirty="0" smtClean="0">
                <a:hlinkClick r:id="rId5"/>
              </a:rPr>
              <a:t>http://www.tutorialspoint.com/java8</a:t>
            </a:r>
            <a:endParaRPr lang="tr-TR" dirty="0" smtClean="0"/>
          </a:p>
          <a:p>
            <a:pPr marL="342900" indent="-342900">
              <a:buFontTx/>
              <a:buChar char="-"/>
            </a:pPr>
            <a:r>
              <a:rPr lang="tr-TR" dirty="0" smtClean="0"/>
              <a:t>Java-8 KODLAB Yayınları</a:t>
            </a:r>
          </a:p>
          <a:p>
            <a:pPr marL="342900" indent="-342900">
              <a:buFontTx/>
              <a:buChar char="-"/>
            </a:pPr>
            <a:r>
              <a:rPr lang="tr-TR" dirty="0" smtClean="0"/>
              <a:t>Kendinize Güvenerek Java SEÇKİN Yayınları</a:t>
            </a:r>
          </a:p>
          <a:p>
            <a:pPr marL="342900" indent="-342900">
              <a:buFontTx/>
              <a:buChar char="-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446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  <p:sndAc>
          <p:stSnd>
            <p:snd r:embed="rId2" name="applause.wav"/>
          </p:stSnd>
        </p:sndAc>
      </p:transition>
    </mc:Choice>
    <mc:Fallback xmlns="">
      <p:transition spd="slow">
        <p:fade/>
        <p:sndAc>
          <p:stSnd>
            <p:snd r:embed="rId6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33975"/>
          </a:xfrm>
        </p:spPr>
        <p:txBody>
          <a:bodyPr>
            <a:normAutofit/>
          </a:bodyPr>
          <a:lstStyle/>
          <a:p>
            <a:r>
              <a:rPr lang="tr-TR" dirty="0" smtClean="0"/>
              <a:t>Programın Genel Yapısı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2356338"/>
            <a:ext cx="9144000" cy="2901462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tr-TR" dirty="0" smtClean="0"/>
              <a:t>Programımızda sınıf mimarisi kullanılmıştır.</a:t>
            </a:r>
          </a:p>
          <a:p>
            <a:pPr marL="342900" indent="-342900">
              <a:buFontTx/>
              <a:buChar char="-"/>
            </a:pPr>
            <a:r>
              <a:rPr lang="tr-TR" dirty="0" smtClean="0"/>
              <a:t>Görsel </a:t>
            </a:r>
            <a:r>
              <a:rPr lang="tr-TR" dirty="0" err="1" smtClean="0"/>
              <a:t>arayüz</a:t>
            </a:r>
            <a:r>
              <a:rPr lang="tr-TR" dirty="0" smtClean="0"/>
              <a:t> için </a:t>
            </a:r>
            <a:r>
              <a:rPr lang="tr-TR" dirty="0" err="1" smtClean="0"/>
              <a:t>Swing</a:t>
            </a:r>
            <a:r>
              <a:rPr lang="tr-TR" dirty="0" smtClean="0"/>
              <a:t> kütüphanesi </a:t>
            </a:r>
            <a:r>
              <a:rPr lang="tr-TR" dirty="0" err="1" smtClean="0"/>
              <a:t>windowbuilder</a:t>
            </a:r>
            <a:r>
              <a:rPr lang="tr-TR" dirty="0" smtClean="0"/>
              <a:t> eklentisi yardımıyla kullanılmıştır.</a:t>
            </a:r>
          </a:p>
          <a:p>
            <a:pPr marL="342900" indent="-342900">
              <a:buFontTx/>
              <a:buChar char="-"/>
            </a:pPr>
            <a:r>
              <a:rPr lang="tr-TR" dirty="0" err="1" smtClean="0"/>
              <a:t>Veritabanı</a:t>
            </a:r>
            <a:r>
              <a:rPr lang="tr-TR" dirty="0" smtClean="0"/>
              <a:t> olarak </a:t>
            </a:r>
            <a:r>
              <a:rPr lang="tr-TR" dirty="0" err="1" smtClean="0"/>
              <a:t>MySql</a:t>
            </a:r>
            <a:r>
              <a:rPr lang="tr-TR" dirty="0" smtClean="0"/>
              <a:t> tercih edilmiştir.</a:t>
            </a:r>
          </a:p>
          <a:p>
            <a:pPr marL="342900" indent="-342900">
              <a:buFontTx/>
              <a:buChar char="-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664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022960"/>
          </a:xfrm>
        </p:spPr>
        <p:txBody>
          <a:bodyPr>
            <a:normAutofit/>
          </a:bodyPr>
          <a:lstStyle/>
          <a:p>
            <a:r>
              <a:rPr lang="tr-TR" dirty="0" smtClean="0"/>
              <a:t>Programın Amacı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2145324"/>
            <a:ext cx="9144000" cy="3112476"/>
          </a:xfrm>
        </p:spPr>
        <p:txBody>
          <a:bodyPr/>
          <a:lstStyle/>
          <a:p>
            <a:r>
              <a:rPr lang="tr-TR" dirty="0" smtClean="0"/>
              <a:t>- Kütüphanedeki gerekli işlemlerin yapılması ve </a:t>
            </a:r>
            <a:r>
              <a:rPr lang="tr-TR" dirty="0" err="1" smtClean="0"/>
              <a:t>varolan</a:t>
            </a:r>
            <a:r>
              <a:rPr lang="tr-TR" dirty="0" smtClean="0"/>
              <a:t> problemlerin çözülmesi amacı ile oluşturulmuştur.</a:t>
            </a:r>
          </a:p>
          <a:p>
            <a:pPr marL="342900" indent="-342900">
              <a:buFontTx/>
              <a:buChar char="-"/>
            </a:pPr>
            <a:r>
              <a:rPr lang="tr-TR" dirty="0" smtClean="0"/>
              <a:t>Personel ve kütüphane üyesinin olabilecek en kolay şekilde işlemlerini halledebilmeleri amaçlanmıştır.</a:t>
            </a:r>
          </a:p>
        </p:txBody>
      </p:sp>
    </p:spTree>
    <p:extLst>
      <p:ext uri="{BB962C8B-B14F-4D97-AF65-F5344CB8AC3E}">
        <p14:creationId xmlns:p14="http://schemas.microsoft.com/office/powerpoint/2010/main" val="308844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014168"/>
          </a:xfrm>
        </p:spPr>
        <p:txBody>
          <a:bodyPr>
            <a:normAutofit/>
          </a:bodyPr>
          <a:lstStyle/>
          <a:p>
            <a:r>
              <a:rPr lang="tr-TR" dirty="0" smtClean="0"/>
              <a:t>Programın Çalışma Şekli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2136532"/>
            <a:ext cx="9144000" cy="3121268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tr-TR" dirty="0" smtClean="0"/>
              <a:t>Programın kullanıma açılabilmesi için daha önceden kayıtlı olan personelin giriş yapması gerekmektedir.</a:t>
            </a:r>
          </a:p>
          <a:p>
            <a:pPr marL="342900" indent="-342900">
              <a:buFontTx/>
              <a:buChar char="-"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286" y="2913242"/>
            <a:ext cx="4677428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0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67054"/>
            <a:ext cx="9144000" cy="835269"/>
          </a:xfrm>
        </p:spPr>
        <p:txBody>
          <a:bodyPr>
            <a:normAutofit/>
          </a:bodyPr>
          <a:lstStyle/>
          <a:p>
            <a:r>
              <a:rPr lang="tr-TR" dirty="0" smtClean="0"/>
              <a:t>Programın Çalışma Şekli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1002323"/>
            <a:ext cx="9144000" cy="425547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tr-TR" dirty="0" smtClean="0"/>
              <a:t>Personel giriş yaptığında kendisini tüm işlemlerin yapılabildiği bir </a:t>
            </a:r>
            <a:r>
              <a:rPr lang="tr-TR" dirty="0" err="1" smtClean="0"/>
              <a:t>anamenü</a:t>
            </a:r>
            <a:r>
              <a:rPr lang="tr-TR" dirty="0" smtClean="0"/>
              <a:t> karşılamaktadır.</a:t>
            </a:r>
          </a:p>
          <a:p>
            <a:pPr marL="342900" indent="-342900">
              <a:buFontTx/>
              <a:buChar char="-"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432" y="1837592"/>
            <a:ext cx="7508630" cy="494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058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342901"/>
            <a:ext cx="9144000" cy="1230922"/>
          </a:xfrm>
        </p:spPr>
        <p:txBody>
          <a:bodyPr>
            <a:normAutofit/>
          </a:bodyPr>
          <a:lstStyle/>
          <a:p>
            <a:r>
              <a:rPr lang="tr-TR" dirty="0" smtClean="0"/>
              <a:t>Programın Çalışma Şekli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1494692"/>
            <a:ext cx="9144000" cy="3763108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tr-TR" dirty="0" smtClean="0"/>
              <a:t>Personel kitap eklemek istediğinde kitap için gerekli bilgileri girerek kitabı kayıt edebilir.</a:t>
            </a:r>
          </a:p>
          <a:p>
            <a:pPr marL="342900" indent="-342900">
              <a:buFontTx/>
              <a:buChar char="-"/>
            </a:pPr>
            <a:r>
              <a:rPr lang="tr-TR" dirty="0" smtClean="0"/>
              <a:t>Program otomatik olarak aldığı değerlere göre barkod ve kitap kopya sayısını oluşturmaktadır ve </a:t>
            </a:r>
            <a:r>
              <a:rPr lang="tr-TR" dirty="0" err="1" smtClean="0"/>
              <a:t>veritabanına</a:t>
            </a:r>
            <a:r>
              <a:rPr lang="tr-TR" dirty="0" smtClean="0"/>
              <a:t> eklemektedir.</a:t>
            </a:r>
          </a:p>
          <a:p>
            <a:pPr marL="342900" indent="-342900">
              <a:buFontTx/>
              <a:buChar char="-"/>
            </a:pPr>
            <a:r>
              <a:rPr lang="tr-TR" dirty="0" smtClean="0"/>
              <a:t>Eğer aynı ISBN </a:t>
            </a:r>
            <a:r>
              <a:rPr lang="tr-TR" dirty="0" err="1" smtClean="0"/>
              <a:t>no</a:t>
            </a:r>
            <a:r>
              <a:rPr lang="tr-TR" dirty="0" smtClean="0"/>
              <a:t> ile kitap eklenirse kitap kopya sayısı artırılmaktadır.</a:t>
            </a:r>
          </a:p>
          <a:p>
            <a:pPr marL="342900" indent="-342900">
              <a:buFontTx/>
              <a:buChar char="-"/>
            </a:pPr>
            <a:r>
              <a:rPr lang="tr-TR" dirty="0" smtClean="0"/>
              <a:t>Personel kitap silme işlemini kitabın barkodunu girerek gerçekleştirebilir.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731525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336885"/>
            <a:ext cx="9144000" cy="1138990"/>
          </a:xfrm>
        </p:spPr>
        <p:txBody>
          <a:bodyPr>
            <a:normAutofit/>
          </a:bodyPr>
          <a:lstStyle/>
          <a:p>
            <a:r>
              <a:rPr lang="tr-TR" dirty="0" smtClean="0"/>
              <a:t>Programın Çalışma Şekli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1475875"/>
            <a:ext cx="9144000" cy="3781925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tr-TR" dirty="0" smtClean="0"/>
              <a:t>Personel kitap listelemek istediğinde kitabın ISBN </a:t>
            </a:r>
            <a:r>
              <a:rPr lang="tr-TR" dirty="0" err="1" smtClean="0"/>
              <a:t>no’sunu</a:t>
            </a:r>
            <a:r>
              <a:rPr lang="tr-TR" dirty="0" smtClean="0"/>
              <a:t> girerek aranılan kitabın bilgilerine ulaşabilmektedir.</a:t>
            </a:r>
          </a:p>
          <a:p>
            <a:pPr marL="342900" indent="-342900">
              <a:buFontTx/>
              <a:buChar char="-"/>
            </a:pPr>
            <a:r>
              <a:rPr lang="tr-TR" dirty="0" smtClean="0"/>
              <a:t>Kitabın ödünç alınmış olup olmadığını görebilmektedir.</a:t>
            </a:r>
          </a:p>
          <a:p>
            <a:pPr marL="342900" indent="-342900">
              <a:buFontTx/>
              <a:buChar char="-"/>
            </a:pPr>
            <a:r>
              <a:rPr lang="tr-TR" dirty="0" smtClean="0"/>
              <a:t>Personel tüm kitapları listelemek istediğinde tüm kitapların dökümüne ulaşabilmektedir.</a:t>
            </a:r>
          </a:p>
          <a:p>
            <a:pPr marL="342900" indent="-342900">
              <a:buFontTx/>
              <a:buChar char="-"/>
            </a:pPr>
            <a:r>
              <a:rPr lang="tr-TR" dirty="0" smtClean="0"/>
              <a:t>Personel kütüphaneye kayıtlı herhangi bir kullanıcıyı aranılan kişinin TC </a:t>
            </a:r>
            <a:r>
              <a:rPr lang="tr-TR" dirty="0" err="1" smtClean="0"/>
              <a:t>no’sunu</a:t>
            </a:r>
            <a:r>
              <a:rPr lang="tr-TR" dirty="0" smtClean="0"/>
              <a:t> girerek listeleyebilmektedir.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0489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272716"/>
            <a:ext cx="9144000" cy="1042737"/>
          </a:xfrm>
        </p:spPr>
        <p:txBody>
          <a:bodyPr>
            <a:normAutofit/>
          </a:bodyPr>
          <a:lstStyle/>
          <a:p>
            <a:r>
              <a:rPr lang="tr-TR" dirty="0" smtClean="0"/>
              <a:t>Programın Çalışma Şekli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1315453"/>
            <a:ext cx="9144000" cy="513347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tr-TR" dirty="0" smtClean="0"/>
              <a:t>Personel otomasyona yeni bir personel eklemek isterse gerekli bilgileri girerek yeni personeli sisteme kayıt edebilir.</a:t>
            </a:r>
          </a:p>
          <a:p>
            <a:pPr marL="342900" indent="-342900">
              <a:buFontTx/>
              <a:buChar char="-"/>
            </a:pPr>
            <a:r>
              <a:rPr lang="tr-TR" dirty="0" smtClean="0"/>
              <a:t>Personel </a:t>
            </a:r>
            <a:r>
              <a:rPr lang="tr-TR" dirty="0" err="1" smtClean="0"/>
              <a:t>SicilNo</a:t>
            </a:r>
            <a:r>
              <a:rPr lang="tr-TR" dirty="0" smtClean="0"/>
              <a:t> program tarafından parametrelere göre otomatik oluşturulmaktadır.</a:t>
            </a:r>
          </a:p>
          <a:p>
            <a:pPr marL="342900" indent="-342900">
              <a:buFontTx/>
              <a:buChar char="-"/>
            </a:pPr>
            <a:r>
              <a:rPr lang="tr-TR" dirty="0" smtClean="0"/>
              <a:t>Personel yeni bir kütüphane üyesi eklemek isterse gerekli bilgileri girerek yeni üyeyi sisteme kayıt edebilir.</a:t>
            </a:r>
          </a:p>
          <a:p>
            <a:pPr marL="342900" indent="-342900">
              <a:buFontTx/>
              <a:buChar char="-"/>
            </a:pPr>
            <a:r>
              <a:rPr lang="tr-TR" dirty="0" smtClean="0"/>
              <a:t>Personel herhangi bir üyeyi sistemden silmek isterse üyenin TC </a:t>
            </a:r>
            <a:r>
              <a:rPr lang="tr-TR" dirty="0" err="1" smtClean="0"/>
              <a:t>no’sunu</a:t>
            </a:r>
            <a:r>
              <a:rPr lang="tr-TR" dirty="0" smtClean="0"/>
              <a:t> girerek işlemi gerçekleştirebilir.</a:t>
            </a:r>
          </a:p>
          <a:p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1533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385011"/>
            <a:ext cx="9144000" cy="1395663"/>
          </a:xfrm>
        </p:spPr>
        <p:txBody>
          <a:bodyPr>
            <a:normAutofit/>
          </a:bodyPr>
          <a:lstStyle/>
          <a:p>
            <a:r>
              <a:rPr lang="tr-TR" dirty="0" smtClean="0"/>
              <a:t>Programın Çalışma Şekli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1780674"/>
            <a:ext cx="9144000" cy="457200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tr-TR" dirty="0" smtClean="0"/>
              <a:t>Personel herhangi bir kitabı ödünç vermek isterse gerekli üye ve kitap bilgilerini girerek işlemi tamamlayabilir.</a:t>
            </a:r>
          </a:p>
          <a:p>
            <a:pPr marL="342900" indent="-342900">
              <a:buFontTx/>
              <a:buChar char="-"/>
            </a:pPr>
            <a:r>
              <a:rPr lang="tr-TR" dirty="0" smtClean="0"/>
              <a:t>Kitap kütüphanede bulunmakta ise sistem işlemi tamamlamakta ve kişinin </a:t>
            </a:r>
            <a:r>
              <a:rPr lang="tr-TR" dirty="0" err="1" smtClean="0"/>
              <a:t>veritabanına</a:t>
            </a:r>
            <a:r>
              <a:rPr lang="tr-TR" dirty="0" smtClean="0"/>
              <a:t> kitap alış tarihini ve kitabı getirmesi gereken kitap dönüş tarihini otomatik olarak  eklemektedir.</a:t>
            </a:r>
          </a:p>
          <a:p>
            <a:pPr marL="342900" indent="-342900">
              <a:buFontTx/>
              <a:buChar char="-"/>
            </a:pPr>
            <a:r>
              <a:rPr lang="tr-TR" dirty="0" smtClean="0"/>
              <a:t>Ayrıca alınan kitabın </a:t>
            </a:r>
            <a:r>
              <a:rPr lang="tr-TR" dirty="0" err="1" smtClean="0"/>
              <a:t>barkoduda</a:t>
            </a:r>
            <a:r>
              <a:rPr lang="tr-TR" dirty="0" smtClean="0"/>
              <a:t> kişinin </a:t>
            </a:r>
            <a:r>
              <a:rPr lang="tr-TR" dirty="0" err="1" smtClean="0"/>
              <a:t>veritabanına</a:t>
            </a:r>
            <a:r>
              <a:rPr lang="tr-TR" dirty="0" smtClean="0"/>
              <a:t> kayıt edilmektedir.</a:t>
            </a:r>
          </a:p>
          <a:p>
            <a:r>
              <a:rPr lang="tr-TR" dirty="0" smtClean="0"/>
              <a:t> 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3490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120</TotalTime>
  <Words>486</Words>
  <Application>Microsoft Office PowerPoint</Application>
  <PresentationFormat>Geniş ekran</PresentationFormat>
  <Paragraphs>78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Dilim</vt:lpstr>
      <vt:lpstr> GAZİ ÜNİVERSİTESİ</vt:lpstr>
      <vt:lpstr>Programın Genel Yapısı</vt:lpstr>
      <vt:lpstr>Programın Amacı</vt:lpstr>
      <vt:lpstr>Programın Çalışma Şekli</vt:lpstr>
      <vt:lpstr>Programın Çalışma Şekli</vt:lpstr>
      <vt:lpstr>Programın Çalışma Şekli</vt:lpstr>
      <vt:lpstr>Programın Çalışma Şekli</vt:lpstr>
      <vt:lpstr>Programın Çalışma Şekli</vt:lpstr>
      <vt:lpstr>Programın Çalışma Şekli</vt:lpstr>
      <vt:lpstr>Programın Çalışma Şekli</vt:lpstr>
      <vt:lpstr>Sınıf Mimarisi</vt:lpstr>
      <vt:lpstr>Sınıf Mimarisi</vt:lpstr>
      <vt:lpstr>Sınıf Mimarisi</vt:lpstr>
      <vt:lpstr>Veritabanı Mimarisi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GAZİ ÜNİVERSİTESİ</dc:title>
  <dc:creator>burak çayır</dc:creator>
  <cp:lastModifiedBy>burak çayır</cp:lastModifiedBy>
  <cp:revision>10</cp:revision>
  <dcterms:created xsi:type="dcterms:W3CDTF">2016-12-23T15:27:05Z</dcterms:created>
  <dcterms:modified xsi:type="dcterms:W3CDTF">2016-12-25T19:11:41Z</dcterms:modified>
</cp:coreProperties>
</file>