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71"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9" d="100"/>
          <a:sy n="119" d="100"/>
        </p:scale>
        <p:origin x="2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 of Data Science</a:t>
            </a:r>
          </a:p>
        </p:txBody>
      </p:sp>
      <p:sp>
        <p:nvSpPr>
          <p:cNvPr id="3" name="Subtitle 2"/>
          <p:cNvSpPr>
            <a:spLocks noGrp="1"/>
          </p:cNvSpPr>
          <p:nvPr>
            <p:ph type="subTitle" idx="1"/>
          </p:nvPr>
        </p:nvSpPr>
        <p:spPr/>
        <p:txBody>
          <a:bodyPr>
            <a:normAutofit lnSpcReduction="10000"/>
          </a:bodyPr>
          <a:lstStyle/>
          <a:p>
            <a:r>
              <a:rPr lang="en-US" dirty="0"/>
              <a:t>Cayla Burch</a:t>
            </a:r>
          </a:p>
          <a:p>
            <a:r>
              <a:rPr lang="en-US" dirty="0"/>
              <a:t>CTEC 298</a:t>
            </a:r>
          </a:p>
          <a:p>
            <a:r>
              <a:rPr lang="en-US" dirty="0"/>
              <a:t>Professor </a:t>
            </a:r>
            <a:r>
              <a:rPr lang="en-US" dirty="0" err="1"/>
              <a:t>Bemley</a:t>
            </a:r>
            <a:endParaRPr lang="en-US" dirty="0"/>
          </a:p>
        </p:txBody>
      </p:sp>
    </p:spTree>
    <p:extLst>
      <p:ext uri="{BB962C8B-B14F-4D97-AF65-F5344CB8AC3E}">
        <p14:creationId xmlns:p14="http://schemas.microsoft.com/office/powerpoint/2010/main" val="90317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t>Plot Deliverable (4)</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EA9446FA-D10F-4503-AB32-2C3FFBC8270D}"/>
              </a:ext>
            </a:extLst>
          </p:cNvPr>
          <p:cNvSpPr>
            <a:spLocks noGrp="1"/>
          </p:cNvSpPr>
          <p:nvPr>
            <p:ph idx="1"/>
          </p:nvPr>
        </p:nvSpPr>
        <p:spPr>
          <a:xfrm>
            <a:off x="680321" y="2336873"/>
            <a:ext cx="3656289" cy="3599316"/>
          </a:xfrm>
        </p:spPr>
        <p:txBody>
          <a:bodyPr>
            <a:normAutofit/>
          </a:bodyPr>
          <a:lstStyle/>
          <a:p>
            <a:r>
              <a:rPr lang="en-US" dirty="0"/>
              <a:t>In this visualization, I chose to represent credit growth in annual percentage change of different countries in different quarters of 2020.</a:t>
            </a:r>
            <a:endParaRPr lang="en-US" sz="1400" dirty="0"/>
          </a:p>
        </p:txBody>
      </p:sp>
      <p:pic>
        <p:nvPicPr>
          <p:cNvPr id="5" name="Content Placeholder 4" descr="Chart&#10;&#10;Description automatically generated">
            <a:extLst>
              <a:ext uri="{FF2B5EF4-FFF2-40B4-BE49-F238E27FC236}">
                <a16:creationId xmlns:a16="http://schemas.microsoft.com/office/drawing/2014/main" id="{6C7FE879-48DD-2B4E-B396-27B66DC5D368}"/>
              </a:ext>
            </a:extLst>
          </p:cNvPr>
          <p:cNvPicPr>
            <a:picLocks noChangeAspect="1"/>
          </p:cNvPicPr>
          <p:nvPr/>
        </p:nvPicPr>
        <p:blipFill>
          <a:blip r:embed="rId4"/>
          <a:stretch>
            <a:fillRect/>
          </a:stretch>
        </p:blipFill>
        <p:spPr>
          <a:xfrm>
            <a:off x="5276090" y="1117129"/>
            <a:ext cx="6269479" cy="462374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1022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t>Plot Deliverable (5)</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44513317-0086-4018-B57D-C74600CBFDA5}"/>
              </a:ext>
            </a:extLst>
          </p:cNvPr>
          <p:cNvSpPr>
            <a:spLocks noGrp="1"/>
          </p:cNvSpPr>
          <p:nvPr>
            <p:ph idx="1"/>
          </p:nvPr>
        </p:nvSpPr>
        <p:spPr>
          <a:xfrm>
            <a:off x="680321" y="2336873"/>
            <a:ext cx="3656289" cy="3599316"/>
          </a:xfrm>
        </p:spPr>
        <p:txBody>
          <a:bodyPr>
            <a:normAutofit/>
          </a:bodyPr>
          <a:lstStyle/>
          <a:p>
            <a:r>
              <a:rPr lang="en-US" dirty="0"/>
              <a:t>In this data visualization, I chose to represent price to income ratios as percentages for the second quarter in 2020 in different countries.</a:t>
            </a:r>
            <a:endParaRPr lang="en-US" sz="1400" dirty="0"/>
          </a:p>
        </p:txBody>
      </p:sp>
      <p:pic>
        <p:nvPicPr>
          <p:cNvPr id="5" name="Content Placeholder 4" descr="Chart, pie chart&#10;&#10;Description automatically generated">
            <a:extLst>
              <a:ext uri="{FF2B5EF4-FFF2-40B4-BE49-F238E27FC236}">
                <a16:creationId xmlns:a16="http://schemas.microsoft.com/office/drawing/2014/main" id="{8B344B85-2845-4645-8E6C-C351FFA58441}"/>
              </a:ext>
            </a:extLst>
          </p:cNvPr>
          <p:cNvPicPr>
            <a:picLocks noChangeAspect="1"/>
          </p:cNvPicPr>
          <p:nvPr/>
        </p:nvPicPr>
        <p:blipFill>
          <a:blip r:embed="rId4"/>
          <a:stretch>
            <a:fillRect/>
          </a:stretch>
        </p:blipFill>
        <p:spPr>
          <a:xfrm>
            <a:off x="5276090" y="1610851"/>
            <a:ext cx="6269479" cy="363629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71166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t>Plot Deliverable (6)</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D76C4091-3D97-488B-8FAF-9E6418E6D8A7}"/>
              </a:ext>
            </a:extLst>
          </p:cNvPr>
          <p:cNvSpPr>
            <a:spLocks noGrp="1"/>
          </p:cNvSpPr>
          <p:nvPr>
            <p:ph idx="1"/>
          </p:nvPr>
        </p:nvSpPr>
        <p:spPr>
          <a:xfrm>
            <a:off x="680321" y="2336873"/>
            <a:ext cx="3656289" cy="3599316"/>
          </a:xfrm>
        </p:spPr>
        <p:txBody>
          <a:bodyPr>
            <a:normAutofit/>
          </a:bodyPr>
          <a:lstStyle/>
          <a:p>
            <a:r>
              <a:rPr lang="en-US" dirty="0"/>
              <a:t>In this data </a:t>
            </a:r>
            <a:r>
              <a:rPr lang="en-US"/>
              <a:t>visualization, I </a:t>
            </a:r>
            <a:r>
              <a:rPr lang="en-US" dirty="0"/>
              <a:t>chose to represent amounts in homeownership such as total tax amount, insurance amount, and maintenance amounts. The y axis is the actual total values in thousands.</a:t>
            </a:r>
            <a:endParaRPr lang="en-US" sz="1400" dirty="0"/>
          </a:p>
        </p:txBody>
      </p:sp>
      <p:pic>
        <p:nvPicPr>
          <p:cNvPr id="5" name="Content Placeholder 4" descr="Text&#10;&#10;Description automatically generated">
            <a:extLst>
              <a:ext uri="{FF2B5EF4-FFF2-40B4-BE49-F238E27FC236}">
                <a16:creationId xmlns:a16="http://schemas.microsoft.com/office/drawing/2014/main" id="{CB8DA610-7A04-7442-A321-63A93238FCB7}"/>
              </a:ext>
            </a:extLst>
          </p:cNvPr>
          <p:cNvPicPr>
            <a:picLocks noChangeAspect="1"/>
          </p:cNvPicPr>
          <p:nvPr/>
        </p:nvPicPr>
        <p:blipFill>
          <a:blip r:embed="rId4"/>
          <a:stretch>
            <a:fillRect/>
          </a:stretch>
        </p:blipFill>
        <p:spPr>
          <a:xfrm>
            <a:off x="5387610" y="640080"/>
            <a:ext cx="6046439"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0026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t>Tableau Plot 1</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D9FE1EB9-A661-4258-AD42-58DFA9A6FD1E}"/>
              </a:ext>
            </a:extLst>
          </p:cNvPr>
          <p:cNvSpPr>
            <a:spLocks noGrp="1"/>
          </p:cNvSpPr>
          <p:nvPr>
            <p:ph idx="1"/>
          </p:nvPr>
        </p:nvSpPr>
        <p:spPr>
          <a:xfrm>
            <a:off x="680321" y="2336873"/>
            <a:ext cx="3656289" cy="3599316"/>
          </a:xfrm>
        </p:spPr>
        <p:txBody>
          <a:bodyPr>
            <a:normAutofit fontScale="92500" lnSpcReduction="10000"/>
          </a:bodyPr>
          <a:lstStyle/>
          <a:p>
            <a:r>
              <a:rPr lang="en-US" dirty="0"/>
              <a:t>This first Tableau visualization is a bar graph. I chose to represent the mortgages for first time homebuyers which represented in the graph by the number “1” and non first time homebuyers which represented by the number “2” on the x axis.</a:t>
            </a:r>
            <a:endParaRPr lang="en-US" sz="1400" dirty="0"/>
          </a:p>
        </p:txBody>
      </p:sp>
      <p:pic>
        <p:nvPicPr>
          <p:cNvPr id="5" name="Content Placeholder 4" descr="Graphical user interface, application&#10;&#10;Description automatically generated">
            <a:extLst>
              <a:ext uri="{FF2B5EF4-FFF2-40B4-BE49-F238E27FC236}">
                <a16:creationId xmlns:a16="http://schemas.microsoft.com/office/drawing/2014/main" id="{D2DBF6DD-019D-DE49-90E5-557AE3E24D37}"/>
              </a:ext>
            </a:extLst>
          </p:cNvPr>
          <p:cNvPicPr>
            <a:picLocks noChangeAspect="1"/>
          </p:cNvPicPr>
          <p:nvPr/>
        </p:nvPicPr>
        <p:blipFill>
          <a:blip r:embed="rId4"/>
          <a:stretch>
            <a:fillRect/>
          </a:stretch>
        </p:blipFill>
        <p:spPr>
          <a:xfrm>
            <a:off x="5276090" y="1469788"/>
            <a:ext cx="6269479" cy="391842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9717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t>Tableau Plot 2</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81D6350C-8433-447A-A8DA-7396887D4361}"/>
              </a:ext>
            </a:extLst>
          </p:cNvPr>
          <p:cNvSpPr>
            <a:spLocks noGrp="1"/>
          </p:cNvSpPr>
          <p:nvPr>
            <p:ph idx="1"/>
          </p:nvPr>
        </p:nvSpPr>
        <p:spPr>
          <a:xfrm>
            <a:off x="680321" y="2336873"/>
            <a:ext cx="3656289" cy="3599316"/>
          </a:xfrm>
        </p:spPr>
        <p:txBody>
          <a:bodyPr>
            <a:normAutofit/>
          </a:bodyPr>
          <a:lstStyle/>
          <a:p>
            <a:r>
              <a:rPr lang="en-US" dirty="0"/>
              <a:t>The second Tableau visualization is another bar graph, but is displayed horizontally. I chose to represent the average credit growth in annual percentage change.</a:t>
            </a:r>
            <a:endParaRPr lang="en-US" sz="1400" dirty="0"/>
          </a:p>
        </p:txBody>
      </p:sp>
      <p:pic>
        <p:nvPicPr>
          <p:cNvPr id="5" name="Content Placeholder 4" descr="Chart, surface chart&#10;&#10;Description automatically generated">
            <a:extLst>
              <a:ext uri="{FF2B5EF4-FFF2-40B4-BE49-F238E27FC236}">
                <a16:creationId xmlns:a16="http://schemas.microsoft.com/office/drawing/2014/main" id="{70C072DC-E92C-3243-AEAF-B1D0E64F6049}"/>
              </a:ext>
            </a:extLst>
          </p:cNvPr>
          <p:cNvPicPr>
            <a:picLocks noChangeAspect="1"/>
          </p:cNvPicPr>
          <p:nvPr/>
        </p:nvPicPr>
        <p:blipFill>
          <a:blip r:embed="rId4"/>
          <a:stretch>
            <a:fillRect/>
          </a:stretch>
        </p:blipFill>
        <p:spPr>
          <a:xfrm>
            <a:off x="5276090" y="1469788"/>
            <a:ext cx="6269479" cy="391842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6530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goal of each assignment for CTEC 298 was to become more knowledgeable about different Python based programs.</a:t>
            </a:r>
          </a:p>
          <a:p>
            <a:r>
              <a:rPr lang="en-US" dirty="0"/>
              <a:t>This class demonstrated how we can create visualizations from our CTEC 128 data.</a:t>
            </a:r>
          </a:p>
        </p:txBody>
      </p:sp>
    </p:spTree>
    <p:extLst>
      <p:ext uri="{BB962C8B-B14F-4D97-AF65-F5344CB8AC3E}">
        <p14:creationId xmlns:p14="http://schemas.microsoft.com/office/powerpoint/2010/main" val="427960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6231" y="2549755"/>
            <a:ext cx="9613861" cy="1080938"/>
          </a:xfrm>
        </p:spPr>
        <p:txBody>
          <a:bodyPr>
            <a:normAutofit/>
          </a:bodyPr>
          <a:lstStyle/>
          <a:p>
            <a:pPr algn="ctr"/>
            <a:r>
              <a:rPr lang="en-US" sz="6000" dirty="0"/>
              <a:t>Thank You</a:t>
            </a:r>
          </a:p>
        </p:txBody>
      </p:sp>
    </p:spTree>
    <p:extLst>
      <p:ext uri="{BB962C8B-B14F-4D97-AF65-F5344CB8AC3E}">
        <p14:creationId xmlns:p14="http://schemas.microsoft.com/office/powerpoint/2010/main" val="35788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Data science is a field that involves other disciplines to focus on one study. Data science can include programming, statistics, analytics, data mining, data visualization, machine learning, and other related disciplines. </a:t>
            </a:r>
          </a:p>
          <a:p>
            <a:pPr marL="0" indent="0">
              <a:buNone/>
            </a:pPr>
            <a:endParaRPr lang="en-US" dirty="0"/>
          </a:p>
          <a:p>
            <a:r>
              <a:rPr lang="en-US" dirty="0"/>
              <a:t>CTEC 298 is an extension of CTEC 128 in regards to using additional tools and processes to gain more valuable and actionable insights from data</a:t>
            </a:r>
          </a:p>
        </p:txBody>
      </p:sp>
    </p:spTree>
    <p:extLst>
      <p:ext uri="{BB962C8B-B14F-4D97-AF65-F5344CB8AC3E}">
        <p14:creationId xmlns:p14="http://schemas.microsoft.com/office/powerpoint/2010/main" val="145724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CTEC 128 Paper</a:t>
            </a:r>
          </a:p>
        </p:txBody>
      </p:sp>
      <p:sp>
        <p:nvSpPr>
          <p:cNvPr id="3" name="Content Placeholder 2"/>
          <p:cNvSpPr>
            <a:spLocks noGrp="1"/>
          </p:cNvSpPr>
          <p:nvPr>
            <p:ph idx="1"/>
          </p:nvPr>
        </p:nvSpPr>
        <p:spPr/>
        <p:txBody>
          <a:bodyPr/>
          <a:lstStyle/>
          <a:p>
            <a:r>
              <a:rPr lang="en-US" dirty="0"/>
              <a:t>The topic of the project was Homeownership.</a:t>
            </a:r>
          </a:p>
          <a:p>
            <a:r>
              <a:rPr lang="en-US" dirty="0"/>
              <a:t>The purpose of my CTEC 128 project is to examine the different factors that contribute to homeownership and to analyze which factors contribute the most in home buying. </a:t>
            </a:r>
          </a:p>
          <a:p>
            <a:r>
              <a:rPr lang="en-US" dirty="0"/>
              <a:t>The data sources used in my project were datasets from the American Housing Survey (AHS) and the International Monetary Fund (IMF) to evaluate factors related to homeownership in the United States and in other countries around the world.</a:t>
            </a:r>
          </a:p>
        </p:txBody>
      </p:sp>
    </p:spTree>
    <p:extLst>
      <p:ext uri="{BB962C8B-B14F-4D97-AF65-F5344CB8AC3E}">
        <p14:creationId xmlns:p14="http://schemas.microsoft.com/office/powerpoint/2010/main" val="92696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CTEC 298 Material Submitted</a:t>
            </a:r>
          </a:p>
        </p:txBody>
      </p:sp>
      <p:sp>
        <p:nvSpPr>
          <p:cNvPr id="3" name="Content Placeholder 2"/>
          <p:cNvSpPr>
            <a:spLocks noGrp="1"/>
          </p:cNvSpPr>
          <p:nvPr>
            <p:ph idx="1"/>
          </p:nvPr>
        </p:nvSpPr>
        <p:spPr>
          <a:xfrm>
            <a:off x="680321" y="2336873"/>
            <a:ext cx="9613861" cy="4408172"/>
          </a:xfrm>
        </p:spPr>
        <p:txBody>
          <a:bodyPr/>
          <a:lstStyle/>
          <a:p>
            <a:r>
              <a:rPr lang="en-US" dirty="0"/>
              <a:t>For week 1 and 2, the activities were the Dataquest Analyst Tutorials. The tutorials included Python Missions, programming in Python, variables and data types, lists and for loops, conditional statements, dictionaries and frequency tables, and fundamental functions. </a:t>
            </a:r>
          </a:p>
          <a:p>
            <a:r>
              <a:rPr lang="en-US" dirty="0"/>
              <a:t>For weeks 2 and 3, the activities were the installation of </a:t>
            </a:r>
            <a:r>
              <a:rPr lang="en-US" dirty="0" err="1"/>
              <a:t>Jupyter</a:t>
            </a:r>
            <a:r>
              <a:rPr lang="en-US" dirty="0"/>
              <a:t> Notebook, GitHub installation, and the </a:t>
            </a:r>
            <a:r>
              <a:rPr lang="en-US" dirty="0" err="1"/>
              <a:t>Matplotlib</a:t>
            </a:r>
            <a:r>
              <a:rPr lang="en-US" dirty="0"/>
              <a:t> tutorial. </a:t>
            </a:r>
          </a:p>
          <a:p>
            <a:r>
              <a:rPr lang="en-US" dirty="0"/>
              <a:t>For week 4, the activities were the Panda, </a:t>
            </a:r>
            <a:r>
              <a:rPr lang="en-US" dirty="0" err="1"/>
              <a:t>Numpy</a:t>
            </a:r>
            <a:r>
              <a:rPr lang="en-US" dirty="0"/>
              <a:t>, and </a:t>
            </a:r>
            <a:r>
              <a:rPr lang="en-US" dirty="0" err="1"/>
              <a:t>Matplotlib</a:t>
            </a:r>
            <a:r>
              <a:rPr lang="en-US" dirty="0"/>
              <a:t> assignments.</a:t>
            </a:r>
          </a:p>
          <a:p>
            <a:r>
              <a:rPr lang="en-US" dirty="0"/>
              <a:t>For weeks 5 and 6, the activities were the six plots, the tableau install, and the tableau plots.</a:t>
            </a:r>
          </a:p>
        </p:txBody>
      </p:sp>
    </p:spTree>
    <p:extLst>
      <p:ext uri="{BB962C8B-B14F-4D97-AF65-F5344CB8AC3E}">
        <p14:creationId xmlns:p14="http://schemas.microsoft.com/office/powerpoint/2010/main" val="279244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23F0-3680-B645-AA0E-7DCAC0A7D950}"/>
              </a:ext>
            </a:extLst>
          </p:cNvPr>
          <p:cNvSpPr>
            <a:spLocks noGrp="1"/>
          </p:cNvSpPr>
          <p:nvPr>
            <p:ph type="title"/>
          </p:nvPr>
        </p:nvSpPr>
        <p:spPr/>
        <p:txBody>
          <a:bodyPr/>
          <a:lstStyle/>
          <a:p>
            <a:r>
              <a:rPr lang="en-US" dirty="0"/>
              <a:t>Original Dataset (Head &amp; Tail)</a:t>
            </a:r>
          </a:p>
        </p:txBody>
      </p:sp>
      <p:pic>
        <p:nvPicPr>
          <p:cNvPr id="5" name="Content Placeholder 4" descr="Table&#10;&#10;Description automatically generated">
            <a:extLst>
              <a:ext uri="{FF2B5EF4-FFF2-40B4-BE49-F238E27FC236}">
                <a16:creationId xmlns:a16="http://schemas.microsoft.com/office/drawing/2014/main" id="{5F7730B3-5910-6C44-ACCB-4A4B31CBBA63}"/>
              </a:ext>
            </a:extLst>
          </p:cNvPr>
          <p:cNvPicPr>
            <a:picLocks noGrp="1" noChangeAspect="1"/>
          </p:cNvPicPr>
          <p:nvPr>
            <p:ph idx="1"/>
          </p:nvPr>
        </p:nvPicPr>
        <p:blipFill>
          <a:blip r:embed="rId2"/>
          <a:stretch>
            <a:fillRect/>
          </a:stretch>
        </p:blipFill>
        <p:spPr>
          <a:xfrm>
            <a:off x="1753385" y="2336800"/>
            <a:ext cx="7469206" cy="3598863"/>
          </a:xfrm>
        </p:spPr>
      </p:pic>
    </p:spTree>
    <p:extLst>
      <p:ext uri="{BB962C8B-B14F-4D97-AF65-F5344CB8AC3E}">
        <p14:creationId xmlns:p14="http://schemas.microsoft.com/office/powerpoint/2010/main" val="208709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93A4-A89E-FC43-B708-C3F305DCA402}"/>
              </a:ext>
            </a:extLst>
          </p:cNvPr>
          <p:cNvSpPr>
            <a:spLocks noGrp="1"/>
          </p:cNvSpPr>
          <p:nvPr>
            <p:ph type="title"/>
          </p:nvPr>
        </p:nvSpPr>
        <p:spPr/>
        <p:txBody>
          <a:bodyPr/>
          <a:lstStyle/>
          <a:p>
            <a:r>
              <a:rPr lang="en-US" dirty="0"/>
              <a:t>Wrangled Dataset</a:t>
            </a:r>
          </a:p>
        </p:txBody>
      </p:sp>
      <p:pic>
        <p:nvPicPr>
          <p:cNvPr id="5" name="Content Placeholder 4" descr="Table&#10;&#10;Description automatically generated">
            <a:extLst>
              <a:ext uri="{FF2B5EF4-FFF2-40B4-BE49-F238E27FC236}">
                <a16:creationId xmlns:a16="http://schemas.microsoft.com/office/drawing/2014/main" id="{321ADAE4-16BB-CC45-8343-E5192F49221D}"/>
              </a:ext>
            </a:extLst>
          </p:cNvPr>
          <p:cNvPicPr>
            <a:picLocks noGrp="1" noChangeAspect="1"/>
          </p:cNvPicPr>
          <p:nvPr>
            <p:ph idx="1"/>
          </p:nvPr>
        </p:nvPicPr>
        <p:blipFill>
          <a:blip r:embed="rId2"/>
          <a:stretch>
            <a:fillRect/>
          </a:stretch>
        </p:blipFill>
        <p:spPr>
          <a:xfrm>
            <a:off x="1132460" y="2336800"/>
            <a:ext cx="8711055" cy="3598863"/>
          </a:xfrm>
        </p:spPr>
      </p:pic>
    </p:spTree>
    <p:extLst>
      <p:ext uri="{BB962C8B-B14F-4D97-AF65-F5344CB8AC3E}">
        <p14:creationId xmlns:p14="http://schemas.microsoft.com/office/powerpoint/2010/main" val="318659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t>Plot Deliverable (1)</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A31A55F0-6583-4A0C-8AA0-ACB7FE5B9122}"/>
              </a:ext>
            </a:extLst>
          </p:cNvPr>
          <p:cNvSpPr>
            <a:spLocks noGrp="1"/>
          </p:cNvSpPr>
          <p:nvPr>
            <p:ph idx="1"/>
          </p:nvPr>
        </p:nvSpPr>
        <p:spPr>
          <a:xfrm>
            <a:off x="680321" y="2336873"/>
            <a:ext cx="3656289" cy="3599316"/>
          </a:xfrm>
        </p:spPr>
        <p:txBody>
          <a:bodyPr>
            <a:normAutofit/>
          </a:bodyPr>
          <a:lstStyle/>
          <a:p>
            <a:r>
              <a:rPr lang="en-US" dirty="0"/>
              <a:t>In this data visualization, I chose to represent the averages of first time homebuyer and non first time homebuyers.</a:t>
            </a:r>
          </a:p>
        </p:txBody>
      </p:sp>
      <p:pic>
        <p:nvPicPr>
          <p:cNvPr id="5" name="Content Placeholder 4" descr="Graphical user interface, application&#10;&#10;Description automatically generated">
            <a:extLst>
              <a:ext uri="{FF2B5EF4-FFF2-40B4-BE49-F238E27FC236}">
                <a16:creationId xmlns:a16="http://schemas.microsoft.com/office/drawing/2014/main" id="{60D18BCD-39BF-0145-B6FF-01827BA4434C}"/>
              </a:ext>
            </a:extLst>
          </p:cNvPr>
          <p:cNvPicPr>
            <a:picLocks noChangeAspect="1"/>
          </p:cNvPicPr>
          <p:nvPr/>
        </p:nvPicPr>
        <p:blipFill>
          <a:blip r:embed="rId4"/>
          <a:stretch>
            <a:fillRect/>
          </a:stretch>
        </p:blipFill>
        <p:spPr>
          <a:xfrm>
            <a:off x="5016931" y="1834166"/>
            <a:ext cx="7033820" cy="416753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87142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t>Plot deliverable (2)</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BB5810CC-6FC0-424B-A5DC-B800E07F93F7}"/>
              </a:ext>
            </a:extLst>
          </p:cNvPr>
          <p:cNvSpPr>
            <a:spLocks noGrp="1"/>
          </p:cNvSpPr>
          <p:nvPr>
            <p:ph idx="1"/>
          </p:nvPr>
        </p:nvSpPr>
        <p:spPr>
          <a:xfrm>
            <a:off x="680321" y="2336873"/>
            <a:ext cx="3656289" cy="3599316"/>
          </a:xfrm>
        </p:spPr>
        <p:txBody>
          <a:bodyPr>
            <a:normAutofit/>
          </a:bodyPr>
          <a:lstStyle/>
          <a:p>
            <a:r>
              <a:rPr lang="en-US" dirty="0"/>
              <a:t>In this data visualization, I chose to represent the annual percentage change of house prices around the world. </a:t>
            </a:r>
          </a:p>
        </p:txBody>
      </p:sp>
      <p:pic>
        <p:nvPicPr>
          <p:cNvPr id="5" name="Content Placeholder 4" descr="A picture containing table&#10;&#10;Description automatically generated">
            <a:extLst>
              <a:ext uri="{FF2B5EF4-FFF2-40B4-BE49-F238E27FC236}">
                <a16:creationId xmlns:a16="http://schemas.microsoft.com/office/drawing/2014/main" id="{431F905E-F640-4B4C-BF19-877ECEA358A2}"/>
              </a:ext>
            </a:extLst>
          </p:cNvPr>
          <p:cNvPicPr>
            <a:picLocks noChangeAspect="1"/>
          </p:cNvPicPr>
          <p:nvPr/>
        </p:nvPicPr>
        <p:blipFill>
          <a:blip r:embed="rId4"/>
          <a:stretch>
            <a:fillRect/>
          </a:stretch>
        </p:blipFill>
        <p:spPr>
          <a:xfrm>
            <a:off x="5276090" y="1015251"/>
            <a:ext cx="6269479" cy="482749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69331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t>Plot Deliverable (3)</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772BDBBF-62F5-4D6B-AE16-F14A8BC852F0}"/>
              </a:ext>
            </a:extLst>
          </p:cNvPr>
          <p:cNvSpPr>
            <a:spLocks noGrp="1"/>
          </p:cNvSpPr>
          <p:nvPr>
            <p:ph idx="1"/>
          </p:nvPr>
        </p:nvSpPr>
        <p:spPr>
          <a:xfrm>
            <a:off x="680321" y="2336873"/>
            <a:ext cx="3656289" cy="3599316"/>
          </a:xfrm>
        </p:spPr>
        <p:txBody>
          <a:bodyPr>
            <a:normAutofit/>
          </a:bodyPr>
          <a:lstStyle/>
          <a:p>
            <a:r>
              <a:rPr lang="en-US" dirty="0"/>
              <a:t>In this data visualization, I chose to represent the price to income ratio for different countries.</a:t>
            </a:r>
            <a:endParaRPr lang="en-US" sz="1400" dirty="0"/>
          </a:p>
        </p:txBody>
      </p:sp>
      <p:pic>
        <p:nvPicPr>
          <p:cNvPr id="5" name="Content Placeholder 4" descr="A picture containing chart&#10;&#10;Description automatically generated">
            <a:extLst>
              <a:ext uri="{FF2B5EF4-FFF2-40B4-BE49-F238E27FC236}">
                <a16:creationId xmlns:a16="http://schemas.microsoft.com/office/drawing/2014/main" id="{88220B8F-194B-B745-B13A-88AEEA8C256B}"/>
              </a:ext>
            </a:extLst>
          </p:cNvPr>
          <p:cNvPicPr>
            <a:picLocks noChangeAspect="1"/>
          </p:cNvPicPr>
          <p:nvPr/>
        </p:nvPicPr>
        <p:blipFill>
          <a:blip r:embed="rId4"/>
          <a:stretch>
            <a:fillRect/>
          </a:stretch>
        </p:blipFill>
        <p:spPr>
          <a:xfrm>
            <a:off x="5276090" y="1336561"/>
            <a:ext cx="6269479" cy="418487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759116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41</TotalTime>
  <Words>572</Words>
  <Application>Microsoft Macintosh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Overview of Data Science</vt:lpstr>
      <vt:lpstr>Introduction</vt:lpstr>
      <vt:lpstr>Summary of CTEC 128 Paper</vt:lpstr>
      <vt:lpstr>Description of CTEC 298 Material Submitted</vt:lpstr>
      <vt:lpstr>Original Dataset (Head &amp; Tail)</vt:lpstr>
      <vt:lpstr>Wrangled Dataset</vt:lpstr>
      <vt:lpstr>Plot Deliverable (1)</vt:lpstr>
      <vt:lpstr>Plot deliverable (2)</vt:lpstr>
      <vt:lpstr>Plot Deliverable (3)</vt:lpstr>
      <vt:lpstr>Plot Deliverable (4)</vt:lpstr>
      <vt:lpstr>Plot Deliverable (5)</vt:lpstr>
      <vt:lpstr>Plot Deliverable (6)</vt:lpstr>
      <vt:lpstr>Tableau Plot 1</vt:lpstr>
      <vt:lpstr>Tableau Plot 2</vt:lpstr>
      <vt:lpstr>Conclusion</vt:lpstr>
      <vt:lpstr>Thank You</vt:lpstr>
    </vt:vector>
  </TitlesOfParts>
  <Company>Marriott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Data Science</dc:title>
  <dc:creator>Burch, Cayla</dc:creator>
  <cp:lastModifiedBy>Cayla Burch</cp:lastModifiedBy>
  <cp:revision>4</cp:revision>
  <dcterms:created xsi:type="dcterms:W3CDTF">2021-10-19T20:14:50Z</dcterms:created>
  <dcterms:modified xsi:type="dcterms:W3CDTF">2021-10-21T01:45:36Z</dcterms:modified>
</cp:coreProperties>
</file>